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handoutMasterIdLst>
    <p:handoutMasterId r:id="rId15"/>
  </p:handoutMasterIdLst>
  <p:sldIdLst>
    <p:sldId id="358" r:id="rId2"/>
    <p:sldId id="359" r:id="rId3"/>
    <p:sldId id="356" r:id="rId4"/>
    <p:sldId id="357" r:id="rId5"/>
    <p:sldId id="360" r:id="rId6"/>
    <p:sldId id="361" r:id="rId7"/>
    <p:sldId id="362" r:id="rId8"/>
    <p:sldId id="363" r:id="rId9"/>
    <p:sldId id="364" r:id="rId10"/>
    <p:sldId id="365" r:id="rId11"/>
    <p:sldId id="366" r:id="rId12"/>
    <p:sldId id="374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nny Devisme" initials="FD" lastIdx="2" clrIdx="0">
    <p:extLst>
      <p:ext uri="{19B8F6BF-5375-455C-9EA6-DF929625EA0E}">
        <p15:presenceInfo xmlns:p15="http://schemas.microsoft.com/office/powerpoint/2012/main" userId="a47ae53c0046e3f9" providerId="Windows Live"/>
      </p:ext>
    </p:extLst>
  </p:cmAuthor>
  <p:cmAuthor id="2" name="ASHRAF, Mohamed (ARS-IDF/DSP/ESEDA)" initials="AM(" lastIdx="1" clrIdx="1">
    <p:extLst>
      <p:ext uri="{19B8F6BF-5375-455C-9EA6-DF929625EA0E}">
        <p15:presenceInfo xmlns:p15="http://schemas.microsoft.com/office/powerpoint/2012/main" userId="S-1-5-21-3177125315-431800771-2236886301-6605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4EA2"/>
    <a:srgbClr val="8EC63F"/>
    <a:srgbClr val="028EA1"/>
    <a:srgbClr val="00003C"/>
    <a:srgbClr val="CE1B46"/>
    <a:srgbClr val="E4305B"/>
    <a:srgbClr val="F4D6D8"/>
    <a:srgbClr val="C95372"/>
    <a:srgbClr val="E53C65"/>
    <a:srgbClr val="437D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6357" autoAdjust="0"/>
  </p:normalViewPr>
  <p:slideViewPr>
    <p:cSldViewPr snapToGrid="0">
      <p:cViewPr varScale="1">
        <p:scale>
          <a:sx n="128" d="100"/>
          <a:sy n="128" d="100"/>
        </p:scale>
        <p:origin x="3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ARS75UHD\HOME$\mohamed.ashraf\Chirurgie%20assist&#233;e%20par%20robot\Colloques%202023\MAJ\Donn&#233;es%20colloqu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hamed.ASHRAF\AppData\Local\Microsoft\Windows\INetCache\Content.Outlook\QLYUTK0W\Donn&#233;es%20colloque%20(002)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hamed.ASHRAF\AppData\Local\Microsoft\Windows\INetCache\Content.Outlook\QLYUTK0W\Donn&#233;es%20colloque%20(002)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hamed.ASHRAF\AppData\Local\Microsoft\Windows\INetCache\Content.Outlook\QLYUTK0W\Donn&#233;es%20colloque%20(002)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hamed.ASHRAF\AppData\Local\Microsoft\Windows\INetCache\Content.Outlook\QLYUTK0W\Donn&#233;es%20colloque%20(002)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ARS75UHD\HOME$\mohamed.ashraf\Chirurgie%20assist&#233;e%20par%20robot\Colloques%202023\MAJ\Donn&#233;es%20colloqu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ARS75UHD\HOME$\mohamed.ashraf\Chirurgie%20assist&#233;e%20par%20robot\Colloques%202023\MAJ\Donn&#233;es%20colloqu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ARS75UHD\HOME$\mohamed.ashraf\Chirurgie%20assist&#233;e%20par%20robot\Colloques%202023\MAJ\Donn&#233;es%20colloqu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ARS75UHD\HOME$\mohamed.ashraf\Chirurgie%20assist&#233;e%20par%20robot\Colloques%202023\MAJ\Donn&#233;es%20colloqu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ARS75UHD\HOME$\mohamed.ashraf\Chirurgie%20assist&#233;e%20par%20robot\Colloques%202023\MAJ\Donn&#233;es%20colloque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ARS75UHD\HOME$\mohamed.ashraf\Chirurgie%20assist&#233;e%20par%20robot\Colloques%202023\MAJ\Donn&#233;es%20colloqu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hamed.ASHRAF\AppData\Local\Microsoft\Windows\INetCache\Content.Outlook\QLYUTK0W\Donn&#233;es%20colloque%20(002)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hamed.ASHRAF\AppData\Local\Microsoft\Windows\INetCache\Content.Outlook\QLYUTK0W\Donn&#233;es%20colloque%20(002)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'Act. statut'!$A$15</c:f>
              <c:strCache>
                <c:ptCount val="1"/>
                <c:pt idx="0">
                  <c:v>Avec robot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'Act. statut'!$B$13:$U$14</c:f>
              <c:multiLvlStrCache>
                <c:ptCount val="20"/>
                <c:lvl>
                  <c:pt idx="0">
                    <c:v>2020</c:v>
                  </c:pt>
                  <c:pt idx="1">
                    <c:v>2021</c:v>
                  </c:pt>
                  <c:pt idx="2">
                    <c:v>2022</c:v>
                  </c:pt>
                  <c:pt idx="3">
                    <c:v>2023</c:v>
                  </c:pt>
                  <c:pt idx="4">
                    <c:v>2020</c:v>
                  </c:pt>
                  <c:pt idx="5">
                    <c:v>2021</c:v>
                  </c:pt>
                  <c:pt idx="6">
                    <c:v>2022</c:v>
                  </c:pt>
                  <c:pt idx="7">
                    <c:v>2023</c:v>
                  </c:pt>
                  <c:pt idx="8">
                    <c:v>2020</c:v>
                  </c:pt>
                  <c:pt idx="9">
                    <c:v>2021</c:v>
                  </c:pt>
                  <c:pt idx="10">
                    <c:v>2022</c:v>
                  </c:pt>
                  <c:pt idx="11">
                    <c:v>2023</c:v>
                  </c:pt>
                  <c:pt idx="12">
                    <c:v>2020</c:v>
                  </c:pt>
                  <c:pt idx="13">
                    <c:v>2021</c:v>
                  </c:pt>
                  <c:pt idx="14">
                    <c:v>2022</c:v>
                  </c:pt>
                  <c:pt idx="15">
                    <c:v>2023</c:v>
                  </c:pt>
                  <c:pt idx="16">
                    <c:v>2020</c:v>
                  </c:pt>
                  <c:pt idx="17">
                    <c:v>2021</c:v>
                  </c:pt>
                  <c:pt idx="18">
                    <c:v>2022</c:v>
                  </c:pt>
                  <c:pt idx="19">
                    <c:v>2023</c:v>
                  </c:pt>
                </c:lvl>
                <c:lvl>
                  <c:pt idx="0">
                    <c:v>AP-HP</c:v>
                  </c:pt>
                  <c:pt idx="4">
                    <c:v>ESPIC</c:v>
                  </c:pt>
                  <c:pt idx="8">
                    <c:v>Privé</c:v>
                  </c:pt>
                  <c:pt idx="12">
                    <c:v>Public hors AP-HP</c:v>
                  </c:pt>
                  <c:pt idx="16">
                    <c:v>SSA</c:v>
                  </c:pt>
                </c:lvl>
              </c:multiLvlStrCache>
            </c:multiLvlStrRef>
          </c:cat>
          <c:val>
            <c:numRef>
              <c:f>'Act. statut'!$B$15:$U$15</c:f>
              <c:numCache>
                <c:formatCode>General</c:formatCode>
                <c:ptCount val="20"/>
                <c:pt idx="0">
                  <c:v>963</c:v>
                </c:pt>
                <c:pt idx="1">
                  <c:v>1489</c:v>
                </c:pt>
                <c:pt idx="2">
                  <c:v>1729</c:v>
                </c:pt>
                <c:pt idx="3">
                  <c:v>1892</c:v>
                </c:pt>
                <c:pt idx="4">
                  <c:v>825</c:v>
                </c:pt>
                <c:pt idx="5">
                  <c:v>1016</c:v>
                </c:pt>
                <c:pt idx="6">
                  <c:v>1080</c:v>
                </c:pt>
                <c:pt idx="7">
                  <c:v>1195</c:v>
                </c:pt>
                <c:pt idx="8">
                  <c:v>854</c:v>
                </c:pt>
                <c:pt idx="9">
                  <c:v>1264</c:v>
                </c:pt>
                <c:pt idx="10">
                  <c:v>1543</c:v>
                </c:pt>
                <c:pt idx="11">
                  <c:v>1807</c:v>
                </c:pt>
                <c:pt idx="12">
                  <c:v>2</c:v>
                </c:pt>
                <c:pt idx="13">
                  <c:v>82</c:v>
                </c:pt>
                <c:pt idx="14">
                  <c:v>226</c:v>
                </c:pt>
                <c:pt idx="15">
                  <c:v>414</c:v>
                </c:pt>
                <c:pt idx="16">
                  <c:v>42</c:v>
                </c:pt>
                <c:pt idx="17">
                  <c:v>51</c:v>
                </c:pt>
                <c:pt idx="18">
                  <c:v>39</c:v>
                </c:pt>
                <c:pt idx="19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5F-48C9-9A9B-DC9F8812A569}"/>
            </c:ext>
          </c:extLst>
        </c:ser>
        <c:ser>
          <c:idx val="1"/>
          <c:order val="1"/>
          <c:tx>
            <c:strRef>
              <c:f>'Act. statut'!$A$16</c:f>
              <c:strCache>
                <c:ptCount val="1"/>
                <c:pt idx="0">
                  <c:v>Sans robot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'Act. statut'!$B$13:$U$14</c:f>
              <c:multiLvlStrCache>
                <c:ptCount val="20"/>
                <c:lvl>
                  <c:pt idx="0">
                    <c:v>2020</c:v>
                  </c:pt>
                  <c:pt idx="1">
                    <c:v>2021</c:v>
                  </c:pt>
                  <c:pt idx="2">
                    <c:v>2022</c:v>
                  </c:pt>
                  <c:pt idx="3">
                    <c:v>2023</c:v>
                  </c:pt>
                  <c:pt idx="4">
                    <c:v>2020</c:v>
                  </c:pt>
                  <c:pt idx="5">
                    <c:v>2021</c:v>
                  </c:pt>
                  <c:pt idx="6">
                    <c:v>2022</c:v>
                  </c:pt>
                  <c:pt idx="7">
                    <c:v>2023</c:v>
                  </c:pt>
                  <c:pt idx="8">
                    <c:v>2020</c:v>
                  </c:pt>
                  <c:pt idx="9">
                    <c:v>2021</c:v>
                  </c:pt>
                  <c:pt idx="10">
                    <c:v>2022</c:v>
                  </c:pt>
                  <c:pt idx="11">
                    <c:v>2023</c:v>
                  </c:pt>
                  <c:pt idx="12">
                    <c:v>2020</c:v>
                  </c:pt>
                  <c:pt idx="13">
                    <c:v>2021</c:v>
                  </c:pt>
                  <c:pt idx="14">
                    <c:v>2022</c:v>
                  </c:pt>
                  <c:pt idx="15">
                    <c:v>2023</c:v>
                  </c:pt>
                  <c:pt idx="16">
                    <c:v>2020</c:v>
                  </c:pt>
                  <c:pt idx="17">
                    <c:v>2021</c:v>
                  </c:pt>
                  <c:pt idx="18">
                    <c:v>2022</c:v>
                  </c:pt>
                  <c:pt idx="19">
                    <c:v>2023</c:v>
                  </c:pt>
                </c:lvl>
                <c:lvl>
                  <c:pt idx="0">
                    <c:v>AP-HP</c:v>
                  </c:pt>
                  <c:pt idx="4">
                    <c:v>ESPIC</c:v>
                  </c:pt>
                  <c:pt idx="8">
                    <c:v>Privé</c:v>
                  </c:pt>
                  <c:pt idx="12">
                    <c:v>Public hors AP-HP</c:v>
                  </c:pt>
                  <c:pt idx="16">
                    <c:v>SSA</c:v>
                  </c:pt>
                </c:lvl>
              </c:multiLvlStrCache>
            </c:multiLvlStrRef>
          </c:cat>
          <c:val>
            <c:numRef>
              <c:f>'Act. statut'!$B$16:$U$16</c:f>
              <c:numCache>
                <c:formatCode>General</c:formatCode>
                <c:ptCount val="20"/>
                <c:pt idx="0">
                  <c:v>1640</c:v>
                </c:pt>
                <c:pt idx="1">
                  <c:v>2216</c:v>
                </c:pt>
                <c:pt idx="2">
                  <c:v>2136</c:v>
                </c:pt>
                <c:pt idx="3">
                  <c:v>1895</c:v>
                </c:pt>
                <c:pt idx="4">
                  <c:v>979</c:v>
                </c:pt>
                <c:pt idx="5">
                  <c:v>1177</c:v>
                </c:pt>
                <c:pt idx="6">
                  <c:v>1194</c:v>
                </c:pt>
                <c:pt idx="7">
                  <c:v>1146</c:v>
                </c:pt>
                <c:pt idx="8">
                  <c:v>1892</c:v>
                </c:pt>
                <c:pt idx="9">
                  <c:v>2921</c:v>
                </c:pt>
                <c:pt idx="10">
                  <c:v>2691</c:v>
                </c:pt>
                <c:pt idx="11">
                  <c:v>2814</c:v>
                </c:pt>
                <c:pt idx="12">
                  <c:v>512</c:v>
                </c:pt>
                <c:pt idx="13">
                  <c:v>981</c:v>
                </c:pt>
                <c:pt idx="14">
                  <c:v>995</c:v>
                </c:pt>
                <c:pt idx="15">
                  <c:v>656</c:v>
                </c:pt>
                <c:pt idx="16">
                  <c:v>28</c:v>
                </c:pt>
                <c:pt idx="17">
                  <c:v>28</c:v>
                </c:pt>
                <c:pt idx="18">
                  <c:v>30</c:v>
                </c:pt>
                <c:pt idx="19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5F-48C9-9A9B-DC9F8812A569}"/>
            </c:ext>
          </c:extLst>
        </c:ser>
        <c:ser>
          <c:idx val="2"/>
          <c:order val="2"/>
          <c:tx>
            <c:strRef>
              <c:f>'Act. statut'!$A$17</c:f>
              <c:strCache>
                <c:ptCount val="1"/>
                <c:pt idx="0">
                  <c:v>Autre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'Act. statut'!$B$13:$U$14</c:f>
              <c:multiLvlStrCache>
                <c:ptCount val="20"/>
                <c:lvl>
                  <c:pt idx="0">
                    <c:v>2020</c:v>
                  </c:pt>
                  <c:pt idx="1">
                    <c:v>2021</c:v>
                  </c:pt>
                  <c:pt idx="2">
                    <c:v>2022</c:v>
                  </c:pt>
                  <c:pt idx="3">
                    <c:v>2023</c:v>
                  </c:pt>
                  <c:pt idx="4">
                    <c:v>2020</c:v>
                  </c:pt>
                  <c:pt idx="5">
                    <c:v>2021</c:v>
                  </c:pt>
                  <c:pt idx="6">
                    <c:v>2022</c:v>
                  </c:pt>
                  <c:pt idx="7">
                    <c:v>2023</c:v>
                  </c:pt>
                  <c:pt idx="8">
                    <c:v>2020</c:v>
                  </c:pt>
                  <c:pt idx="9">
                    <c:v>2021</c:v>
                  </c:pt>
                  <c:pt idx="10">
                    <c:v>2022</c:v>
                  </c:pt>
                  <c:pt idx="11">
                    <c:v>2023</c:v>
                  </c:pt>
                  <c:pt idx="12">
                    <c:v>2020</c:v>
                  </c:pt>
                  <c:pt idx="13">
                    <c:v>2021</c:v>
                  </c:pt>
                  <c:pt idx="14">
                    <c:v>2022</c:v>
                  </c:pt>
                  <c:pt idx="15">
                    <c:v>2023</c:v>
                  </c:pt>
                  <c:pt idx="16">
                    <c:v>2020</c:v>
                  </c:pt>
                  <c:pt idx="17">
                    <c:v>2021</c:v>
                  </c:pt>
                  <c:pt idx="18">
                    <c:v>2022</c:v>
                  </c:pt>
                  <c:pt idx="19">
                    <c:v>2023</c:v>
                  </c:pt>
                </c:lvl>
                <c:lvl>
                  <c:pt idx="0">
                    <c:v>AP-HP</c:v>
                  </c:pt>
                  <c:pt idx="4">
                    <c:v>ESPIC</c:v>
                  </c:pt>
                  <c:pt idx="8">
                    <c:v>Privé</c:v>
                  </c:pt>
                  <c:pt idx="12">
                    <c:v>Public hors AP-HP</c:v>
                  </c:pt>
                  <c:pt idx="16">
                    <c:v>SSA</c:v>
                  </c:pt>
                </c:lvl>
              </c:multiLvlStrCache>
            </c:multiLvlStrRef>
          </c:cat>
          <c:val>
            <c:numRef>
              <c:f>'Act. statut'!$B$17:$U$17</c:f>
              <c:numCache>
                <c:formatCode>General</c:formatCode>
                <c:ptCount val="20"/>
                <c:pt idx="0">
                  <c:v>142</c:v>
                </c:pt>
                <c:pt idx="4">
                  <c:v>61</c:v>
                </c:pt>
                <c:pt idx="8">
                  <c:v>321</c:v>
                </c:pt>
                <c:pt idx="12">
                  <c:v>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5F-48C9-9A9B-DC9F8812A56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35653584"/>
        <c:axId val="535653912"/>
      </c:barChart>
      <c:catAx>
        <c:axId val="535653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R"/>
          </a:p>
        </c:txPr>
        <c:crossAx val="535653912"/>
        <c:crosses val="autoZero"/>
        <c:auto val="1"/>
        <c:lblAlgn val="ctr"/>
        <c:lblOffset val="100"/>
        <c:noMultiLvlLbl val="0"/>
      </c:catAx>
      <c:valAx>
        <c:axId val="535653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R"/>
          </a:p>
        </c:txPr>
        <c:crossAx val="535653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FR"/>
        </a:p>
      </c:txPr>
    </c:legend>
    <c:plotVisOnly val="1"/>
    <c:dispBlanksAs val="gap"/>
    <c:showDLblsOverMax val="0"/>
  </c:chart>
  <c:spPr>
    <a:noFill/>
    <a:ln>
      <a:solidFill>
        <a:schemeClr val="bg1">
          <a:lumMod val="75000"/>
        </a:schemeClr>
      </a:solidFill>
    </a:ln>
    <a:effectLst/>
  </c:spPr>
  <c:txPr>
    <a:bodyPr/>
    <a:lstStyle/>
    <a:p>
      <a:pPr>
        <a:defRPr sz="1100" b="1"/>
      </a:pPr>
      <a:endParaRPr lang="en-F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F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'Disc par statut'!$A$33</c:f>
              <c:strCache>
                <c:ptCount val="1"/>
                <c:pt idx="0">
                  <c:v>Public hors AP-HP + SSA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A6A-4C14-A4C1-D4D41A5286E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A6A-4C14-A4C1-D4D41A5286E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A6A-4C14-A4C1-D4D41A5286E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A6A-4C14-A4C1-D4D41A5286E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A6A-4C14-A4C1-D4D41A5286E5}"/>
              </c:ext>
            </c:extLst>
          </c:dPt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F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'Disc par statut'!$B$32:$F$32</c:f>
              <c:strCache>
                <c:ptCount val="5"/>
                <c:pt idx="0">
                  <c:v>Digestif</c:v>
                </c:pt>
                <c:pt idx="1">
                  <c:v>Gynécologie</c:v>
                </c:pt>
                <c:pt idx="2">
                  <c:v>ORL</c:v>
                </c:pt>
                <c:pt idx="3">
                  <c:v>Thorax</c:v>
                </c:pt>
                <c:pt idx="4">
                  <c:v>Urologie</c:v>
                </c:pt>
              </c:strCache>
            </c:strRef>
          </c:cat>
          <c:val>
            <c:numRef>
              <c:f>'Disc par statut'!$B$33:$F$33</c:f>
              <c:numCache>
                <c:formatCode>General</c:formatCode>
                <c:ptCount val="5"/>
                <c:pt idx="0">
                  <c:v>114</c:v>
                </c:pt>
                <c:pt idx="1">
                  <c:v>155</c:v>
                </c:pt>
                <c:pt idx="2">
                  <c:v>12</c:v>
                </c:pt>
                <c:pt idx="3">
                  <c:v>17</c:v>
                </c:pt>
                <c:pt idx="4">
                  <c:v>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A6A-4C14-A4C1-D4D41A5286E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FR"/>
        </a:p>
      </c:txPr>
    </c:legend>
    <c:plotVisOnly val="1"/>
    <c:dispBlanksAs val="gap"/>
    <c:showDLblsOverMax val="0"/>
  </c:chart>
  <c:spPr>
    <a:noFill/>
    <a:ln>
      <a:solidFill>
        <a:schemeClr val="bg1">
          <a:lumMod val="75000"/>
        </a:schemeClr>
      </a:solidFill>
    </a:ln>
    <a:effectLst/>
  </c:spPr>
  <c:txPr>
    <a:bodyPr/>
    <a:lstStyle/>
    <a:p>
      <a:pPr>
        <a:defRPr/>
      </a:pPr>
      <a:endParaRPr lang="en-F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F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'Disc par statut'!$A$28</c:f>
              <c:strCache>
                <c:ptCount val="1"/>
                <c:pt idx="0">
                  <c:v>Privé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845-473B-B242-17A7C2C09AB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845-473B-B242-17A7C2C09AB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845-473B-B242-17A7C2C09AB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845-473B-B242-17A7C2C09AB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845-473B-B242-17A7C2C09ABB}"/>
              </c:ext>
            </c:extLst>
          </c:dPt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F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'Disc par statut'!$B$27:$F$27</c:f>
              <c:strCache>
                <c:ptCount val="5"/>
                <c:pt idx="0">
                  <c:v>Digestif</c:v>
                </c:pt>
                <c:pt idx="1">
                  <c:v>Gynécologie</c:v>
                </c:pt>
                <c:pt idx="2">
                  <c:v>ORL</c:v>
                </c:pt>
                <c:pt idx="3">
                  <c:v>Thorax</c:v>
                </c:pt>
                <c:pt idx="4">
                  <c:v>Urologie</c:v>
                </c:pt>
              </c:strCache>
            </c:strRef>
          </c:cat>
          <c:val>
            <c:numRef>
              <c:f>'Disc par statut'!$B$28:$F$28</c:f>
              <c:numCache>
                <c:formatCode>General</c:formatCode>
                <c:ptCount val="5"/>
                <c:pt idx="0">
                  <c:v>207</c:v>
                </c:pt>
                <c:pt idx="1">
                  <c:v>161</c:v>
                </c:pt>
                <c:pt idx="2">
                  <c:v>2</c:v>
                </c:pt>
                <c:pt idx="3">
                  <c:v>156</c:v>
                </c:pt>
                <c:pt idx="4">
                  <c:v>1281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845-473B-B242-17A7C2C09ABB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FR"/>
        </a:p>
      </c:txPr>
    </c:legend>
    <c:plotVisOnly val="1"/>
    <c:dispBlanksAs val="gap"/>
    <c:showDLblsOverMax val="0"/>
  </c:chart>
  <c:spPr>
    <a:noFill/>
    <a:ln>
      <a:solidFill>
        <a:schemeClr val="bg1">
          <a:lumMod val="75000"/>
        </a:schemeClr>
      </a:solidFill>
    </a:ln>
    <a:effectLst/>
  </c:spPr>
  <c:txPr>
    <a:bodyPr/>
    <a:lstStyle/>
    <a:p>
      <a:pPr>
        <a:defRPr/>
      </a:pPr>
      <a:endParaRPr lang="en-F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b="1"/>
              <a:t>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FR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C4B-4CDD-A47E-168550DBB1B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C4B-4CDD-A47E-168550DBB1B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C4B-4CDD-A47E-168550DBB1B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C4B-4CDD-A47E-168550DBB1B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C4B-4CDD-A47E-168550DBB1B4}"/>
              </c:ext>
            </c:extLst>
          </c:dPt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F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'Camembert 2022-23'!$A$21:$E$21</c:f>
              <c:strCache>
                <c:ptCount val="5"/>
                <c:pt idx="0">
                  <c:v>Digestif</c:v>
                </c:pt>
                <c:pt idx="1">
                  <c:v>Gynécologie</c:v>
                </c:pt>
                <c:pt idx="2">
                  <c:v>ORL</c:v>
                </c:pt>
                <c:pt idx="3">
                  <c:v>Thorax</c:v>
                </c:pt>
                <c:pt idx="4">
                  <c:v>Urologie</c:v>
                </c:pt>
              </c:strCache>
            </c:strRef>
          </c:cat>
          <c:val>
            <c:numRef>
              <c:f>'Camembert 2022-23'!$A$22:$E$22</c:f>
              <c:numCache>
                <c:formatCode>General</c:formatCode>
                <c:ptCount val="5"/>
                <c:pt idx="0">
                  <c:v>437</c:v>
                </c:pt>
                <c:pt idx="1">
                  <c:v>960</c:v>
                </c:pt>
                <c:pt idx="2">
                  <c:v>35</c:v>
                </c:pt>
                <c:pt idx="3">
                  <c:v>320</c:v>
                </c:pt>
                <c:pt idx="4">
                  <c:v>2865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C4B-4CDD-A47E-168550DBB1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FR"/>
        </a:p>
      </c:txPr>
    </c:legend>
    <c:plotVisOnly val="1"/>
    <c:dispBlanksAs val="gap"/>
    <c:showDLblsOverMax val="0"/>
  </c:chart>
  <c:spPr>
    <a:noFill/>
    <a:ln>
      <a:solidFill>
        <a:schemeClr val="bg1">
          <a:lumMod val="75000"/>
        </a:schemeClr>
      </a:solidFill>
    </a:ln>
    <a:effectLst/>
  </c:spPr>
  <c:txPr>
    <a:bodyPr/>
    <a:lstStyle/>
    <a:p>
      <a:pPr>
        <a:defRPr/>
      </a:pPr>
      <a:endParaRPr lang="en-F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b="1"/>
              <a:t>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FR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CFF-4822-BD0E-7469390653E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CFF-4822-BD0E-7469390653E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CFF-4822-BD0E-7469390653E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CFF-4822-BD0E-7469390653E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CFF-4822-BD0E-7469390653E7}"/>
              </c:ext>
            </c:extLst>
          </c:dPt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F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'Camembert 2022-23'!$A$17:$E$17</c:f>
              <c:strCache>
                <c:ptCount val="5"/>
                <c:pt idx="0">
                  <c:v>Digestif</c:v>
                </c:pt>
                <c:pt idx="1">
                  <c:v>Gynécologie</c:v>
                </c:pt>
                <c:pt idx="2">
                  <c:v>ORL</c:v>
                </c:pt>
                <c:pt idx="3">
                  <c:v>Thorax</c:v>
                </c:pt>
                <c:pt idx="4">
                  <c:v>Urologie</c:v>
                </c:pt>
              </c:strCache>
            </c:strRef>
          </c:cat>
          <c:val>
            <c:numRef>
              <c:f>'Camembert 2022-23'!$A$18:$E$18</c:f>
              <c:numCache>
                <c:formatCode>General</c:formatCode>
                <c:ptCount val="5"/>
                <c:pt idx="0">
                  <c:v>571</c:v>
                </c:pt>
                <c:pt idx="1">
                  <c:v>1128</c:v>
                </c:pt>
                <c:pt idx="2">
                  <c:v>49</c:v>
                </c:pt>
                <c:pt idx="3">
                  <c:v>495</c:v>
                </c:pt>
                <c:pt idx="4">
                  <c:v>3110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CFF-4822-BD0E-7469390653E7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FR"/>
        </a:p>
      </c:txPr>
    </c:legend>
    <c:plotVisOnly val="1"/>
    <c:dispBlanksAs val="gap"/>
    <c:showDLblsOverMax val="0"/>
  </c:chart>
  <c:spPr>
    <a:noFill/>
    <a:ln>
      <a:solidFill>
        <a:schemeClr val="bg1">
          <a:lumMod val="75000"/>
        </a:schemeClr>
      </a:solidFill>
    </a:ln>
    <a:effectLst/>
  </c:spPr>
  <c:txPr>
    <a:bodyPr/>
    <a:lstStyle/>
    <a:p>
      <a:pPr>
        <a:defRPr/>
      </a:pPr>
      <a:endParaRPr lang="en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'Act. discpline'!$A$15</c:f>
              <c:strCache>
                <c:ptCount val="1"/>
                <c:pt idx="0">
                  <c:v>Avec robot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'Act. discpline'!$B$13:$U$14</c:f>
              <c:multiLvlStrCache>
                <c:ptCount val="20"/>
                <c:lvl>
                  <c:pt idx="0">
                    <c:v>2020</c:v>
                  </c:pt>
                  <c:pt idx="1">
                    <c:v>2021</c:v>
                  </c:pt>
                  <c:pt idx="2">
                    <c:v>2022</c:v>
                  </c:pt>
                  <c:pt idx="3">
                    <c:v>2023</c:v>
                  </c:pt>
                  <c:pt idx="4">
                    <c:v>2020</c:v>
                  </c:pt>
                  <c:pt idx="5">
                    <c:v>2021</c:v>
                  </c:pt>
                  <c:pt idx="6">
                    <c:v>2022</c:v>
                  </c:pt>
                  <c:pt idx="7">
                    <c:v>2023</c:v>
                  </c:pt>
                  <c:pt idx="8">
                    <c:v>2020</c:v>
                  </c:pt>
                  <c:pt idx="9">
                    <c:v>2021</c:v>
                  </c:pt>
                  <c:pt idx="10">
                    <c:v>2022</c:v>
                  </c:pt>
                  <c:pt idx="11">
                    <c:v>2023</c:v>
                  </c:pt>
                  <c:pt idx="12">
                    <c:v>2020</c:v>
                  </c:pt>
                  <c:pt idx="13">
                    <c:v>2021</c:v>
                  </c:pt>
                  <c:pt idx="14">
                    <c:v>2022</c:v>
                  </c:pt>
                  <c:pt idx="15">
                    <c:v>2023</c:v>
                  </c:pt>
                  <c:pt idx="16">
                    <c:v>2020</c:v>
                  </c:pt>
                  <c:pt idx="17">
                    <c:v>2021</c:v>
                  </c:pt>
                  <c:pt idx="18">
                    <c:v>2022</c:v>
                  </c:pt>
                  <c:pt idx="19">
                    <c:v>2023</c:v>
                  </c:pt>
                </c:lvl>
                <c:lvl>
                  <c:pt idx="0">
                    <c:v>Digestif</c:v>
                  </c:pt>
                  <c:pt idx="4">
                    <c:v>Gynécologie</c:v>
                  </c:pt>
                  <c:pt idx="8">
                    <c:v>ORL</c:v>
                  </c:pt>
                  <c:pt idx="12">
                    <c:v>Thorax</c:v>
                  </c:pt>
                  <c:pt idx="16">
                    <c:v>Urologie</c:v>
                  </c:pt>
                </c:lvl>
              </c:multiLvlStrCache>
            </c:multiLvlStrRef>
          </c:cat>
          <c:val>
            <c:numRef>
              <c:f>'Act. discpline'!$B$15:$U$15</c:f>
              <c:numCache>
                <c:formatCode>General</c:formatCode>
                <c:ptCount val="20"/>
                <c:pt idx="0">
                  <c:v>236</c:v>
                </c:pt>
                <c:pt idx="1">
                  <c:v>353</c:v>
                </c:pt>
                <c:pt idx="2">
                  <c:v>437</c:v>
                </c:pt>
                <c:pt idx="3">
                  <c:v>571</c:v>
                </c:pt>
                <c:pt idx="4">
                  <c:v>420</c:v>
                </c:pt>
                <c:pt idx="5">
                  <c:v>691</c:v>
                </c:pt>
                <c:pt idx="6">
                  <c:v>960</c:v>
                </c:pt>
                <c:pt idx="7">
                  <c:v>1128</c:v>
                </c:pt>
                <c:pt idx="8">
                  <c:v>18</c:v>
                </c:pt>
                <c:pt idx="9">
                  <c:v>39</c:v>
                </c:pt>
                <c:pt idx="10">
                  <c:v>35</c:v>
                </c:pt>
                <c:pt idx="11">
                  <c:v>49</c:v>
                </c:pt>
                <c:pt idx="12">
                  <c:v>163</c:v>
                </c:pt>
                <c:pt idx="13">
                  <c:v>275</c:v>
                </c:pt>
                <c:pt idx="14">
                  <c:v>320</c:v>
                </c:pt>
                <c:pt idx="15">
                  <c:v>495</c:v>
                </c:pt>
                <c:pt idx="16">
                  <c:v>1849</c:v>
                </c:pt>
                <c:pt idx="17">
                  <c:v>2544</c:v>
                </c:pt>
                <c:pt idx="18">
                  <c:v>2865</c:v>
                </c:pt>
                <c:pt idx="19">
                  <c:v>3110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C1-41EE-A2CE-EB5C6F96A9F8}"/>
            </c:ext>
          </c:extLst>
        </c:ser>
        <c:ser>
          <c:idx val="1"/>
          <c:order val="1"/>
          <c:tx>
            <c:strRef>
              <c:f>'Act. discpline'!$A$16</c:f>
              <c:strCache>
                <c:ptCount val="1"/>
                <c:pt idx="0">
                  <c:v>Sans robot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'Act. discpline'!$B$13:$U$14</c:f>
              <c:multiLvlStrCache>
                <c:ptCount val="20"/>
                <c:lvl>
                  <c:pt idx="0">
                    <c:v>2020</c:v>
                  </c:pt>
                  <c:pt idx="1">
                    <c:v>2021</c:v>
                  </c:pt>
                  <c:pt idx="2">
                    <c:v>2022</c:v>
                  </c:pt>
                  <c:pt idx="3">
                    <c:v>2023</c:v>
                  </c:pt>
                  <c:pt idx="4">
                    <c:v>2020</c:v>
                  </c:pt>
                  <c:pt idx="5">
                    <c:v>2021</c:v>
                  </c:pt>
                  <c:pt idx="6">
                    <c:v>2022</c:v>
                  </c:pt>
                  <c:pt idx="7">
                    <c:v>2023</c:v>
                  </c:pt>
                  <c:pt idx="8">
                    <c:v>2020</c:v>
                  </c:pt>
                  <c:pt idx="9">
                    <c:v>2021</c:v>
                  </c:pt>
                  <c:pt idx="10">
                    <c:v>2022</c:v>
                  </c:pt>
                  <c:pt idx="11">
                    <c:v>2023</c:v>
                  </c:pt>
                  <c:pt idx="12">
                    <c:v>2020</c:v>
                  </c:pt>
                  <c:pt idx="13">
                    <c:v>2021</c:v>
                  </c:pt>
                  <c:pt idx="14">
                    <c:v>2022</c:v>
                  </c:pt>
                  <c:pt idx="15">
                    <c:v>2023</c:v>
                  </c:pt>
                  <c:pt idx="16">
                    <c:v>2020</c:v>
                  </c:pt>
                  <c:pt idx="17">
                    <c:v>2021</c:v>
                  </c:pt>
                  <c:pt idx="18">
                    <c:v>2022</c:v>
                  </c:pt>
                  <c:pt idx="19">
                    <c:v>2023</c:v>
                  </c:pt>
                </c:lvl>
                <c:lvl>
                  <c:pt idx="0">
                    <c:v>Digestif</c:v>
                  </c:pt>
                  <c:pt idx="4">
                    <c:v>Gynécologie</c:v>
                  </c:pt>
                  <c:pt idx="8">
                    <c:v>ORL</c:v>
                  </c:pt>
                  <c:pt idx="12">
                    <c:v>Thorax</c:v>
                  </c:pt>
                  <c:pt idx="16">
                    <c:v>Urologie</c:v>
                  </c:pt>
                </c:lvl>
              </c:multiLvlStrCache>
            </c:multiLvlStrRef>
          </c:cat>
          <c:val>
            <c:numRef>
              <c:f>'Act. discpline'!$B$16:$U$16</c:f>
              <c:numCache>
                <c:formatCode>General</c:formatCode>
                <c:ptCount val="20"/>
                <c:pt idx="0">
                  <c:v>2236</c:v>
                </c:pt>
                <c:pt idx="1">
                  <c:v>3705</c:v>
                </c:pt>
                <c:pt idx="2">
                  <c:v>3701</c:v>
                </c:pt>
                <c:pt idx="3">
                  <c:v>3336</c:v>
                </c:pt>
                <c:pt idx="4">
                  <c:v>1449</c:v>
                </c:pt>
                <c:pt idx="5">
                  <c:v>2093</c:v>
                </c:pt>
                <c:pt idx="6">
                  <c:v>2068</c:v>
                </c:pt>
                <c:pt idx="7">
                  <c:v>2095</c:v>
                </c:pt>
                <c:pt idx="8">
                  <c:v>32</c:v>
                </c:pt>
                <c:pt idx="9">
                  <c:v>44</c:v>
                </c:pt>
                <c:pt idx="10">
                  <c:v>29</c:v>
                </c:pt>
                <c:pt idx="11">
                  <c:v>37</c:v>
                </c:pt>
                <c:pt idx="12">
                  <c:v>596</c:v>
                </c:pt>
                <c:pt idx="13">
                  <c:v>685</c:v>
                </c:pt>
                <c:pt idx="14">
                  <c:v>691</c:v>
                </c:pt>
                <c:pt idx="15">
                  <c:v>674</c:v>
                </c:pt>
                <c:pt idx="16">
                  <c:v>738</c:v>
                </c:pt>
                <c:pt idx="17">
                  <c:v>796</c:v>
                </c:pt>
                <c:pt idx="18">
                  <c:v>557</c:v>
                </c:pt>
                <c:pt idx="19">
                  <c:v>415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C1-41EE-A2CE-EB5C6F96A9F8}"/>
            </c:ext>
          </c:extLst>
        </c:ser>
        <c:ser>
          <c:idx val="2"/>
          <c:order val="2"/>
          <c:tx>
            <c:strRef>
              <c:f>'Act. discpline'!$A$17</c:f>
              <c:strCache>
                <c:ptCount val="1"/>
                <c:pt idx="0">
                  <c:v>Autre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'Act. discpline'!$B$13:$U$14</c:f>
              <c:multiLvlStrCache>
                <c:ptCount val="20"/>
                <c:lvl>
                  <c:pt idx="0">
                    <c:v>2020</c:v>
                  </c:pt>
                  <c:pt idx="1">
                    <c:v>2021</c:v>
                  </c:pt>
                  <c:pt idx="2">
                    <c:v>2022</c:v>
                  </c:pt>
                  <c:pt idx="3">
                    <c:v>2023</c:v>
                  </c:pt>
                  <c:pt idx="4">
                    <c:v>2020</c:v>
                  </c:pt>
                  <c:pt idx="5">
                    <c:v>2021</c:v>
                  </c:pt>
                  <c:pt idx="6">
                    <c:v>2022</c:v>
                  </c:pt>
                  <c:pt idx="7">
                    <c:v>2023</c:v>
                  </c:pt>
                  <c:pt idx="8">
                    <c:v>2020</c:v>
                  </c:pt>
                  <c:pt idx="9">
                    <c:v>2021</c:v>
                  </c:pt>
                  <c:pt idx="10">
                    <c:v>2022</c:v>
                  </c:pt>
                  <c:pt idx="11">
                    <c:v>2023</c:v>
                  </c:pt>
                  <c:pt idx="12">
                    <c:v>2020</c:v>
                  </c:pt>
                  <c:pt idx="13">
                    <c:v>2021</c:v>
                  </c:pt>
                  <c:pt idx="14">
                    <c:v>2022</c:v>
                  </c:pt>
                  <c:pt idx="15">
                    <c:v>2023</c:v>
                  </c:pt>
                  <c:pt idx="16">
                    <c:v>2020</c:v>
                  </c:pt>
                  <c:pt idx="17">
                    <c:v>2021</c:v>
                  </c:pt>
                  <c:pt idx="18">
                    <c:v>2022</c:v>
                  </c:pt>
                  <c:pt idx="19">
                    <c:v>2023</c:v>
                  </c:pt>
                </c:lvl>
                <c:lvl>
                  <c:pt idx="0">
                    <c:v>Digestif</c:v>
                  </c:pt>
                  <c:pt idx="4">
                    <c:v>Gynécologie</c:v>
                  </c:pt>
                  <c:pt idx="8">
                    <c:v>ORL</c:v>
                  </c:pt>
                  <c:pt idx="12">
                    <c:v>Thorax</c:v>
                  </c:pt>
                  <c:pt idx="16">
                    <c:v>Urologie</c:v>
                  </c:pt>
                </c:lvl>
              </c:multiLvlStrCache>
            </c:multiLvlStrRef>
          </c:cat>
          <c:val>
            <c:numRef>
              <c:f>'Act. discpline'!$B$17:$U$17</c:f>
              <c:numCache>
                <c:formatCode>General</c:formatCode>
                <c:ptCount val="20"/>
                <c:pt idx="0">
                  <c:v>283</c:v>
                </c:pt>
                <c:pt idx="4">
                  <c:v>154</c:v>
                </c:pt>
                <c:pt idx="8">
                  <c:v>10</c:v>
                </c:pt>
                <c:pt idx="12">
                  <c:v>15</c:v>
                </c:pt>
                <c:pt idx="16">
                  <c:v>187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0C1-41EE-A2CE-EB5C6F96A9F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93609944"/>
        <c:axId val="593612896"/>
      </c:barChart>
      <c:catAx>
        <c:axId val="593609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R"/>
          </a:p>
        </c:txPr>
        <c:crossAx val="593612896"/>
        <c:crosses val="autoZero"/>
        <c:auto val="1"/>
        <c:lblAlgn val="ctr"/>
        <c:lblOffset val="100"/>
        <c:noMultiLvlLbl val="0"/>
      </c:catAx>
      <c:valAx>
        <c:axId val="593612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R"/>
          </a:p>
        </c:txPr>
        <c:crossAx val="593609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FR"/>
        </a:p>
      </c:txPr>
    </c:legend>
    <c:plotVisOnly val="1"/>
    <c:dispBlanksAs val="gap"/>
    <c:showDLblsOverMax val="0"/>
  </c:chart>
  <c:spPr>
    <a:noFill/>
    <a:ln>
      <a:solidFill>
        <a:schemeClr val="bg1">
          <a:lumMod val="75000"/>
        </a:schemeClr>
      </a:solidFill>
    </a:ln>
    <a:effectLst/>
  </c:spPr>
  <c:txPr>
    <a:bodyPr/>
    <a:lstStyle/>
    <a:p>
      <a:pPr>
        <a:defRPr sz="1100" b="1"/>
      </a:pPr>
      <a:endParaRPr lang="en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Répartition des catégorie d'actes réalisés par robot sur le digestif par statut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FR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'Disc par cat. actes'!$B$17</c:f>
              <c:strCache>
                <c:ptCount val="1"/>
                <c:pt idx="0">
                  <c:v>Chir bariatrique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'Disc par cat. actes'!$A$18:$A$21</c:f>
              <c:strCache>
                <c:ptCount val="4"/>
                <c:pt idx="0">
                  <c:v>AP-HP</c:v>
                </c:pt>
                <c:pt idx="1">
                  <c:v>ESPIC</c:v>
                </c:pt>
                <c:pt idx="2">
                  <c:v>Privé</c:v>
                </c:pt>
                <c:pt idx="3">
                  <c:v>Public hors AP-HP et SSA</c:v>
                </c:pt>
              </c:strCache>
            </c:strRef>
          </c:cat>
          <c:val>
            <c:numRef>
              <c:f>'Disc par cat. actes'!$B$18:$B$21</c:f>
              <c:numCache>
                <c:formatCode>General</c:formatCode>
                <c:ptCount val="4"/>
                <c:pt idx="0">
                  <c:v>70</c:v>
                </c:pt>
                <c:pt idx="1">
                  <c:v>16</c:v>
                </c:pt>
                <c:pt idx="2">
                  <c:v>62</c:v>
                </c:pt>
                <c:pt idx="3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70-4189-88F8-477AD48D5909}"/>
            </c:ext>
          </c:extLst>
        </c:ser>
        <c:ser>
          <c:idx val="1"/>
          <c:order val="1"/>
          <c:tx>
            <c:strRef>
              <c:f>'Disc par cat. actes'!$C$17</c:f>
              <c:strCache>
                <c:ptCount val="1"/>
                <c:pt idx="0">
                  <c:v>Côlon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'Disc par cat. actes'!$A$18:$A$21</c:f>
              <c:strCache>
                <c:ptCount val="4"/>
                <c:pt idx="0">
                  <c:v>AP-HP</c:v>
                </c:pt>
                <c:pt idx="1">
                  <c:v>ESPIC</c:v>
                </c:pt>
                <c:pt idx="2">
                  <c:v>Privé</c:v>
                </c:pt>
                <c:pt idx="3">
                  <c:v>Public hors AP-HP et SSA</c:v>
                </c:pt>
              </c:strCache>
            </c:strRef>
          </c:cat>
          <c:val>
            <c:numRef>
              <c:f>'Disc par cat. actes'!$C$18:$C$21</c:f>
              <c:numCache>
                <c:formatCode>General</c:formatCode>
                <c:ptCount val="4"/>
                <c:pt idx="0">
                  <c:v>91</c:v>
                </c:pt>
                <c:pt idx="1">
                  <c:v>59</c:v>
                </c:pt>
                <c:pt idx="2">
                  <c:v>136</c:v>
                </c:pt>
                <c:pt idx="3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70-4189-88F8-477AD48D5909}"/>
            </c:ext>
          </c:extLst>
        </c:ser>
        <c:ser>
          <c:idx val="2"/>
          <c:order val="2"/>
          <c:tx>
            <c:strRef>
              <c:f>'Disc par cat. actes'!$D$17</c:f>
              <c:strCache>
                <c:ptCount val="1"/>
                <c:pt idx="0">
                  <c:v>Prolapsus rectal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'Disc par cat. actes'!$A$18:$A$21</c:f>
              <c:strCache>
                <c:ptCount val="4"/>
                <c:pt idx="0">
                  <c:v>AP-HP</c:v>
                </c:pt>
                <c:pt idx="1">
                  <c:v>ESPIC</c:v>
                </c:pt>
                <c:pt idx="2">
                  <c:v>Privé</c:v>
                </c:pt>
                <c:pt idx="3">
                  <c:v>Public hors AP-HP et SSA</c:v>
                </c:pt>
              </c:strCache>
            </c:strRef>
          </c:cat>
          <c:val>
            <c:numRef>
              <c:f>'Disc par cat. actes'!$D$18:$D$21</c:f>
              <c:numCache>
                <c:formatCode>General</c:formatCode>
                <c:ptCount val="4"/>
                <c:pt idx="0">
                  <c:v>2</c:v>
                </c:pt>
                <c:pt idx="1">
                  <c:v>7</c:v>
                </c:pt>
                <c:pt idx="2">
                  <c:v>4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70-4189-88F8-477AD48D5909}"/>
            </c:ext>
          </c:extLst>
        </c:ser>
        <c:ser>
          <c:idx val="3"/>
          <c:order val="3"/>
          <c:tx>
            <c:strRef>
              <c:f>'Disc par cat. actes'!$E$17</c:f>
              <c:strCache>
                <c:ptCount val="1"/>
                <c:pt idx="0">
                  <c:v>Rectum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'Disc par cat. actes'!$A$18:$A$21</c:f>
              <c:strCache>
                <c:ptCount val="4"/>
                <c:pt idx="0">
                  <c:v>AP-HP</c:v>
                </c:pt>
                <c:pt idx="1">
                  <c:v>ESPIC</c:v>
                </c:pt>
                <c:pt idx="2">
                  <c:v>Privé</c:v>
                </c:pt>
                <c:pt idx="3">
                  <c:v>Public hors AP-HP et SSA</c:v>
                </c:pt>
              </c:strCache>
            </c:strRef>
          </c:cat>
          <c:val>
            <c:numRef>
              <c:f>'Disc par cat. actes'!$E$18:$E$21</c:f>
              <c:numCache>
                <c:formatCode>General</c:formatCode>
                <c:ptCount val="4"/>
                <c:pt idx="0">
                  <c:v>1</c:v>
                </c:pt>
                <c:pt idx="1">
                  <c:v>4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670-4189-88F8-477AD48D59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38636640"/>
        <c:axId val="538638936"/>
      </c:barChart>
      <c:catAx>
        <c:axId val="538636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R"/>
          </a:p>
        </c:txPr>
        <c:crossAx val="538638936"/>
        <c:crosses val="autoZero"/>
        <c:auto val="1"/>
        <c:lblAlgn val="ctr"/>
        <c:lblOffset val="100"/>
        <c:noMultiLvlLbl val="0"/>
      </c:catAx>
      <c:valAx>
        <c:axId val="538638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R"/>
          </a:p>
        </c:txPr>
        <c:crossAx val="538636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FR"/>
        </a:p>
      </c:txPr>
    </c:legend>
    <c:plotVisOnly val="1"/>
    <c:dispBlanksAs val="gap"/>
    <c:showDLblsOverMax val="0"/>
  </c:chart>
  <c:spPr>
    <a:noFill/>
    <a:ln>
      <a:solidFill>
        <a:schemeClr val="bg1">
          <a:lumMod val="75000"/>
        </a:schemeClr>
      </a:solidFill>
    </a:ln>
    <a:effectLst/>
  </c:spPr>
  <c:txPr>
    <a:bodyPr/>
    <a:lstStyle/>
    <a:p>
      <a:pPr>
        <a:defRPr sz="1100" b="1"/>
      </a:pPr>
      <a:endParaRPr lang="en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Répartition des catégorie d'actes réalisés par robot sur le thorax par statut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FR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'Disc par cat. actes'!$B$42</c:f>
              <c:strCache>
                <c:ptCount val="1"/>
                <c:pt idx="0">
                  <c:v>Mediastin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'Disc par cat. actes'!$A$43:$A$46</c:f>
              <c:strCache>
                <c:ptCount val="4"/>
                <c:pt idx="0">
                  <c:v>AP-HP</c:v>
                </c:pt>
                <c:pt idx="1">
                  <c:v>ESPIC</c:v>
                </c:pt>
                <c:pt idx="2">
                  <c:v>Privé</c:v>
                </c:pt>
                <c:pt idx="3">
                  <c:v>Public hors AP-HP</c:v>
                </c:pt>
              </c:strCache>
            </c:strRef>
          </c:cat>
          <c:val>
            <c:numRef>
              <c:f>'Disc par cat. actes'!$B$43:$B$46</c:f>
              <c:numCache>
                <c:formatCode>General</c:formatCode>
                <c:ptCount val="4"/>
                <c:pt idx="0">
                  <c:v>35</c:v>
                </c:pt>
                <c:pt idx="1">
                  <c:v>12</c:v>
                </c:pt>
                <c:pt idx="2">
                  <c:v>5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98-4B54-84E4-9EA45E54860E}"/>
            </c:ext>
          </c:extLst>
        </c:ser>
        <c:ser>
          <c:idx val="1"/>
          <c:order val="1"/>
          <c:tx>
            <c:strRef>
              <c:f>'Disc par cat. actes'!$C$42</c:f>
              <c:strCache>
                <c:ptCount val="1"/>
                <c:pt idx="0">
                  <c:v>Poumon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'Disc par cat. actes'!$A$43:$A$46</c:f>
              <c:strCache>
                <c:ptCount val="4"/>
                <c:pt idx="0">
                  <c:v>AP-HP</c:v>
                </c:pt>
                <c:pt idx="1">
                  <c:v>ESPIC</c:v>
                </c:pt>
                <c:pt idx="2">
                  <c:v>Privé</c:v>
                </c:pt>
                <c:pt idx="3">
                  <c:v>Public hors AP-HP</c:v>
                </c:pt>
              </c:strCache>
            </c:strRef>
          </c:cat>
          <c:val>
            <c:numRef>
              <c:f>'Disc par cat. actes'!$C$43:$C$46</c:f>
              <c:numCache>
                <c:formatCode>General</c:formatCode>
                <c:ptCount val="4"/>
                <c:pt idx="0">
                  <c:v>126</c:v>
                </c:pt>
                <c:pt idx="1">
                  <c:v>149</c:v>
                </c:pt>
                <c:pt idx="2">
                  <c:v>151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98-4B54-84E4-9EA45E5486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84858328"/>
        <c:axId val="684854064"/>
      </c:barChart>
      <c:catAx>
        <c:axId val="684858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R"/>
          </a:p>
        </c:txPr>
        <c:crossAx val="684854064"/>
        <c:crosses val="autoZero"/>
        <c:auto val="1"/>
        <c:lblAlgn val="ctr"/>
        <c:lblOffset val="100"/>
        <c:noMultiLvlLbl val="0"/>
      </c:catAx>
      <c:valAx>
        <c:axId val="684854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R"/>
          </a:p>
        </c:txPr>
        <c:crossAx val="684858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FR"/>
        </a:p>
      </c:txPr>
    </c:legend>
    <c:plotVisOnly val="1"/>
    <c:dispBlanksAs val="gap"/>
    <c:showDLblsOverMax val="0"/>
  </c:chart>
  <c:spPr>
    <a:noFill/>
    <a:ln>
      <a:solidFill>
        <a:schemeClr val="bg1">
          <a:lumMod val="75000"/>
        </a:schemeClr>
      </a:solidFill>
    </a:ln>
    <a:effectLst/>
  </c:spPr>
  <c:txPr>
    <a:bodyPr/>
    <a:lstStyle/>
    <a:p>
      <a:pPr>
        <a:defRPr sz="1100" b="1"/>
      </a:pPr>
      <a:endParaRPr lang="en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Répartition des catégorie d'actes réalisés par robot en gynécologie par statut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FR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'Disc par cat. actes'!$B$25</c:f>
              <c:strCache>
                <c:ptCount val="1"/>
                <c:pt idx="0">
                  <c:v>Curage ganglionnaire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'Disc par cat. actes'!$A$26:$A$29</c:f>
              <c:strCache>
                <c:ptCount val="4"/>
                <c:pt idx="0">
                  <c:v>AP-HP</c:v>
                </c:pt>
                <c:pt idx="1">
                  <c:v>ESPIC</c:v>
                </c:pt>
                <c:pt idx="2">
                  <c:v>Privé</c:v>
                </c:pt>
                <c:pt idx="3">
                  <c:v>Public hors AP-HP et SSA</c:v>
                </c:pt>
              </c:strCache>
            </c:strRef>
          </c:cat>
          <c:val>
            <c:numRef>
              <c:f>'Disc par cat. actes'!$B$26:$B$29</c:f>
              <c:numCache>
                <c:formatCode>General</c:formatCode>
                <c:ptCount val="4"/>
                <c:pt idx="0">
                  <c:v>82</c:v>
                </c:pt>
                <c:pt idx="1">
                  <c:v>33</c:v>
                </c:pt>
                <c:pt idx="2">
                  <c:v>45</c:v>
                </c:pt>
                <c:pt idx="3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D9-4A74-9FA0-3634F464010A}"/>
            </c:ext>
          </c:extLst>
        </c:ser>
        <c:ser>
          <c:idx val="1"/>
          <c:order val="1"/>
          <c:tx>
            <c:strRef>
              <c:f>'Disc par cat. actes'!$C$25</c:f>
              <c:strCache>
                <c:ptCount val="1"/>
                <c:pt idx="0">
                  <c:v>Hystérectomie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'Disc par cat. actes'!$A$26:$A$29</c:f>
              <c:strCache>
                <c:ptCount val="4"/>
                <c:pt idx="0">
                  <c:v>AP-HP</c:v>
                </c:pt>
                <c:pt idx="1">
                  <c:v>ESPIC</c:v>
                </c:pt>
                <c:pt idx="2">
                  <c:v>Privé</c:v>
                </c:pt>
                <c:pt idx="3">
                  <c:v>Public hors AP-HP et SSA</c:v>
                </c:pt>
              </c:strCache>
            </c:strRef>
          </c:cat>
          <c:val>
            <c:numRef>
              <c:f>'Disc par cat. actes'!$C$26:$C$29</c:f>
              <c:numCache>
                <c:formatCode>General</c:formatCode>
                <c:ptCount val="4"/>
                <c:pt idx="0">
                  <c:v>281</c:v>
                </c:pt>
                <c:pt idx="1">
                  <c:v>153</c:v>
                </c:pt>
                <c:pt idx="2">
                  <c:v>69</c:v>
                </c:pt>
                <c:pt idx="3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D9-4A74-9FA0-3634F464010A}"/>
            </c:ext>
          </c:extLst>
        </c:ser>
        <c:ser>
          <c:idx val="2"/>
          <c:order val="2"/>
          <c:tx>
            <c:strRef>
              <c:f>'Disc par cat. actes'!$D$25</c:f>
              <c:strCache>
                <c:ptCount val="1"/>
                <c:pt idx="0">
                  <c:v>Myomectomie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'Disc par cat. actes'!$A$26:$A$29</c:f>
              <c:strCache>
                <c:ptCount val="4"/>
                <c:pt idx="0">
                  <c:v>AP-HP</c:v>
                </c:pt>
                <c:pt idx="1">
                  <c:v>ESPIC</c:v>
                </c:pt>
                <c:pt idx="2">
                  <c:v>Privé</c:v>
                </c:pt>
                <c:pt idx="3">
                  <c:v>Public hors AP-HP et SSA</c:v>
                </c:pt>
              </c:strCache>
            </c:strRef>
          </c:cat>
          <c:val>
            <c:numRef>
              <c:f>'Disc par cat. actes'!$D$26:$D$29</c:f>
              <c:numCache>
                <c:formatCode>General</c:formatCode>
                <c:ptCount val="4"/>
                <c:pt idx="0">
                  <c:v>49</c:v>
                </c:pt>
                <c:pt idx="1">
                  <c:v>14</c:v>
                </c:pt>
                <c:pt idx="2">
                  <c:v>8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D9-4A74-9FA0-3634F464010A}"/>
            </c:ext>
          </c:extLst>
        </c:ser>
        <c:ser>
          <c:idx val="3"/>
          <c:order val="3"/>
          <c:tx>
            <c:strRef>
              <c:f>'Disc par cat. actes'!$E$25</c:f>
              <c:strCache>
                <c:ptCount val="1"/>
                <c:pt idx="0">
                  <c:v>Prolapsus génital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'Disc par cat. actes'!$A$26:$A$29</c:f>
              <c:strCache>
                <c:ptCount val="4"/>
                <c:pt idx="0">
                  <c:v>AP-HP</c:v>
                </c:pt>
                <c:pt idx="1">
                  <c:v>ESPIC</c:v>
                </c:pt>
                <c:pt idx="2">
                  <c:v>Privé</c:v>
                </c:pt>
                <c:pt idx="3">
                  <c:v>Public hors AP-HP et SSA</c:v>
                </c:pt>
              </c:strCache>
            </c:strRef>
          </c:cat>
          <c:val>
            <c:numRef>
              <c:f>'Disc par cat. actes'!$E$26:$E$29</c:f>
              <c:numCache>
                <c:formatCode>General</c:formatCode>
                <c:ptCount val="4"/>
                <c:pt idx="0">
                  <c:v>97</c:v>
                </c:pt>
                <c:pt idx="1">
                  <c:v>103</c:v>
                </c:pt>
                <c:pt idx="2">
                  <c:v>39</c:v>
                </c:pt>
                <c:pt idx="3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BD9-4A74-9FA0-3634F46401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39315160"/>
        <c:axId val="539314176"/>
      </c:barChart>
      <c:catAx>
        <c:axId val="539315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R"/>
          </a:p>
        </c:txPr>
        <c:crossAx val="539314176"/>
        <c:crosses val="autoZero"/>
        <c:auto val="1"/>
        <c:lblAlgn val="ctr"/>
        <c:lblOffset val="100"/>
        <c:noMultiLvlLbl val="0"/>
      </c:catAx>
      <c:valAx>
        <c:axId val="539314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R"/>
          </a:p>
        </c:txPr>
        <c:crossAx val="539315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FR"/>
        </a:p>
      </c:txPr>
    </c:legend>
    <c:plotVisOnly val="1"/>
    <c:dispBlanksAs val="gap"/>
    <c:showDLblsOverMax val="0"/>
  </c:chart>
  <c:spPr>
    <a:noFill/>
    <a:ln>
      <a:solidFill>
        <a:schemeClr val="bg1">
          <a:lumMod val="75000"/>
        </a:schemeClr>
      </a:solidFill>
    </a:ln>
    <a:effectLst/>
  </c:spPr>
  <c:txPr>
    <a:bodyPr/>
    <a:lstStyle/>
    <a:p>
      <a:pPr>
        <a:defRPr sz="1100" b="1"/>
      </a:pPr>
      <a:endParaRPr lang="en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Répartition des catégorie d'actes réalisés par robot en ORL par statut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FR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'Disc par cat. actes'!$B$34</c:f>
              <c:strCache>
                <c:ptCount val="1"/>
                <c:pt idx="0">
                  <c:v>Epiglotte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'Disc par cat. actes'!$A$35:$A$38</c:f>
              <c:strCache>
                <c:ptCount val="4"/>
                <c:pt idx="0">
                  <c:v>AP-HP</c:v>
                </c:pt>
                <c:pt idx="1">
                  <c:v>ESPIC</c:v>
                </c:pt>
                <c:pt idx="2">
                  <c:v>Privé</c:v>
                </c:pt>
                <c:pt idx="3">
                  <c:v>Public hors AP-HP</c:v>
                </c:pt>
              </c:strCache>
            </c:strRef>
          </c:cat>
          <c:val>
            <c:numRef>
              <c:f>'Disc par cat. actes'!$B$35:$B$38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98-4571-8ADF-99BEC6D46847}"/>
            </c:ext>
          </c:extLst>
        </c:ser>
        <c:ser>
          <c:idx val="1"/>
          <c:order val="1"/>
          <c:tx>
            <c:strRef>
              <c:f>'Disc par cat. actes'!$C$34</c:f>
              <c:strCache>
                <c:ptCount val="1"/>
                <c:pt idx="0">
                  <c:v>Oropharynx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'Disc par cat. actes'!$A$35:$A$38</c:f>
              <c:strCache>
                <c:ptCount val="4"/>
                <c:pt idx="0">
                  <c:v>AP-HP</c:v>
                </c:pt>
                <c:pt idx="1">
                  <c:v>ESPIC</c:v>
                </c:pt>
                <c:pt idx="2">
                  <c:v>Privé</c:v>
                </c:pt>
                <c:pt idx="3">
                  <c:v>Public hors AP-HP</c:v>
                </c:pt>
              </c:strCache>
            </c:strRef>
          </c:cat>
          <c:val>
            <c:numRef>
              <c:f>'Disc par cat. actes'!$C$35:$C$38</c:f>
              <c:numCache>
                <c:formatCode>General</c:formatCode>
                <c:ptCount val="4"/>
                <c:pt idx="0">
                  <c:v>21</c:v>
                </c:pt>
                <c:pt idx="1">
                  <c:v>13</c:v>
                </c:pt>
                <c:pt idx="2">
                  <c:v>2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98-4571-8ADF-99BEC6D468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97798184"/>
        <c:axId val="597798512"/>
      </c:barChart>
      <c:catAx>
        <c:axId val="597798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R"/>
          </a:p>
        </c:txPr>
        <c:crossAx val="597798512"/>
        <c:crosses val="autoZero"/>
        <c:auto val="1"/>
        <c:lblAlgn val="ctr"/>
        <c:lblOffset val="100"/>
        <c:noMultiLvlLbl val="0"/>
      </c:catAx>
      <c:valAx>
        <c:axId val="597798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R"/>
          </a:p>
        </c:txPr>
        <c:crossAx val="597798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FR"/>
        </a:p>
      </c:txPr>
    </c:legend>
    <c:plotVisOnly val="1"/>
    <c:dispBlanksAs val="gap"/>
    <c:showDLblsOverMax val="0"/>
  </c:chart>
  <c:spPr>
    <a:noFill/>
    <a:ln>
      <a:solidFill>
        <a:schemeClr val="bg1">
          <a:lumMod val="75000"/>
        </a:schemeClr>
      </a:solidFill>
    </a:ln>
    <a:effectLst/>
  </c:spPr>
  <c:txPr>
    <a:bodyPr/>
    <a:lstStyle/>
    <a:p>
      <a:pPr>
        <a:defRPr sz="1100" b="1"/>
      </a:pPr>
      <a:endParaRPr lang="en-F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Répartition des catégories d'actes réalisés par robot en urologie par statut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FR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'Disc par cat. actes'!$B$53</c:f>
              <c:strCache>
                <c:ptCount val="1"/>
                <c:pt idx="0">
                  <c:v>Curage ganglionnaire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'Disc par cat. actes'!$A$54:$A$57</c:f>
              <c:strCache>
                <c:ptCount val="4"/>
                <c:pt idx="0">
                  <c:v>AP-HP</c:v>
                </c:pt>
                <c:pt idx="1">
                  <c:v>ESPIC</c:v>
                </c:pt>
                <c:pt idx="2">
                  <c:v>Privé</c:v>
                </c:pt>
                <c:pt idx="3">
                  <c:v>Public hors AP-HP et SSA</c:v>
                </c:pt>
              </c:strCache>
            </c:strRef>
          </c:cat>
          <c:val>
            <c:numRef>
              <c:f>'Disc par cat. actes'!$B$54:$B$57</c:f>
              <c:numCache>
                <c:formatCode>General</c:formatCode>
                <c:ptCount val="4"/>
                <c:pt idx="0">
                  <c:v>272</c:v>
                </c:pt>
                <c:pt idx="1">
                  <c:v>169</c:v>
                </c:pt>
                <c:pt idx="2">
                  <c:v>367</c:v>
                </c:pt>
                <c:pt idx="3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1F-4912-8EE6-A5C282065FE9}"/>
            </c:ext>
          </c:extLst>
        </c:ser>
        <c:ser>
          <c:idx val="1"/>
          <c:order val="1"/>
          <c:tx>
            <c:strRef>
              <c:f>'Disc par cat. actes'!$C$53</c:f>
              <c:strCache>
                <c:ptCount val="1"/>
                <c:pt idx="0">
                  <c:v>Cystectomie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'Disc par cat. actes'!$A$54:$A$57</c:f>
              <c:strCache>
                <c:ptCount val="4"/>
                <c:pt idx="0">
                  <c:v>AP-HP</c:v>
                </c:pt>
                <c:pt idx="1">
                  <c:v>ESPIC</c:v>
                </c:pt>
                <c:pt idx="2">
                  <c:v>Privé</c:v>
                </c:pt>
                <c:pt idx="3">
                  <c:v>Public hors AP-HP et SSA</c:v>
                </c:pt>
              </c:strCache>
            </c:strRef>
          </c:cat>
          <c:val>
            <c:numRef>
              <c:f>'Disc par cat. actes'!$C$54:$C$57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7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1F-4912-8EE6-A5C282065FE9}"/>
            </c:ext>
          </c:extLst>
        </c:ser>
        <c:ser>
          <c:idx val="2"/>
          <c:order val="2"/>
          <c:tx>
            <c:strRef>
              <c:f>'Disc par cat. actes'!$D$53</c:f>
              <c:strCache>
                <c:ptCount val="1"/>
                <c:pt idx="0">
                  <c:v>Néphrectomie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'Disc par cat. actes'!$A$54:$A$57</c:f>
              <c:strCache>
                <c:ptCount val="4"/>
                <c:pt idx="0">
                  <c:v>AP-HP</c:v>
                </c:pt>
                <c:pt idx="1">
                  <c:v>ESPIC</c:v>
                </c:pt>
                <c:pt idx="2">
                  <c:v>Privé</c:v>
                </c:pt>
                <c:pt idx="3">
                  <c:v>Public hors AP-HP et SSA</c:v>
                </c:pt>
              </c:strCache>
            </c:strRef>
          </c:cat>
          <c:val>
            <c:numRef>
              <c:f>'Disc par cat. actes'!$D$54:$D$57</c:f>
              <c:numCache>
                <c:formatCode>General</c:formatCode>
                <c:ptCount val="4"/>
                <c:pt idx="0">
                  <c:v>127</c:v>
                </c:pt>
                <c:pt idx="1">
                  <c:v>26</c:v>
                </c:pt>
                <c:pt idx="2">
                  <c:v>56</c:v>
                </c:pt>
                <c:pt idx="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91F-4912-8EE6-A5C282065FE9}"/>
            </c:ext>
          </c:extLst>
        </c:ser>
        <c:ser>
          <c:idx val="3"/>
          <c:order val="3"/>
          <c:tx>
            <c:strRef>
              <c:f>'Disc par cat. actes'!$E$53</c:f>
              <c:strCache>
                <c:ptCount val="1"/>
                <c:pt idx="0">
                  <c:v>Néphrectomie partielle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'Disc par cat. actes'!$A$54:$A$57</c:f>
              <c:strCache>
                <c:ptCount val="4"/>
                <c:pt idx="0">
                  <c:v>AP-HP</c:v>
                </c:pt>
                <c:pt idx="1">
                  <c:v>ESPIC</c:v>
                </c:pt>
                <c:pt idx="2">
                  <c:v>Privé</c:v>
                </c:pt>
                <c:pt idx="3">
                  <c:v>Public hors AP-HP et SSA</c:v>
                </c:pt>
              </c:strCache>
            </c:strRef>
          </c:cat>
          <c:val>
            <c:numRef>
              <c:f>'Disc par cat. actes'!$E$54:$E$57</c:f>
              <c:numCache>
                <c:formatCode>General</c:formatCode>
                <c:ptCount val="4"/>
                <c:pt idx="0">
                  <c:v>234</c:v>
                </c:pt>
                <c:pt idx="1">
                  <c:v>75</c:v>
                </c:pt>
                <c:pt idx="2">
                  <c:v>147</c:v>
                </c:pt>
                <c:pt idx="3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91F-4912-8EE6-A5C282065FE9}"/>
            </c:ext>
          </c:extLst>
        </c:ser>
        <c:ser>
          <c:idx val="4"/>
          <c:order val="4"/>
          <c:tx>
            <c:strRef>
              <c:f>'Disc par cat. actes'!$F$53</c:f>
              <c:strCache>
                <c:ptCount val="1"/>
                <c:pt idx="0">
                  <c:v>Plastie bassinet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'Disc par cat. actes'!$A$54:$A$57</c:f>
              <c:strCache>
                <c:ptCount val="4"/>
                <c:pt idx="0">
                  <c:v>AP-HP</c:v>
                </c:pt>
                <c:pt idx="1">
                  <c:v>ESPIC</c:v>
                </c:pt>
                <c:pt idx="2">
                  <c:v>Privé</c:v>
                </c:pt>
                <c:pt idx="3">
                  <c:v>Public hors AP-HP et SSA</c:v>
                </c:pt>
              </c:strCache>
            </c:strRef>
          </c:cat>
          <c:val>
            <c:numRef>
              <c:f>'Disc par cat. actes'!$F$54:$F$57</c:f>
              <c:numCache>
                <c:formatCode>General</c:formatCode>
                <c:ptCount val="4"/>
                <c:pt idx="0">
                  <c:v>19</c:v>
                </c:pt>
                <c:pt idx="1">
                  <c:v>15</c:v>
                </c:pt>
                <c:pt idx="2">
                  <c:v>22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91F-4912-8EE6-A5C282065FE9}"/>
            </c:ext>
          </c:extLst>
        </c:ser>
        <c:ser>
          <c:idx val="5"/>
          <c:order val="5"/>
          <c:tx>
            <c:strRef>
              <c:f>'Disc par cat. actes'!$G$53</c:f>
              <c:strCache>
                <c:ptCount val="1"/>
                <c:pt idx="0">
                  <c:v>Prostate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'Disc par cat. actes'!$A$54:$A$57</c:f>
              <c:strCache>
                <c:ptCount val="4"/>
                <c:pt idx="0">
                  <c:v>AP-HP</c:v>
                </c:pt>
                <c:pt idx="1">
                  <c:v>ESPIC</c:v>
                </c:pt>
                <c:pt idx="2">
                  <c:v>Privé</c:v>
                </c:pt>
                <c:pt idx="3">
                  <c:v>Public hors AP-HP et SSA</c:v>
                </c:pt>
              </c:strCache>
            </c:strRef>
          </c:cat>
          <c:val>
            <c:numRef>
              <c:f>'Disc par cat. actes'!$G$54:$G$57</c:f>
              <c:numCache>
                <c:formatCode>General</c:formatCode>
                <c:ptCount val="4"/>
                <c:pt idx="0">
                  <c:v>380</c:v>
                </c:pt>
                <c:pt idx="1">
                  <c:v>344</c:v>
                </c:pt>
                <c:pt idx="2">
                  <c:v>682</c:v>
                </c:pt>
                <c:pt idx="3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91F-4912-8EE6-A5C282065F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98496144"/>
        <c:axId val="598496472"/>
      </c:barChart>
      <c:catAx>
        <c:axId val="598496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R"/>
          </a:p>
        </c:txPr>
        <c:crossAx val="598496472"/>
        <c:crosses val="autoZero"/>
        <c:auto val="1"/>
        <c:lblAlgn val="ctr"/>
        <c:lblOffset val="100"/>
        <c:noMultiLvlLbl val="0"/>
      </c:catAx>
      <c:valAx>
        <c:axId val="598496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R"/>
          </a:p>
        </c:txPr>
        <c:crossAx val="598496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FR"/>
        </a:p>
      </c:txPr>
    </c:legend>
    <c:plotVisOnly val="1"/>
    <c:dispBlanksAs val="gap"/>
    <c:showDLblsOverMax val="0"/>
  </c:chart>
  <c:spPr>
    <a:noFill/>
    <a:ln>
      <a:solidFill>
        <a:schemeClr val="bg1">
          <a:lumMod val="75000"/>
        </a:schemeClr>
      </a:solidFill>
    </a:ln>
    <a:effectLst/>
  </c:spPr>
  <c:txPr>
    <a:bodyPr/>
    <a:lstStyle/>
    <a:p>
      <a:pPr>
        <a:defRPr sz="1100" b="1"/>
      </a:pPr>
      <a:endParaRPr lang="en-F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F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'Disc par statut'!$A$19</c:f>
              <c:strCache>
                <c:ptCount val="1"/>
                <c:pt idx="0">
                  <c:v>AP-HP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09E-4141-AD52-354CFE8FFD8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09E-4141-AD52-354CFE8FFD8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09E-4141-AD52-354CFE8FFD8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09E-4141-AD52-354CFE8FFD8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09E-4141-AD52-354CFE8FFD88}"/>
              </c:ext>
            </c:extLst>
          </c:dPt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F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'Disc par statut'!$B$18:$F$18</c:f>
              <c:strCache>
                <c:ptCount val="5"/>
                <c:pt idx="0">
                  <c:v>Digestif</c:v>
                </c:pt>
                <c:pt idx="1">
                  <c:v>Gynécologie</c:v>
                </c:pt>
                <c:pt idx="2">
                  <c:v>ORL</c:v>
                </c:pt>
                <c:pt idx="3">
                  <c:v>Thorax</c:v>
                </c:pt>
                <c:pt idx="4">
                  <c:v>Urologie</c:v>
                </c:pt>
              </c:strCache>
            </c:strRef>
          </c:cat>
          <c:val>
            <c:numRef>
              <c:f>'Disc par statut'!$B$19:$F$19</c:f>
              <c:numCache>
                <c:formatCode>General</c:formatCode>
                <c:ptCount val="5"/>
                <c:pt idx="0">
                  <c:v>164</c:v>
                </c:pt>
                <c:pt idx="1">
                  <c:v>509</c:v>
                </c:pt>
                <c:pt idx="2">
                  <c:v>22</c:v>
                </c:pt>
                <c:pt idx="3">
                  <c:v>161</c:v>
                </c:pt>
                <c:pt idx="4">
                  <c:v>1036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09E-4141-AD52-354CFE8FFD8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FR"/>
        </a:p>
      </c:txPr>
    </c:legend>
    <c:plotVisOnly val="1"/>
    <c:dispBlanksAs val="gap"/>
    <c:showDLblsOverMax val="0"/>
  </c:chart>
  <c:spPr>
    <a:noFill/>
    <a:ln>
      <a:solidFill>
        <a:schemeClr val="bg1">
          <a:lumMod val="75000"/>
        </a:schemeClr>
      </a:solidFill>
    </a:ln>
    <a:effectLst/>
  </c:spPr>
  <c:txPr>
    <a:bodyPr/>
    <a:lstStyle/>
    <a:p>
      <a:pPr>
        <a:defRPr/>
      </a:pPr>
      <a:endParaRPr lang="en-F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F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'Disc par statut'!$A$23</c:f>
              <c:strCache>
                <c:ptCount val="1"/>
                <c:pt idx="0">
                  <c:v>ESPIC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FB9-4E29-9CA8-3722152495B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FB9-4E29-9CA8-3722152495B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FB9-4E29-9CA8-3722152495B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FB9-4E29-9CA8-3722152495B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FB9-4E29-9CA8-3722152495B7}"/>
              </c:ext>
            </c:extLst>
          </c:dPt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F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'Disc par statut'!$B$22:$F$22</c:f>
              <c:strCache>
                <c:ptCount val="5"/>
                <c:pt idx="0">
                  <c:v>Digestif</c:v>
                </c:pt>
                <c:pt idx="1">
                  <c:v>Gynécologie</c:v>
                </c:pt>
                <c:pt idx="2">
                  <c:v>ORL</c:v>
                </c:pt>
                <c:pt idx="3">
                  <c:v>Thorax</c:v>
                </c:pt>
                <c:pt idx="4">
                  <c:v>Urologie</c:v>
                </c:pt>
              </c:strCache>
            </c:strRef>
          </c:cat>
          <c:val>
            <c:numRef>
              <c:f>'Disc par statut'!$B$23:$F$23</c:f>
              <c:numCache>
                <c:formatCode>General</c:formatCode>
                <c:ptCount val="5"/>
                <c:pt idx="0">
                  <c:v>86</c:v>
                </c:pt>
                <c:pt idx="1">
                  <c:v>303</c:v>
                </c:pt>
                <c:pt idx="2">
                  <c:v>13</c:v>
                </c:pt>
                <c:pt idx="3">
                  <c:v>161</c:v>
                </c:pt>
                <c:pt idx="4">
                  <c:v>632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FB9-4E29-9CA8-3722152495B7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FR"/>
        </a:p>
      </c:txPr>
    </c:legend>
    <c:plotVisOnly val="1"/>
    <c:dispBlanksAs val="gap"/>
    <c:showDLblsOverMax val="0"/>
  </c:chart>
  <c:spPr>
    <a:noFill/>
    <a:ln>
      <a:solidFill>
        <a:schemeClr val="bg1">
          <a:lumMod val="75000"/>
        </a:schemeClr>
      </a:solidFill>
    </a:ln>
    <a:effectLst/>
  </c:spPr>
  <c:txPr>
    <a:bodyPr/>
    <a:lstStyle/>
    <a:p>
      <a:pPr>
        <a:defRPr/>
      </a:pPr>
      <a:endParaRPr lang="en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A42100CF-F9E1-BE65-5C9F-325B2239B9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BEF0A00-1583-E607-FB44-3B8F68A7BF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1FBA49-8C92-1343-B105-0BA9B7B6397F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9C92AEC-3690-D0CD-745D-BDCF7691B08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0E6B713-CEE2-6929-6CB0-B8AE4E61373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4462C-1274-6C4B-9218-13D41D9584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2162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BA530-C8C4-4FBC-9BE0-BAE622C900C0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B37FC-01A7-4EF8-A4C6-3162694DCE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9896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0FCA3B-932B-7A58-D960-341273ABB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8FBE3B-6EDF-56FE-3682-FDA93ED41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B7D7D-B704-B84D-B313-91F2B6146670}" type="slidenum">
              <a:rPr lang="fr-FR" smtClean="0"/>
              <a:t>‹#›</a:t>
            </a:fld>
            <a:endParaRPr lang="fr-FR"/>
          </a:p>
        </p:txBody>
      </p:sp>
      <p:sp>
        <p:nvSpPr>
          <p:cNvPr id="7" name="Espace réservé du pied de page 2">
            <a:extLst>
              <a:ext uri="{FF2B5EF4-FFF2-40B4-BE49-F238E27FC236}">
                <a16:creationId xmlns:a16="http://schemas.microsoft.com/office/drawing/2014/main" id="{FCF9A63F-A579-8BE7-C08E-509B83D1B001}"/>
              </a:ext>
            </a:extLst>
          </p:cNvPr>
          <p:cNvSpPr txBox="1">
            <a:spLocks/>
          </p:cNvSpPr>
          <p:nvPr userDrawn="1"/>
        </p:nvSpPr>
        <p:spPr>
          <a:xfrm>
            <a:off x="2122831" y="1373887"/>
            <a:ext cx="82039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>
                <a:solidFill>
                  <a:srgbClr val="0B4EA2"/>
                </a:solidFill>
              </a:rPr>
              <a:t>Colloque régional de la chirurgie mini-invasive assistée </a:t>
            </a:r>
          </a:p>
          <a:p>
            <a:r>
              <a:rPr lang="fr-FR" sz="2400" b="1">
                <a:solidFill>
                  <a:srgbClr val="0B4EA2"/>
                </a:solidFill>
              </a:rPr>
              <a:t>par robot en Ile de France</a:t>
            </a:r>
            <a:endParaRPr lang="fr-FR" sz="2400" b="1" dirty="0">
              <a:solidFill>
                <a:srgbClr val="0B4EA2"/>
              </a:solidFill>
            </a:endParaRPr>
          </a:p>
        </p:txBody>
      </p:sp>
      <p:pic>
        <p:nvPicPr>
          <p:cNvPr id="8" name="Image 7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5DFA0FC2-7559-CD41-CDF5-7F126741C3D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3700" y="6311656"/>
            <a:ext cx="2318300" cy="522806"/>
          </a:xfrm>
          <a:prstGeom prst="rect">
            <a:avLst/>
          </a:prstGeom>
        </p:spPr>
      </p:pic>
      <p:graphicFrame>
        <p:nvGraphicFramePr>
          <p:cNvPr id="9" name="Tableau 5">
            <a:extLst>
              <a:ext uri="{FF2B5EF4-FFF2-40B4-BE49-F238E27FC236}">
                <a16:creationId xmlns:a16="http://schemas.microsoft.com/office/drawing/2014/main" id="{ED422800-D185-256A-B4C4-BC4F82B7792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42482461"/>
              </p:ext>
            </p:extLst>
          </p:nvPr>
        </p:nvGraphicFramePr>
        <p:xfrm>
          <a:off x="1868557" y="2405270"/>
          <a:ext cx="8458200" cy="1510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8200">
                  <a:extLst>
                    <a:ext uri="{9D8B030D-6E8A-4147-A177-3AD203B41FA5}">
                      <a16:colId xmlns:a16="http://schemas.microsoft.com/office/drawing/2014/main" val="3602598192"/>
                    </a:ext>
                  </a:extLst>
                </a:gridCol>
              </a:tblGrid>
              <a:tr h="151074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8EC6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104994"/>
                  </a:ext>
                </a:extLst>
              </a:tr>
            </a:tbl>
          </a:graphicData>
        </a:graphic>
      </p:graphicFrame>
      <p:graphicFrame>
        <p:nvGraphicFramePr>
          <p:cNvPr id="10" name="Tableau 6">
            <a:extLst>
              <a:ext uri="{FF2B5EF4-FFF2-40B4-BE49-F238E27FC236}">
                <a16:creationId xmlns:a16="http://schemas.microsoft.com/office/drawing/2014/main" id="{DF706299-A8DC-DEA9-C723-F45F4A9C556D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995683357"/>
              </p:ext>
            </p:extLst>
          </p:nvPr>
        </p:nvGraphicFramePr>
        <p:xfrm>
          <a:off x="2007704" y="2534479"/>
          <a:ext cx="8152296" cy="1222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2296">
                  <a:extLst>
                    <a:ext uri="{9D8B030D-6E8A-4147-A177-3AD203B41FA5}">
                      <a16:colId xmlns:a16="http://schemas.microsoft.com/office/drawing/2014/main" val="2638220271"/>
                    </a:ext>
                  </a:extLst>
                </a:gridCol>
              </a:tblGrid>
              <a:tr h="122251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91569"/>
                  </a:ext>
                </a:extLst>
              </a:tr>
            </a:tbl>
          </a:graphicData>
        </a:graphic>
      </p:graphicFrame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E5BACE70-1BED-3491-315A-9214671B1F06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34474702"/>
              </p:ext>
            </p:extLst>
          </p:nvPr>
        </p:nvGraphicFramePr>
        <p:xfrm>
          <a:off x="2037522" y="2552863"/>
          <a:ext cx="8122478" cy="1232452"/>
        </p:xfrm>
        <a:graphic>
          <a:graphicData uri="http://schemas.openxmlformats.org/drawingml/2006/table">
            <a:tbl>
              <a:tblPr/>
              <a:tblGrid>
                <a:gridCol w="8122478">
                  <a:extLst>
                    <a:ext uri="{9D8B030D-6E8A-4147-A177-3AD203B41FA5}">
                      <a16:colId xmlns:a16="http://schemas.microsoft.com/office/drawing/2014/main" val="1394143534"/>
                    </a:ext>
                  </a:extLst>
                </a:gridCol>
              </a:tblGrid>
              <a:tr h="1232452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>
                          <a:solidFill>
                            <a:srgbClr val="0B4EA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Titre </a:t>
                      </a:r>
                    </a:p>
                    <a:p>
                      <a:pPr algn="ctr"/>
                      <a:endParaRPr lang="fr-FR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fr-FR" sz="2400" b="1" dirty="0">
                          <a:solidFill>
                            <a:srgbClr val="8EC63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Auteur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7326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3663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1EB4459-83CB-6D48-1C61-02C6185760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19D2977-A402-E141-0B46-19ADD0F069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B1AD7C-703C-ADE3-B388-F532A708B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0065-2A55-3D46-BF0A-A6C2CB12A51B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EAD7E2-2A75-45DD-8289-A54DF86FF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7AD50B-E795-C746-1DE9-6630E47EC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B7D7D-B704-B84D-B313-91F2B61466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2015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FD4F83A-B357-4105-A110-3DAC6AEACA5C}"/>
              </a:ext>
            </a:extLst>
          </p:cNvPr>
          <p:cNvSpPr txBox="1">
            <a:spLocks/>
          </p:cNvSpPr>
          <p:nvPr userDrawn="1"/>
        </p:nvSpPr>
        <p:spPr>
          <a:xfrm>
            <a:off x="10119763" y="6389651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000" b="1" kern="1200">
                <a:solidFill>
                  <a:srgbClr val="CE1B4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Espace réservé de la date 16">
            <a:extLst>
              <a:ext uri="{FF2B5EF4-FFF2-40B4-BE49-F238E27FC236}">
                <a16:creationId xmlns:a16="http://schemas.microsoft.com/office/drawing/2014/main" id="{741471D1-06A3-427D-98C6-A27B45BF3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Espace réservé du pied de page 17">
            <a:extLst>
              <a:ext uri="{FF2B5EF4-FFF2-40B4-BE49-F238E27FC236}">
                <a16:creationId xmlns:a16="http://schemas.microsoft.com/office/drawing/2014/main" id="{F3AF36F6-BB27-480F-87E6-30A50B766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96100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A09D94-9974-E98A-C6F8-54A6B6DAF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17416D0-A28B-AC9F-F427-382430370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FD4123-E412-120D-9AF0-64D043436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0065-2A55-3D46-BF0A-A6C2CB12A51B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281E33-0DD9-DB68-E389-0199D962F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418C2A-0D5A-D425-E7A5-110796A30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B7D7D-B704-B84D-B313-91F2B61466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0817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5E4B9A-528B-7804-4D04-6579DFCF1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8D7CF1-FF91-4139-B6BE-8C105CA510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2C1CEAC-7245-D519-6D37-F3C83A53F2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06A2C8D-7E7B-C371-2DCE-E788040C0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0065-2A55-3D46-BF0A-A6C2CB12A51B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0466C9F-8E89-7324-6F49-3B9191AF3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8E60266-EC9E-1EBD-E2D5-0BFDF95CE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B7D7D-B704-B84D-B313-91F2B61466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8063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EFAA69-25CF-000D-07C0-EEA79D2BC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8D0E498-0188-5632-E8B4-4D64BC679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420E248-5254-4A6F-2305-997EAF728B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2499470-9FDF-39F8-AE5B-C9319FC721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588429-BD7C-C82C-C135-857FDD3C0F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983FBEA-BC85-7C2B-90A7-A84851FF8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0065-2A55-3D46-BF0A-A6C2CB12A51B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BFAA669-2094-7408-A6C5-12F51DD62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2B23536-03DA-D2D4-47DC-A7A44B302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B7D7D-B704-B84D-B313-91F2B61466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2734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864EB1-6F59-EE84-8CE0-D8F643CC2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7943B86-8EBE-5800-C2FF-2FECB7168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0065-2A55-3D46-BF0A-A6C2CB12A51B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51EF565-323C-2FF0-7F27-0A042D851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5B0DF9E-2F34-5FC8-F85C-088FBD7F3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B7D7D-B704-B84D-B313-91F2B61466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1102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79D0D82-BDEA-51E4-B212-4BBAAB9E2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0065-2A55-3D46-BF0A-A6C2CB12A51B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ABC5D7B-8944-75BA-4FB5-478313400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092FD8D-DE6B-BAB8-EDA5-F57DA1D11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B7D7D-B704-B84D-B313-91F2B61466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6414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B48685-5FA7-EF3B-3902-F1D51BACE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62D870-8BAB-78BE-F302-7271E9B8A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3B27D5F-100D-0B8C-3C42-1BEF462843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AE23176-774B-68DB-C4B9-905D95A28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0065-2A55-3D46-BF0A-A6C2CB12A51B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22D094E-92FD-5BAB-49F1-85C1A7262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98F5AFD-BE98-92FD-EA90-2A1AF5D85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B7D7D-B704-B84D-B313-91F2B61466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0170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8284C7-022F-D8E9-5A82-B8787DFB2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D063C5A-3B85-FE97-26CA-8412DE16D3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B45E6A3-D0C4-DEF2-B47D-FBC256AC2E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1BBDC60-A187-913D-41B4-7BA1E1B01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0065-2A55-3D46-BF0A-A6C2CB12A51B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34D97DC-E980-06AC-B6AB-EEEC1E82E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CE3EF6F-CE9C-198D-EDCB-1E282DD31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B7D7D-B704-B84D-B313-91F2B61466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8800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18788A-A11C-EDF1-A159-83311B3D9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A485C0E-B8B7-D42A-9D17-6F1D6881B1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CDC2F9-2FFE-83C3-FA0E-727A880C0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0065-2A55-3D46-BF0A-A6C2CB12A51B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524B44-A93E-7C0B-FD76-A3FB69E10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9289E3-9CC8-11A9-7000-7DA6D9286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B7D7D-B704-B84D-B313-91F2B61466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888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EE899C37-8F5F-363A-B97B-881C4C1CF15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743DFE3-6CE5-68BA-C806-3AE4CD173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ACB90C8-ECA2-5A53-9306-618A6BE7F1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FBDB58-3A81-AD47-3497-6D03EF161B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F0065-2A55-3D46-BF0A-A6C2CB12A51B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A729BB-9256-E17B-6C29-63EED75C13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42C0AA-CE29-8450-37FE-EB3EDA45A1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B7D7D-B704-B84D-B313-91F2B61466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9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4" Type="http://schemas.openxmlformats.org/officeDocument/2006/relationships/chart" Target="../charts/char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1E11FBD9-352F-4336-3008-4F7DD90C9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11" name="Image 10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523C8F9E-CF01-7471-994C-2AEDD029AB8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3700" y="6311656"/>
            <a:ext cx="2318300" cy="522806"/>
          </a:xfrm>
          <a:prstGeom prst="rect">
            <a:avLst/>
          </a:prstGeom>
        </p:spPr>
      </p:pic>
      <p:graphicFrame>
        <p:nvGraphicFramePr>
          <p:cNvPr id="4" name="Tableau 5">
            <a:extLst>
              <a:ext uri="{FF2B5EF4-FFF2-40B4-BE49-F238E27FC236}">
                <a16:creationId xmlns:a16="http://schemas.microsoft.com/office/drawing/2014/main" id="{3AF749AC-D973-5AB2-F982-1A461F5487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023700"/>
              </p:ext>
            </p:extLst>
          </p:nvPr>
        </p:nvGraphicFramePr>
        <p:xfrm>
          <a:off x="1868557" y="2405270"/>
          <a:ext cx="8458200" cy="1510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8200">
                  <a:extLst>
                    <a:ext uri="{9D8B030D-6E8A-4147-A177-3AD203B41FA5}">
                      <a16:colId xmlns:a16="http://schemas.microsoft.com/office/drawing/2014/main" val="3602598192"/>
                    </a:ext>
                  </a:extLst>
                </a:gridCol>
              </a:tblGrid>
              <a:tr h="151074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8EC6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104994"/>
                  </a:ext>
                </a:extLst>
              </a:tr>
            </a:tbl>
          </a:graphicData>
        </a:graphic>
      </p:graphicFrame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69C440BC-B5BA-7E2B-F4EE-F85ABFF8AF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850381"/>
              </p:ext>
            </p:extLst>
          </p:nvPr>
        </p:nvGraphicFramePr>
        <p:xfrm>
          <a:off x="2007704" y="2534479"/>
          <a:ext cx="8152296" cy="1222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2296">
                  <a:extLst>
                    <a:ext uri="{9D8B030D-6E8A-4147-A177-3AD203B41FA5}">
                      <a16:colId xmlns:a16="http://schemas.microsoft.com/office/drawing/2014/main" val="2638220271"/>
                    </a:ext>
                  </a:extLst>
                </a:gridCol>
              </a:tblGrid>
              <a:tr h="122251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91569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D1FB950A-E2C7-B549-1156-1EE599871D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27908"/>
              </p:ext>
            </p:extLst>
          </p:nvPr>
        </p:nvGraphicFramePr>
        <p:xfrm>
          <a:off x="1970156" y="2552863"/>
          <a:ext cx="8189844" cy="1232452"/>
        </p:xfrm>
        <a:graphic>
          <a:graphicData uri="http://schemas.openxmlformats.org/drawingml/2006/table">
            <a:tbl>
              <a:tblPr/>
              <a:tblGrid>
                <a:gridCol w="8189844">
                  <a:extLst>
                    <a:ext uri="{9D8B030D-6E8A-4147-A177-3AD203B41FA5}">
                      <a16:colId xmlns:a16="http://schemas.microsoft.com/office/drawing/2014/main" val="1394143534"/>
                    </a:ext>
                  </a:extLst>
                </a:gridCol>
              </a:tblGrid>
              <a:tr h="1232452">
                <a:tc>
                  <a:txBody>
                    <a:bodyPr/>
                    <a:lstStyle/>
                    <a:p>
                      <a:pPr algn="ctr"/>
                      <a:endParaRPr lang="fr-FR" sz="2000" b="1" kern="1200" dirty="0">
                        <a:solidFill>
                          <a:srgbClr val="0B4EA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fr-FR" sz="3200" b="1" kern="1200" dirty="0">
                          <a:solidFill>
                            <a:srgbClr val="8EC63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Activité adulte</a:t>
                      </a:r>
                    </a:p>
                    <a:p>
                      <a:pPr algn="ctr"/>
                      <a:r>
                        <a:rPr lang="fr-FR" sz="2000" b="1" kern="1200" dirty="0">
                          <a:solidFill>
                            <a:srgbClr val="8EC63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Périmètre des 56 actes</a:t>
                      </a:r>
                      <a:r>
                        <a:rPr lang="fr-FR" sz="2000" b="1" kern="1200" baseline="0" dirty="0">
                          <a:solidFill>
                            <a:srgbClr val="8EC63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avec extension</a:t>
                      </a:r>
                      <a:endParaRPr lang="fr-FR" sz="3200" b="1" dirty="0">
                        <a:solidFill>
                          <a:srgbClr val="8EC63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7326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5170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1E11FBD9-352F-4336-3008-4F7DD90C9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22964372-973F-1B91-9AE5-9C8C94B5DFA5}"/>
              </a:ext>
            </a:extLst>
          </p:cNvPr>
          <p:cNvSpPr txBox="1"/>
          <p:nvPr/>
        </p:nvSpPr>
        <p:spPr>
          <a:xfrm>
            <a:off x="104503" y="114540"/>
            <a:ext cx="10267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>
                <a:solidFill>
                  <a:srgbClr val="8EC6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Urologie</a:t>
            </a:r>
            <a:r>
              <a:rPr lang="fr-FR" sz="2000" b="1" dirty="0">
                <a:solidFill>
                  <a:srgbClr val="8EC6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r>
              <a:rPr lang="fr-FR" sz="2000" b="1" dirty="0">
                <a:solidFill>
                  <a:srgbClr val="0B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Répartition des volumes des interventions réalisées avec assistance robotique par statut pour les différentes disciplines et catégories d’actes S1 2023</a:t>
            </a:r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2090810"/>
              </p:ext>
            </p:extLst>
          </p:nvPr>
        </p:nvGraphicFramePr>
        <p:xfrm>
          <a:off x="1387200" y="936966"/>
          <a:ext cx="9417600" cy="49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22417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1E11FBD9-352F-4336-3008-4F7DD90C9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22964372-973F-1B91-9AE5-9C8C94B5DFA5}"/>
              </a:ext>
            </a:extLst>
          </p:cNvPr>
          <p:cNvSpPr txBox="1"/>
          <p:nvPr/>
        </p:nvSpPr>
        <p:spPr>
          <a:xfrm>
            <a:off x="104503" y="114540"/>
            <a:ext cx="10267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0B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Répartition des interventions réalisées avec assistance robotique par discipline pour les différents statuts S1 2023</a:t>
            </a:r>
          </a:p>
        </p:txBody>
      </p:sp>
      <p:graphicFrame>
        <p:nvGraphicFramePr>
          <p:cNvPr id="12" name="Graphique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1155494"/>
              </p:ext>
            </p:extLst>
          </p:nvPr>
        </p:nvGraphicFramePr>
        <p:xfrm>
          <a:off x="1646394" y="936966"/>
          <a:ext cx="4554000" cy="254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aphique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314477"/>
              </p:ext>
            </p:extLst>
          </p:nvPr>
        </p:nvGraphicFramePr>
        <p:xfrm>
          <a:off x="6366309" y="936966"/>
          <a:ext cx="4554000" cy="254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Graphique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6344833"/>
              </p:ext>
            </p:extLst>
          </p:nvPr>
        </p:nvGraphicFramePr>
        <p:xfrm>
          <a:off x="1646394" y="3617011"/>
          <a:ext cx="4554000" cy="254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Graphique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2360208"/>
              </p:ext>
            </p:extLst>
          </p:nvPr>
        </p:nvGraphicFramePr>
        <p:xfrm>
          <a:off x="6366309" y="3617011"/>
          <a:ext cx="4554000" cy="254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129536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1E11FBD9-352F-4336-3008-4F7DD90C9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22964372-973F-1B91-9AE5-9C8C94B5DFA5}"/>
              </a:ext>
            </a:extLst>
          </p:cNvPr>
          <p:cNvSpPr txBox="1"/>
          <p:nvPr/>
        </p:nvSpPr>
        <p:spPr>
          <a:xfrm>
            <a:off x="104503" y="114540"/>
            <a:ext cx="10267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0B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Répartition des interventions réalisées avec assistance robotique par discipline </a:t>
            </a:r>
          </a:p>
          <a:p>
            <a:r>
              <a:rPr lang="fr-FR" sz="2000" b="1" dirty="0">
                <a:solidFill>
                  <a:srgbClr val="0B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 2022 vs S1 2023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002536" y="5495544"/>
            <a:ext cx="7598664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0883141"/>
              </p:ext>
            </p:extLst>
          </p:nvPr>
        </p:nvGraphicFramePr>
        <p:xfrm>
          <a:off x="887868" y="1800606"/>
          <a:ext cx="4914000" cy="301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aphique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1553171"/>
              </p:ext>
            </p:extLst>
          </p:nvPr>
        </p:nvGraphicFramePr>
        <p:xfrm>
          <a:off x="6539934" y="1800606"/>
          <a:ext cx="4914000" cy="301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45630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1E11FBD9-352F-4336-3008-4F7DD90C9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11" name="Image 10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523C8F9E-CF01-7471-994C-2AEDD029AB8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3700" y="6311656"/>
            <a:ext cx="2318300" cy="522806"/>
          </a:xfrm>
          <a:prstGeom prst="rect">
            <a:avLst/>
          </a:prstGeom>
        </p:spPr>
      </p:pic>
      <p:graphicFrame>
        <p:nvGraphicFramePr>
          <p:cNvPr id="4" name="Tableau 5">
            <a:extLst>
              <a:ext uri="{FF2B5EF4-FFF2-40B4-BE49-F238E27FC236}">
                <a16:creationId xmlns:a16="http://schemas.microsoft.com/office/drawing/2014/main" id="{3AF749AC-D973-5AB2-F982-1A461F5487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023700"/>
              </p:ext>
            </p:extLst>
          </p:nvPr>
        </p:nvGraphicFramePr>
        <p:xfrm>
          <a:off x="1868557" y="2405270"/>
          <a:ext cx="8458200" cy="1510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8200">
                  <a:extLst>
                    <a:ext uri="{9D8B030D-6E8A-4147-A177-3AD203B41FA5}">
                      <a16:colId xmlns:a16="http://schemas.microsoft.com/office/drawing/2014/main" val="3602598192"/>
                    </a:ext>
                  </a:extLst>
                </a:gridCol>
              </a:tblGrid>
              <a:tr h="151074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8EC6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104994"/>
                  </a:ext>
                </a:extLst>
              </a:tr>
            </a:tbl>
          </a:graphicData>
        </a:graphic>
      </p:graphicFrame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69C440BC-B5BA-7E2B-F4EE-F85ABFF8AF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850381"/>
              </p:ext>
            </p:extLst>
          </p:nvPr>
        </p:nvGraphicFramePr>
        <p:xfrm>
          <a:off x="2007704" y="2534479"/>
          <a:ext cx="8152296" cy="1222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2296">
                  <a:extLst>
                    <a:ext uri="{9D8B030D-6E8A-4147-A177-3AD203B41FA5}">
                      <a16:colId xmlns:a16="http://schemas.microsoft.com/office/drawing/2014/main" val="2638220271"/>
                    </a:ext>
                  </a:extLst>
                </a:gridCol>
              </a:tblGrid>
              <a:tr h="122251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91569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D1FB950A-E2C7-B549-1156-1EE599871D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152280"/>
              </p:ext>
            </p:extLst>
          </p:nvPr>
        </p:nvGraphicFramePr>
        <p:xfrm>
          <a:off x="1970156" y="2552863"/>
          <a:ext cx="8189844" cy="1232452"/>
        </p:xfrm>
        <a:graphic>
          <a:graphicData uri="http://schemas.openxmlformats.org/drawingml/2006/table">
            <a:tbl>
              <a:tblPr/>
              <a:tblGrid>
                <a:gridCol w="8189844">
                  <a:extLst>
                    <a:ext uri="{9D8B030D-6E8A-4147-A177-3AD203B41FA5}">
                      <a16:colId xmlns:a16="http://schemas.microsoft.com/office/drawing/2014/main" val="1394143534"/>
                    </a:ext>
                  </a:extLst>
                </a:gridCol>
              </a:tblGrid>
              <a:tr h="1232452">
                <a:tc>
                  <a:txBody>
                    <a:bodyPr/>
                    <a:lstStyle/>
                    <a:p>
                      <a:pPr algn="ctr"/>
                      <a:endParaRPr lang="fr-FR" sz="1050" b="1" dirty="0">
                        <a:solidFill>
                          <a:srgbClr val="0B4EA2"/>
                        </a:solidFill>
                      </a:endParaRPr>
                    </a:p>
                    <a:p>
                      <a:pPr algn="ctr"/>
                      <a:r>
                        <a:rPr lang="fr-FR" sz="2400" b="1" dirty="0">
                          <a:solidFill>
                            <a:srgbClr val="0B4EA2"/>
                          </a:solidFill>
                        </a:rPr>
                        <a:t>a) Evolution du codage et de la part d’activité réalisée avec assistance robotique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7326885"/>
                  </a:ext>
                </a:extLst>
              </a:tr>
            </a:tbl>
          </a:graphicData>
        </a:graphic>
      </p:graphicFrame>
      <p:pic>
        <p:nvPicPr>
          <p:cNvPr id="2" name="Imag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6713" y="4109785"/>
            <a:ext cx="3487214" cy="255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072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1E11FBD9-352F-4336-3008-4F7DD90C9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22964372-973F-1B91-9AE5-9C8C94B5DFA5}"/>
              </a:ext>
            </a:extLst>
          </p:cNvPr>
          <p:cNvSpPr txBox="1"/>
          <p:nvPr/>
        </p:nvSpPr>
        <p:spPr>
          <a:xfrm>
            <a:off x="248168" y="114540"/>
            <a:ext cx="11695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0B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Evolution de l’activité par statut</a:t>
            </a:r>
          </a:p>
        </p:txBody>
      </p:sp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3208361"/>
              </p:ext>
            </p:extLst>
          </p:nvPr>
        </p:nvGraphicFramePr>
        <p:xfrm>
          <a:off x="1387200" y="936000"/>
          <a:ext cx="9417600" cy="49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8717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1E11FBD9-352F-4336-3008-4F7DD90C9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22964372-973F-1B91-9AE5-9C8C94B5DFA5}"/>
              </a:ext>
            </a:extLst>
          </p:cNvPr>
          <p:cNvSpPr txBox="1"/>
          <p:nvPr/>
        </p:nvSpPr>
        <p:spPr>
          <a:xfrm>
            <a:off x="248168" y="114540"/>
            <a:ext cx="11695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0B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Evolution de l’activité par discipline</a:t>
            </a:r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9540655"/>
              </p:ext>
            </p:extLst>
          </p:nvPr>
        </p:nvGraphicFramePr>
        <p:xfrm>
          <a:off x="1387200" y="935999"/>
          <a:ext cx="9417600" cy="49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2101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1E11FBD9-352F-4336-3008-4F7DD90C9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11" name="Image 10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523C8F9E-CF01-7471-994C-2AEDD029AB8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3700" y="6311656"/>
            <a:ext cx="2318300" cy="522806"/>
          </a:xfrm>
          <a:prstGeom prst="rect">
            <a:avLst/>
          </a:prstGeom>
        </p:spPr>
      </p:pic>
      <p:graphicFrame>
        <p:nvGraphicFramePr>
          <p:cNvPr id="4" name="Tableau 5">
            <a:extLst>
              <a:ext uri="{FF2B5EF4-FFF2-40B4-BE49-F238E27FC236}">
                <a16:creationId xmlns:a16="http://schemas.microsoft.com/office/drawing/2014/main" id="{3AF749AC-D973-5AB2-F982-1A461F5487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023700"/>
              </p:ext>
            </p:extLst>
          </p:nvPr>
        </p:nvGraphicFramePr>
        <p:xfrm>
          <a:off x="1868557" y="2405270"/>
          <a:ext cx="8458200" cy="1510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8200">
                  <a:extLst>
                    <a:ext uri="{9D8B030D-6E8A-4147-A177-3AD203B41FA5}">
                      <a16:colId xmlns:a16="http://schemas.microsoft.com/office/drawing/2014/main" val="3602598192"/>
                    </a:ext>
                  </a:extLst>
                </a:gridCol>
              </a:tblGrid>
              <a:tr h="151074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8EC6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104994"/>
                  </a:ext>
                </a:extLst>
              </a:tr>
            </a:tbl>
          </a:graphicData>
        </a:graphic>
      </p:graphicFrame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69C440BC-B5BA-7E2B-F4EE-F85ABFF8AF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850381"/>
              </p:ext>
            </p:extLst>
          </p:nvPr>
        </p:nvGraphicFramePr>
        <p:xfrm>
          <a:off x="2007704" y="2534479"/>
          <a:ext cx="8152296" cy="1222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2296">
                  <a:extLst>
                    <a:ext uri="{9D8B030D-6E8A-4147-A177-3AD203B41FA5}">
                      <a16:colId xmlns:a16="http://schemas.microsoft.com/office/drawing/2014/main" val="2638220271"/>
                    </a:ext>
                  </a:extLst>
                </a:gridCol>
              </a:tblGrid>
              <a:tr h="122251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91569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D1FB950A-E2C7-B549-1156-1EE599871D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500604"/>
              </p:ext>
            </p:extLst>
          </p:nvPr>
        </p:nvGraphicFramePr>
        <p:xfrm>
          <a:off x="1970156" y="2552863"/>
          <a:ext cx="8189844" cy="1232452"/>
        </p:xfrm>
        <a:graphic>
          <a:graphicData uri="http://schemas.openxmlformats.org/drawingml/2006/table">
            <a:tbl>
              <a:tblPr/>
              <a:tblGrid>
                <a:gridCol w="8189844">
                  <a:extLst>
                    <a:ext uri="{9D8B030D-6E8A-4147-A177-3AD203B41FA5}">
                      <a16:colId xmlns:a16="http://schemas.microsoft.com/office/drawing/2014/main" val="1394143534"/>
                    </a:ext>
                  </a:extLst>
                </a:gridCol>
              </a:tblGrid>
              <a:tr h="1232452">
                <a:tc>
                  <a:txBody>
                    <a:bodyPr/>
                    <a:lstStyle/>
                    <a:p>
                      <a:pPr algn="ctr"/>
                      <a:endParaRPr lang="fr-FR" sz="2400" b="1" kern="1200" dirty="0">
                        <a:solidFill>
                          <a:srgbClr val="0B4EA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fr-FR" sz="2400" b="1" kern="1200" dirty="0">
                          <a:solidFill>
                            <a:srgbClr val="0B4EA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b) Répartition</a:t>
                      </a:r>
                      <a:r>
                        <a:rPr lang="fr-FR" sz="2400" b="1" kern="1200" baseline="0" dirty="0">
                          <a:solidFill>
                            <a:srgbClr val="0B4EA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 l’activité assistée par robot</a:t>
                      </a:r>
                      <a:endParaRPr lang="fr-FR" sz="2400" b="1" dirty="0">
                        <a:solidFill>
                          <a:srgbClr val="8EC63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7326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204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1E11FBD9-352F-4336-3008-4F7DD90C9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22964372-973F-1B91-9AE5-9C8C94B5DFA5}"/>
              </a:ext>
            </a:extLst>
          </p:cNvPr>
          <p:cNvSpPr txBox="1"/>
          <p:nvPr/>
        </p:nvSpPr>
        <p:spPr>
          <a:xfrm>
            <a:off x="104503" y="114540"/>
            <a:ext cx="101002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>
                <a:solidFill>
                  <a:srgbClr val="8EC6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Digestif</a:t>
            </a:r>
            <a:r>
              <a:rPr lang="fr-FR" sz="2000" b="1" dirty="0">
                <a:solidFill>
                  <a:srgbClr val="8EC6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r>
              <a:rPr lang="fr-FR" sz="2000" b="1" dirty="0">
                <a:solidFill>
                  <a:srgbClr val="0B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Répartition des volumes des interventions réalisées avec assistance robotique par statut pour les différentes disciplines et catégories d’actes S1 2023</a:t>
            </a:r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8883619"/>
              </p:ext>
            </p:extLst>
          </p:nvPr>
        </p:nvGraphicFramePr>
        <p:xfrm>
          <a:off x="1387200" y="936966"/>
          <a:ext cx="9417600" cy="49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0925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1E11FBD9-352F-4336-3008-4F7DD90C9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22964372-973F-1B91-9AE5-9C8C94B5DFA5}"/>
              </a:ext>
            </a:extLst>
          </p:cNvPr>
          <p:cNvSpPr txBox="1"/>
          <p:nvPr/>
        </p:nvSpPr>
        <p:spPr>
          <a:xfrm>
            <a:off x="104503" y="114540"/>
            <a:ext cx="101237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>
                <a:solidFill>
                  <a:srgbClr val="8EC6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Thoracique</a:t>
            </a:r>
            <a:r>
              <a:rPr lang="fr-FR" sz="2000" b="1" dirty="0">
                <a:solidFill>
                  <a:srgbClr val="8EC6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r>
              <a:rPr lang="fr-FR" sz="2000" b="1" dirty="0">
                <a:solidFill>
                  <a:srgbClr val="0B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Répartition des volumes des interventions réalisées avec assistance robotique par statut pour les différentes disciplines et catégories d’actes S1 2023</a:t>
            </a:r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8521264"/>
              </p:ext>
            </p:extLst>
          </p:nvPr>
        </p:nvGraphicFramePr>
        <p:xfrm>
          <a:off x="1387200" y="936966"/>
          <a:ext cx="9417600" cy="49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92118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1E11FBD9-352F-4336-3008-4F7DD90C9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22964372-973F-1B91-9AE5-9C8C94B5DFA5}"/>
              </a:ext>
            </a:extLst>
          </p:cNvPr>
          <p:cNvSpPr txBox="1"/>
          <p:nvPr/>
        </p:nvSpPr>
        <p:spPr>
          <a:xfrm>
            <a:off x="104503" y="114540"/>
            <a:ext cx="10267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>
                <a:solidFill>
                  <a:srgbClr val="8EC6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Gynécologie</a:t>
            </a:r>
            <a:r>
              <a:rPr lang="fr-FR" sz="2000" b="1" dirty="0">
                <a:solidFill>
                  <a:srgbClr val="8EC6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r>
              <a:rPr lang="fr-FR" sz="2000" b="1" dirty="0">
                <a:solidFill>
                  <a:srgbClr val="0B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Répartition des volumes des interventions réalisées avec assistance robotique par statut pour les différentes disciplines et catégories d’actes S1 2023</a:t>
            </a:r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2787972"/>
              </p:ext>
            </p:extLst>
          </p:nvPr>
        </p:nvGraphicFramePr>
        <p:xfrm>
          <a:off x="1387200" y="936966"/>
          <a:ext cx="9417600" cy="49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31639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1E11FBD9-352F-4336-3008-4F7DD90C9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22964372-973F-1B91-9AE5-9C8C94B5DFA5}"/>
              </a:ext>
            </a:extLst>
          </p:cNvPr>
          <p:cNvSpPr txBox="1"/>
          <p:nvPr/>
        </p:nvSpPr>
        <p:spPr>
          <a:xfrm>
            <a:off x="104503" y="114540"/>
            <a:ext cx="10267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>
                <a:solidFill>
                  <a:srgbClr val="8EC6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ORL</a:t>
            </a:r>
            <a:r>
              <a:rPr lang="fr-FR" sz="2000" b="1" dirty="0">
                <a:solidFill>
                  <a:srgbClr val="8EC6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r>
              <a:rPr lang="fr-FR" sz="2000" b="1" dirty="0">
                <a:solidFill>
                  <a:srgbClr val="0B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Répartition des volumes des interventions réalisées avec assistance robotique par statut pour les différentes disciplines et catégories d’actes S1 2023</a:t>
            </a:r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567935"/>
              </p:ext>
            </p:extLst>
          </p:nvPr>
        </p:nvGraphicFramePr>
        <p:xfrm>
          <a:off x="1387200" y="936966"/>
          <a:ext cx="9417600" cy="49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11032193"/>
      </p:ext>
    </p:extLst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 2013 –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5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3B337DD2-9793-4C1B-B250-269A5AB32B25}">
  <we:reference id="wa104380510" version="1.0.0.3" store="fr-FR" storeType="OMEX"/>
  <we:alternateReferences>
    <we:reference id="wa104380510" version="1.0.0.3" store="WA104380510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10127</TotalTime>
  <Words>246</Words>
  <Application>Microsoft Macintosh PowerPoint</Application>
  <PresentationFormat>Widescreen</PresentationFormat>
  <Paragraphs>28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Conception personnalisée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COPIL</dc:title>
  <dc:creator>Fanny Devisme</dc:creator>
  <cp:lastModifiedBy>Zhang Clement</cp:lastModifiedBy>
  <cp:revision>496</cp:revision>
  <dcterms:created xsi:type="dcterms:W3CDTF">2020-11-10T08:50:00Z</dcterms:created>
  <dcterms:modified xsi:type="dcterms:W3CDTF">2023-11-07T09:39:40Z</dcterms:modified>
</cp:coreProperties>
</file>