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5" r:id="rId3"/>
    <p:sldId id="266" r:id="rId4"/>
    <p:sldId id="267" r:id="rId5"/>
    <p:sldId id="966" r:id="rId6"/>
    <p:sldId id="967" r:id="rId7"/>
    <p:sldId id="965" r:id="rId8"/>
    <p:sldId id="971" r:id="rId9"/>
    <p:sldId id="970" r:id="rId10"/>
    <p:sldId id="968" r:id="rId11"/>
    <p:sldId id="969" r:id="rId12"/>
    <p:sldId id="972" r:id="rId13"/>
    <p:sldId id="973" r:id="rId14"/>
    <p:sldId id="974" r:id="rId15"/>
    <p:sldId id="9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8-4C83-BDCA-F46B53C01B18}"/>
            </c:ext>
          </c:extLst>
        </c:ser>
        <c:ser>
          <c:idx val="1"/>
          <c:order val="1"/>
          <c:tx>
            <c:strRef>
              <c:f>Feuil1!$B$1</c:f>
              <c:strCache>
                <c:ptCount val="1"/>
                <c:pt idx="0">
                  <c:v>Résultat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B98-4C83-BDCA-F46B53C01B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98-4C83-BDCA-F46B53C01B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B98-4C83-BDCA-F46B53C01B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B98-4C83-BDCA-F46B53C01B18}"/>
              </c:ext>
            </c:extLst>
          </c:dPt>
          <c:dLbls>
            <c:dLbl>
              <c:idx val="0"/>
              <c:layout>
                <c:manualLayout>
                  <c:x val="0.14705805523856014"/>
                  <c:y val="-6.06755177379788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8-4C83-BDCA-F46B53C01B18}"/>
                </c:ext>
              </c:extLst>
            </c:dLbl>
            <c:dLbl>
              <c:idx val="1"/>
              <c:layout>
                <c:manualLayout>
                  <c:x val="0.30389968139211188"/>
                  <c:y val="6.06889962549694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98-4C83-BDCA-F46B53C01B18}"/>
                </c:ext>
              </c:extLst>
            </c:dLbl>
            <c:dLbl>
              <c:idx val="2"/>
              <c:layout>
                <c:manualLayout>
                  <c:x val="0.20660540775872868"/>
                  <c:y val="1.331424603022440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98-4C83-BDCA-F46B53C01B18}"/>
                </c:ext>
              </c:extLst>
            </c:dLbl>
            <c:dLbl>
              <c:idx val="3"/>
              <c:layout>
                <c:manualLayout>
                  <c:x val="0.11300909648607815"/>
                  <c:y val="5.32569841332974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98-4C83-BDCA-F46B53C01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Feuil1!$B$2:$B$5</c:f>
              <c:numCache>
                <c:formatCode>0%</c:formatCode>
                <c:ptCount val="4"/>
                <c:pt idx="0">
                  <c:v>0.11</c:v>
                </c:pt>
                <c:pt idx="1">
                  <c:v>0.59</c:v>
                </c:pt>
                <c:pt idx="2">
                  <c:v>0.27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98-4C83-BDCA-F46B53C01B18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  <c:pt idx="0">
                  <c:v>Fixe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98-4C83-BDCA-F46B53C01B1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98-4C83-BDCA-F46B53C01B18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98-4C83-BDCA-F46B53C01B1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98-4C83-BDCA-F46B53C01B18}"/>
              </c:ext>
            </c:extLst>
          </c:dPt>
          <c:val>
            <c:numRef>
              <c:f>Feuil1!$C$2:$C$5</c:f>
              <c:numCache>
                <c:formatCode>0%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B98-4C83-BDCA-F46B53C0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797120"/>
        <c:axId val="802790888"/>
      </c:barChart>
      <c:catAx>
        <c:axId val="802797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02790888"/>
        <c:crosses val="autoZero"/>
        <c:auto val="1"/>
        <c:lblAlgn val="ctr"/>
        <c:lblOffset val="100"/>
        <c:noMultiLvlLbl val="0"/>
      </c:catAx>
      <c:valAx>
        <c:axId val="802790888"/>
        <c:scaling>
          <c:orientation val="minMax"/>
          <c:max val="1.1500000000000001"/>
        </c:scaling>
        <c:delete val="1"/>
        <c:axPos val="t"/>
        <c:numFmt formatCode="General" sourceLinked="1"/>
        <c:majorTickMark val="out"/>
        <c:minorTickMark val="none"/>
        <c:tickLblPos val="nextTo"/>
        <c:crossAx val="8027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5890815781315E-2"/>
          <c:y val="3.6409610990542102E-2"/>
          <c:w val="0.92627822450312336"/>
          <c:h val="0.933249046517339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1-48B6-AD6F-9F6689FE19B9}"/>
            </c:ext>
          </c:extLst>
        </c:ser>
        <c:ser>
          <c:idx val="1"/>
          <c:order val="1"/>
          <c:tx>
            <c:strRef>
              <c:f>Feuil1!$B$1</c:f>
              <c:strCache>
                <c:ptCount val="1"/>
                <c:pt idx="0">
                  <c:v>Résultat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FD1-48B6-AD6F-9F6689FE19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FD1-48B6-AD6F-9F6689FE19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FD1-48B6-AD6F-9F6689FE19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FD1-48B6-AD6F-9F6689FE19B9}"/>
              </c:ext>
            </c:extLst>
          </c:dPt>
          <c:dLbls>
            <c:dLbl>
              <c:idx val="0"/>
              <c:layout>
                <c:manualLayout>
                  <c:x val="0.13030310626199726"/>
                  <c:y val="-3.03293970816884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D1-48B6-AD6F-9F6689FE19B9}"/>
                </c:ext>
              </c:extLst>
            </c:dLbl>
            <c:dLbl>
              <c:idx val="1"/>
              <c:layout>
                <c:manualLayout>
                  <c:x val="0.26033681405304854"/>
                  <c:y val="6.06850740663228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D1-48B6-AD6F-9F6689FE19B9}"/>
                </c:ext>
              </c:extLst>
            </c:dLbl>
            <c:dLbl>
              <c:idx val="2"/>
              <c:layout>
                <c:manualLayout>
                  <c:x val="0.25016827509779216"/>
                  <c:y val="-9.10144711480112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D1-48B6-AD6F-9F6689FE19B9}"/>
                </c:ext>
              </c:extLst>
            </c:dLbl>
            <c:dLbl>
              <c:idx val="3"/>
              <c:layout>
                <c:manualLayout>
                  <c:x val="0.15322097402982904"/>
                  <c:y val="4.778164173099655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D1-48B6-AD6F-9F6689FE1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Feuil1!$B$2:$B$5</c:f>
              <c:numCache>
                <c:formatCode>0%</c:formatCode>
                <c:ptCount val="4"/>
                <c:pt idx="0">
                  <c:v>0.06</c:v>
                </c:pt>
                <c:pt idx="1">
                  <c:v>0.45</c:v>
                </c:pt>
                <c:pt idx="2">
                  <c:v>0.4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D1-48B6-AD6F-9F6689FE19B9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  <c:pt idx="0">
                  <c:v>Fixe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FD1-48B6-AD6F-9F6689FE19B9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FD1-48B6-AD6F-9F6689FE19B9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FD1-48B6-AD6F-9F6689FE19B9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FD1-48B6-AD6F-9F6689FE19B9}"/>
              </c:ext>
            </c:extLst>
          </c:dPt>
          <c:val>
            <c:numRef>
              <c:f>Feuil1!$C$2:$C$5</c:f>
              <c:numCache>
                <c:formatCode>0%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0.08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D1-48B6-AD6F-9F6689FE1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797120"/>
        <c:axId val="802790888"/>
      </c:barChart>
      <c:catAx>
        <c:axId val="802797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02790888"/>
        <c:crosses val="autoZero"/>
        <c:auto val="1"/>
        <c:lblAlgn val="ctr"/>
        <c:lblOffset val="100"/>
        <c:noMultiLvlLbl val="0"/>
      </c:catAx>
      <c:valAx>
        <c:axId val="802790888"/>
        <c:scaling>
          <c:orientation val="minMax"/>
          <c:max val="1.1500000000000001"/>
        </c:scaling>
        <c:delete val="1"/>
        <c:axPos val="t"/>
        <c:numFmt formatCode="General" sourceLinked="1"/>
        <c:majorTickMark val="out"/>
        <c:minorTickMark val="none"/>
        <c:tickLblPos val="nextTo"/>
        <c:crossAx val="8027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Feuil1!$A$2:$A$4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F-48E4-BE09-9D7052EB5201}"/>
            </c:ext>
          </c:extLst>
        </c:ser>
        <c:ser>
          <c:idx val="1"/>
          <c:order val="1"/>
          <c:tx>
            <c:strRef>
              <c:f>Feuil1!$B$1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CEF-48E4-BE09-9D7052EB52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CEF-48E4-BE09-9D7052EB52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CEF-48E4-BE09-9D7052EB52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r-FR"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Feuil1!$B$2:$B$4</c:f>
              <c:numCache>
                <c:formatCode>0%</c:formatCode>
                <c:ptCount val="3"/>
                <c:pt idx="0">
                  <c:v>0.31</c:v>
                </c:pt>
                <c:pt idx="1">
                  <c:v>0.12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EF-48E4-BE09-9D7052EB5201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  <c:pt idx="0">
                  <c:v>De temps en temps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Feuil1!$C$2:$C$4</c:f>
              <c:numCache>
                <c:formatCode>0%</c:formatCode>
                <c:ptCount val="3"/>
                <c:pt idx="0">
                  <c:v>0.42</c:v>
                </c:pt>
                <c:pt idx="1">
                  <c:v>0.34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F-48E4-BE09-9D7052EB5201}"/>
            </c:ext>
          </c:extLst>
        </c:ser>
        <c:ser>
          <c:idx val="3"/>
          <c:order val="3"/>
          <c:tx>
            <c:strRef>
              <c:f>Feuil1!$D$1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CEF-48E4-BE09-9D7052EB52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CEF-48E4-BE09-9D7052EB52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EF-48E4-BE09-9D7052EB52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Feuil1!$D$2:$D$4</c:f>
              <c:numCache>
                <c:formatCode>0%</c:formatCode>
                <c:ptCount val="3"/>
                <c:pt idx="0">
                  <c:v>0.17</c:v>
                </c:pt>
                <c:pt idx="1">
                  <c:v>0.28000000000000003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EF-48E4-BE09-9D7052EB5201}"/>
            </c:ext>
          </c:extLst>
        </c:ser>
        <c:ser>
          <c:idx val="4"/>
          <c:order val="4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Feuil1!$E$2:$E$4</c:f>
              <c:numCache>
                <c:formatCode>0%</c:formatCode>
                <c:ptCount val="3"/>
                <c:pt idx="0">
                  <c:v>0.1</c:v>
                </c:pt>
                <c:pt idx="1">
                  <c:v>0.26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EF-48E4-BE09-9D7052EB5201}"/>
            </c:ext>
          </c:extLst>
        </c:ser>
        <c:ser>
          <c:idx val="5"/>
          <c:order val="5"/>
          <c:tx>
            <c:strRef>
              <c:f>Feuil1!$F$1</c:f>
              <c:strCache>
                <c:ptCount val="1"/>
                <c:pt idx="0">
                  <c:v>Fixe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Feuil1!$F$2:$F$4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CEF-48E4-BE09-9D7052EB52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02797120"/>
        <c:axId val="802790888"/>
      </c:barChart>
      <c:catAx>
        <c:axId val="802797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02790888"/>
        <c:crosses val="autoZero"/>
        <c:auto val="1"/>
        <c:lblAlgn val="ctr"/>
        <c:lblOffset val="100"/>
        <c:noMultiLvlLbl val="0"/>
      </c:catAx>
      <c:valAx>
        <c:axId val="8027908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8027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60887748438292E-2"/>
          <c:y val="4.0488329246340327E-2"/>
          <c:w val="0.80899358166718338"/>
          <c:h val="0.919023341507319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A-491F-BA13-7B968115F251}"/>
            </c:ext>
          </c:extLst>
        </c:ser>
        <c:ser>
          <c:idx val="1"/>
          <c:order val="1"/>
          <c:tx>
            <c:strRef>
              <c:f>Feuil1!$B$1</c:f>
              <c:strCache>
                <c:ptCount val="1"/>
                <c:pt idx="0">
                  <c:v>Résultat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4A-491F-BA13-7B968115F2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4A-491F-BA13-7B968115F2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4A-491F-BA13-7B968115F2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4A-491F-BA13-7B968115F251}"/>
              </c:ext>
            </c:extLst>
          </c:dPt>
          <c:dLbls>
            <c:dLbl>
              <c:idx val="0"/>
              <c:layout>
                <c:manualLayout>
                  <c:x val="0.12733761222187776"/>
                  <c:y val="-6.929677539584636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4A-491F-BA13-7B968115F251}"/>
                </c:ext>
              </c:extLst>
            </c:dLbl>
            <c:dLbl>
              <c:idx val="1"/>
              <c:layout>
                <c:manualLayout>
                  <c:x val="0.19770839792344169"/>
                  <c:y val="1.1592936076935449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4A-491F-BA13-7B968115F251}"/>
                </c:ext>
              </c:extLst>
            </c:dLbl>
            <c:dLbl>
              <c:idx val="2"/>
              <c:layout>
                <c:manualLayout>
                  <c:x val="0.2211653264906297"/>
                  <c:y val="2.98894874386190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4A-491F-BA13-7B968115F251}"/>
                </c:ext>
              </c:extLst>
            </c:dLbl>
            <c:dLbl>
              <c:idx val="3"/>
              <c:layout>
                <c:manualLayout>
                  <c:x val="0.13739058160781545"/>
                  <c:y val="-1.38680497812268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4A-491F-BA13-7B968115F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Feuil1!$B$2:$B$5</c:f>
              <c:numCache>
                <c:formatCode>0%</c:formatCode>
                <c:ptCount val="4"/>
                <c:pt idx="0">
                  <c:v>0.1</c:v>
                </c:pt>
                <c:pt idx="1">
                  <c:v>0.34</c:v>
                </c:pt>
                <c:pt idx="2">
                  <c:v>0.44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4A-491F-BA13-7B968115F251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  <c:pt idx="0">
                  <c:v>Fixe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4A-491F-BA13-7B968115F25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4A-491F-BA13-7B968115F25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4A-491F-BA13-7B968115F25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4A-491F-BA13-7B968115F251}"/>
              </c:ext>
            </c:extLst>
          </c:dPt>
          <c:val>
            <c:numRef>
              <c:f>Feuil1!$C$2:$C$5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4A-491F-BA13-7B968115F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797120"/>
        <c:axId val="802790888"/>
      </c:barChart>
      <c:catAx>
        <c:axId val="8027971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02790888"/>
        <c:crosses val="autoZero"/>
        <c:auto val="1"/>
        <c:lblAlgn val="ctr"/>
        <c:lblOffset val="100"/>
        <c:noMultiLvlLbl val="0"/>
      </c:catAx>
      <c:valAx>
        <c:axId val="802790888"/>
        <c:scaling>
          <c:orientation val="minMax"/>
          <c:max val="1.1500000000000001"/>
        </c:scaling>
        <c:delete val="1"/>
        <c:axPos val="t"/>
        <c:numFmt formatCode="General" sourceLinked="1"/>
        <c:majorTickMark val="out"/>
        <c:minorTickMark val="none"/>
        <c:tickLblPos val="nextTo"/>
        <c:crossAx val="80279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8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28575" cap="rnd">
              <a:solidFill>
                <a:srgbClr val="7BC9E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0.38</c:v>
                </c:pt>
                <c:pt idx="1">
                  <c:v>0.4</c:v>
                </c:pt>
                <c:pt idx="2">
                  <c:v>0.49</c:v>
                </c:pt>
                <c:pt idx="3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F6-411D-A77E-F07A7C274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906704"/>
        <c:axId val="630909328"/>
        <c:extLst/>
      </c:lineChart>
      <c:catAx>
        <c:axId val="63090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0909328"/>
        <c:crosses val="autoZero"/>
        <c:auto val="1"/>
        <c:lblAlgn val="ctr"/>
        <c:lblOffset val="100"/>
        <c:noMultiLvlLbl val="0"/>
      </c:catAx>
      <c:valAx>
        <c:axId val="630909328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309067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Déterminants de l'expérience patient</c:v>
                </c:pt>
              </c:strCache>
            </c:strRef>
          </c:tx>
          <c:spPr>
            <a:solidFill>
              <a:schemeClr val="accent4"/>
            </a:solidFill>
            <a:ln w="19050" cmpd="sng"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40-4B24-B7B6-CFBD3E7B86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40-4B24-B7B6-CFBD3E7B86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40-4B24-B7B6-CFBD3E7B86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040-4B24-B7B6-CFBD3E7B86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40404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40-4B24-B7B6-CFBD3E7B86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40404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40-4B24-B7B6-CFBD3E7B863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40404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40-4B24-B7B6-CFBD3E7B86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40404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0-4B24-B7B6-CFBD3E7B86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9"/>
                <c:pt idx="0">
                  <c:v> Les soins/ examens / interventions</c:v>
                </c:pt>
                <c:pt idx="1">
                  <c:v>Prise en compte par les PS et l'ES du ressenti, du vécu du patient</c:v>
                </c:pt>
                <c:pt idx="2">
                  <c:v>Arrivée dans l'établissement</c:v>
                </c:pt>
                <c:pt idx="3">
                  <c:v>L’échange avec le médecin à la suite des soins ou interventions ou examens</c:v>
                </c:pt>
                <c:pt idx="4">
                  <c:v>Préoccupation par le personnel de l'impact de l'hospitalisation sur votre situation personnelle</c:v>
                </c:pt>
                <c:pt idx="5">
                  <c:v>Les premières 24 heures après votre sortie</c:v>
                </c:pt>
                <c:pt idx="6">
                  <c:v>Premier contact avec le personnel de l’hôpital</c:v>
                </c:pt>
                <c:pt idx="7">
                  <c:v> Demande de l'avis du patient concernant le traitement, les soins, l'intervention,…</c:v>
                </c:pt>
                <c:pt idx="8">
                  <c:v>Les temps d’attente entre les examens, soins…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0.34</c:v>
                </c:pt>
                <c:pt idx="1">
                  <c:v>0.39</c:v>
                </c:pt>
                <c:pt idx="2">
                  <c:v>0.42</c:v>
                </c:pt>
                <c:pt idx="3">
                  <c:v>0.44</c:v>
                </c:pt>
                <c:pt idx="4">
                  <c:v>0.46</c:v>
                </c:pt>
                <c:pt idx="5">
                  <c:v>0.47</c:v>
                </c:pt>
                <c:pt idx="6">
                  <c:v>0.48</c:v>
                </c:pt>
                <c:pt idx="7">
                  <c:v>0.48</c:v>
                </c:pt>
                <c:pt idx="8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40-4B24-B7B6-CFBD3E7B8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629509935"/>
        <c:axId val="629517839"/>
      </c:barChart>
      <c:catAx>
        <c:axId val="629509935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40404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</a:defRPr>
            </a:pPr>
            <a:endParaRPr lang="fr-FR"/>
          </a:p>
        </c:txPr>
        <c:crossAx val="629517839"/>
        <c:crosses val="autoZero"/>
        <c:auto val="1"/>
        <c:lblAlgn val="ctr"/>
        <c:lblOffset val="100"/>
        <c:noMultiLvlLbl val="0"/>
      </c:catAx>
      <c:valAx>
        <c:axId val="629517839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29509935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stressé</c:v>
                </c:pt>
              </c:strCache>
            </c:strRef>
          </c:tx>
          <c:spPr>
            <a:solidFill>
              <a:srgbClr val="F90004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2-484D-A324-271EA41E37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2-484D-A324-271EA41E377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82-484D-A324-271EA41E377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82-484D-A324-271EA41E37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82-484D-A324-271EA41E37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Quand vous attendiez d'entrer au bloc opératoire</c:v>
                </c:pt>
                <c:pt idx="1">
                  <c:v>Lors du rendez-vous avec le chirurgien avant votre intervention</c:v>
                </c:pt>
                <c:pt idx="2">
                  <c:v>Lors du rendez-vous avec l'anesthésiste avant votre intervention</c:v>
                </c:pt>
                <c:pt idx="3">
                  <c:v>Au moment de votre réveil</c:v>
                </c:pt>
                <c:pt idx="4">
                  <c:v>Lorsque que le chirurgien est venu vous voir après l'opération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0.33</c:v>
                </c:pt>
                <c:pt idx="1">
                  <c:v>0.19</c:v>
                </c:pt>
                <c:pt idx="2">
                  <c:v>0.13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82-484D-A324-271EA41E377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Un peu stressé</c:v>
                </c:pt>
              </c:strCache>
            </c:strRef>
          </c:tx>
          <c:spPr>
            <a:solidFill>
              <a:srgbClr val="FD5308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Feuil1!$A$2:$A$6</c:f>
              <c:strCache>
                <c:ptCount val="5"/>
                <c:pt idx="0">
                  <c:v>Quand vous attendiez d'entrer au bloc opératoire</c:v>
                </c:pt>
                <c:pt idx="1">
                  <c:v>Lors du rendez-vous avec le chirurgien avant votre intervention</c:v>
                </c:pt>
                <c:pt idx="2">
                  <c:v>Lors du rendez-vous avec l'anesthésiste avant votre intervention</c:v>
                </c:pt>
                <c:pt idx="3">
                  <c:v>Au moment de votre réveil</c:v>
                </c:pt>
                <c:pt idx="4">
                  <c:v>Lorsque que le chirurgien est venu vous voir après l'opération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0.41</c:v>
                </c:pt>
                <c:pt idx="1">
                  <c:v>0.42</c:v>
                </c:pt>
                <c:pt idx="2">
                  <c:v>0.36</c:v>
                </c:pt>
                <c:pt idx="3">
                  <c:v>0.32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82-484D-A324-271EA41E377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ST STRESSE</c:v>
                </c:pt>
              </c:strCache>
            </c:strRef>
          </c:tx>
          <c:spPr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D5608"/>
                  </a:solidFill>
                </a14:hiddenFill>
              </a:ext>
            </a:ex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82-484D-A324-271EA41E37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82-484D-A324-271EA41E377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82-484D-A324-271EA41E377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82-484D-A324-271EA41E37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rgbClr val="FF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fr-F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82-484D-A324-271EA41E3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Quand vous attendiez d'entrer au bloc opératoire</c:v>
                </c:pt>
                <c:pt idx="1">
                  <c:v>Lors du rendez-vous avec le chirurgien avant votre intervention</c:v>
                </c:pt>
                <c:pt idx="2">
                  <c:v>Lors du rendez-vous avec l'anesthésiste avant votre intervention</c:v>
                </c:pt>
                <c:pt idx="3">
                  <c:v>Au moment de votre réveil</c:v>
                </c:pt>
                <c:pt idx="4">
                  <c:v>Lorsque que le chirurgien est venu vous voir après l'opération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0.74</c:v>
                </c:pt>
                <c:pt idx="1">
                  <c:v>0.61</c:v>
                </c:pt>
                <c:pt idx="2">
                  <c:v>0.49</c:v>
                </c:pt>
                <c:pt idx="3">
                  <c:v>0.42000000000000004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82-484D-A324-271EA41E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14442256"/>
        <c:axId val="814442672"/>
      </c:barChart>
      <c:catAx>
        <c:axId val="814442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404040">
                    <a:tint val="75000"/>
                    <a:shade val="95000"/>
                    <a:satMod val="10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</a:defRPr>
            </a:pPr>
            <a:endParaRPr lang="fr-FR"/>
          </a:p>
        </c:txPr>
        <c:crossAx val="814442672"/>
        <c:crosses val="autoZero"/>
        <c:auto val="1"/>
        <c:lblAlgn val="ctr"/>
        <c:lblOffset val="100"/>
        <c:noMultiLvlLbl val="0"/>
      </c:catAx>
      <c:valAx>
        <c:axId val="8144426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1444225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100" b="1">
                <a:solidFill>
                  <a:srgbClr val="FF0000"/>
                </a:solidFill>
                <a:latin typeface="Verdana"/>
                <a:ea typeface="Verdana"/>
                <a:cs typeface="Verdana"/>
              </a:defRPr>
            </a:pPr>
            <a:endParaRPr lang="fr-FR"/>
          </a:p>
        </c:txPr>
      </c:legendEntry>
      <c:overlay val="0"/>
      <c:txPr>
        <a:bodyPr/>
        <a:lstStyle/>
        <a:p>
          <a:pPr>
            <a:defRPr sz="1100">
              <a:solidFill>
                <a:srgbClr val="404040"/>
              </a:solidFill>
              <a:latin typeface="Verdana"/>
              <a:ea typeface="Verdana"/>
              <a:cs typeface="Verdana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2909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25350CA-1D0E-4588-8272-961CE1A10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384738-1480-4083-990D-6CFB08EC25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5582" y="58156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07B2E4-5711-42B7-956D-6B501E5B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CD693E1-1EB0-4859-967B-2DB2CC2F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753" y="6361794"/>
            <a:ext cx="4737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2060DD-C6C2-42D6-988B-82DD1B1D5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562D49-7B27-44E0-9D49-43946618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D227C5-F5C3-4A85-9CA5-10D5B740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FFFBC8-8960-42E7-B884-0CEACADB8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285B281-9E1B-4C4B-B9A8-13D6BBFEF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D82168-7647-49C4-AD60-267488BD2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B70228E-DA5A-493D-AEB4-2C3519DFA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038C794-17D4-44A1-81A2-248B76F66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332218E-85E8-4253-9634-24CCF375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642966-CAAB-4715-9B55-DA8D1AF6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7E5B9B-3DB8-4865-8F2F-4667D5FD9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86B34F-A763-42FA-81BC-A011A397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729F66-D76D-4A0A-B09E-56641853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8CB08D-CCA4-484B-BECB-5BA0F41F4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D3F3B0C-99BD-4741-AB68-E73B2F3A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92103E-520F-45B5-96A6-5F7678866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59BBB3-8118-421F-B4E8-69B9302B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AC5D57-CF66-454D-A196-D35E3E2C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0761E-17E0-47BE-AA56-1756A730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CCEEE8-7798-4B59-B2C3-FB12C69F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6734682-43F4-4749-8DF3-5E270E58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D7C489-B473-43BA-80FC-77D6DF03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58423A-A425-4553-9DF7-B378E96C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svg"/><Relationship Id="rId3" Type="http://schemas.openxmlformats.org/officeDocument/2006/relationships/image" Target="../media/image40.png"/><Relationship Id="rId7" Type="http://schemas.openxmlformats.org/officeDocument/2006/relationships/image" Target="../media/image35.svg"/><Relationship Id="rId12" Type="http://schemas.openxmlformats.org/officeDocument/2006/relationships/image" Target="../media/image4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33.sv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7.sv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e.experiencepatient.fr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4.sv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5E2DB-1CA4-44CB-B06D-367327CD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Amah Kouevi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1D90D-A4BD-4EF9-AE5A-AF00D41C7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Directeur de l’Institut Français de l’expérience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B813E3-9F23-4F77-A0EC-53D4AB19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A7F47-8254-40EE-B531-A180D9640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6562DAD-02D6-4D17-B0C7-C492C179AC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7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déterminants de l’expérience patient</a:t>
            </a:r>
            <a:br>
              <a:rPr lang="fr-FR" dirty="0"/>
            </a:br>
            <a:r>
              <a:rPr lang="fr-FR" sz="2700" dirty="0"/>
              <a:t>Une étude réalisée par l’IFEP en 2021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20524B02-751B-419F-9622-3A9AE9A1D743}"/>
              </a:ext>
            </a:extLst>
          </p:cNvPr>
          <p:cNvSpPr txBox="1">
            <a:spLocks/>
          </p:cNvSpPr>
          <p:nvPr/>
        </p:nvSpPr>
        <p:spPr>
          <a:xfrm>
            <a:off x="1238139" y="1583382"/>
            <a:ext cx="9067601" cy="54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1950" dirty="0"/>
              <a:t>Les 9 déterminants de l’expérience patient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7E9123-AFD2-4782-915A-886B8ED06939}"/>
              </a:ext>
            </a:extLst>
          </p:cNvPr>
          <p:cNvSpPr txBox="1"/>
          <p:nvPr/>
        </p:nvSpPr>
        <p:spPr>
          <a:xfrm>
            <a:off x="6420061" y="1918526"/>
            <a:ext cx="3946515" cy="444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lnSpc>
                <a:spcPct val="120000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Méthode de régression critère par critère : identification des déterminants de l’expérience patient qui expliquent 49% des variations de l’expérience patient.  </a:t>
            </a:r>
          </a:p>
          <a:p>
            <a:pPr marL="185738" indent="-185738" defTabSz="742950">
              <a:lnSpc>
                <a:spcPct val="120000"/>
              </a:lnSpc>
              <a:spcBef>
                <a:spcPts val="488"/>
              </a:spcBef>
              <a:spcAft>
                <a:spcPts val="488"/>
              </a:spcAft>
              <a:buClr>
                <a:srgbClr val="FD5608"/>
              </a:buClr>
              <a:buFont typeface="+mj-lt"/>
              <a:buAutoNum type="arabicPeriod"/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Ainsi,  la variable  « soins, examens, interventions » explique à elle seule 34% des variations de l’expérience patient. </a:t>
            </a:r>
          </a:p>
          <a:p>
            <a:pPr marL="185738" indent="-185738" defTabSz="742950">
              <a:lnSpc>
                <a:spcPct val="120000"/>
              </a:lnSpc>
              <a:spcBef>
                <a:spcPts val="488"/>
              </a:spcBef>
              <a:spcAft>
                <a:spcPts val="488"/>
              </a:spcAft>
              <a:buClr>
                <a:srgbClr val="FD5608"/>
              </a:buClr>
              <a:buFont typeface="+mj-lt"/>
              <a:buAutoNum type="arabicPeriod"/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Quand on ajoute  la variable « prise en compte par les professionnels de santé et l’établissement du ressenti, du vécu du patient, nous arrivons à 39%... Et ainsi de suite pour arriver à 49%.</a:t>
            </a:r>
          </a:p>
          <a:p>
            <a:pPr marL="185738" indent="-185738" defTabSz="742950">
              <a:lnSpc>
                <a:spcPct val="120000"/>
              </a:lnSpc>
              <a:spcBef>
                <a:spcPts val="488"/>
              </a:spcBef>
              <a:spcAft>
                <a:spcPts val="488"/>
              </a:spcAft>
              <a:buClr>
                <a:srgbClr val="FD5608"/>
              </a:buClr>
              <a:buFont typeface="+mj-lt"/>
              <a:buAutoNum type="arabicPeriod"/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Toutes ces variables ont un impact significatif sur la variation de l’expérience patient.</a:t>
            </a:r>
          </a:p>
          <a:p>
            <a:pPr marL="185738" indent="-185738" defTabSz="742950">
              <a:lnSpc>
                <a:spcPct val="120000"/>
              </a:lnSpc>
              <a:spcBef>
                <a:spcPts val="488"/>
              </a:spcBef>
              <a:spcAft>
                <a:spcPts val="488"/>
              </a:spcAft>
              <a:buClr>
                <a:srgbClr val="FD5608"/>
              </a:buClr>
              <a:buFont typeface="+mj-lt"/>
              <a:buAutoNum type="arabicPeriod"/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Les autres indicateurs de l’enquête ne permettent pas d’aller plus loin que 49%. En effet, il y a notamment l’état de santé clinique précis, la personnalité du répondant… qui peuvent bien évidemment jouer et qui ne sont pas dans le questionnaire par exemple.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CED2B58-FC8C-4F6F-B8A8-EE18BB16BBB8}"/>
              </a:ext>
            </a:extLst>
          </p:cNvPr>
          <p:cNvGrpSpPr/>
          <p:nvPr/>
        </p:nvGrpSpPr>
        <p:grpSpPr>
          <a:xfrm>
            <a:off x="946254" y="1928312"/>
            <a:ext cx="6493349" cy="4013109"/>
            <a:chOff x="66477" y="1662272"/>
            <a:chExt cx="6493349" cy="4013109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6C9BEB75-CFC7-4237-BC42-A10A9FFFE5D9}"/>
                </a:ext>
              </a:extLst>
            </p:cNvPr>
            <p:cNvGraphicFramePr/>
            <p:nvPr/>
          </p:nvGraphicFramePr>
          <p:xfrm>
            <a:off x="204516" y="1662272"/>
            <a:ext cx="6355310" cy="4013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3585936-72E2-4FCB-8A9F-0BD846BC2959}"/>
                </a:ext>
              </a:extLst>
            </p:cNvPr>
            <p:cNvSpPr txBox="1"/>
            <p:nvPr/>
          </p:nvSpPr>
          <p:spPr>
            <a:xfrm>
              <a:off x="66477" y="3470590"/>
              <a:ext cx="331569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50" dirty="0">
                  <a:latin typeface="+mj-lt"/>
                  <a:cs typeface="Verdana"/>
                </a:rPr>
                <a:t>Préoccupation par le personnel de l’impact de l’hospitalisation sur votre situation personnelle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65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3176" y="644368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2562" y="6443682"/>
            <a:ext cx="4798030" cy="365125"/>
          </a:xfrm>
        </p:spPr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651" y="6441131"/>
            <a:ext cx="2646911" cy="365125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déterminants de l’expérience patient</a:t>
            </a:r>
            <a:br>
              <a:rPr lang="fr-FR" dirty="0"/>
            </a:br>
            <a:r>
              <a:rPr lang="fr-FR" sz="2700" dirty="0"/>
              <a:t>Une étude réalisée par l’IFEP en 2021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A5DF3D1-9F0D-4162-846F-27BD078EA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6565"/>
              </p:ext>
            </p:extLst>
          </p:nvPr>
        </p:nvGraphicFramePr>
        <p:xfrm>
          <a:off x="6345131" y="2425767"/>
          <a:ext cx="4689640" cy="71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410">
                  <a:extLst>
                    <a:ext uri="{9D8B030D-6E8A-4147-A177-3AD203B41FA5}">
                      <a16:colId xmlns:a16="http://schemas.microsoft.com/office/drawing/2014/main" val="4004997578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1353360406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2308185876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3018207172"/>
                    </a:ext>
                  </a:extLst>
                </a:gridCol>
              </a:tblGrid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Chirurgie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Dont chirurgie ambulatoire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Cancérologie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HAP urgences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05890"/>
                  </a:ext>
                </a:extLst>
              </a:tr>
            </a:tbl>
          </a:graphicData>
        </a:graphic>
      </p:graphicFrame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83A3EFC-1B43-48C2-BEA1-3EEA9EE5098E}"/>
              </a:ext>
            </a:extLst>
          </p:cNvPr>
          <p:cNvSpPr txBox="1">
            <a:spLocks/>
          </p:cNvSpPr>
          <p:nvPr/>
        </p:nvSpPr>
        <p:spPr>
          <a:xfrm>
            <a:off x="354649" y="1318592"/>
            <a:ext cx="12192000" cy="4685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Q33. Pour chacun des moments suivants, pouvez-vous indiquer votre niveau de stress ?  
</a:t>
            </a:r>
            <a:r>
              <a:rPr lang="fr-FR" sz="900"/>
              <a:t>Question à réponse unique | % ST stresse | Base : Parcours avec intervention chirurgicale (930)</a:t>
            </a:r>
            <a:endParaRPr lang="fr-FR" sz="900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68A09F00-ED9B-463F-A3B8-D610BC279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56668"/>
              </p:ext>
            </p:extLst>
          </p:nvPr>
        </p:nvGraphicFramePr>
        <p:xfrm>
          <a:off x="870588" y="2441958"/>
          <a:ext cx="5580063" cy="407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5B59E06-2CC0-4F6A-9D3C-E621F7B32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2410"/>
              </p:ext>
            </p:extLst>
          </p:nvPr>
        </p:nvGraphicFramePr>
        <p:xfrm>
          <a:off x="6317298" y="2571759"/>
          <a:ext cx="4689640" cy="355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410">
                  <a:extLst>
                    <a:ext uri="{9D8B030D-6E8A-4147-A177-3AD203B41FA5}">
                      <a16:colId xmlns:a16="http://schemas.microsoft.com/office/drawing/2014/main" val="4004997578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1353360406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2308185876"/>
                    </a:ext>
                  </a:extLst>
                </a:gridCol>
                <a:gridCol w="1172410">
                  <a:extLst>
                    <a:ext uri="{9D8B030D-6E8A-4147-A177-3AD203B41FA5}">
                      <a16:colId xmlns:a16="http://schemas.microsoft.com/office/drawing/2014/main" val="3018207172"/>
                    </a:ext>
                  </a:extLst>
                </a:gridCol>
              </a:tblGrid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055198"/>
                  </a:ext>
                </a:extLst>
              </a:tr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213896"/>
                  </a:ext>
                </a:extLst>
              </a:tr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465487"/>
                  </a:ext>
                </a:extLst>
              </a:tr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75983"/>
                  </a:ext>
                </a:extLst>
              </a:tr>
              <a:tr h="7119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412201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68816DCD-5F26-4152-B0E0-38B8BF8E99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>
            <a:off x="10129216" y="489404"/>
            <a:ext cx="945962" cy="72028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FE3554E-BADB-40D4-9CD0-E88D7FBB1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1325" y="1926483"/>
            <a:ext cx="388539" cy="388539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1F90887F-734A-43B6-91F1-458569DA3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2885" y="1932209"/>
            <a:ext cx="388539" cy="388539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3794A483-58D6-4EF8-BADF-3441E86453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5152" y="1930688"/>
            <a:ext cx="388539" cy="3885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B5C5528-2CC5-4823-96B5-179CD677B29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64" y="3568063"/>
            <a:ext cx="215900" cy="215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2BF816C-DB94-4531-80B9-6CD1ED4C405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95" y="3558579"/>
            <a:ext cx="215900" cy="2159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5761CB-E69A-4C88-8724-085D58D2EF5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95" y="4300988"/>
            <a:ext cx="215900" cy="2159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FEDCD7-BE19-4851-B60C-269D9486FE3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95" y="4953636"/>
            <a:ext cx="215900" cy="2159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4A61403-7FA8-4725-BAD4-6E598A67EE5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995" y="5696045"/>
            <a:ext cx="215900" cy="2159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857A0EE-0608-4538-8E94-8FB80A2EE44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64" y="4250922"/>
            <a:ext cx="215900" cy="2159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F201475-0CEB-4153-812F-48472D5154BF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64" y="4989247"/>
            <a:ext cx="215900" cy="2159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B932BF-C006-407B-8B68-2D247A664F3E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864" y="5679193"/>
            <a:ext cx="215900" cy="2159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0B46232-69E5-4402-A19B-31FE5EEF32B5}"/>
              </a:ext>
            </a:extLst>
          </p:cNvPr>
          <p:cNvSpPr txBox="1"/>
          <p:nvPr/>
        </p:nvSpPr>
        <p:spPr>
          <a:xfrm>
            <a:off x="9452735" y="6285758"/>
            <a:ext cx="30523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80000" rtlCol="0">
            <a:spAutoFit/>
          </a:bodyPr>
          <a:lstStyle/>
          <a:p>
            <a:pPr algn="l"/>
            <a:r>
              <a:rPr lang="fr-FR" sz="1200" dirty="0">
                <a:cs typeface="Verdana"/>
              </a:rPr>
              <a:t>Un plus haut niveau de stress des patients atteints de cancer</a:t>
            </a: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D66C6235-043A-4D71-B22B-C99924236A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30630" y="6238963"/>
            <a:ext cx="601588" cy="601588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2ED650F-D2B6-4195-8ADD-148D6C7D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95053" y="1936244"/>
            <a:ext cx="388539" cy="388539"/>
          </a:xfrm>
          <a:prstGeom prst="rect">
            <a:avLst/>
          </a:prstGeom>
        </p:spPr>
      </p:pic>
      <p:pic>
        <p:nvPicPr>
          <p:cNvPr id="30" name="Graphique 8">
            <a:extLst>
              <a:ext uri="{FF2B5EF4-FFF2-40B4-BE49-F238E27FC236}">
                <a16:creationId xmlns:a16="http://schemas.microsoft.com/office/drawing/2014/main" id="{FA8D7E9B-A1F7-49D4-BC01-712CE54920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89322" y="1798738"/>
            <a:ext cx="418380" cy="41838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B248691-61F8-4521-AEEC-0A4C1CA5EE96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0" y="4989247"/>
            <a:ext cx="215900" cy="2159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236D428-100C-4CAE-9378-633C5D7B9E6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60" y="5679193"/>
            <a:ext cx="2159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2D49D-EABB-4366-9175-E065FE96F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A8D51A-4E34-435B-93E9-242D57896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LA CHIRURGIE DES PATIENTS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1492D-8561-43C4-A1F4-C19E37E28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FF637-FAC2-4A90-86BF-D5AE2DD8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A2AB7A6-1252-4DD1-B6D6-E682A2F10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La chirurgie des patients – </a:t>
            </a:r>
            <a:r>
              <a:rPr lang="fr-FR" dirty="0"/>
              <a:t>Frédéric MOUGEOT</a:t>
            </a:r>
            <a:br>
              <a:rPr lang="fr-FR" dirty="0"/>
            </a:br>
            <a:r>
              <a:rPr lang="fr-FR" sz="2200" dirty="0"/>
              <a:t>Expérience de l’hospitalisation en chirurgie, travail du patient et sécurité des soins </a:t>
            </a:r>
            <a:r>
              <a:rPr lang="fr-FR" sz="2700" dirty="0"/>
              <a:t>	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0E3D71-D5A6-4EEA-A164-184A5A90848D}"/>
              </a:ext>
            </a:extLst>
          </p:cNvPr>
          <p:cNvSpPr txBox="1"/>
          <p:nvPr/>
        </p:nvSpPr>
        <p:spPr>
          <a:xfrm>
            <a:off x="1214651" y="1452136"/>
            <a:ext cx="8543498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/>
            <a:r>
              <a:rPr lang="fr-FR" sz="1950" b="1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patients face à l’angoisse</a:t>
            </a:r>
          </a:p>
          <a:p>
            <a:pPr marL="1114425" lvl="1" indent="-209550">
              <a:buFontTx/>
              <a:buChar char="-"/>
            </a:pPr>
            <a:r>
              <a:rPr lang="fr-FR" sz="1950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vais-je me réveiller ? » </a:t>
            </a:r>
            <a:r>
              <a:rPr lang="fr-FR" sz="1950" i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angoisse de mort</a:t>
            </a:r>
          </a:p>
          <a:p>
            <a:pPr marL="1114425" lvl="1" indent="-209550">
              <a:buFontTx/>
              <a:buChar char="-"/>
            </a:pPr>
            <a:r>
              <a:rPr lang="fr-FR" sz="1950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Y a-t-il un risque que je me réveille pendant l’intervention ? » </a:t>
            </a:r>
            <a:r>
              <a:rPr lang="fr-FR" sz="1950" i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angoisse de la douleur</a:t>
            </a:r>
          </a:p>
          <a:p>
            <a:pPr marL="1114425" lvl="1" indent="-209550">
              <a:buFontTx/>
              <a:buChar char="-"/>
            </a:pPr>
            <a:endParaRPr lang="fr-FR" sz="1950" i="1" dirty="0">
              <a:solidFill>
                <a:srgbClr val="36AB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/>
            <a:r>
              <a:rPr lang="fr-FR" sz="1950" b="1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 du patient pour assurer sa propre sécurité</a:t>
            </a:r>
          </a:p>
          <a:p>
            <a:pPr marL="1114425" lvl="1" indent="-209550">
              <a:buFontTx/>
              <a:buChar char="-"/>
            </a:pPr>
            <a:r>
              <a:rPr lang="fr-FR" sz="1950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Quiproquo sur la sécurité des soins</a:t>
            </a:r>
          </a:p>
          <a:p>
            <a:pPr marL="1114425" lvl="1" indent="-209550">
              <a:buFontTx/>
              <a:buChar char="-"/>
            </a:pPr>
            <a:r>
              <a:rPr lang="fr-FR" sz="1950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 des informations en amont</a:t>
            </a:r>
          </a:p>
          <a:p>
            <a:pPr marL="1114425" lvl="1" indent="-209550">
              <a:buFontTx/>
              <a:buChar char="-"/>
            </a:pPr>
            <a:r>
              <a:rPr lang="fr-FR" sz="1950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portée aux « signes discrets » (hygiène des mains, aspect de la chambre,…</a:t>
            </a:r>
          </a:p>
          <a:p>
            <a:pPr marL="904875" lvl="1"/>
            <a:r>
              <a:rPr lang="fr-FR" sz="2000" b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sz="1950" b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Réflexion sur la question du sentiment de sécurité</a:t>
            </a:r>
            <a:endParaRPr lang="fr-FR" sz="1950" i="1" dirty="0">
              <a:solidFill>
                <a:srgbClr val="6665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950" b="1" i="1" dirty="0">
              <a:solidFill>
                <a:srgbClr val="6665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/>
            <a:r>
              <a:rPr lang="fr-FR" sz="1950" b="1" i="1" dirty="0">
                <a:solidFill>
                  <a:srgbClr val="6665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Nécessité de remplir « le vide vécu de l’intervention »</a:t>
            </a:r>
          </a:p>
          <a:p>
            <a:pPr marL="342900" indent="-342900">
              <a:buFontTx/>
              <a:buChar char="-"/>
            </a:pPr>
            <a:endParaRPr lang="fr-FR" sz="1950" b="1" i="1" dirty="0">
              <a:solidFill>
                <a:srgbClr val="6665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14425" lvl="1" indent="-209550"/>
            <a:r>
              <a:rPr lang="fr-FR" b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sz="1950" b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FR" sz="1950" b="1" dirty="0">
                <a:solidFill>
                  <a:srgbClr val="36AB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de l’échange à posteriori avec le chirurgien</a:t>
            </a:r>
          </a:p>
        </p:txBody>
      </p:sp>
    </p:spTree>
    <p:extLst>
      <p:ext uri="{BB962C8B-B14F-4D97-AF65-F5344CB8AC3E}">
        <p14:creationId xmlns:p14="http://schemas.microsoft.com/office/powerpoint/2010/main" val="291802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5E2DB-1CA4-44CB-B06D-367327CDA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Amah Kouevi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1D90D-A4BD-4EF9-AE5A-AF00D41C76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Directeur de l’Institut Français de l’expérience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B813E3-9F23-4F77-A0EC-53D4AB19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0A7F47-8254-40EE-B531-A180D9640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6562DAD-02D6-4D17-B0C7-C492C179AC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8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CF2774-F609-4A21-ADE8-6EBE392CC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88217"/>
            <a:ext cx="9556630" cy="586846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8301AE-EED1-41DF-9926-979474672D90}"/>
              </a:ext>
            </a:extLst>
          </p:cNvPr>
          <p:cNvSpPr txBox="1"/>
          <p:nvPr/>
        </p:nvSpPr>
        <p:spPr>
          <a:xfrm>
            <a:off x="7343775" y="4701797"/>
            <a:ext cx="5061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Inscrivez-vous sur 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  <a:hlinkClick r:id="rId3"/>
              </a:rPr>
              <a:t>https://journee.experiencepatient.fr</a:t>
            </a: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(tarif préférentiel jusqu’au 15 avril)</a:t>
            </a:r>
          </a:p>
        </p:txBody>
      </p:sp>
    </p:spTree>
    <p:extLst>
      <p:ext uri="{BB962C8B-B14F-4D97-AF65-F5344CB8AC3E}">
        <p14:creationId xmlns:p14="http://schemas.microsoft.com/office/powerpoint/2010/main" val="237729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960A6-EDF5-400C-A368-1F7855C2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972BB6-685E-4F7E-A568-D04C8EE20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D326C-E264-4D43-8EF7-A20BFBDB1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Le baromètre de l’expérience patient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1F839D-5B24-419E-A634-EAFF5637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 Étude sur les déterminants de l’expérience patient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B1F972-A927-4990-853E-CBC60F871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 La chirurgie des patients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52005A-FBFB-4FD4-98FE-AFA11D95F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823ABA9B-FEFE-40DA-920B-C2306BED9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881884-5B28-4FA0-BD86-C9F74698F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21" y="3050422"/>
            <a:ext cx="2368500" cy="21533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18521D-622D-4853-9443-C4B9E59B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146" y="3226347"/>
            <a:ext cx="1177281" cy="18395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0B7C7C-604D-4B0F-8565-F002A331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96" y="2951661"/>
            <a:ext cx="1175413" cy="11754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8699FB-1C53-4B58-856B-B085254D4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87" t="18052" r="28145" b="15077"/>
          <a:stretch/>
        </p:blipFill>
        <p:spPr>
          <a:xfrm>
            <a:off x="6308246" y="2863292"/>
            <a:ext cx="3092961" cy="2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2D49D-EABB-4366-9175-E065FE96F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A8D51A-4E34-435B-93E9-242D57896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BAROMETRE DE L’EXPERIENCE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1492D-8561-43C4-A1F4-C19E37E28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FF637-FAC2-4A90-86BF-D5AE2DD8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A2AB7A6-1252-4DD1-B6D6-E682A2F10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032EAF-CF47-484B-9A3F-D1EFD358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77" y="1998659"/>
            <a:ext cx="4306751" cy="3400430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baromètre de l’expérience patient</a:t>
            </a:r>
            <a:br>
              <a:rPr lang="fr-FR" dirty="0"/>
            </a:br>
            <a:r>
              <a:rPr lang="fr-FR" sz="2700" dirty="0"/>
              <a:t>4</a:t>
            </a:r>
            <a:r>
              <a:rPr lang="fr-FR" sz="2700" baseline="30000" dirty="0"/>
              <a:t>ème</a:t>
            </a:r>
            <a:r>
              <a:rPr lang="fr-FR" sz="2700" dirty="0"/>
              <a:t> édition : la vision des professionnels et des Français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D9B0792-29BE-4163-A56F-555990DB45DD}"/>
              </a:ext>
            </a:extLst>
          </p:cNvPr>
          <p:cNvGrpSpPr/>
          <p:nvPr/>
        </p:nvGrpSpPr>
        <p:grpSpPr>
          <a:xfrm>
            <a:off x="10265947" y="1807537"/>
            <a:ext cx="313266" cy="282471"/>
            <a:chOff x="8532332" y="5541818"/>
            <a:chExt cx="685701" cy="6182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DC6978-3B00-4E50-9C3D-F2F5E06A9694}"/>
                </a:ext>
              </a:extLst>
            </p:cNvPr>
            <p:cNvSpPr/>
            <p:nvPr/>
          </p:nvSpPr>
          <p:spPr>
            <a:xfrm>
              <a:off x="8799690" y="5741768"/>
              <a:ext cx="418343" cy="418343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6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21E724-953C-4059-8326-20805B91DB4A}"/>
                </a:ext>
              </a:extLst>
            </p:cNvPr>
            <p:cNvSpPr/>
            <p:nvPr/>
          </p:nvSpPr>
          <p:spPr>
            <a:xfrm>
              <a:off x="8532332" y="5541818"/>
              <a:ext cx="418343" cy="418343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6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A53AC08-49C1-49BE-BECC-7AB850E7E994}"/>
              </a:ext>
            </a:extLst>
          </p:cNvPr>
          <p:cNvSpPr/>
          <p:nvPr/>
        </p:nvSpPr>
        <p:spPr>
          <a:xfrm>
            <a:off x="5482033" y="5514008"/>
            <a:ext cx="103659" cy="1036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39B0A-9CD0-4148-87E3-EF782B19B00F}"/>
              </a:ext>
            </a:extLst>
          </p:cNvPr>
          <p:cNvSpPr/>
          <p:nvPr/>
        </p:nvSpPr>
        <p:spPr>
          <a:xfrm>
            <a:off x="5378373" y="5096069"/>
            <a:ext cx="50420" cy="5042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E3F38-F8BF-4F84-B626-8528F366D401}"/>
              </a:ext>
            </a:extLst>
          </p:cNvPr>
          <p:cNvSpPr/>
          <p:nvPr/>
        </p:nvSpPr>
        <p:spPr>
          <a:xfrm>
            <a:off x="5787336" y="5179927"/>
            <a:ext cx="101644" cy="1016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5ED28B-9872-4ADA-99B6-F06B35BFC2EA}"/>
              </a:ext>
            </a:extLst>
          </p:cNvPr>
          <p:cNvSpPr/>
          <p:nvPr/>
        </p:nvSpPr>
        <p:spPr>
          <a:xfrm>
            <a:off x="1791201" y="2083218"/>
            <a:ext cx="50420" cy="5042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33C54-D8DD-445C-9B02-9165C8C0A8B9}"/>
              </a:ext>
            </a:extLst>
          </p:cNvPr>
          <p:cNvSpPr/>
          <p:nvPr/>
        </p:nvSpPr>
        <p:spPr>
          <a:xfrm>
            <a:off x="2010550" y="1897014"/>
            <a:ext cx="101644" cy="10164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07B5B-BD70-4629-BB38-A0A3BC3DAFA1}"/>
              </a:ext>
            </a:extLst>
          </p:cNvPr>
          <p:cNvSpPr/>
          <p:nvPr/>
        </p:nvSpPr>
        <p:spPr>
          <a:xfrm>
            <a:off x="2008833" y="2186552"/>
            <a:ext cx="50420" cy="5042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C9359-7616-4F5F-88E3-ADD4AB0FF4F3}"/>
              </a:ext>
            </a:extLst>
          </p:cNvPr>
          <p:cNvSpPr/>
          <p:nvPr/>
        </p:nvSpPr>
        <p:spPr>
          <a:xfrm>
            <a:off x="6428648" y="1938349"/>
            <a:ext cx="3498907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463" b="1" dirty="0">
                <a:solidFill>
                  <a:schemeClr val="accent4"/>
                </a:solidFill>
                <a:ea typeface="Verdana" panose="020B0604030504040204" pitchFamily="34" charset="0"/>
              </a:rPr>
              <a:t>Le Baromètre de l’Expérience Patient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A14FFE-DF45-441D-A8D0-B079F4F752ED}"/>
              </a:ext>
            </a:extLst>
          </p:cNvPr>
          <p:cNvSpPr txBox="1"/>
          <p:nvPr/>
        </p:nvSpPr>
        <p:spPr>
          <a:xfrm>
            <a:off x="6206264" y="2437045"/>
            <a:ext cx="4307609" cy="3444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r>
              <a:rPr lang="fr-FR" sz="1138" dirty="0">
                <a:latin typeface="Verdana"/>
                <a:cs typeface="Verdana"/>
              </a:rPr>
              <a:t>Une étude nationale visant à comprendre la place de l’expérience patient en France auprès des </a:t>
            </a:r>
            <a:r>
              <a:rPr lang="fr-FR" sz="1138" b="1" dirty="0">
                <a:latin typeface="Verdana"/>
                <a:cs typeface="Verdana"/>
              </a:rPr>
              <a:t>patients</a:t>
            </a:r>
            <a:r>
              <a:rPr lang="fr-FR" sz="1138" dirty="0">
                <a:latin typeface="Verdana"/>
                <a:cs typeface="Verdana"/>
              </a:rPr>
              <a:t> et des </a:t>
            </a:r>
            <a:r>
              <a:rPr lang="fr-FR" sz="1138" b="1" dirty="0">
                <a:latin typeface="Verdana"/>
                <a:cs typeface="Verdana"/>
              </a:rPr>
              <a:t>professionnels de santé</a:t>
            </a:r>
          </a:p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endParaRPr lang="fr-FR" sz="1138" dirty="0">
              <a:latin typeface="Verdana"/>
              <a:cs typeface="Verdana"/>
            </a:endParaRPr>
          </a:p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r>
              <a:rPr lang="fr-FR" sz="1138" dirty="0">
                <a:latin typeface="Verdana"/>
                <a:cs typeface="Verdana"/>
              </a:rPr>
              <a:t>Un état des lieux qui rend compte du niveau de maturité des établissements en la matière et de la perception des patients et des professionnels du secteur.</a:t>
            </a:r>
          </a:p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br>
              <a:rPr lang="fr-FR" sz="1138" dirty="0">
                <a:latin typeface="Verdana"/>
                <a:cs typeface="Verdana"/>
              </a:rPr>
            </a:br>
            <a:r>
              <a:rPr lang="fr-FR" sz="1138" dirty="0">
                <a:latin typeface="Verdana"/>
                <a:cs typeface="Verdana"/>
              </a:rPr>
              <a:t>Les thèmes abordés: </a:t>
            </a:r>
          </a:p>
          <a:p>
            <a:pPr marL="232172" indent="-232172" algn="just">
              <a:buClr>
                <a:srgbClr val="6DA8C4"/>
              </a:buClr>
              <a:buFontTx/>
              <a:buChar char="-"/>
            </a:pPr>
            <a:r>
              <a:rPr lang="fr-FR" sz="975" dirty="0">
                <a:latin typeface="Verdana"/>
                <a:cs typeface="Verdana"/>
              </a:rPr>
              <a:t>Importance de l’EP et chacune de ses composantes</a:t>
            </a:r>
          </a:p>
          <a:p>
            <a:pPr marL="232172" indent="-232172" algn="just">
              <a:buClr>
                <a:srgbClr val="6DA8C4"/>
              </a:buClr>
              <a:buFontTx/>
              <a:buChar char="-"/>
            </a:pPr>
            <a:r>
              <a:rPr lang="fr-FR" sz="975" dirty="0">
                <a:latin typeface="Verdana"/>
                <a:cs typeface="Verdana"/>
              </a:rPr>
              <a:t>Evaluation du vécu des patients et des proches</a:t>
            </a:r>
          </a:p>
          <a:p>
            <a:pPr marL="232172" indent="-232172" algn="just">
              <a:buClr>
                <a:srgbClr val="6DA8C4"/>
              </a:buClr>
              <a:buFontTx/>
              <a:buChar char="-"/>
            </a:pPr>
            <a:r>
              <a:rPr lang="fr-FR" sz="975" dirty="0">
                <a:latin typeface="Verdana"/>
                <a:cs typeface="Verdana"/>
              </a:rPr>
              <a:t>Leviers de développement et freins rencontrés</a:t>
            </a:r>
          </a:p>
          <a:p>
            <a:pPr marL="232172" indent="-232172" algn="just">
              <a:buClr>
                <a:srgbClr val="6DA8C4"/>
              </a:buClr>
              <a:buFontTx/>
              <a:buChar char="-"/>
            </a:pPr>
            <a:r>
              <a:rPr lang="fr-FR" sz="975" dirty="0">
                <a:latin typeface="Verdana"/>
                <a:cs typeface="Verdana"/>
              </a:rPr>
              <a:t>Impact de la crise sanitaire sur le développement de l’expérience patient</a:t>
            </a:r>
          </a:p>
          <a:p>
            <a:pPr marL="232172" indent="-232172" algn="just">
              <a:buClr>
                <a:srgbClr val="6DA8C4"/>
              </a:buClr>
              <a:buFontTx/>
              <a:buChar char="-"/>
            </a:pPr>
            <a:endParaRPr lang="fr-FR" sz="975" dirty="0">
              <a:latin typeface="Verdana"/>
              <a:cs typeface="Verdana"/>
            </a:endParaRPr>
          </a:p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r>
              <a:rPr lang="fr-FR" sz="1138" dirty="0">
                <a:latin typeface="Verdana"/>
                <a:cs typeface="Verdana"/>
              </a:rPr>
              <a:t>Des </a:t>
            </a:r>
            <a:r>
              <a:rPr lang="fr-FR" sz="1138" b="1" dirty="0">
                <a:latin typeface="Verdana"/>
                <a:cs typeface="Verdana"/>
              </a:rPr>
              <a:t>regards croisés patients/professionnels de santé </a:t>
            </a:r>
            <a:r>
              <a:rPr lang="fr-FR" sz="1138" dirty="0">
                <a:latin typeface="Verdana"/>
                <a:cs typeface="Verdana"/>
              </a:rPr>
              <a:t>sur les sujets clés</a:t>
            </a:r>
          </a:p>
          <a:p>
            <a:pPr marL="232172" indent="-232172" algn="just">
              <a:buClr>
                <a:srgbClr val="6DA8C4"/>
              </a:buClr>
              <a:buFont typeface="Arial" panose="020B0604020202020204" pitchFamily="34" charset="0"/>
              <a:buChar char="•"/>
            </a:pPr>
            <a:r>
              <a:rPr lang="fr-FR" sz="1138" dirty="0">
                <a:latin typeface="Verdana"/>
                <a:cs typeface="Verdana"/>
              </a:rPr>
              <a:t>Une </a:t>
            </a:r>
            <a:r>
              <a:rPr lang="fr-FR" sz="1138" b="1" dirty="0">
                <a:latin typeface="Verdana"/>
                <a:cs typeface="Verdana"/>
              </a:rPr>
              <a:t>analyse des évolutions </a:t>
            </a:r>
            <a:r>
              <a:rPr lang="fr-FR" sz="1138" dirty="0">
                <a:latin typeface="Verdana"/>
                <a:cs typeface="Verdana"/>
              </a:rPr>
              <a:t>par rapport aux éditions précédentes</a:t>
            </a:r>
          </a:p>
        </p:txBody>
      </p:sp>
    </p:spTree>
    <p:extLst>
      <p:ext uri="{BB962C8B-B14F-4D97-AF65-F5344CB8AC3E}">
        <p14:creationId xmlns:p14="http://schemas.microsoft.com/office/powerpoint/2010/main" val="48590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baromètre de l’expérience patient</a:t>
            </a:r>
            <a:br>
              <a:rPr lang="fr-FR" dirty="0"/>
            </a:br>
            <a:r>
              <a:rPr lang="fr-FR" sz="2700" dirty="0"/>
              <a:t>4</a:t>
            </a:r>
            <a:r>
              <a:rPr lang="fr-FR" sz="2700" baseline="30000" dirty="0"/>
              <a:t>ème</a:t>
            </a:r>
            <a:r>
              <a:rPr lang="fr-FR" sz="2700" dirty="0"/>
              <a:t> édition : la vision des professionnels et des Français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1A639E-201E-4B81-B5C8-3725F9B9976D}"/>
              </a:ext>
            </a:extLst>
          </p:cNvPr>
          <p:cNvSpPr txBox="1"/>
          <p:nvPr/>
        </p:nvSpPr>
        <p:spPr>
          <a:xfrm>
            <a:off x="5899254" y="1742141"/>
            <a:ext cx="4952999" cy="830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indent="0" algn="just" defTabSz="914377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latin typeface="Verdana"/>
                <a:ea typeface="Open Sans Light" panose="020B0306030504020204" pitchFamily="34" charset="0"/>
                <a:cs typeface="Verdana"/>
              </a:defRPr>
            </a:lvl1pPr>
            <a:lvl2pPr marL="685783" indent="-228594" defTabSz="914377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Verdana"/>
                <a:ea typeface="Open Sans Light" panose="020B0306030504020204" pitchFamily="34" charset="0"/>
                <a:cs typeface="Verdana"/>
              </a:defRPr>
            </a:lvl2pPr>
            <a:lvl3pPr marL="1142971" indent="-228594" defTabSz="914377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Verdana"/>
                <a:ea typeface="Open Sans Light" panose="020B0306030504020204" pitchFamily="34" charset="0"/>
                <a:cs typeface="Verdana"/>
              </a:defRPr>
            </a:lvl3pPr>
            <a:lvl4pPr marL="1600160" indent="-228594" defTabSz="914377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Open Sans Light" panose="020B0306030504020204" pitchFamily="34" charset="0"/>
                <a:cs typeface="Verdana"/>
              </a:defRPr>
            </a:lvl4pPr>
            <a:lvl5pPr marL="2057349" indent="-228594" defTabSz="914377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Open Sans Light" panose="020B0306030504020204" pitchFamily="34" charset="0"/>
                <a:cs typeface="Verdana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pPr defTabSz="742931">
              <a:buClr>
                <a:srgbClr val="EC2606"/>
              </a:buClr>
              <a:defRPr/>
            </a:pPr>
            <a:r>
              <a:rPr lang="fr-FR" sz="975" dirty="0">
                <a:solidFill>
                  <a:srgbClr val="404040"/>
                </a:solidFill>
              </a:rPr>
              <a:t>Q14. Pour améliorer la prise en charge et l’accompagnement des [patients/ personnes accompagnées], diriez-vous que votre établissement prend suffisamment en compte le ressenti, le vécu des patients et des familles ? </a:t>
            </a:r>
            <a:endParaRPr lang="fr-FR" sz="731" dirty="0">
              <a:solidFill>
                <a:srgbClr val="404040"/>
              </a:solidFill>
            </a:endParaRPr>
          </a:p>
          <a:p>
            <a:pPr defTabSz="742931">
              <a:buClr>
                <a:srgbClr val="EC2606"/>
              </a:buClr>
              <a:defRPr/>
            </a:pPr>
            <a:r>
              <a:rPr lang="fr-FR" sz="731" dirty="0">
                <a:solidFill>
                  <a:srgbClr val="404040"/>
                </a:solidFill>
              </a:rPr>
              <a:t>Question à choix unique - Base : 2372 professionnels de santé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AE9920-85C4-4647-9B44-AA1FAB085770}"/>
              </a:ext>
            </a:extLst>
          </p:cNvPr>
          <p:cNvSpPr>
            <a:spLocks noChangeAspect="1"/>
          </p:cNvSpPr>
          <p:nvPr/>
        </p:nvSpPr>
        <p:spPr>
          <a:xfrm>
            <a:off x="10074884" y="3660179"/>
            <a:ext cx="204750" cy="20475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>
              <a:buClr>
                <a:srgbClr val="FFFFFF">
                  <a:lumMod val="50000"/>
                </a:srgbClr>
              </a:buClr>
              <a:defRPr/>
            </a:pPr>
            <a:r>
              <a:rPr lang="fr-FR" sz="1300" b="1" dirty="0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+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2994D29D-8D18-4D63-A707-86B812F99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14585"/>
              </p:ext>
            </p:extLst>
          </p:nvPr>
        </p:nvGraphicFramePr>
        <p:xfrm>
          <a:off x="6658922" y="2848976"/>
          <a:ext cx="3079314" cy="305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FB41E4C-28CF-4645-B4CC-ADA86EAAE821}"/>
              </a:ext>
            </a:extLst>
          </p:cNvPr>
          <p:cNvCxnSpPr/>
          <p:nvPr/>
        </p:nvCxnSpPr>
        <p:spPr>
          <a:xfrm>
            <a:off x="9339218" y="3137698"/>
            <a:ext cx="0" cy="990600"/>
          </a:xfrm>
          <a:prstGeom prst="line">
            <a:avLst/>
          </a:prstGeom>
          <a:ln w="9525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59F65E1-9716-4C08-9698-DAB47C04F02F}"/>
              </a:ext>
            </a:extLst>
          </p:cNvPr>
          <p:cNvSpPr txBox="1"/>
          <p:nvPr/>
        </p:nvSpPr>
        <p:spPr>
          <a:xfrm>
            <a:off x="9390812" y="3341512"/>
            <a:ext cx="1112389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fr-FR" sz="1463" dirty="0">
                <a:solidFill>
                  <a:srgbClr val="404040"/>
                </a:solidFill>
                <a:latin typeface="Verdana"/>
                <a:cs typeface="Verdana"/>
              </a:rPr>
              <a:t>Total Oui</a:t>
            </a:r>
          </a:p>
          <a:p>
            <a:pPr defTabSz="742950">
              <a:defRPr/>
            </a:pPr>
            <a:r>
              <a:rPr lang="fr-FR" sz="1950" dirty="0">
                <a:solidFill>
                  <a:srgbClr val="404040"/>
                </a:solidFill>
                <a:latin typeface="Verdana"/>
                <a:cs typeface="Verdana"/>
              </a:rPr>
              <a:t>71</a:t>
            </a:r>
            <a:r>
              <a:rPr lang="fr-FR" sz="1463" dirty="0">
                <a:solidFill>
                  <a:srgbClr val="404040"/>
                </a:solidFill>
                <a:latin typeface="Verdana"/>
                <a:cs typeface="Verdana"/>
              </a:rPr>
              <a:t>%</a:t>
            </a:r>
            <a:r>
              <a:rPr lang="fr-FR" sz="195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6571E8A4-D681-4480-8F82-61CEED4B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4019"/>
              </p:ext>
            </p:extLst>
          </p:nvPr>
        </p:nvGraphicFramePr>
        <p:xfrm>
          <a:off x="1215698" y="2991165"/>
          <a:ext cx="1720095" cy="290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095">
                  <a:extLst>
                    <a:ext uri="{9D8B030D-6E8A-4147-A177-3AD203B41FA5}">
                      <a16:colId xmlns:a16="http://schemas.microsoft.com/office/drawing/2014/main" val="197443899"/>
                    </a:ext>
                  </a:extLst>
                </a:gridCol>
              </a:tblGrid>
              <a:tr h="613857"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u="none" strike="noStrike" baseline="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</a:rPr>
                        <a:t>Oui, tout à fait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703475"/>
                  </a:ext>
                </a:extLst>
              </a:tr>
              <a:tr h="715512"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u="none" strike="noStrike" baseline="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</a:rPr>
                        <a:t>Oui, plutôt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793538"/>
                  </a:ext>
                </a:extLst>
              </a:tr>
              <a:tr h="777414"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u="none" strike="noStrike" baseline="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</a:rPr>
                        <a:t>Non, plutôt pas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36162"/>
                  </a:ext>
                </a:extLst>
              </a:tr>
              <a:tr h="802271"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u="none" strike="noStrike" baseline="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</a:rPr>
                        <a:t>Non, pas du tout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9995"/>
                  </a:ext>
                </a:extLst>
              </a:tr>
            </a:tbl>
          </a:graphicData>
        </a:graphic>
      </p:graphicFrame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955DD3D-7AED-4F0F-BA4B-5C224D777432}"/>
              </a:ext>
            </a:extLst>
          </p:cNvPr>
          <p:cNvCxnSpPr/>
          <p:nvPr/>
        </p:nvCxnSpPr>
        <p:spPr>
          <a:xfrm>
            <a:off x="4838705" y="3148981"/>
            <a:ext cx="0" cy="990600"/>
          </a:xfrm>
          <a:prstGeom prst="line">
            <a:avLst/>
          </a:prstGeom>
          <a:ln w="9525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5376D1C-1D1B-4220-9C1D-F419E4561026}"/>
              </a:ext>
            </a:extLst>
          </p:cNvPr>
          <p:cNvSpPr txBox="1"/>
          <p:nvPr/>
        </p:nvSpPr>
        <p:spPr>
          <a:xfrm>
            <a:off x="4890300" y="3352795"/>
            <a:ext cx="116837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fr-FR" sz="1463" dirty="0">
                <a:solidFill>
                  <a:srgbClr val="404040"/>
                </a:solidFill>
                <a:latin typeface="Verdana"/>
                <a:cs typeface="Verdana"/>
              </a:rPr>
              <a:t>Total Oui</a:t>
            </a:r>
          </a:p>
          <a:p>
            <a:pPr defTabSz="742950">
              <a:defRPr/>
            </a:pPr>
            <a:r>
              <a:rPr lang="fr-FR" sz="1950" dirty="0">
                <a:solidFill>
                  <a:srgbClr val="404040"/>
                </a:solidFill>
                <a:latin typeface="Verdana"/>
                <a:cs typeface="Verdana"/>
              </a:rPr>
              <a:t>51</a:t>
            </a:r>
            <a:r>
              <a:rPr lang="fr-FR" sz="1463" dirty="0">
                <a:solidFill>
                  <a:srgbClr val="404040"/>
                </a:solidFill>
                <a:latin typeface="Verdana"/>
                <a:cs typeface="Verdana"/>
              </a:rPr>
              <a:t>%</a:t>
            </a:r>
            <a:r>
              <a:rPr lang="fr-FR" sz="1950" b="1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59BAB7-6248-4090-AF05-E2DF2A1B5539}"/>
              </a:ext>
            </a:extLst>
          </p:cNvPr>
          <p:cNvSpPr txBox="1"/>
          <p:nvPr/>
        </p:nvSpPr>
        <p:spPr>
          <a:xfrm>
            <a:off x="946254" y="1742140"/>
            <a:ext cx="4953000" cy="830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409500" tIns="58500" rIns="409500" bIns="58500" anchor="t" anchorCtr="0">
            <a:spAutoFit/>
          </a:bodyPr>
          <a:lstStyle>
            <a:defPPr>
              <a:defRPr lang="en-US"/>
            </a:defPPr>
            <a:lvl1pPr indent="0" algn="just" defTabSz="914377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 i="0">
                <a:ea typeface="Open Sans Light" panose="020B0306030504020204" pitchFamily="34" charset="0"/>
                <a:cs typeface="Verdana"/>
              </a:defRPr>
            </a:lvl1pPr>
            <a:lvl2pPr marL="68578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Verdana"/>
                <a:ea typeface="Open Sans Light" panose="020B0306030504020204" pitchFamily="34" charset="0"/>
                <a:cs typeface="Verdana"/>
              </a:defRPr>
            </a:lvl2pPr>
            <a:lvl3pPr marL="1142971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Verdana"/>
                <a:ea typeface="Open Sans Light" panose="020B0306030504020204" pitchFamily="34" charset="0"/>
                <a:cs typeface="Verdana"/>
              </a:defRPr>
            </a:lvl3pPr>
            <a:lvl4pPr marL="1600160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Open Sans Light" panose="020B0306030504020204" pitchFamily="34" charset="0"/>
                <a:cs typeface="Verdana"/>
              </a:defRPr>
            </a:lvl4pPr>
            <a:lvl5pPr marL="2057349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Verdana"/>
                <a:ea typeface="Open Sans Light" panose="020B0306030504020204" pitchFamily="34" charset="0"/>
                <a:cs typeface="Verdana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742931">
              <a:buClr>
                <a:srgbClr val="EC2606"/>
              </a:buClr>
              <a:defRPr/>
            </a:pPr>
            <a:r>
              <a:rPr lang="fr-FR" sz="975" dirty="0">
                <a:solidFill>
                  <a:srgbClr val="404040"/>
                </a:solidFill>
                <a:latin typeface="Verdana"/>
              </a:rPr>
              <a:t>Q28. Selon vous, pour améliorer la prise en charge des personnes malades, les professionnels de santé et les établissements de santé prennent-ils suffisamment en compte le ressenti, le vécu des patients et des familles ? </a:t>
            </a:r>
          </a:p>
          <a:p>
            <a:pPr defTabSz="742931">
              <a:buClr>
                <a:srgbClr val="EC2606"/>
              </a:buClr>
              <a:defRPr/>
            </a:pPr>
            <a:r>
              <a:rPr lang="fr-FR" sz="731" dirty="0">
                <a:solidFill>
                  <a:srgbClr val="404040"/>
                </a:solidFill>
                <a:latin typeface="Verdana"/>
              </a:rPr>
              <a:t>Question à choix unique - Base : 2000 Français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251B634C-AA93-4521-B355-5FADA2B10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61431"/>
              </p:ext>
            </p:extLst>
          </p:nvPr>
        </p:nvGraphicFramePr>
        <p:xfrm>
          <a:off x="2255703" y="2848977"/>
          <a:ext cx="3079314" cy="300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id="{1F2CB0D8-1338-427A-A749-C978ED6695E1}"/>
              </a:ext>
            </a:extLst>
          </p:cNvPr>
          <p:cNvGrpSpPr/>
          <p:nvPr/>
        </p:nvGrpSpPr>
        <p:grpSpPr>
          <a:xfrm>
            <a:off x="4943098" y="3887685"/>
            <a:ext cx="685400" cy="267561"/>
            <a:chOff x="4204322" y="2702730"/>
            <a:chExt cx="843569" cy="329306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2AB25AD-3AA1-4DAA-A19A-223A4FFF1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322" y="2702730"/>
              <a:ext cx="334840" cy="329306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ED6DB08-7EBB-41AC-872A-6E065C65048B}"/>
                </a:ext>
              </a:extLst>
            </p:cNvPr>
            <p:cNvSpPr txBox="1"/>
            <p:nvPr/>
          </p:nvSpPr>
          <p:spPr>
            <a:xfrm>
              <a:off x="4400376" y="2725641"/>
              <a:ext cx="647515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F90004"/>
                  </a:solidFill>
                  <a:latin typeface="Verdana"/>
                  <a:cs typeface="Verdana"/>
                </a:rPr>
                <a:t>-12pts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88AD20-1E7B-461F-87E6-1962E10D06BC}"/>
              </a:ext>
            </a:extLst>
          </p:cNvPr>
          <p:cNvGrpSpPr/>
          <p:nvPr/>
        </p:nvGrpSpPr>
        <p:grpSpPr>
          <a:xfrm>
            <a:off x="7741117" y="3412253"/>
            <a:ext cx="619676" cy="267561"/>
            <a:chOff x="4204322" y="2702730"/>
            <a:chExt cx="762678" cy="329306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1960C29E-D0E3-41B1-B63A-95F4848D5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322" y="2702730"/>
              <a:ext cx="334840" cy="329306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15FDDFA-7C00-4D18-B021-C43CBCBD3FA6}"/>
                </a:ext>
              </a:extLst>
            </p:cNvPr>
            <p:cNvSpPr txBox="1"/>
            <p:nvPr/>
          </p:nvSpPr>
          <p:spPr>
            <a:xfrm>
              <a:off x="4400376" y="2725641"/>
              <a:ext cx="566624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F90004"/>
                  </a:solidFill>
                  <a:latin typeface="Verdana"/>
                  <a:cs typeface="Verdana"/>
                </a:rPr>
                <a:t>-5pts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5A474FD-EA3C-4524-B2FD-4CC7FBEB70EE}"/>
              </a:ext>
            </a:extLst>
          </p:cNvPr>
          <p:cNvGrpSpPr/>
          <p:nvPr/>
        </p:nvGrpSpPr>
        <p:grpSpPr>
          <a:xfrm>
            <a:off x="8684709" y="4085842"/>
            <a:ext cx="654765" cy="280915"/>
            <a:chOff x="10688292" y="3490417"/>
            <a:chExt cx="805865" cy="345742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DAFF7D0-9CA1-4BB3-98DA-608907937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8292" y="3490417"/>
              <a:ext cx="351504" cy="345742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3F0E7B7-4738-4A5C-A2F0-CC9AA615C781}"/>
                </a:ext>
              </a:extLst>
            </p:cNvPr>
            <p:cNvSpPr txBox="1"/>
            <p:nvPr/>
          </p:nvSpPr>
          <p:spPr>
            <a:xfrm>
              <a:off x="10882154" y="3528852"/>
              <a:ext cx="61200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00AF4D"/>
                  </a:solidFill>
                  <a:latin typeface="Verdana"/>
                  <a:cs typeface="Verdana"/>
                </a:rPr>
                <a:t>+4pts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E2A695D0-E4AC-422B-83B4-6AF254DEDE77}"/>
              </a:ext>
            </a:extLst>
          </p:cNvPr>
          <p:cNvGrpSpPr/>
          <p:nvPr/>
        </p:nvGrpSpPr>
        <p:grpSpPr>
          <a:xfrm>
            <a:off x="4017108" y="4023989"/>
            <a:ext cx="685400" cy="267561"/>
            <a:chOff x="4204322" y="2702730"/>
            <a:chExt cx="843569" cy="329306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71F80BD0-12E0-4EAE-AEA2-DF231D56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4322" y="2702730"/>
              <a:ext cx="334840" cy="329306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0339297-657A-4FF7-A9D5-1794779E1F21}"/>
                </a:ext>
              </a:extLst>
            </p:cNvPr>
            <p:cNvSpPr txBox="1"/>
            <p:nvPr/>
          </p:nvSpPr>
          <p:spPr>
            <a:xfrm>
              <a:off x="4400376" y="2725641"/>
              <a:ext cx="647515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F90004"/>
                  </a:solidFill>
                  <a:latin typeface="Verdana"/>
                  <a:cs typeface="Verdana"/>
                </a:rPr>
                <a:t>-10pts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F6CDC43-4C7D-49E4-8502-52BC6D4A0E7E}"/>
              </a:ext>
            </a:extLst>
          </p:cNvPr>
          <p:cNvGrpSpPr/>
          <p:nvPr/>
        </p:nvGrpSpPr>
        <p:grpSpPr>
          <a:xfrm>
            <a:off x="3954562" y="4814970"/>
            <a:ext cx="654765" cy="280915"/>
            <a:chOff x="10688292" y="3490417"/>
            <a:chExt cx="805865" cy="345742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4F202D62-6219-444A-876F-8FDF6907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8292" y="3490417"/>
              <a:ext cx="351504" cy="345742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D1F7536-F131-49BE-A550-2D813E0E9E24}"/>
                </a:ext>
              </a:extLst>
            </p:cNvPr>
            <p:cNvSpPr txBox="1"/>
            <p:nvPr/>
          </p:nvSpPr>
          <p:spPr>
            <a:xfrm>
              <a:off x="10882154" y="3528852"/>
              <a:ext cx="61200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00AF4D"/>
                  </a:solidFill>
                  <a:latin typeface="Verdana"/>
                  <a:cs typeface="Verdana"/>
                </a:rPr>
                <a:t>+7pts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0E161EB-1401-4D89-80B2-EB0DA6BCD281}"/>
              </a:ext>
            </a:extLst>
          </p:cNvPr>
          <p:cNvGrpSpPr/>
          <p:nvPr/>
        </p:nvGrpSpPr>
        <p:grpSpPr>
          <a:xfrm>
            <a:off x="3477220" y="5491980"/>
            <a:ext cx="654765" cy="280915"/>
            <a:chOff x="10688292" y="3490417"/>
            <a:chExt cx="805865" cy="345742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A11D856-A40C-47B4-A54B-11E76E7D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8292" y="3490417"/>
              <a:ext cx="351504" cy="345742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C116A24-B01B-4599-8A18-54D464912CA9}"/>
                </a:ext>
              </a:extLst>
            </p:cNvPr>
            <p:cNvSpPr txBox="1"/>
            <p:nvPr/>
          </p:nvSpPr>
          <p:spPr>
            <a:xfrm>
              <a:off x="10882154" y="3528852"/>
              <a:ext cx="61200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00AF4D"/>
                  </a:solidFill>
                  <a:latin typeface="Verdana"/>
                  <a:cs typeface="Verdana"/>
                </a:rPr>
                <a:t>+3pts</a:t>
              </a:r>
            </a:p>
          </p:txBody>
        </p:sp>
      </p:grpSp>
      <p:pic>
        <p:nvPicPr>
          <p:cNvPr id="48" name="Graphique 47">
            <a:extLst>
              <a:ext uri="{FF2B5EF4-FFF2-40B4-BE49-F238E27FC236}">
                <a16:creationId xmlns:a16="http://schemas.microsoft.com/office/drawing/2014/main" id="{3D2834FE-F7F5-4A64-AA1C-5279B9024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17" r="5105"/>
          <a:stretch/>
        </p:blipFill>
        <p:spPr>
          <a:xfrm>
            <a:off x="8083450" y="2513312"/>
            <a:ext cx="438750" cy="499843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D5EF5AC1-05B2-436E-B367-E7077846DDF4}"/>
              </a:ext>
            </a:extLst>
          </p:cNvPr>
          <p:cNvGrpSpPr/>
          <p:nvPr/>
        </p:nvGrpSpPr>
        <p:grpSpPr>
          <a:xfrm>
            <a:off x="3403236" y="2588635"/>
            <a:ext cx="268089" cy="424519"/>
            <a:chOff x="11144882" y="458137"/>
            <a:chExt cx="329956" cy="522485"/>
          </a:xfrm>
        </p:grpSpPr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8C030A-BAB9-41F1-AA3E-DCD6B8BF0FB6}"/>
                </a:ext>
              </a:extLst>
            </p:cNvPr>
            <p:cNvSpPr/>
            <p:nvPr/>
          </p:nvSpPr>
          <p:spPr>
            <a:xfrm>
              <a:off x="11144882" y="755652"/>
              <a:ext cx="329956" cy="224970"/>
            </a:xfrm>
            <a:custGeom>
              <a:avLst/>
              <a:gdLst>
                <a:gd name="connsiteX0" fmla="*/ 234764 w 329955"/>
                <a:gd name="connsiteY0" fmla="*/ 50438 h 224969"/>
                <a:gd name="connsiteX1" fmla="*/ 180126 w 329955"/>
                <a:gd name="connsiteY1" fmla="*/ 0 h 224969"/>
                <a:gd name="connsiteX2" fmla="*/ 161183 w 329955"/>
                <a:gd name="connsiteY2" fmla="*/ 0 h 224969"/>
                <a:gd name="connsiteX3" fmla="*/ 99782 w 329955"/>
                <a:gd name="connsiteY3" fmla="*/ 52313 h 224969"/>
                <a:gd name="connsiteX4" fmla="*/ 129313 w 329955"/>
                <a:gd name="connsiteY4" fmla="*/ 525 h 224969"/>
                <a:gd name="connsiteX5" fmla="*/ 127618 w 329955"/>
                <a:gd name="connsiteY5" fmla="*/ 705 h 224969"/>
                <a:gd name="connsiteX6" fmla="*/ 0 w 329955"/>
                <a:gd name="connsiteY6" fmla="*/ 143411 h 224969"/>
                <a:gd name="connsiteX7" fmla="*/ 0 w 329955"/>
                <a:gd name="connsiteY7" fmla="*/ 237313 h 224969"/>
                <a:gd name="connsiteX8" fmla="*/ 335325 w 329955"/>
                <a:gd name="connsiteY8" fmla="*/ 237313 h 224969"/>
                <a:gd name="connsiteX9" fmla="*/ 335325 w 329955"/>
                <a:gd name="connsiteY9" fmla="*/ 143411 h 224969"/>
                <a:gd name="connsiteX10" fmla="*/ 216001 w 329955"/>
                <a:gd name="connsiteY10" fmla="*/ 1800 h 224969"/>
                <a:gd name="connsiteX11" fmla="*/ 213511 w 329955"/>
                <a:gd name="connsiteY11" fmla="*/ 1395 h 224969"/>
                <a:gd name="connsiteX12" fmla="*/ 234764 w 329955"/>
                <a:gd name="connsiteY12" fmla="*/ 50438 h 22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5" h="224969">
                  <a:moveTo>
                    <a:pt x="234764" y="50438"/>
                  </a:moveTo>
                  <a:lnTo>
                    <a:pt x="180126" y="0"/>
                  </a:lnTo>
                  <a:lnTo>
                    <a:pt x="161183" y="0"/>
                  </a:lnTo>
                  <a:lnTo>
                    <a:pt x="99782" y="52313"/>
                  </a:lnTo>
                  <a:lnTo>
                    <a:pt x="129313" y="525"/>
                  </a:lnTo>
                  <a:cubicBezTo>
                    <a:pt x="129313" y="525"/>
                    <a:pt x="128173" y="645"/>
                    <a:pt x="127618" y="705"/>
                  </a:cubicBezTo>
                  <a:cubicBezTo>
                    <a:pt x="55838" y="8759"/>
                    <a:pt x="0" y="69486"/>
                    <a:pt x="0" y="143411"/>
                  </a:cubicBezTo>
                  <a:lnTo>
                    <a:pt x="0" y="237313"/>
                  </a:lnTo>
                  <a:lnTo>
                    <a:pt x="335325" y="237313"/>
                  </a:lnTo>
                  <a:lnTo>
                    <a:pt x="335325" y="143411"/>
                  </a:lnTo>
                  <a:cubicBezTo>
                    <a:pt x="335325" y="72350"/>
                    <a:pt x="283747" y="13423"/>
                    <a:pt x="216001" y="1800"/>
                  </a:cubicBezTo>
                  <a:cubicBezTo>
                    <a:pt x="215176" y="1665"/>
                    <a:pt x="213511" y="1395"/>
                    <a:pt x="213511" y="1395"/>
                  </a:cubicBezTo>
                  <a:lnTo>
                    <a:pt x="234764" y="50438"/>
                  </a:lnTo>
                  <a:close/>
                </a:path>
              </a:pathLst>
            </a:custGeom>
            <a:solidFill>
              <a:srgbClr val="C61C4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463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9AB8EC8-219C-47A1-A382-ADA50456D8EA}"/>
                </a:ext>
              </a:extLst>
            </p:cNvPr>
            <p:cNvSpPr/>
            <p:nvPr/>
          </p:nvSpPr>
          <p:spPr>
            <a:xfrm>
              <a:off x="11160540" y="458137"/>
              <a:ext cx="299960" cy="329956"/>
            </a:xfrm>
            <a:custGeom>
              <a:avLst/>
              <a:gdLst>
                <a:gd name="connsiteX0" fmla="*/ 289926 w 299959"/>
                <a:gd name="connsiteY0" fmla="*/ 139541 h 329955"/>
                <a:gd name="connsiteX1" fmla="*/ 248682 w 299959"/>
                <a:gd name="connsiteY1" fmla="*/ 38725 h 329955"/>
                <a:gd name="connsiteX2" fmla="*/ 154179 w 299959"/>
                <a:gd name="connsiteY2" fmla="*/ 0 h 329955"/>
                <a:gd name="connsiteX3" fmla="*/ 63052 w 299959"/>
                <a:gd name="connsiteY3" fmla="*/ 35830 h 329955"/>
                <a:gd name="connsiteX4" fmla="*/ 18073 w 299959"/>
                <a:gd name="connsiteY4" fmla="*/ 157134 h 329955"/>
                <a:gd name="connsiteX5" fmla="*/ 8429 w 299959"/>
                <a:gd name="connsiteY5" fmla="*/ 285067 h 329955"/>
                <a:gd name="connsiteX6" fmla="*/ 0 w 299959"/>
                <a:gd name="connsiteY6" fmla="*/ 332205 h 329955"/>
                <a:gd name="connsiteX7" fmla="*/ 40210 w 299959"/>
                <a:gd name="connsiteY7" fmla="*/ 308764 h 329955"/>
                <a:gd name="connsiteX8" fmla="*/ 109890 w 299959"/>
                <a:gd name="connsiteY8" fmla="*/ 281122 h 329955"/>
                <a:gd name="connsiteX9" fmla="*/ 263860 w 299959"/>
                <a:gd name="connsiteY9" fmla="*/ 308749 h 329955"/>
                <a:gd name="connsiteX10" fmla="*/ 300545 w 299959"/>
                <a:gd name="connsiteY10" fmla="*/ 327631 h 329955"/>
                <a:gd name="connsiteX11" fmla="*/ 289926 w 299959"/>
                <a:gd name="connsiteY11" fmla="*/ 139541 h 329955"/>
                <a:gd name="connsiteX12" fmla="*/ 152005 w 299959"/>
                <a:gd name="connsiteY12" fmla="*/ 236653 h 329955"/>
                <a:gd name="connsiteX13" fmla="*/ 51773 w 299959"/>
                <a:gd name="connsiteY13" fmla="*/ 146695 h 329955"/>
                <a:gd name="connsiteX14" fmla="*/ 183425 w 299959"/>
                <a:gd name="connsiteY14" fmla="*/ 40045 h 329955"/>
                <a:gd name="connsiteX15" fmla="*/ 252821 w 299959"/>
                <a:gd name="connsiteY15" fmla="*/ 135822 h 329955"/>
                <a:gd name="connsiteX16" fmla="*/ 152005 w 299959"/>
                <a:gd name="connsiteY16" fmla="*/ 236653 h 3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9959" h="329955">
                  <a:moveTo>
                    <a:pt x="289926" y="139541"/>
                  </a:moveTo>
                  <a:cubicBezTo>
                    <a:pt x="288021" y="101041"/>
                    <a:pt x="276968" y="65691"/>
                    <a:pt x="248682" y="38725"/>
                  </a:cubicBezTo>
                  <a:cubicBezTo>
                    <a:pt x="222960" y="14203"/>
                    <a:pt x="190055" y="15"/>
                    <a:pt x="154179" y="0"/>
                  </a:cubicBezTo>
                  <a:cubicBezTo>
                    <a:pt x="119729" y="-15"/>
                    <a:pt x="88263" y="12733"/>
                    <a:pt x="63052" y="35830"/>
                  </a:cubicBezTo>
                  <a:cubicBezTo>
                    <a:pt x="27266" y="68586"/>
                    <a:pt x="20952" y="111150"/>
                    <a:pt x="18073" y="157134"/>
                  </a:cubicBezTo>
                  <a:cubicBezTo>
                    <a:pt x="15403" y="199803"/>
                    <a:pt x="12988" y="242547"/>
                    <a:pt x="8429" y="285067"/>
                  </a:cubicBezTo>
                  <a:cubicBezTo>
                    <a:pt x="6779" y="300455"/>
                    <a:pt x="5699" y="317597"/>
                    <a:pt x="0" y="332205"/>
                  </a:cubicBezTo>
                  <a:cubicBezTo>
                    <a:pt x="9134" y="332205"/>
                    <a:pt x="24612" y="319142"/>
                    <a:pt x="40210" y="308764"/>
                  </a:cubicBezTo>
                  <a:cubicBezTo>
                    <a:pt x="60667" y="295160"/>
                    <a:pt x="84664" y="285937"/>
                    <a:pt x="109890" y="281122"/>
                  </a:cubicBezTo>
                  <a:cubicBezTo>
                    <a:pt x="161708" y="271224"/>
                    <a:pt x="219451" y="279173"/>
                    <a:pt x="263860" y="308749"/>
                  </a:cubicBezTo>
                  <a:cubicBezTo>
                    <a:pt x="277853" y="318077"/>
                    <a:pt x="290346" y="326146"/>
                    <a:pt x="300545" y="327631"/>
                  </a:cubicBezTo>
                  <a:cubicBezTo>
                    <a:pt x="287392" y="266214"/>
                    <a:pt x="293001" y="201873"/>
                    <a:pt x="289926" y="139541"/>
                  </a:cubicBezTo>
                  <a:close/>
                  <a:moveTo>
                    <a:pt x="152005" y="236653"/>
                  </a:moveTo>
                  <a:cubicBezTo>
                    <a:pt x="99992" y="236653"/>
                    <a:pt x="57202" y="197269"/>
                    <a:pt x="51773" y="146695"/>
                  </a:cubicBezTo>
                  <a:cubicBezTo>
                    <a:pt x="121799" y="126613"/>
                    <a:pt x="170152" y="60112"/>
                    <a:pt x="183425" y="40045"/>
                  </a:cubicBezTo>
                  <a:cubicBezTo>
                    <a:pt x="223710" y="53258"/>
                    <a:pt x="252821" y="91113"/>
                    <a:pt x="252821" y="135822"/>
                  </a:cubicBezTo>
                  <a:cubicBezTo>
                    <a:pt x="252836" y="191509"/>
                    <a:pt x="207692" y="236653"/>
                    <a:pt x="152005" y="236653"/>
                  </a:cubicBezTo>
                  <a:close/>
                </a:path>
              </a:pathLst>
            </a:custGeom>
            <a:solidFill>
              <a:srgbClr val="C61C4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463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06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baromètre de l’expérience patient</a:t>
            </a:r>
            <a:br>
              <a:rPr lang="fr-FR" dirty="0"/>
            </a:br>
            <a:r>
              <a:rPr lang="fr-FR" sz="2700" dirty="0"/>
              <a:t>4</a:t>
            </a:r>
            <a:r>
              <a:rPr lang="fr-FR" sz="2700" baseline="30000" dirty="0"/>
              <a:t>ème</a:t>
            </a:r>
            <a:r>
              <a:rPr lang="fr-FR" sz="2700" dirty="0"/>
              <a:t> édition : la vision des professionnels et des Français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01681A1-06C2-4D36-8553-397CFE3FDC42}"/>
              </a:ext>
            </a:extLst>
          </p:cNvPr>
          <p:cNvSpPr txBox="1">
            <a:spLocks/>
          </p:cNvSpPr>
          <p:nvPr/>
        </p:nvSpPr>
        <p:spPr>
          <a:xfrm>
            <a:off x="790152" y="1393912"/>
            <a:ext cx="9906000" cy="4673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Q26. Vous arrive-t-il de partager vos expériences en tant que patient/usager du système de santé (ce que vous avez vécu, pensé, ressenti alors que vous étiez confronté à un problème de santé) ? </a:t>
            </a:r>
            <a:endParaRPr lang="fr-FR" sz="731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D776770-3816-4B22-9276-F37D96EA0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05882"/>
              </p:ext>
            </p:extLst>
          </p:nvPr>
        </p:nvGraphicFramePr>
        <p:xfrm>
          <a:off x="1808331" y="2986189"/>
          <a:ext cx="5021807" cy="301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807">
                  <a:extLst>
                    <a:ext uri="{9D8B030D-6E8A-4147-A177-3AD203B41FA5}">
                      <a16:colId xmlns:a16="http://schemas.microsoft.com/office/drawing/2014/main" val="1472445110"/>
                    </a:ext>
                  </a:extLst>
                </a:gridCol>
              </a:tblGrid>
              <a:tr h="105754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Avec des proches (famille, amis, connaissances)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159" marR="5159" marT="515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26038"/>
                  </a:ext>
                </a:extLst>
              </a:tr>
              <a:tr h="1055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Avec des professionnels de santé 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159" marR="5159" marT="5159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498586"/>
                  </a:ext>
                </a:extLst>
              </a:tr>
              <a:tr h="89828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 Internet (réseaux sociaux, forums…)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159" marR="5159" marT="515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5820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D13465C3-550A-4939-8F7A-B4DA4F9AC033}"/>
              </a:ext>
            </a:extLst>
          </p:cNvPr>
          <p:cNvGrpSpPr/>
          <p:nvPr/>
        </p:nvGrpSpPr>
        <p:grpSpPr>
          <a:xfrm>
            <a:off x="1228738" y="2412343"/>
            <a:ext cx="4487901" cy="512128"/>
            <a:chOff x="539798" y="1822992"/>
            <a:chExt cx="5523570" cy="630311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27F80FD3-6767-4968-B26B-6A972BC309AA}"/>
                </a:ext>
              </a:extLst>
            </p:cNvPr>
            <p:cNvGrpSpPr/>
            <p:nvPr/>
          </p:nvGrpSpPr>
          <p:grpSpPr>
            <a:xfrm>
              <a:off x="539798" y="1822992"/>
              <a:ext cx="1614751" cy="353312"/>
              <a:chOff x="737456" y="1833479"/>
              <a:chExt cx="1614751" cy="353312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D898FA8-DCC7-4504-AC2D-FA90834CCC54}"/>
                  </a:ext>
                </a:extLst>
              </p:cNvPr>
              <p:cNvSpPr txBox="1"/>
              <p:nvPr/>
            </p:nvSpPr>
            <p:spPr>
              <a:xfrm>
                <a:off x="828208" y="1833479"/>
                <a:ext cx="1523999" cy="35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lnSpc>
                    <a:spcPct val="150000"/>
                  </a:lnSpc>
                  <a:buClr>
                    <a:srgbClr val="EC2606"/>
                  </a:buClr>
                  <a:defRPr/>
                </a:pPr>
                <a:r>
                  <a:rPr lang="fr-FR" sz="975" dirty="0">
                    <a:solidFill>
                      <a:srgbClr val="404040"/>
                    </a:solidFill>
                    <a:latin typeface="Verdana"/>
                    <a:cs typeface="Verdana"/>
                  </a:rPr>
                  <a:t>Souvent</a:t>
                </a: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646D28E9-80A0-45F3-89E2-878715DD4E6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37456" y="1957655"/>
                <a:ext cx="144000" cy="144000"/>
              </a:xfrm>
              <a:prstGeom prst="ellipse">
                <a:avLst/>
              </a:prstGeom>
              <a:solidFill>
                <a:srgbClr val="AFD52C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>
                  <a:defRPr/>
                </a:pPr>
                <a:endParaRPr lang="fr-FR" sz="1463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05E84779-2987-4FB2-88ED-8FB28CBCBD32}"/>
                </a:ext>
              </a:extLst>
            </p:cNvPr>
            <p:cNvGrpSpPr/>
            <p:nvPr/>
          </p:nvGrpSpPr>
          <p:grpSpPr>
            <a:xfrm>
              <a:off x="1453226" y="1822992"/>
              <a:ext cx="4610142" cy="630311"/>
              <a:chOff x="205773" y="1806409"/>
              <a:chExt cx="4610142" cy="630311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F68C4EB-A58C-4D74-9D90-A8F0F15FF050}"/>
                  </a:ext>
                </a:extLst>
              </p:cNvPr>
              <p:cNvSpPr txBox="1"/>
              <p:nvPr/>
            </p:nvSpPr>
            <p:spPr>
              <a:xfrm>
                <a:off x="323187" y="1806409"/>
                <a:ext cx="1706280" cy="630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lnSpc>
                    <a:spcPct val="150000"/>
                  </a:lnSpc>
                  <a:buClr>
                    <a:srgbClr val="EC2606"/>
                  </a:buClr>
                  <a:defRPr/>
                </a:pPr>
                <a:r>
                  <a:rPr lang="fr-FR" sz="975" dirty="0">
                    <a:solidFill>
                      <a:srgbClr val="404040"/>
                    </a:solidFill>
                    <a:latin typeface="Verdana"/>
                    <a:cs typeface="Verdana"/>
                  </a:rPr>
                  <a:t>De temps en temps</a:t>
                </a: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BF4EFD76-9B0B-45E0-90ED-18EEBE5BA94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05773" y="1940017"/>
                <a:ext cx="144000" cy="144000"/>
              </a:xfrm>
              <a:prstGeom prst="ellipse">
                <a:avLst/>
              </a:prstGeom>
              <a:solidFill>
                <a:srgbClr val="FFDDCE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>
                  <a:defRPr/>
                </a:pPr>
                <a:endParaRPr lang="fr-FR" sz="1463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DDE8B90-9E6F-46E6-9DC3-45C1C116B8E3}"/>
                  </a:ext>
                </a:extLst>
              </p:cNvPr>
              <p:cNvSpPr txBox="1"/>
              <p:nvPr/>
            </p:nvSpPr>
            <p:spPr>
              <a:xfrm>
                <a:off x="2084610" y="1806409"/>
                <a:ext cx="1706280" cy="35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lnSpc>
                    <a:spcPct val="150000"/>
                  </a:lnSpc>
                  <a:buClr>
                    <a:srgbClr val="EC2606"/>
                  </a:buClr>
                  <a:defRPr/>
                </a:pPr>
                <a:r>
                  <a:rPr lang="fr-FR" sz="975" dirty="0">
                    <a:solidFill>
                      <a:srgbClr val="404040"/>
                    </a:solidFill>
                    <a:latin typeface="Verdana"/>
                    <a:cs typeface="Verdana"/>
                  </a:rPr>
                  <a:t>Rarement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1D5042AE-D6CE-46F0-B670-3730B49310C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967196" y="1940017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>
                  <a:defRPr/>
                </a:pPr>
                <a:endParaRPr lang="fr-FR" sz="1463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170774B-28F7-4279-9DD3-931D759FEB39}"/>
                  </a:ext>
                </a:extLst>
              </p:cNvPr>
              <p:cNvSpPr txBox="1"/>
              <p:nvPr/>
            </p:nvSpPr>
            <p:spPr>
              <a:xfrm>
                <a:off x="3109635" y="1806409"/>
                <a:ext cx="1706280" cy="35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lnSpc>
                    <a:spcPct val="150000"/>
                  </a:lnSpc>
                  <a:buClr>
                    <a:srgbClr val="EC2606"/>
                  </a:buClr>
                  <a:defRPr/>
                </a:pPr>
                <a:r>
                  <a:rPr lang="fr-FR" sz="975" dirty="0">
                    <a:solidFill>
                      <a:srgbClr val="404040"/>
                    </a:solidFill>
                    <a:latin typeface="Verdana"/>
                    <a:cs typeface="Verdana"/>
                  </a:rPr>
                  <a:t>Jamais</a:t>
                </a: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ECC951CA-7C37-44C8-943F-8320226805D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2992221" y="1940017"/>
                <a:ext cx="144000" cy="144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2950">
                  <a:defRPr/>
                </a:pPr>
                <a:endParaRPr lang="fr-FR" sz="1463" dirty="0">
                  <a:ln w="0"/>
                  <a:solidFill>
                    <a:srgbClr val="40404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7D3D3F18-7AAD-4A93-BC8B-78C64ABD31F0}"/>
              </a:ext>
            </a:extLst>
          </p:cNvPr>
          <p:cNvSpPr txBox="1"/>
          <p:nvPr/>
        </p:nvSpPr>
        <p:spPr>
          <a:xfrm>
            <a:off x="5749861" y="2557210"/>
            <a:ext cx="1771874" cy="4673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742950" fontAlgn="t">
              <a:buClr>
                <a:srgbClr val="EC2606"/>
              </a:buClr>
              <a:defRPr/>
            </a:pPr>
            <a:r>
              <a:rPr lang="fr-FR" sz="975" b="1" dirty="0">
                <a:solidFill>
                  <a:srgbClr val="F90004"/>
                </a:solidFill>
                <a:latin typeface="Verdana" panose="020B0604030504040204" pitchFamily="34" charset="0"/>
                <a:cs typeface="Verdana"/>
              </a:rPr>
              <a:t>PARTAGE PEU OU PAS</a:t>
            </a:r>
          </a:p>
          <a:p>
            <a:pPr algn="ctr" defTabSz="742950" fontAlgn="t">
              <a:buClr>
                <a:srgbClr val="EC2606"/>
              </a:buClr>
              <a:defRPr/>
            </a:pPr>
            <a:r>
              <a:rPr lang="fr-FR" sz="731" dirty="0">
                <a:solidFill>
                  <a:srgbClr val="404040"/>
                </a:solidFill>
                <a:latin typeface="Verdana" panose="020B0604030504040204" pitchFamily="34" charset="0"/>
                <a:cs typeface="Verdana"/>
              </a:rPr>
              <a:t>« De temps en temps » + « Rarement » + « Jamais »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796D111-DF94-40A4-A237-F61B1350AF59}"/>
              </a:ext>
            </a:extLst>
          </p:cNvPr>
          <p:cNvSpPr txBox="1"/>
          <p:nvPr/>
        </p:nvSpPr>
        <p:spPr>
          <a:xfrm>
            <a:off x="6274641" y="3316161"/>
            <a:ext cx="722313" cy="2674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742950" fontAlgn="t">
              <a:buClr>
                <a:srgbClr val="EC2606"/>
              </a:buClr>
              <a:defRPr/>
            </a:pPr>
            <a:r>
              <a:rPr lang="en-US" sz="1138" b="1" dirty="0">
                <a:solidFill>
                  <a:srgbClr val="F90004"/>
                </a:solidFill>
                <a:latin typeface="Verdana" panose="020B0604030504040204" pitchFamily="34" charset="0"/>
                <a:cs typeface="Verdana"/>
              </a:rPr>
              <a:t>69%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932E669-09B0-434C-9B7C-8DF314B9C9FA}"/>
              </a:ext>
            </a:extLst>
          </p:cNvPr>
          <p:cNvSpPr txBox="1"/>
          <p:nvPr/>
        </p:nvSpPr>
        <p:spPr>
          <a:xfrm>
            <a:off x="6274641" y="4349105"/>
            <a:ext cx="722313" cy="2674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742950" fontAlgn="t">
              <a:buClr>
                <a:srgbClr val="EC2606"/>
              </a:buClr>
              <a:defRPr/>
            </a:pPr>
            <a:r>
              <a:rPr lang="en-US" sz="1138" b="1" dirty="0">
                <a:solidFill>
                  <a:srgbClr val="F90004"/>
                </a:solidFill>
                <a:latin typeface="Verdana" panose="020B0604030504040204" pitchFamily="34" charset="0"/>
                <a:cs typeface="Verdana"/>
              </a:rPr>
              <a:t>88%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5808110-09F2-4F8D-9F07-6BE8BF244F1F}"/>
              </a:ext>
            </a:extLst>
          </p:cNvPr>
          <p:cNvSpPr txBox="1"/>
          <p:nvPr/>
        </p:nvSpPr>
        <p:spPr>
          <a:xfrm>
            <a:off x="6274641" y="5421539"/>
            <a:ext cx="722313" cy="26744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742950" fontAlgn="t">
              <a:buClr>
                <a:srgbClr val="EC2606"/>
              </a:buClr>
              <a:defRPr/>
            </a:pPr>
            <a:r>
              <a:rPr lang="en-US" sz="1138" b="1" dirty="0">
                <a:solidFill>
                  <a:srgbClr val="F90004"/>
                </a:solidFill>
                <a:latin typeface="Verdana" panose="020B0604030504040204" pitchFamily="34" charset="0"/>
                <a:cs typeface="Verdana"/>
              </a:rPr>
              <a:t>96%</a:t>
            </a:r>
          </a:p>
        </p:txBody>
      </p:sp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8143F115-4880-47FD-B9FA-772C03099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78387"/>
              </p:ext>
            </p:extLst>
          </p:nvPr>
        </p:nvGraphicFramePr>
        <p:xfrm>
          <a:off x="1660762" y="2784892"/>
          <a:ext cx="4055877" cy="340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Graphique 26">
            <a:extLst>
              <a:ext uri="{FF2B5EF4-FFF2-40B4-BE49-F238E27FC236}">
                <a16:creationId xmlns:a16="http://schemas.microsoft.com/office/drawing/2014/main" id="{B6F4EA0E-D02D-4C68-8F51-544831F5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9584" y="3086542"/>
            <a:ext cx="526500" cy="526500"/>
          </a:xfrm>
          <a:prstGeom prst="rect">
            <a:avLst/>
          </a:prstGeom>
        </p:spPr>
      </p:pic>
      <p:pic>
        <p:nvPicPr>
          <p:cNvPr id="28" name="Picture 12" descr="https://static.thenounproject.com/png/2524440-200.png">
            <a:extLst>
              <a:ext uri="{FF2B5EF4-FFF2-40B4-BE49-F238E27FC236}">
                <a16:creationId xmlns:a16="http://schemas.microsoft.com/office/drawing/2014/main" id="{99032EDB-150F-447A-B7DF-2494FB32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84" y="4130530"/>
            <a:ext cx="550004" cy="5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5ECD246F-B2F3-4D7F-943D-2A7A76183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173" y="5179638"/>
            <a:ext cx="702000" cy="702000"/>
          </a:xfrm>
          <a:prstGeom prst="rect">
            <a:avLst/>
          </a:prstGeom>
        </p:spPr>
      </p:pic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DB1AFBC0-7B28-4026-805C-D5039192A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79790"/>
              </p:ext>
            </p:extLst>
          </p:nvPr>
        </p:nvGraphicFramePr>
        <p:xfrm>
          <a:off x="8036065" y="2838537"/>
          <a:ext cx="2089164" cy="293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82">
                  <a:extLst>
                    <a:ext uri="{9D8B030D-6E8A-4147-A177-3AD203B41FA5}">
                      <a16:colId xmlns:a16="http://schemas.microsoft.com/office/drawing/2014/main" val="1560206122"/>
                    </a:ext>
                  </a:extLst>
                </a:gridCol>
                <a:gridCol w="1044582">
                  <a:extLst>
                    <a:ext uri="{9D8B030D-6E8A-4147-A177-3AD203B41FA5}">
                      <a16:colId xmlns:a16="http://schemas.microsoft.com/office/drawing/2014/main" val="2496207088"/>
                    </a:ext>
                  </a:extLst>
                </a:gridCol>
              </a:tblGrid>
              <a:tr h="25045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Souvent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Peu ou pas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80968"/>
                  </a:ext>
                </a:extLst>
              </a:tr>
              <a:tr h="1300163">
                <a:tc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36% 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64%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78443"/>
                  </a:ext>
                </a:extLst>
              </a:tr>
              <a:tr h="104477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17% 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83%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6198"/>
                  </a:ext>
                </a:extLst>
              </a:tr>
              <a:tr h="341889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98%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4497"/>
                  </a:ext>
                </a:extLst>
              </a:tr>
            </a:tbl>
          </a:graphicData>
        </a:graphic>
      </p:graphicFrame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969A245-50F9-43F3-9357-EDAC6A0B1465}"/>
              </a:ext>
            </a:extLst>
          </p:cNvPr>
          <p:cNvCxnSpPr/>
          <p:nvPr/>
        </p:nvCxnSpPr>
        <p:spPr>
          <a:xfrm>
            <a:off x="7786265" y="2533320"/>
            <a:ext cx="0" cy="3464467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6F678F3-6F85-4BC0-932D-955B78073572}"/>
              </a:ext>
            </a:extLst>
          </p:cNvPr>
          <p:cNvGrpSpPr/>
          <p:nvPr/>
        </p:nvGrpSpPr>
        <p:grpSpPr>
          <a:xfrm>
            <a:off x="8575576" y="2299850"/>
            <a:ext cx="1334789" cy="530876"/>
            <a:chOff x="5913338" y="2368314"/>
            <a:chExt cx="1377099" cy="653386"/>
          </a:xfrm>
        </p:grpSpPr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5090928B-A69F-4ACA-863A-FED8C385B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922" r="20930"/>
            <a:stretch/>
          </p:blipFill>
          <p:spPr>
            <a:xfrm>
              <a:off x="5913338" y="2408894"/>
              <a:ext cx="356342" cy="612806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EAAEBE9-594C-49CC-9D85-E736006F41EC}"/>
                </a:ext>
              </a:extLst>
            </p:cNvPr>
            <p:cNvSpPr txBox="1"/>
            <p:nvPr/>
          </p:nvSpPr>
          <p:spPr>
            <a:xfrm>
              <a:off x="6284288" y="2368314"/>
              <a:ext cx="1006149" cy="48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defRPr/>
              </a:pPr>
              <a:r>
                <a:rPr lang="fr-FR" sz="975" dirty="0">
                  <a:solidFill>
                    <a:srgbClr val="7030A0"/>
                  </a:solidFill>
                  <a:latin typeface="Verdana"/>
                  <a:cs typeface="Verdana"/>
                </a:rPr>
                <a:t>Malades chroniques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F375578-A1A5-47DA-8C4C-1C3A49D2F1F0}"/>
              </a:ext>
            </a:extLst>
          </p:cNvPr>
          <p:cNvSpPr>
            <a:spLocks noChangeAspect="1"/>
          </p:cNvSpPr>
          <p:nvPr/>
        </p:nvSpPr>
        <p:spPr>
          <a:xfrm>
            <a:off x="8788879" y="3319299"/>
            <a:ext cx="146250" cy="146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>
              <a:buClr>
                <a:srgbClr val="FFFFFF">
                  <a:lumMod val="50000"/>
                </a:srgbClr>
              </a:buClr>
              <a:defRPr/>
            </a:pPr>
            <a:r>
              <a:rPr lang="fr-FR" sz="975" b="1" dirty="0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+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8C011C4-4AF7-4DDB-BB14-488DE9A3E5EE}"/>
              </a:ext>
            </a:extLst>
          </p:cNvPr>
          <p:cNvGrpSpPr/>
          <p:nvPr/>
        </p:nvGrpSpPr>
        <p:grpSpPr>
          <a:xfrm>
            <a:off x="2563129" y="4711763"/>
            <a:ext cx="565174" cy="267561"/>
            <a:chOff x="4204322" y="2702730"/>
            <a:chExt cx="695599" cy="329306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291A00F-551E-4015-8AC1-E55B2A53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04322" y="2702730"/>
              <a:ext cx="334840" cy="329306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4BA64B5-563A-4F15-BDC4-4F135AEA1319}"/>
                </a:ext>
              </a:extLst>
            </p:cNvPr>
            <p:cNvSpPr txBox="1"/>
            <p:nvPr/>
          </p:nvSpPr>
          <p:spPr>
            <a:xfrm>
              <a:off x="4400376" y="2725641"/>
              <a:ext cx="499545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F90004"/>
                  </a:solidFill>
                  <a:latin typeface="Verdana"/>
                  <a:cs typeface="Verdana"/>
                </a:rPr>
                <a:t>-4pt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3F76FCB1-B88C-444E-B8F9-1445A93F2ACD}"/>
              </a:ext>
            </a:extLst>
          </p:cNvPr>
          <p:cNvGrpSpPr/>
          <p:nvPr/>
        </p:nvGrpSpPr>
        <p:grpSpPr>
          <a:xfrm>
            <a:off x="6865602" y="3300738"/>
            <a:ext cx="654765" cy="280915"/>
            <a:chOff x="10688292" y="3490417"/>
            <a:chExt cx="805865" cy="345742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FBF1474D-76B5-49DC-B4C7-F1090A1D5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88292" y="3490417"/>
              <a:ext cx="351504" cy="345742"/>
            </a:xfrm>
            <a:prstGeom prst="rect">
              <a:avLst/>
            </a:prstGeom>
          </p:spPr>
        </p:pic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4DA5B0E-7B84-4FAA-B093-7F6C9E07FD06}"/>
                </a:ext>
              </a:extLst>
            </p:cNvPr>
            <p:cNvSpPr txBox="1"/>
            <p:nvPr/>
          </p:nvSpPr>
          <p:spPr>
            <a:xfrm>
              <a:off x="10882154" y="3528852"/>
              <a:ext cx="61200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00AF4D"/>
                  </a:solidFill>
                  <a:latin typeface="Verdana"/>
                  <a:cs typeface="Verdana"/>
                </a:rPr>
                <a:t>+4pts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C34D040-F051-4D38-85A9-50107840C62F}"/>
              </a:ext>
            </a:extLst>
          </p:cNvPr>
          <p:cNvGrpSpPr/>
          <p:nvPr/>
        </p:nvGrpSpPr>
        <p:grpSpPr>
          <a:xfrm>
            <a:off x="4713390" y="4689947"/>
            <a:ext cx="654765" cy="280915"/>
            <a:chOff x="10688292" y="3490417"/>
            <a:chExt cx="805865" cy="345742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EF636EF-12E4-475E-8FB4-F07876FAF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88292" y="3490417"/>
              <a:ext cx="351504" cy="345742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25150B6-1C1F-4AD3-A858-0F11E7641A3F}"/>
                </a:ext>
              </a:extLst>
            </p:cNvPr>
            <p:cNvSpPr txBox="1"/>
            <p:nvPr/>
          </p:nvSpPr>
          <p:spPr>
            <a:xfrm>
              <a:off x="10882154" y="3528852"/>
              <a:ext cx="612003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00AF4D"/>
                  </a:solidFill>
                  <a:latin typeface="Verdana"/>
                  <a:cs typeface="Verdana"/>
                </a:rPr>
                <a:t>+5pts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1C53577-5C31-4690-B44C-874B3A4D98D1}"/>
              </a:ext>
            </a:extLst>
          </p:cNvPr>
          <p:cNvGrpSpPr/>
          <p:nvPr/>
        </p:nvGrpSpPr>
        <p:grpSpPr>
          <a:xfrm>
            <a:off x="2087899" y="3654996"/>
            <a:ext cx="565174" cy="267561"/>
            <a:chOff x="4204322" y="2702730"/>
            <a:chExt cx="695599" cy="329306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3F0F93F-4730-4D89-8D16-2E2EF1E7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04322" y="2702730"/>
              <a:ext cx="334840" cy="329306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CA09FA9-3085-4447-9DF5-3625B2768134}"/>
                </a:ext>
              </a:extLst>
            </p:cNvPr>
            <p:cNvSpPr txBox="1"/>
            <p:nvPr/>
          </p:nvSpPr>
          <p:spPr>
            <a:xfrm>
              <a:off x="4400376" y="2725641"/>
              <a:ext cx="499545" cy="267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13" dirty="0">
                  <a:solidFill>
                    <a:srgbClr val="F90004"/>
                  </a:solidFill>
                  <a:latin typeface="Verdana"/>
                  <a:cs typeface="Verdana"/>
                </a:rPr>
                <a:t>-4pt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F55FF94-3530-4F45-ACA2-125999290AC1}"/>
              </a:ext>
            </a:extLst>
          </p:cNvPr>
          <p:cNvSpPr>
            <a:spLocks noChangeAspect="1"/>
          </p:cNvSpPr>
          <p:nvPr/>
        </p:nvSpPr>
        <p:spPr>
          <a:xfrm>
            <a:off x="8826638" y="4457442"/>
            <a:ext cx="146250" cy="146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>
              <a:buClr>
                <a:srgbClr val="FFFFFF">
                  <a:lumMod val="50000"/>
                </a:srgbClr>
              </a:buClr>
              <a:defRPr/>
            </a:pPr>
            <a:r>
              <a:rPr lang="fr-FR" sz="975" b="1" dirty="0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+</a:t>
            </a:r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DE48E751-B3DD-49E5-A8DB-2CBD5AB22898}"/>
              </a:ext>
            </a:extLst>
          </p:cNvPr>
          <p:cNvGrpSpPr/>
          <p:nvPr/>
        </p:nvGrpSpPr>
        <p:grpSpPr>
          <a:xfrm>
            <a:off x="10236363" y="678124"/>
            <a:ext cx="268089" cy="424519"/>
            <a:chOff x="11144882" y="458137"/>
            <a:chExt cx="329956" cy="522485"/>
          </a:xfrm>
        </p:grpSpPr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9754A38-1CBC-4BDB-B221-BA128D146D82}"/>
                </a:ext>
              </a:extLst>
            </p:cNvPr>
            <p:cNvSpPr/>
            <p:nvPr/>
          </p:nvSpPr>
          <p:spPr>
            <a:xfrm>
              <a:off x="11144882" y="755652"/>
              <a:ext cx="329956" cy="224970"/>
            </a:xfrm>
            <a:custGeom>
              <a:avLst/>
              <a:gdLst>
                <a:gd name="connsiteX0" fmla="*/ 234764 w 329955"/>
                <a:gd name="connsiteY0" fmla="*/ 50438 h 224969"/>
                <a:gd name="connsiteX1" fmla="*/ 180126 w 329955"/>
                <a:gd name="connsiteY1" fmla="*/ 0 h 224969"/>
                <a:gd name="connsiteX2" fmla="*/ 161183 w 329955"/>
                <a:gd name="connsiteY2" fmla="*/ 0 h 224969"/>
                <a:gd name="connsiteX3" fmla="*/ 99782 w 329955"/>
                <a:gd name="connsiteY3" fmla="*/ 52313 h 224969"/>
                <a:gd name="connsiteX4" fmla="*/ 129313 w 329955"/>
                <a:gd name="connsiteY4" fmla="*/ 525 h 224969"/>
                <a:gd name="connsiteX5" fmla="*/ 127618 w 329955"/>
                <a:gd name="connsiteY5" fmla="*/ 705 h 224969"/>
                <a:gd name="connsiteX6" fmla="*/ 0 w 329955"/>
                <a:gd name="connsiteY6" fmla="*/ 143411 h 224969"/>
                <a:gd name="connsiteX7" fmla="*/ 0 w 329955"/>
                <a:gd name="connsiteY7" fmla="*/ 237313 h 224969"/>
                <a:gd name="connsiteX8" fmla="*/ 335325 w 329955"/>
                <a:gd name="connsiteY8" fmla="*/ 237313 h 224969"/>
                <a:gd name="connsiteX9" fmla="*/ 335325 w 329955"/>
                <a:gd name="connsiteY9" fmla="*/ 143411 h 224969"/>
                <a:gd name="connsiteX10" fmla="*/ 216001 w 329955"/>
                <a:gd name="connsiteY10" fmla="*/ 1800 h 224969"/>
                <a:gd name="connsiteX11" fmla="*/ 213511 w 329955"/>
                <a:gd name="connsiteY11" fmla="*/ 1395 h 224969"/>
                <a:gd name="connsiteX12" fmla="*/ 234764 w 329955"/>
                <a:gd name="connsiteY12" fmla="*/ 50438 h 22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955" h="224969">
                  <a:moveTo>
                    <a:pt x="234764" y="50438"/>
                  </a:moveTo>
                  <a:lnTo>
                    <a:pt x="180126" y="0"/>
                  </a:lnTo>
                  <a:lnTo>
                    <a:pt x="161183" y="0"/>
                  </a:lnTo>
                  <a:lnTo>
                    <a:pt x="99782" y="52313"/>
                  </a:lnTo>
                  <a:lnTo>
                    <a:pt x="129313" y="525"/>
                  </a:lnTo>
                  <a:cubicBezTo>
                    <a:pt x="129313" y="525"/>
                    <a:pt x="128173" y="645"/>
                    <a:pt x="127618" y="705"/>
                  </a:cubicBezTo>
                  <a:cubicBezTo>
                    <a:pt x="55838" y="8759"/>
                    <a:pt x="0" y="69486"/>
                    <a:pt x="0" y="143411"/>
                  </a:cubicBezTo>
                  <a:lnTo>
                    <a:pt x="0" y="237313"/>
                  </a:lnTo>
                  <a:lnTo>
                    <a:pt x="335325" y="237313"/>
                  </a:lnTo>
                  <a:lnTo>
                    <a:pt x="335325" y="143411"/>
                  </a:lnTo>
                  <a:cubicBezTo>
                    <a:pt x="335325" y="72350"/>
                    <a:pt x="283747" y="13423"/>
                    <a:pt x="216001" y="1800"/>
                  </a:cubicBezTo>
                  <a:cubicBezTo>
                    <a:pt x="215176" y="1665"/>
                    <a:pt x="213511" y="1395"/>
                    <a:pt x="213511" y="1395"/>
                  </a:cubicBezTo>
                  <a:lnTo>
                    <a:pt x="234764" y="50438"/>
                  </a:lnTo>
                  <a:close/>
                </a:path>
              </a:pathLst>
            </a:custGeom>
            <a:solidFill>
              <a:srgbClr val="C61C4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2950">
                <a:defRPr/>
              </a:pPr>
              <a:endParaRPr lang="fr-FR" sz="1463">
                <a:solidFill>
                  <a:srgbClr val="404040"/>
                </a:solidFill>
                <a:latin typeface="Verdana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F9BD5748-C58D-4ED3-BE66-BE325A5AACF5}"/>
                </a:ext>
              </a:extLst>
            </p:cNvPr>
            <p:cNvSpPr/>
            <p:nvPr/>
          </p:nvSpPr>
          <p:spPr>
            <a:xfrm>
              <a:off x="11160540" y="458137"/>
              <a:ext cx="299960" cy="329956"/>
            </a:xfrm>
            <a:custGeom>
              <a:avLst/>
              <a:gdLst>
                <a:gd name="connsiteX0" fmla="*/ 289926 w 299959"/>
                <a:gd name="connsiteY0" fmla="*/ 139541 h 329955"/>
                <a:gd name="connsiteX1" fmla="*/ 248682 w 299959"/>
                <a:gd name="connsiteY1" fmla="*/ 38725 h 329955"/>
                <a:gd name="connsiteX2" fmla="*/ 154179 w 299959"/>
                <a:gd name="connsiteY2" fmla="*/ 0 h 329955"/>
                <a:gd name="connsiteX3" fmla="*/ 63052 w 299959"/>
                <a:gd name="connsiteY3" fmla="*/ 35830 h 329955"/>
                <a:gd name="connsiteX4" fmla="*/ 18073 w 299959"/>
                <a:gd name="connsiteY4" fmla="*/ 157134 h 329955"/>
                <a:gd name="connsiteX5" fmla="*/ 8429 w 299959"/>
                <a:gd name="connsiteY5" fmla="*/ 285067 h 329955"/>
                <a:gd name="connsiteX6" fmla="*/ 0 w 299959"/>
                <a:gd name="connsiteY6" fmla="*/ 332205 h 329955"/>
                <a:gd name="connsiteX7" fmla="*/ 40210 w 299959"/>
                <a:gd name="connsiteY7" fmla="*/ 308764 h 329955"/>
                <a:gd name="connsiteX8" fmla="*/ 109890 w 299959"/>
                <a:gd name="connsiteY8" fmla="*/ 281122 h 329955"/>
                <a:gd name="connsiteX9" fmla="*/ 263860 w 299959"/>
                <a:gd name="connsiteY9" fmla="*/ 308749 h 329955"/>
                <a:gd name="connsiteX10" fmla="*/ 300545 w 299959"/>
                <a:gd name="connsiteY10" fmla="*/ 327631 h 329955"/>
                <a:gd name="connsiteX11" fmla="*/ 289926 w 299959"/>
                <a:gd name="connsiteY11" fmla="*/ 139541 h 329955"/>
                <a:gd name="connsiteX12" fmla="*/ 152005 w 299959"/>
                <a:gd name="connsiteY12" fmla="*/ 236653 h 329955"/>
                <a:gd name="connsiteX13" fmla="*/ 51773 w 299959"/>
                <a:gd name="connsiteY13" fmla="*/ 146695 h 329955"/>
                <a:gd name="connsiteX14" fmla="*/ 183425 w 299959"/>
                <a:gd name="connsiteY14" fmla="*/ 40045 h 329955"/>
                <a:gd name="connsiteX15" fmla="*/ 252821 w 299959"/>
                <a:gd name="connsiteY15" fmla="*/ 135822 h 329955"/>
                <a:gd name="connsiteX16" fmla="*/ 152005 w 299959"/>
                <a:gd name="connsiteY16" fmla="*/ 236653 h 32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9959" h="329955">
                  <a:moveTo>
                    <a:pt x="289926" y="139541"/>
                  </a:moveTo>
                  <a:cubicBezTo>
                    <a:pt x="288021" y="101041"/>
                    <a:pt x="276968" y="65691"/>
                    <a:pt x="248682" y="38725"/>
                  </a:cubicBezTo>
                  <a:cubicBezTo>
                    <a:pt x="222960" y="14203"/>
                    <a:pt x="190055" y="15"/>
                    <a:pt x="154179" y="0"/>
                  </a:cubicBezTo>
                  <a:cubicBezTo>
                    <a:pt x="119729" y="-15"/>
                    <a:pt x="88263" y="12733"/>
                    <a:pt x="63052" y="35830"/>
                  </a:cubicBezTo>
                  <a:cubicBezTo>
                    <a:pt x="27266" y="68586"/>
                    <a:pt x="20952" y="111150"/>
                    <a:pt x="18073" y="157134"/>
                  </a:cubicBezTo>
                  <a:cubicBezTo>
                    <a:pt x="15403" y="199803"/>
                    <a:pt x="12988" y="242547"/>
                    <a:pt x="8429" y="285067"/>
                  </a:cubicBezTo>
                  <a:cubicBezTo>
                    <a:pt x="6779" y="300455"/>
                    <a:pt x="5699" y="317597"/>
                    <a:pt x="0" y="332205"/>
                  </a:cubicBezTo>
                  <a:cubicBezTo>
                    <a:pt x="9134" y="332205"/>
                    <a:pt x="24612" y="319142"/>
                    <a:pt x="40210" y="308764"/>
                  </a:cubicBezTo>
                  <a:cubicBezTo>
                    <a:pt x="60667" y="295160"/>
                    <a:pt x="84664" y="285937"/>
                    <a:pt x="109890" y="281122"/>
                  </a:cubicBezTo>
                  <a:cubicBezTo>
                    <a:pt x="161708" y="271224"/>
                    <a:pt x="219451" y="279173"/>
                    <a:pt x="263860" y="308749"/>
                  </a:cubicBezTo>
                  <a:cubicBezTo>
                    <a:pt x="277853" y="318077"/>
                    <a:pt x="290346" y="326146"/>
                    <a:pt x="300545" y="327631"/>
                  </a:cubicBezTo>
                  <a:cubicBezTo>
                    <a:pt x="287392" y="266214"/>
                    <a:pt x="293001" y="201873"/>
                    <a:pt x="289926" y="139541"/>
                  </a:cubicBezTo>
                  <a:close/>
                  <a:moveTo>
                    <a:pt x="152005" y="236653"/>
                  </a:moveTo>
                  <a:cubicBezTo>
                    <a:pt x="99992" y="236653"/>
                    <a:pt x="57202" y="197269"/>
                    <a:pt x="51773" y="146695"/>
                  </a:cubicBezTo>
                  <a:cubicBezTo>
                    <a:pt x="121799" y="126613"/>
                    <a:pt x="170152" y="60112"/>
                    <a:pt x="183425" y="40045"/>
                  </a:cubicBezTo>
                  <a:cubicBezTo>
                    <a:pt x="223710" y="53258"/>
                    <a:pt x="252821" y="91113"/>
                    <a:pt x="252821" y="135822"/>
                  </a:cubicBezTo>
                  <a:cubicBezTo>
                    <a:pt x="252836" y="191509"/>
                    <a:pt x="207692" y="236653"/>
                    <a:pt x="152005" y="236653"/>
                  </a:cubicBezTo>
                  <a:close/>
                </a:path>
              </a:pathLst>
            </a:custGeom>
            <a:solidFill>
              <a:srgbClr val="C61C47"/>
            </a:solidFill>
            <a:ln w="1492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2950">
                <a:defRPr/>
              </a:pPr>
              <a:endParaRPr lang="fr-FR" sz="1463">
                <a:solidFill>
                  <a:srgbClr val="404040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71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952" y="6363577"/>
            <a:ext cx="685100" cy="3615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4618" y="6363577"/>
            <a:ext cx="4810398" cy="361560"/>
          </a:xfrm>
        </p:spPr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843" y="6363578"/>
            <a:ext cx="2653734" cy="361560"/>
          </a:xfrm>
        </p:spPr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221857"/>
            <a:ext cx="10466912" cy="66524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baromètre de l’expérience patient</a:t>
            </a:r>
            <a:br>
              <a:rPr lang="fr-FR" dirty="0"/>
            </a:br>
            <a:r>
              <a:rPr lang="fr-FR" sz="2700" dirty="0"/>
              <a:t>4</a:t>
            </a:r>
            <a:r>
              <a:rPr lang="fr-FR" sz="2700" baseline="30000" dirty="0"/>
              <a:t>ème</a:t>
            </a:r>
            <a:r>
              <a:rPr lang="fr-FR" sz="2700" dirty="0"/>
              <a:t> édition : la vision des professionnels et des Français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352C779C-F47D-43B4-822E-3257BCE5CB59}"/>
              </a:ext>
            </a:extLst>
          </p:cNvPr>
          <p:cNvSpPr txBox="1">
            <a:spLocks/>
          </p:cNvSpPr>
          <p:nvPr/>
        </p:nvSpPr>
        <p:spPr>
          <a:xfrm>
            <a:off x="805218" y="2008055"/>
            <a:ext cx="9906000" cy="380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409500" tIns="58500" rIns="409500" bIns="58500" rtlCol="0" anchor="t" anchorCtr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75">
                <a:latin typeface="+mn-lt"/>
              </a:rPr>
              <a:t>Q4. Parmi les propositions suivantes, laquelle décrit le mieux l’état de la politique de votre établissement en matière d’expérience patient ?</a:t>
            </a:r>
          </a:p>
          <a:p>
            <a:r>
              <a:rPr lang="fr-FR" sz="731">
                <a:latin typeface="+mn-lt"/>
              </a:rPr>
              <a:t>Base : 2372 professionnels de santé </a:t>
            </a:r>
            <a:endParaRPr lang="fr-FR" sz="731" dirty="0">
              <a:latin typeface="+mn-lt"/>
            </a:endParaRP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7A8B0E3B-3118-4F63-BF25-BCBC902CB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74775"/>
              </p:ext>
            </p:extLst>
          </p:nvPr>
        </p:nvGraphicFramePr>
        <p:xfrm>
          <a:off x="2556230" y="2735791"/>
          <a:ext cx="3079314" cy="280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2FC080D-DB48-49C8-822D-A45ABC2A9FF0}"/>
              </a:ext>
            </a:extLst>
          </p:cNvPr>
          <p:cNvCxnSpPr/>
          <p:nvPr/>
        </p:nvCxnSpPr>
        <p:spPr>
          <a:xfrm>
            <a:off x="5375716" y="4309857"/>
            <a:ext cx="0" cy="965250"/>
          </a:xfrm>
          <a:prstGeom prst="line">
            <a:avLst/>
          </a:prstGeom>
          <a:ln w="9525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AB9BA355-6FFD-4EDC-86FE-28769F443927}"/>
              </a:ext>
            </a:extLst>
          </p:cNvPr>
          <p:cNvSpPr txBox="1"/>
          <p:nvPr/>
        </p:nvSpPr>
        <p:spPr>
          <a:xfrm>
            <a:off x="5422485" y="4429883"/>
            <a:ext cx="183200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buClr>
                <a:srgbClr val="EC2606"/>
              </a:buClr>
              <a:defRPr/>
            </a:pPr>
            <a:r>
              <a:rPr lang="fr-FR" sz="1300" dirty="0">
                <a:solidFill>
                  <a:srgbClr val="404040"/>
                </a:solidFill>
                <a:latin typeface="Verdana"/>
                <a:cs typeface="Verdana"/>
              </a:rPr>
              <a:t>56%</a:t>
            </a:r>
          </a:p>
          <a:p>
            <a:pPr defTabSz="742950">
              <a:buClr>
                <a:srgbClr val="EC2606"/>
              </a:buClr>
              <a:defRPr/>
            </a:pPr>
            <a:r>
              <a:rPr lang="fr-FR" sz="975" dirty="0">
                <a:solidFill>
                  <a:srgbClr val="404040"/>
                </a:solidFill>
                <a:latin typeface="Verdana"/>
                <a:cs typeface="Verdana"/>
              </a:rPr>
              <a:t>Ceux dont l’établissement a commencé à travailler sur l’expérience patient</a:t>
            </a:r>
          </a:p>
        </p:txBody>
      </p:sp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7DE5123B-8200-46CB-BDDB-47C5AD6A5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338988"/>
              </p:ext>
            </p:extLst>
          </p:nvPr>
        </p:nvGraphicFramePr>
        <p:xfrm>
          <a:off x="1179638" y="2820783"/>
          <a:ext cx="2126192" cy="2631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6192">
                  <a:extLst>
                    <a:ext uri="{9D8B030D-6E8A-4147-A177-3AD203B41FA5}">
                      <a16:colId xmlns:a16="http://schemas.microsoft.com/office/drawing/2014/main" val="4058802018"/>
                    </a:ext>
                  </a:extLst>
                </a:gridCol>
              </a:tblGrid>
              <a:tr h="657893"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Rien n’a été fait à ce jour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97792"/>
                  </a:ext>
                </a:extLst>
              </a:tr>
              <a:tr h="657893"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Cela commence à peine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88956"/>
                  </a:ext>
                </a:extLst>
              </a:tr>
              <a:tr h="657893">
                <a:tc>
                  <a:txBody>
                    <a:bodyPr/>
                    <a:lstStyle/>
                    <a:p>
                      <a:pPr algn="r"/>
                      <a:r>
                        <a:rPr lang="fr-FR" sz="1000" b="0" i="0" u="none" strike="noStrike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C’est en place/cela progresse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67714"/>
                  </a:ext>
                </a:extLst>
              </a:tr>
              <a:tr h="657893"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a:t>C’est déjà bien installé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079187"/>
                  </a:ext>
                </a:extLst>
              </a:tr>
            </a:tbl>
          </a:graphicData>
        </a:graphic>
      </p:graphicFrame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FFFF0EF-5E80-4E97-82D3-1D2DE790BE4E}"/>
              </a:ext>
            </a:extLst>
          </p:cNvPr>
          <p:cNvCxnSpPr/>
          <p:nvPr/>
        </p:nvCxnSpPr>
        <p:spPr>
          <a:xfrm>
            <a:off x="5375716" y="2954102"/>
            <a:ext cx="0" cy="965250"/>
          </a:xfrm>
          <a:prstGeom prst="line">
            <a:avLst/>
          </a:prstGeom>
          <a:ln w="9525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B184FA24-F789-4B8B-ACA0-5C1404AA451E}"/>
              </a:ext>
            </a:extLst>
          </p:cNvPr>
          <p:cNvSpPr txBox="1"/>
          <p:nvPr/>
        </p:nvSpPr>
        <p:spPr>
          <a:xfrm>
            <a:off x="5422485" y="3074129"/>
            <a:ext cx="20118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buClr>
                <a:srgbClr val="EC2606"/>
              </a:buClr>
              <a:defRPr/>
            </a:pPr>
            <a:r>
              <a:rPr lang="fr-FR" sz="1300" dirty="0">
                <a:solidFill>
                  <a:srgbClr val="404040"/>
                </a:solidFill>
                <a:latin typeface="Verdana"/>
                <a:cs typeface="Verdana"/>
              </a:rPr>
              <a:t>44%</a:t>
            </a:r>
          </a:p>
          <a:p>
            <a:pPr defTabSz="742950">
              <a:buClr>
                <a:srgbClr val="EC2606"/>
              </a:buClr>
              <a:defRPr/>
            </a:pPr>
            <a:r>
              <a:rPr lang="fr-FR" sz="975" dirty="0">
                <a:solidFill>
                  <a:srgbClr val="404040"/>
                </a:solidFill>
                <a:latin typeface="Verdana"/>
                <a:cs typeface="Verdana"/>
              </a:rPr>
              <a:t>Ceux dont l’établissement n’a pas commencé à travailler sur l’expérience patient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DDBCD9-A61F-49FA-9AA5-859057D044AF}"/>
              </a:ext>
            </a:extLst>
          </p:cNvPr>
          <p:cNvSpPr/>
          <p:nvPr/>
        </p:nvSpPr>
        <p:spPr>
          <a:xfrm>
            <a:off x="1069948" y="2632683"/>
            <a:ext cx="9530255" cy="352121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9303" indent="-139303" algn="ctr" defTabSz="742950">
              <a:buClr>
                <a:srgbClr val="FFFFFF">
                  <a:lumMod val="50000"/>
                </a:srgbClr>
              </a:buClr>
              <a:buFont typeface="Verdana" panose="020B0604030504040204" pitchFamily="34" charset="0"/>
              <a:buChar char="+"/>
              <a:defRPr/>
            </a:pPr>
            <a:endParaRPr lang="fr-FR" sz="1138" dirty="0">
              <a:ln w="0"/>
              <a:solidFill>
                <a:srgbClr val="40404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56" name="Graphique 55">
            <a:extLst>
              <a:ext uri="{FF2B5EF4-FFF2-40B4-BE49-F238E27FC236}">
                <a16:creationId xmlns:a16="http://schemas.microsoft.com/office/drawing/2014/main" id="{7703C83A-992F-4BC1-86C8-6422BE4FA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181848"/>
              </p:ext>
            </p:extLst>
          </p:nvPr>
        </p:nvGraphicFramePr>
        <p:xfrm>
          <a:off x="7913795" y="3745050"/>
          <a:ext cx="2584816" cy="149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Ellipse 56">
            <a:extLst>
              <a:ext uri="{FF2B5EF4-FFF2-40B4-BE49-F238E27FC236}">
                <a16:creationId xmlns:a16="http://schemas.microsoft.com/office/drawing/2014/main" id="{C9BA7D0E-7CE0-4206-8ADF-BF54CD744CF0}"/>
              </a:ext>
            </a:extLst>
          </p:cNvPr>
          <p:cNvSpPr/>
          <p:nvPr/>
        </p:nvSpPr>
        <p:spPr>
          <a:xfrm rot="20146729">
            <a:off x="9409819" y="4035173"/>
            <a:ext cx="175500" cy="1755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>
              <a:defRPr/>
            </a:pPr>
            <a:r>
              <a:rPr lang="fr-FR" sz="1138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  <a:sym typeface="Wingdings" panose="05000000000000000000" pitchFamily="2" charset="2"/>
              </a:rPr>
              <a:t></a:t>
            </a:r>
            <a:endParaRPr lang="fr-FR" sz="1138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832AD69E-5A79-41A5-A470-21C613FB482A}"/>
              </a:ext>
            </a:extLst>
          </p:cNvPr>
          <p:cNvGrpSpPr/>
          <p:nvPr/>
        </p:nvGrpSpPr>
        <p:grpSpPr>
          <a:xfrm>
            <a:off x="5914283" y="3074128"/>
            <a:ext cx="1028214" cy="235291"/>
            <a:chOff x="10915287" y="4341665"/>
            <a:chExt cx="1265494" cy="289589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90E137F3-7395-423D-A247-EFA2601A8B7B}"/>
                </a:ext>
              </a:extLst>
            </p:cNvPr>
            <p:cNvSpPr/>
            <p:nvPr/>
          </p:nvSpPr>
          <p:spPr>
            <a:xfrm rot="2146729">
              <a:off x="10915287" y="434325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fr-FR" sz="1138" dirty="0">
                  <a:ln w="0"/>
                  <a:solidFill>
                    <a:srgbClr val="F90004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  <a:sym typeface="Wingdings" panose="05000000000000000000" pitchFamily="2" charset="2"/>
                </a:rPr>
                <a:t></a:t>
              </a:r>
              <a:endParaRPr lang="fr-FR" sz="1138" dirty="0">
                <a:ln w="0"/>
                <a:solidFill>
                  <a:srgbClr val="F90004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675AF60-4359-4940-9A0C-EFBBD12AD369}"/>
                </a:ext>
              </a:extLst>
            </p:cNvPr>
            <p:cNvSpPr txBox="1"/>
            <p:nvPr/>
          </p:nvSpPr>
          <p:spPr>
            <a:xfrm>
              <a:off x="11177513" y="4341665"/>
              <a:ext cx="1003268" cy="28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94" dirty="0">
                  <a:solidFill>
                    <a:srgbClr val="F90004"/>
                  </a:solidFill>
                  <a:latin typeface="Verdana"/>
                  <a:cs typeface="Verdana"/>
                </a:rPr>
                <a:t>-6pts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B4AF3D2A-50B0-4BC1-93A2-C498886FB3CB}"/>
              </a:ext>
            </a:extLst>
          </p:cNvPr>
          <p:cNvGrpSpPr/>
          <p:nvPr/>
        </p:nvGrpSpPr>
        <p:grpSpPr>
          <a:xfrm>
            <a:off x="4344783" y="3712069"/>
            <a:ext cx="1028214" cy="235291"/>
            <a:chOff x="10915287" y="4341665"/>
            <a:chExt cx="1265494" cy="289589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D70CEE53-53A1-4944-985D-8B74BA7FAC9C}"/>
                </a:ext>
              </a:extLst>
            </p:cNvPr>
            <p:cNvSpPr/>
            <p:nvPr/>
          </p:nvSpPr>
          <p:spPr>
            <a:xfrm rot="2146729">
              <a:off x="10915287" y="4343254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fr-FR" sz="1138" dirty="0">
                  <a:ln w="0"/>
                  <a:solidFill>
                    <a:srgbClr val="F90004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  <a:sym typeface="Wingdings" panose="05000000000000000000" pitchFamily="2" charset="2"/>
                </a:rPr>
                <a:t></a:t>
              </a:r>
              <a:endParaRPr lang="fr-FR" sz="1138" dirty="0">
                <a:ln w="0"/>
                <a:solidFill>
                  <a:srgbClr val="F90004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5A55F797-043F-4DE3-BD6E-C965FC3CAE28}"/>
                </a:ext>
              </a:extLst>
            </p:cNvPr>
            <p:cNvSpPr txBox="1"/>
            <p:nvPr/>
          </p:nvSpPr>
          <p:spPr>
            <a:xfrm>
              <a:off x="11177513" y="4341665"/>
              <a:ext cx="1003268" cy="28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94" dirty="0">
                  <a:solidFill>
                    <a:srgbClr val="F90004"/>
                  </a:solidFill>
                  <a:latin typeface="Verdana"/>
                  <a:cs typeface="Verdana"/>
                </a:rPr>
                <a:t>-5pts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51B56AC-1755-4072-8880-D3DA72EB9581}"/>
              </a:ext>
            </a:extLst>
          </p:cNvPr>
          <p:cNvGrpSpPr/>
          <p:nvPr/>
        </p:nvGrpSpPr>
        <p:grpSpPr>
          <a:xfrm>
            <a:off x="4492459" y="4341123"/>
            <a:ext cx="863801" cy="239058"/>
            <a:chOff x="3113810" y="3466990"/>
            <a:chExt cx="1063140" cy="294225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0B9E63ED-59BF-4886-BC2E-A3A7C94774EB}"/>
                </a:ext>
              </a:extLst>
            </p:cNvPr>
            <p:cNvSpPr/>
            <p:nvPr/>
          </p:nvSpPr>
          <p:spPr>
            <a:xfrm rot="20146729">
              <a:off x="3113810" y="346699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fr-FR" sz="1138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  <a:sym typeface="Wingdings" panose="05000000000000000000" pitchFamily="2" charset="2"/>
                </a:rPr>
                <a:t></a:t>
              </a:r>
              <a:endParaRPr lang="fr-FR" sz="1138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D69A86E-F818-415D-90EF-D851601DC6D9}"/>
                </a:ext>
              </a:extLst>
            </p:cNvPr>
            <p:cNvSpPr txBox="1"/>
            <p:nvPr/>
          </p:nvSpPr>
          <p:spPr>
            <a:xfrm>
              <a:off x="3358784" y="3478218"/>
              <a:ext cx="818166" cy="28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94" dirty="0">
                  <a:solidFill>
                    <a:srgbClr val="00B050"/>
                  </a:solidFill>
                  <a:latin typeface="Verdana"/>
                  <a:cs typeface="Verdana"/>
                </a:rPr>
                <a:t>+4pts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954B28C0-1C2B-4DD8-BB7E-E5721A1F2403}"/>
              </a:ext>
            </a:extLst>
          </p:cNvPr>
          <p:cNvGrpSpPr/>
          <p:nvPr/>
        </p:nvGrpSpPr>
        <p:grpSpPr>
          <a:xfrm>
            <a:off x="5951603" y="4429885"/>
            <a:ext cx="863801" cy="239058"/>
            <a:chOff x="3113810" y="3466990"/>
            <a:chExt cx="1063140" cy="294225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20062B8D-7953-410A-8D5E-9B569D5830CB}"/>
                </a:ext>
              </a:extLst>
            </p:cNvPr>
            <p:cNvSpPr/>
            <p:nvPr/>
          </p:nvSpPr>
          <p:spPr>
            <a:xfrm rot="20146729">
              <a:off x="3113810" y="3466990"/>
              <a:ext cx="288000" cy="28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>
                <a:defRPr/>
              </a:pPr>
              <a:r>
                <a:rPr lang="fr-FR" sz="1138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FFFFFF">
                        <a:alpha val="40000"/>
                      </a:srgbClr>
                    </a:outerShdw>
                  </a:effectLst>
                  <a:latin typeface="Verdana" charset="0"/>
                  <a:ea typeface="Verdana" charset="0"/>
                  <a:cs typeface="Verdana" charset="0"/>
                  <a:sym typeface="Wingdings" panose="05000000000000000000" pitchFamily="2" charset="2"/>
                </a:rPr>
                <a:t></a:t>
              </a:r>
              <a:endParaRPr lang="fr-FR" sz="1138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EDFFCADD-12C9-4629-A0D9-10A7FAE7F91A}"/>
                </a:ext>
              </a:extLst>
            </p:cNvPr>
            <p:cNvSpPr txBox="1"/>
            <p:nvPr/>
          </p:nvSpPr>
          <p:spPr>
            <a:xfrm>
              <a:off x="3358784" y="3478218"/>
              <a:ext cx="818166" cy="28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2950">
                <a:buClr>
                  <a:srgbClr val="EC2606"/>
                </a:buClr>
                <a:defRPr/>
              </a:pPr>
              <a:r>
                <a:rPr lang="fr-FR" sz="894" dirty="0">
                  <a:solidFill>
                    <a:srgbClr val="00B050"/>
                  </a:solidFill>
                  <a:latin typeface="Verdana"/>
                  <a:cs typeface="Verdana"/>
                </a:rPr>
                <a:t>+6pts</a:t>
              </a:r>
            </a:p>
          </p:txBody>
        </p:sp>
      </p:grpSp>
      <p:sp>
        <p:nvSpPr>
          <p:cNvPr id="70" name="Ellipse 69">
            <a:extLst>
              <a:ext uri="{FF2B5EF4-FFF2-40B4-BE49-F238E27FC236}">
                <a16:creationId xmlns:a16="http://schemas.microsoft.com/office/drawing/2014/main" id="{763BBF1F-2B08-4BE6-83A6-A7B3656B0967}"/>
              </a:ext>
            </a:extLst>
          </p:cNvPr>
          <p:cNvSpPr/>
          <p:nvPr/>
        </p:nvSpPr>
        <p:spPr>
          <a:xfrm rot="20146729">
            <a:off x="9975933" y="3951436"/>
            <a:ext cx="175500" cy="1755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2950">
              <a:defRPr/>
            </a:pPr>
            <a:r>
              <a:rPr lang="fr-FR" sz="1138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FFFFFF">
                      <a:alpha val="40000"/>
                    </a:srgbClr>
                  </a:outerShdw>
                </a:effectLst>
                <a:latin typeface="Verdana" charset="0"/>
                <a:ea typeface="Verdana" charset="0"/>
                <a:cs typeface="Verdana" charset="0"/>
                <a:sym typeface="Wingdings" panose="05000000000000000000" pitchFamily="2" charset="2"/>
              </a:rPr>
              <a:t></a:t>
            </a:r>
            <a:endParaRPr lang="fr-FR" sz="1138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FFFFFF">
                    <a:alpha val="40000"/>
                  </a:srgbClr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D0560D6B-986A-4E74-9BF4-879E3CF93BAC}"/>
              </a:ext>
            </a:extLst>
          </p:cNvPr>
          <p:cNvSpPr/>
          <p:nvPr/>
        </p:nvSpPr>
        <p:spPr>
          <a:xfrm>
            <a:off x="7741014" y="3852736"/>
            <a:ext cx="2757597" cy="1477318"/>
          </a:xfrm>
          <a:prstGeom prst="round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9303" indent="-139303" algn="ctr" defTabSz="742950">
              <a:buClr>
                <a:srgbClr val="FFFFFF">
                  <a:lumMod val="50000"/>
                </a:srgbClr>
              </a:buClr>
              <a:buFont typeface="Verdana" panose="020B0604030504040204" pitchFamily="34" charset="0"/>
              <a:buChar char="+"/>
              <a:defRPr/>
            </a:pPr>
            <a:endParaRPr lang="fr-FR" sz="1138" dirty="0">
              <a:ln w="0"/>
              <a:solidFill>
                <a:srgbClr val="40404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3670326E-88F9-4893-9F80-53ABA564B491}"/>
              </a:ext>
            </a:extLst>
          </p:cNvPr>
          <p:cNvCxnSpPr>
            <a:cxnSpLocks/>
          </p:cNvCxnSpPr>
          <p:nvPr/>
        </p:nvCxnSpPr>
        <p:spPr>
          <a:xfrm flipV="1">
            <a:off x="6698477" y="4399611"/>
            <a:ext cx="1042537" cy="163191"/>
          </a:xfrm>
          <a:prstGeom prst="line">
            <a:avLst/>
          </a:prstGeom>
          <a:ln w="19050" cmpd="sng">
            <a:solidFill>
              <a:schemeClr val="accent5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Graphique 72">
            <a:extLst>
              <a:ext uri="{FF2B5EF4-FFF2-40B4-BE49-F238E27FC236}">
                <a16:creationId xmlns:a16="http://schemas.microsoft.com/office/drawing/2014/main" id="{1F281968-E383-4B41-8DB6-4B149062C6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117" r="5105"/>
          <a:stretch/>
        </p:blipFill>
        <p:spPr>
          <a:xfrm>
            <a:off x="9817671" y="1303310"/>
            <a:ext cx="438750" cy="4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2D49D-EABB-4366-9175-E065FE96F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A8D51A-4E34-435B-93E9-242D57896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DETERMINANTS DE L’EXPERIENCE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1492D-8561-43C4-A1F4-C19E37E28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2FF637-FAC2-4A90-86BF-D5AE2DD8C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A2AB7A6-1252-4DD1-B6D6-E682A2F10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4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E549C8-CA50-481C-BC0D-27EF0169E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5904AD-6E70-4D89-A98D-EA9A3DC02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B2E3871-E8CB-461F-8C85-63AE8FE9ED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3CA59FF-DB66-4E12-9E40-E7FD9B03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89" y="218577"/>
            <a:ext cx="10440000" cy="67180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déterminants de l’expérience patient</a:t>
            </a:r>
            <a:br>
              <a:rPr lang="fr-FR" dirty="0"/>
            </a:br>
            <a:r>
              <a:rPr lang="fr-FR" sz="2700" dirty="0"/>
              <a:t>Une étude réalisée par l’IFEP en 2021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F5C3B4FE-A429-4BBC-A971-16733A18C62C}"/>
              </a:ext>
            </a:extLst>
          </p:cNvPr>
          <p:cNvGrpSpPr/>
          <p:nvPr/>
        </p:nvGrpSpPr>
        <p:grpSpPr>
          <a:xfrm>
            <a:off x="9891644" y="702084"/>
            <a:ext cx="555750" cy="555750"/>
            <a:chOff x="4034721" y="260648"/>
            <a:chExt cx="684000" cy="684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30B5631-9964-4F36-A09B-D1C659490D3D}"/>
                </a:ext>
              </a:extLst>
            </p:cNvPr>
            <p:cNvSpPr/>
            <p:nvPr/>
          </p:nvSpPr>
          <p:spPr>
            <a:xfrm>
              <a:off x="4034721" y="260648"/>
              <a:ext cx="684000" cy="684000"/>
            </a:xfrm>
            <a:prstGeom prst="ellipse">
              <a:avLst/>
            </a:prstGeom>
            <a:gradFill rotWithShape="1">
              <a:gsLst>
                <a:gs pos="0">
                  <a:srgbClr val="F90004">
                    <a:lumMod val="5000"/>
                    <a:lumOff val="95000"/>
                  </a:srgbClr>
                </a:gs>
                <a:gs pos="0">
                  <a:srgbClr val="F90004"/>
                </a:gs>
                <a:gs pos="100000">
                  <a:srgbClr val="FD5608"/>
                </a:gs>
                <a:gs pos="100000">
                  <a:srgbClr val="FD5608"/>
                </a:gs>
              </a:gsLst>
              <a:lin ang="5400000" scaled="1"/>
            </a:gradFill>
            <a:ln w="9525" cap="flat" cmpd="sng" algn="ctr">
              <a:solidFill>
                <a:srgbClr val="FC5E0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42950">
                <a:defRPr/>
              </a:pPr>
              <a:endParaRPr lang="en-US" sz="1463" kern="0">
                <a:solidFill>
                  <a:srgbClr val="404040"/>
                </a:solidFill>
                <a:latin typeface="Roboto Condensed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40BD436-CEA6-480E-AE12-17D79449D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721" y="275185"/>
              <a:ext cx="648000" cy="648000"/>
            </a:xfrm>
            <a:prstGeom prst="rect">
              <a:avLst/>
            </a:prstGeom>
          </p:spPr>
        </p:pic>
      </p:grp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FC8F654-883D-4AA1-8002-73F7DD4AE081}"/>
              </a:ext>
            </a:extLst>
          </p:cNvPr>
          <p:cNvSpPr txBox="1">
            <a:spLocks/>
          </p:cNvSpPr>
          <p:nvPr/>
        </p:nvSpPr>
        <p:spPr>
          <a:xfrm>
            <a:off x="1366506" y="4983155"/>
            <a:ext cx="8670565" cy="929035"/>
          </a:xfrm>
          <a:prstGeom prst="roundRect">
            <a:avLst>
              <a:gd name="adj" fmla="val 4201"/>
            </a:avLst>
          </a:prstGeom>
          <a:noFill/>
          <a:ln w="28575">
            <a:noFill/>
          </a:ln>
        </p:spPr>
        <p:txBody>
          <a:bodyPr vert="horz" lIns="58500" tIns="37148" rIns="58500" bIns="37148" rtlCol="0" anchor="ctr">
            <a:noAutofit/>
          </a:bodyPr>
          <a:lstStyle/>
          <a:p>
            <a:pPr marL="185733" indent="-185733" defTabSz="742950">
              <a:buClr>
                <a:srgbClr val="404040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FD5608"/>
                </a:solidFill>
                <a:latin typeface="Verdana"/>
                <a:cs typeface="Verdana"/>
              </a:rPr>
              <a:t>Une démarche novatrice en 3 étapes (workshops, exploration qualitative, enquête quantitative), nourrie par notre recherche des déterminants, qui s’inscrit dans la continuité des études en la matière et s’enrichit des statistiques disponibles (e-satis, enquêtes PREMS, Baromètre IFEP de l’expérience patient, qualité, …). Elle pourra compléter la politique d’évaluation de la performance des établissements de santé.</a:t>
            </a:r>
          </a:p>
          <a:p>
            <a:pPr defTabSz="742950">
              <a:buClr>
                <a:srgbClr val="404040"/>
              </a:buClr>
              <a:defRPr/>
            </a:pPr>
            <a:endParaRPr lang="fr-FR" sz="975" dirty="0">
              <a:solidFill>
                <a:srgbClr val="FD5608"/>
              </a:solidFill>
              <a:latin typeface="Verdana"/>
              <a:cs typeface="Verdana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14F74DA-3AFB-4EE5-894D-5D3472C3F43B}"/>
              </a:ext>
            </a:extLst>
          </p:cNvPr>
          <p:cNvSpPr txBox="1">
            <a:spLocks/>
          </p:cNvSpPr>
          <p:nvPr/>
        </p:nvSpPr>
        <p:spPr>
          <a:xfrm>
            <a:off x="1238330" y="1360792"/>
            <a:ext cx="8520233" cy="3932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5733" indent="-18573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Dans le prolongement de son Baromètre de l’expérience patient, l’IFEP a souhaité mettre en place une nouvelle étude approfondie des </a:t>
            </a:r>
            <a:r>
              <a:rPr lang="fr-FR" sz="1100" b="1" dirty="0">
                <a:solidFill>
                  <a:srgbClr val="404040"/>
                </a:solidFill>
                <a:latin typeface="Verdana"/>
                <a:cs typeface="Verdana"/>
              </a:rPr>
              <a:t>déterminants de l’expérience patient </a:t>
            </a: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sur les principaux </a:t>
            </a:r>
            <a:r>
              <a:rPr lang="fr-FR" sz="1100" b="1" dirty="0">
                <a:solidFill>
                  <a:srgbClr val="404040"/>
                </a:solidFill>
                <a:latin typeface="Verdana"/>
                <a:cs typeface="Verdana"/>
              </a:rPr>
              <a:t>parcours hospitaliers </a:t>
            </a: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: </a:t>
            </a: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43173" indent="-143173" defTabSz="742950">
              <a:buClr>
                <a:srgbClr val="EC2606"/>
              </a:buClr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114397" lvl="3" defTabSz="742950">
              <a:buClr>
                <a:srgbClr val="EC2606"/>
              </a:buClr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114397" lvl="3" defTabSz="742950">
              <a:buClr>
                <a:srgbClr val="EC2606"/>
              </a:buClr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Il s’agira d’</a:t>
            </a:r>
            <a:r>
              <a:rPr lang="fr-FR" sz="1100" b="1" dirty="0">
                <a:solidFill>
                  <a:srgbClr val="404040"/>
                </a:solidFill>
                <a:latin typeface="Verdana"/>
                <a:cs typeface="Verdana"/>
              </a:rPr>
              <a:t>identifier</a:t>
            </a: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lang="fr-FR" sz="1100" b="1" dirty="0">
                <a:solidFill>
                  <a:srgbClr val="404040"/>
                </a:solidFill>
                <a:latin typeface="Verdana"/>
                <a:cs typeface="Verdana"/>
              </a:rPr>
              <a:t>hiérarchiser </a:t>
            </a: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les variables du parcours qui déterminent l’expérience patient en général et selon les spécificités de la prise en charge et </a:t>
            </a:r>
            <a:r>
              <a:rPr lang="fr-FR" sz="1100" b="1" dirty="0">
                <a:solidFill>
                  <a:srgbClr val="404040"/>
                </a:solidFill>
                <a:latin typeface="Verdana"/>
                <a:cs typeface="Verdana"/>
              </a:rPr>
              <a:t>constituer un modèle exclusif IFEP explicatif de l’Expérience Patient</a:t>
            </a: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</a:p>
          <a:p>
            <a:pPr marL="1114397" lvl="3" defTabSz="742950">
              <a:buClr>
                <a:srgbClr val="EC2606"/>
              </a:buClr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114397" lvl="3" defTabSz="742950">
              <a:buClr>
                <a:srgbClr val="EC2606"/>
              </a:buClr>
              <a:defRPr/>
            </a:pPr>
            <a:endParaRPr lang="fr-FR" sz="1100" dirty="0">
              <a:solidFill>
                <a:srgbClr val="404040"/>
              </a:solidFill>
              <a:latin typeface="Verdana"/>
              <a:cs typeface="Verdana"/>
            </a:endParaRPr>
          </a:p>
          <a:p>
            <a:pPr marL="1114397" lvl="3" defTabSz="742950">
              <a:buClr>
                <a:srgbClr val="EC2606"/>
              </a:buClr>
              <a:defRPr/>
            </a:pPr>
            <a:r>
              <a:rPr lang="fr-FR" sz="1100" dirty="0">
                <a:solidFill>
                  <a:srgbClr val="404040"/>
                </a:solidFill>
                <a:latin typeface="Verdana"/>
                <a:cs typeface="Verdana"/>
              </a:rPr>
              <a:t>Les résultats de cette étude permettront à l’IFEP d’accompagner institutions et établissements vers l’amélioration de l’expérience patient à travers une compréhension plus fine et des plans d’actions agissant sur les points clés du parcours. </a:t>
            </a:r>
            <a:endParaRPr lang="fr-FR" sz="1100" dirty="0">
              <a:solidFill>
                <a:srgbClr val="404040"/>
              </a:solidFill>
              <a:latin typeface="Verdana"/>
              <a:ea typeface="Open Sans Light" panose="020B0306030504020204" pitchFamily="34" charset="0"/>
              <a:cs typeface="Verdana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63F3953-5FFC-4611-84F3-DCB565B13C98}"/>
              </a:ext>
            </a:extLst>
          </p:cNvPr>
          <p:cNvGrpSpPr/>
          <p:nvPr/>
        </p:nvGrpSpPr>
        <p:grpSpPr>
          <a:xfrm>
            <a:off x="1618258" y="3248760"/>
            <a:ext cx="8441434" cy="1231153"/>
            <a:chOff x="1101448" y="2858077"/>
            <a:chExt cx="10389457" cy="1515265"/>
          </a:xfrm>
        </p:grpSpPr>
        <p:sp>
          <p:nvSpPr>
            <p:cNvPr id="15" name="Hexagone 14">
              <a:extLst>
                <a:ext uri="{FF2B5EF4-FFF2-40B4-BE49-F238E27FC236}">
                  <a16:creationId xmlns:a16="http://schemas.microsoft.com/office/drawing/2014/main" id="{FCBF00BA-BADA-472C-AD20-E55C65A6B619}"/>
                </a:ext>
              </a:extLst>
            </p:cNvPr>
            <p:cNvSpPr/>
            <p:nvPr/>
          </p:nvSpPr>
          <p:spPr>
            <a:xfrm>
              <a:off x="1101448" y="2858077"/>
              <a:ext cx="672130" cy="579422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/>
              <a:r>
                <a:rPr lang="fr-FR" sz="2600" dirty="0">
                  <a:ln w="0"/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  <a:endParaRPr lang="fr-FR" sz="1463" dirty="0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Hexagone 15">
              <a:extLst>
                <a:ext uri="{FF2B5EF4-FFF2-40B4-BE49-F238E27FC236}">
                  <a16:creationId xmlns:a16="http://schemas.microsoft.com/office/drawing/2014/main" id="{28DE7916-1EC5-45FB-9C7E-B1BADFE5677C}"/>
                </a:ext>
              </a:extLst>
            </p:cNvPr>
            <p:cNvSpPr/>
            <p:nvPr/>
          </p:nvSpPr>
          <p:spPr>
            <a:xfrm>
              <a:off x="1101448" y="3793920"/>
              <a:ext cx="672130" cy="579422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/>
              <a:r>
                <a:rPr lang="fr-FR" sz="2600">
                  <a:ln w="0"/>
                  <a:solidFill>
                    <a:srgbClr val="F90004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  <a:endParaRPr lang="fr-FR" sz="1463">
                <a:ln w="0"/>
                <a:solidFill>
                  <a:srgbClr val="F90004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A2C839EE-C591-40FE-8B4C-EB5ED7A49A50}"/>
                </a:ext>
              </a:extLst>
            </p:cNvPr>
            <p:cNvSpPr/>
            <p:nvPr/>
          </p:nvSpPr>
          <p:spPr>
            <a:xfrm>
              <a:off x="11120285" y="4133000"/>
              <a:ext cx="103588" cy="89300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/>
              <a:endParaRPr lang="fr-FR" sz="1463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85090B1C-BC9F-4793-BA49-E90BE8493B36}"/>
                </a:ext>
              </a:extLst>
            </p:cNvPr>
            <p:cNvSpPr/>
            <p:nvPr/>
          </p:nvSpPr>
          <p:spPr>
            <a:xfrm>
              <a:off x="11332216" y="4174799"/>
              <a:ext cx="158689" cy="136801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2950"/>
              <a:endParaRPr lang="fr-FR" sz="1463">
                <a:ln w="0"/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aphicFrame>
        <p:nvGraphicFramePr>
          <p:cNvPr id="19" name="Tableau 5">
            <a:extLst>
              <a:ext uri="{FF2B5EF4-FFF2-40B4-BE49-F238E27FC236}">
                <a16:creationId xmlns:a16="http://schemas.microsoft.com/office/drawing/2014/main" id="{7AB32561-D133-4FB1-9DB4-0FB0C5863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92687"/>
              </p:ext>
            </p:extLst>
          </p:nvPr>
        </p:nvGraphicFramePr>
        <p:xfrm>
          <a:off x="1446064" y="2423811"/>
          <a:ext cx="8312500" cy="32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25">
                  <a:extLst>
                    <a:ext uri="{9D8B030D-6E8A-4147-A177-3AD203B41FA5}">
                      <a16:colId xmlns:a16="http://schemas.microsoft.com/office/drawing/2014/main" val="3655399098"/>
                    </a:ext>
                  </a:extLst>
                </a:gridCol>
                <a:gridCol w="2078125">
                  <a:extLst>
                    <a:ext uri="{9D8B030D-6E8A-4147-A177-3AD203B41FA5}">
                      <a16:colId xmlns:a16="http://schemas.microsoft.com/office/drawing/2014/main" val="3800668774"/>
                    </a:ext>
                  </a:extLst>
                </a:gridCol>
                <a:gridCol w="2078125">
                  <a:extLst>
                    <a:ext uri="{9D8B030D-6E8A-4147-A177-3AD203B41FA5}">
                      <a16:colId xmlns:a16="http://schemas.microsoft.com/office/drawing/2014/main" val="1015442831"/>
                    </a:ext>
                  </a:extLst>
                </a:gridCol>
                <a:gridCol w="2078125">
                  <a:extLst>
                    <a:ext uri="{9D8B030D-6E8A-4147-A177-3AD203B41FA5}">
                      <a16:colId xmlns:a16="http://schemas.microsoft.com/office/drawing/2014/main" val="3699846032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Hospitalisation de jour </a:t>
                      </a:r>
                    </a:p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ou ambulatoire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Chirurgie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Cancérologie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Hospitalisation après passage </a:t>
                      </a:r>
                    </a:p>
                    <a:p>
                      <a:pPr marL="11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C260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Verdana"/>
                        </a:rPr>
                        <a:t>aux urgences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88239"/>
                  </a:ext>
                </a:extLst>
              </a:tr>
            </a:tbl>
          </a:graphicData>
        </a:graphic>
      </p:graphicFrame>
      <p:grpSp>
        <p:nvGrpSpPr>
          <p:cNvPr id="20" name="Groupe 9">
            <a:extLst>
              <a:ext uri="{FF2B5EF4-FFF2-40B4-BE49-F238E27FC236}">
                <a16:creationId xmlns:a16="http://schemas.microsoft.com/office/drawing/2014/main" id="{8AB92F2D-F903-41CB-A24C-353F469732E6}"/>
              </a:ext>
            </a:extLst>
          </p:cNvPr>
          <p:cNvGrpSpPr/>
          <p:nvPr/>
        </p:nvGrpSpPr>
        <p:grpSpPr>
          <a:xfrm>
            <a:off x="2161326" y="1847150"/>
            <a:ext cx="547324" cy="522719"/>
            <a:chOff x="5313944" y="2607679"/>
            <a:chExt cx="1533609" cy="1464666"/>
          </a:xfrm>
        </p:grpSpPr>
        <p:pic>
          <p:nvPicPr>
            <p:cNvPr id="21" name="Graphique 8">
              <a:extLst>
                <a:ext uri="{FF2B5EF4-FFF2-40B4-BE49-F238E27FC236}">
                  <a16:creationId xmlns:a16="http://schemas.microsoft.com/office/drawing/2014/main" id="{ED09CD73-07D4-4C40-B409-0E031AFB1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13944" y="2607679"/>
              <a:ext cx="952500" cy="952500"/>
            </a:xfrm>
            <a:prstGeom prst="rect">
              <a:avLst/>
            </a:prstGeom>
          </p:spPr>
        </p:pic>
        <p:pic>
          <p:nvPicPr>
            <p:cNvPr id="22" name="Graphique 6">
              <a:extLst>
                <a:ext uri="{FF2B5EF4-FFF2-40B4-BE49-F238E27FC236}">
                  <a16:creationId xmlns:a16="http://schemas.microsoft.com/office/drawing/2014/main" id="{A45DEFCD-B95C-49E8-A528-A1E0B53E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95053" y="3119845"/>
              <a:ext cx="952500" cy="952500"/>
            </a:xfrm>
            <a:prstGeom prst="rect">
              <a:avLst/>
            </a:prstGeom>
          </p:spPr>
        </p:pic>
      </p:grpSp>
      <p:pic>
        <p:nvPicPr>
          <p:cNvPr id="23" name="Graphique 11">
            <a:extLst>
              <a:ext uri="{FF2B5EF4-FFF2-40B4-BE49-F238E27FC236}">
                <a16:creationId xmlns:a16="http://schemas.microsoft.com/office/drawing/2014/main" id="{E333CFDA-63AD-4593-AFA1-0829882C02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4170" y="1962443"/>
            <a:ext cx="407426" cy="407426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E40A2950-6F26-45C5-B7F2-E77C4E73F3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7116" y="1947343"/>
            <a:ext cx="407426" cy="407426"/>
          </a:xfrm>
          <a:prstGeom prst="rect">
            <a:avLst/>
          </a:prstGeom>
        </p:spPr>
      </p:pic>
      <p:pic>
        <p:nvPicPr>
          <p:cNvPr id="25" name="Graphique 20">
            <a:extLst>
              <a:ext uri="{FF2B5EF4-FFF2-40B4-BE49-F238E27FC236}">
                <a16:creationId xmlns:a16="http://schemas.microsoft.com/office/drawing/2014/main" id="{62101B2F-7A39-4A6F-A098-78D2E9A033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20062" y="1962442"/>
            <a:ext cx="407426" cy="407426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B8513CC-EC2D-41B0-9121-001081EB4868}"/>
              </a:ext>
            </a:extLst>
          </p:cNvPr>
          <p:cNvCxnSpPr/>
          <p:nvPr/>
        </p:nvCxnSpPr>
        <p:spPr>
          <a:xfrm>
            <a:off x="1747192" y="2431800"/>
            <a:ext cx="1501877" cy="0"/>
          </a:xfrm>
          <a:prstGeom prst="line">
            <a:avLst/>
          </a:prstGeom>
          <a:ln w="9525" cmpd="sng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F41C2ED-E4EE-4A2F-A040-D72D93963D6C}"/>
              </a:ext>
            </a:extLst>
          </p:cNvPr>
          <p:cNvCxnSpPr>
            <a:cxnSpLocks/>
          </p:cNvCxnSpPr>
          <p:nvPr/>
        </p:nvCxnSpPr>
        <p:spPr>
          <a:xfrm>
            <a:off x="4190431" y="2431800"/>
            <a:ext cx="758928" cy="0"/>
          </a:xfrm>
          <a:prstGeom prst="line">
            <a:avLst/>
          </a:prstGeom>
          <a:ln w="9525" cmpd="sng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0BE9EDD-A9FE-4BE3-8CD3-9BE6447C64AA}"/>
              </a:ext>
            </a:extLst>
          </p:cNvPr>
          <p:cNvCxnSpPr>
            <a:cxnSpLocks/>
          </p:cNvCxnSpPr>
          <p:nvPr/>
        </p:nvCxnSpPr>
        <p:spPr>
          <a:xfrm>
            <a:off x="6163643" y="2431800"/>
            <a:ext cx="902724" cy="0"/>
          </a:xfrm>
          <a:prstGeom prst="line">
            <a:avLst/>
          </a:prstGeom>
          <a:ln w="9525" cmpd="sng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FCF4F2C-7428-4749-BCB8-DCD58597D108}"/>
              </a:ext>
            </a:extLst>
          </p:cNvPr>
          <p:cNvCxnSpPr>
            <a:cxnSpLocks/>
          </p:cNvCxnSpPr>
          <p:nvPr/>
        </p:nvCxnSpPr>
        <p:spPr>
          <a:xfrm>
            <a:off x="7886749" y="2431800"/>
            <a:ext cx="1664106" cy="0"/>
          </a:xfrm>
          <a:prstGeom prst="line">
            <a:avLst/>
          </a:prstGeom>
          <a:ln w="9525" cmpd="sng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que 28">
            <a:extLst>
              <a:ext uri="{FF2B5EF4-FFF2-40B4-BE49-F238E27FC236}">
                <a16:creationId xmlns:a16="http://schemas.microsoft.com/office/drawing/2014/main" id="{62E0D97F-4891-4430-98E3-A1BFCDBF87A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7769" y="5293422"/>
            <a:ext cx="675185" cy="6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80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1545</Words>
  <Application>Microsoft Office PowerPoint</Application>
  <PresentationFormat>Grand écran</PresentationFormat>
  <Paragraphs>245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 Condensed</vt:lpstr>
      <vt:lpstr>Trebuchet MS</vt:lpstr>
      <vt:lpstr>Verdana</vt:lpstr>
      <vt:lpstr>Wingdings 3</vt:lpstr>
      <vt:lpstr>Facette</vt:lpstr>
      <vt:lpstr>Amah Kouevi</vt:lpstr>
      <vt:lpstr>Sommaire</vt:lpstr>
      <vt:lpstr>Partie 1</vt:lpstr>
      <vt:lpstr>Le baromètre de l’expérience patient 4ème édition : la vision des professionnels et des Français</vt:lpstr>
      <vt:lpstr>Le baromètre de l’expérience patient 4ème édition : la vision des professionnels et des Français</vt:lpstr>
      <vt:lpstr>Le baromètre de l’expérience patient 4ème édition : la vision des professionnels et des Français</vt:lpstr>
      <vt:lpstr>Le baromètre de l’expérience patient 4ème édition : la vision des professionnels et des Français</vt:lpstr>
      <vt:lpstr>Partie 2</vt:lpstr>
      <vt:lpstr>Les déterminants de l’expérience patient Une étude réalisée par l’IFEP en 2021</vt:lpstr>
      <vt:lpstr>Les déterminants de l’expérience patient Une étude réalisée par l’IFEP en 2021</vt:lpstr>
      <vt:lpstr>Les déterminants de l’expérience patient Une étude réalisée par l’IFEP en 2021</vt:lpstr>
      <vt:lpstr>Partie 3</vt:lpstr>
      <vt:lpstr>La chirurgie des patients – Frédéric MOUGEOT Expérience de l’hospitalisation en chirurgie, travail du patient et sécurité des soins   </vt:lpstr>
      <vt:lpstr>Amah Kouevi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Amah KOUEVI</cp:lastModifiedBy>
  <cp:revision>81</cp:revision>
  <dcterms:created xsi:type="dcterms:W3CDTF">2019-05-22T09:39:52Z</dcterms:created>
  <dcterms:modified xsi:type="dcterms:W3CDTF">2022-04-06T13:09:25Z</dcterms:modified>
</cp:coreProperties>
</file>