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3" r:id="rId2"/>
    <p:sldId id="284" r:id="rId3"/>
    <p:sldId id="310" r:id="rId4"/>
    <p:sldId id="288" r:id="rId5"/>
    <p:sldId id="272" r:id="rId6"/>
    <p:sldId id="286" r:id="rId7"/>
    <p:sldId id="289" r:id="rId8"/>
    <p:sldId id="257" r:id="rId9"/>
    <p:sldId id="260" r:id="rId10"/>
    <p:sldId id="261" r:id="rId11"/>
    <p:sldId id="263" r:id="rId12"/>
    <p:sldId id="262" r:id="rId13"/>
    <p:sldId id="275" r:id="rId14"/>
    <p:sldId id="258" r:id="rId15"/>
    <p:sldId id="308" r:id="rId16"/>
    <p:sldId id="309" r:id="rId17"/>
    <p:sldId id="281" r:id="rId18"/>
    <p:sldId id="268" r:id="rId19"/>
    <p:sldId id="30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F0D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740" autoAdjust="0"/>
    <p:restoredTop sz="91185"/>
  </p:normalViewPr>
  <p:slideViewPr>
    <p:cSldViewPr snapToGrid="0">
      <p:cViewPr varScale="1">
        <p:scale>
          <a:sx n="85" d="100"/>
          <a:sy n="85" d="100"/>
        </p:scale>
        <p:origin x="184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t_ng\Downloads\HERMES%20patien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Rythme des inclusions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Feuil2!$D$2:$E$27</c:f>
              <c:multiLvlStrCache>
                <c:ptCount val="26"/>
                <c:lvl>
                  <c:pt idx="0">
                    <c:v>février</c:v>
                  </c:pt>
                  <c:pt idx="1">
                    <c:v>mars</c:v>
                  </c:pt>
                  <c:pt idx="2">
                    <c:v>avril</c:v>
                  </c:pt>
                  <c:pt idx="3">
                    <c:v>mai</c:v>
                  </c:pt>
                  <c:pt idx="4">
                    <c:v>juin</c:v>
                  </c:pt>
                  <c:pt idx="5">
                    <c:v>juillet</c:v>
                  </c:pt>
                  <c:pt idx="6">
                    <c:v>août</c:v>
                  </c:pt>
                  <c:pt idx="7">
                    <c:v>septembre</c:v>
                  </c:pt>
                  <c:pt idx="8">
                    <c:v>octobre</c:v>
                  </c:pt>
                  <c:pt idx="9">
                    <c:v>novembre</c:v>
                  </c:pt>
                  <c:pt idx="10">
                    <c:v>décembre</c:v>
                  </c:pt>
                  <c:pt idx="11">
                    <c:v>janvier</c:v>
                  </c:pt>
                  <c:pt idx="12">
                    <c:v>février</c:v>
                  </c:pt>
                  <c:pt idx="13">
                    <c:v>mars</c:v>
                  </c:pt>
                  <c:pt idx="14">
                    <c:v>avril</c:v>
                  </c:pt>
                  <c:pt idx="15">
                    <c:v>mai</c:v>
                  </c:pt>
                  <c:pt idx="16">
                    <c:v>juin</c:v>
                  </c:pt>
                  <c:pt idx="17">
                    <c:v>juillet</c:v>
                  </c:pt>
                  <c:pt idx="18">
                    <c:v>août</c:v>
                  </c:pt>
                  <c:pt idx="19">
                    <c:v>septembre</c:v>
                  </c:pt>
                  <c:pt idx="20">
                    <c:v>octobre</c:v>
                  </c:pt>
                  <c:pt idx="21">
                    <c:v>novembre</c:v>
                  </c:pt>
                  <c:pt idx="22">
                    <c:v>décembre</c:v>
                  </c:pt>
                  <c:pt idx="23">
                    <c:v>janvier</c:v>
                  </c:pt>
                  <c:pt idx="24">
                    <c:v>février</c:v>
                  </c:pt>
                  <c:pt idx="25">
                    <c:v>mars</c:v>
                  </c:pt>
                </c:lvl>
                <c:lvl>
                  <c:pt idx="0">
                    <c:v>2020</c:v>
                  </c:pt>
                  <c:pt idx="11">
                    <c:v>2021</c:v>
                  </c:pt>
                  <c:pt idx="23">
                    <c:v>2022</c:v>
                  </c:pt>
                </c:lvl>
              </c:multiLvlStrCache>
            </c:multiLvlStrRef>
          </c:cat>
          <c:val>
            <c:numRef>
              <c:f>Feuil2!$F$2:$F$27</c:f>
              <c:numCache>
                <c:formatCode>General</c:formatCode>
                <c:ptCount val="26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  <c:pt idx="8">
                  <c:v>7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4</c:v>
                </c:pt>
                <c:pt idx="13">
                  <c:v>3</c:v>
                </c:pt>
                <c:pt idx="14">
                  <c:v>1</c:v>
                </c:pt>
                <c:pt idx="15">
                  <c:v>5</c:v>
                </c:pt>
                <c:pt idx="16">
                  <c:v>7</c:v>
                </c:pt>
                <c:pt idx="17">
                  <c:v>8</c:v>
                </c:pt>
                <c:pt idx="18">
                  <c:v>3</c:v>
                </c:pt>
                <c:pt idx="19">
                  <c:v>6</c:v>
                </c:pt>
                <c:pt idx="20">
                  <c:v>12</c:v>
                </c:pt>
                <c:pt idx="21">
                  <c:v>5</c:v>
                </c:pt>
                <c:pt idx="22">
                  <c:v>7</c:v>
                </c:pt>
                <c:pt idx="23">
                  <c:v>7</c:v>
                </c:pt>
                <c:pt idx="24">
                  <c:v>0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B9-4CF6-A5C2-357EFEC4B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4718880"/>
        <c:axId val="1444720128"/>
      </c:barChart>
      <c:catAx>
        <c:axId val="144471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4720128"/>
        <c:crosses val="autoZero"/>
        <c:auto val="1"/>
        <c:lblAlgn val="ctr"/>
        <c:lblOffset val="100"/>
        <c:noMultiLvlLbl val="0"/>
      </c:catAx>
      <c:valAx>
        <c:axId val="1444720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44718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E2A4E-B214-4E5A-8500-B975AF7264B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5458F17-4067-404C-9327-45F7015FF839}">
      <dgm:prSet custT="1"/>
      <dgm:spPr/>
      <dgm:t>
        <a:bodyPr/>
        <a:lstStyle/>
        <a:p>
          <a:r>
            <a:rPr lang="fr-FR" sz="1600" dirty="0"/>
            <a:t>1ere patiente incluse le 25/02/2020</a:t>
          </a:r>
        </a:p>
      </dgm:t>
    </dgm:pt>
    <dgm:pt modelId="{F3488859-599D-4099-A139-3FE46BD16FD9}" type="parTrans" cxnId="{0934A673-4DE9-465B-97B7-8079C82E7EEE}">
      <dgm:prSet/>
      <dgm:spPr/>
      <dgm:t>
        <a:bodyPr/>
        <a:lstStyle/>
        <a:p>
          <a:endParaRPr lang="fr-FR" sz="2000"/>
        </a:p>
      </dgm:t>
    </dgm:pt>
    <dgm:pt modelId="{06BE9592-DC4E-410A-8A72-3A6BAEFF295A}" type="sibTrans" cxnId="{0934A673-4DE9-465B-97B7-8079C82E7EEE}">
      <dgm:prSet/>
      <dgm:spPr/>
      <dgm:t>
        <a:bodyPr/>
        <a:lstStyle/>
        <a:p>
          <a:endParaRPr lang="fr-FR" sz="2000"/>
        </a:p>
      </dgm:t>
    </dgm:pt>
    <dgm:pt modelId="{9C948638-DD44-40C2-AEFA-B885B2D9A49C}">
      <dgm:prSet custT="1"/>
      <dgm:spPr/>
      <dgm:t>
        <a:bodyPr/>
        <a:lstStyle/>
        <a:p>
          <a:r>
            <a:rPr lang="fr-FR" sz="1600" dirty="0"/>
            <a:t>Crise COVID</a:t>
          </a:r>
        </a:p>
        <a:p>
          <a:r>
            <a:rPr lang="fr-FR" sz="1600" dirty="0"/>
            <a:t>Mars – mai 2020</a:t>
          </a:r>
        </a:p>
      </dgm:t>
    </dgm:pt>
    <dgm:pt modelId="{1FBEA24F-C693-4CCB-B648-0582F00B9F22}" type="parTrans" cxnId="{D36A68B1-7A51-4FCA-9CE5-05A201DA393C}">
      <dgm:prSet/>
      <dgm:spPr/>
      <dgm:t>
        <a:bodyPr/>
        <a:lstStyle/>
        <a:p>
          <a:endParaRPr lang="fr-FR" sz="2000"/>
        </a:p>
      </dgm:t>
    </dgm:pt>
    <dgm:pt modelId="{848600FE-0906-4032-987C-4C549614025A}" type="sibTrans" cxnId="{D36A68B1-7A51-4FCA-9CE5-05A201DA393C}">
      <dgm:prSet/>
      <dgm:spPr/>
      <dgm:t>
        <a:bodyPr/>
        <a:lstStyle/>
        <a:p>
          <a:endParaRPr lang="fr-FR" sz="2000"/>
        </a:p>
      </dgm:t>
    </dgm:pt>
    <dgm:pt modelId="{5DFBC22F-8592-45A5-AA74-1A007D30D49E}">
      <dgm:prSet custT="1"/>
      <dgm:spPr/>
      <dgm:t>
        <a:bodyPr/>
        <a:lstStyle/>
        <a:p>
          <a:r>
            <a:rPr lang="fr-FR" sz="1600" dirty="0"/>
            <a:t>Reprise des inclusions en juillet 2020</a:t>
          </a:r>
        </a:p>
      </dgm:t>
    </dgm:pt>
    <dgm:pt modelId="{9A1288CF-1F9B-4770-B3F6-BCABF4AF832F}" type="parTrans" cxnId="{D691F491-B258-4A9C-B07D-2719D08787BB}">
      <dgm:prSet/>
      <dgm:spPr/>
      <dgm:t>
        <a:bodyPr/>
        <a:lstStyle/>
        <a:p>
          <a:endParaRPr lang="fr-FR" sz="2000"/>
        </a:p>
      </dgm:t>
    </dgm:pt>
    <dgm:pt modelId="{29622396-5B8D-46BE-BE18-73AC4A265261}" type="sibTrans" cxnId="{D691F491-B258-4A9C-B07D-2719D08787BB}">
      <dgm:prSet/>
      <dgm:spPr/>
      <dgm:t>
        <a:bodyPr/>
        <a:lstStyle/>
        <a:p>
          <a:endParaRPr lang="fr-FR" sz="2000"/>
        </a:p>
      </dgm:t>
    </dgm:pt>
    <dgm:pt modelId="{EBAEA616-7A32-41BC-A0C0-B2F24B344617}">
      <dgm:prSet custT="1"/>
      <dgm:spPr/>
      <dgm:t>
        <a:bodyPr/>
        <a:lstStyle/>
        <a:p>
          <a:r>
            <a:rPr lang="fr-FR" sz="1600" dirty="0"/>
            <a:t>Actuellement: 92 patientes incluses</a:t>
          </a:r>
        </a:p>
      </dgm:t>
    </dgm:pt>
    <dgm:pt modelId="{0659A614-0DA1-4CEB-B17A-A4F044C649FA}" type="parTrans" cxnId="{C9D59ADF-D53A-4F40-BDC9-05F33AA36A3F}">
      <dgm:prSet/>
      <dgm:spPr/>
      <dgm:t>
        <a:bodyPr/>
        <a:lstStyle/>
        <a:p>
          <a:endParaRPr lang="fr-FR" sz="2000"/>
        </a:p>
      </dgm:t>
    </dgm:pt>
    <dgm:pt modelId="{BE3B2023-2309-4E70-A68E-ED873F36656C}" type="sibTrans" cxnId="{C9D59ADF-D53A-4F40-BDC9-05F33AA36A3F}">
      <dgm:prSet/>
      <dgm:spPr/>
      <dgm:t>
        <a:bodyPr/>
        <a:lstStyle/>
        <a:p>
          <a:endParaRPr lang="fr-FR" sz="2000"/>
        </a:p>
      </dgm:t>
    </dgm:pt>
    <dgm:pt modelId="{F44A7545-93B9-414F-B981-0938DC6C28CF}" type="pres">
      <dgm:prSet presAssocID="{670E2A4E-B214-4E5A-8500-B975AF7264B9}" presName="Name0" presStyleCnt="0">
        <dgm:presLayoutVars>
          <dgm:dir/>
          <dgm:resizeHandles val="exact"/>
        </dgm:presLayoutVars>
      </dgm:prSet>
      <dgm:spPr/>
    </dgm:pt>
    <dgm:pt modelId="{1ED83C13-2691-4F99-8C61-B0A687113E40}" type="pres">
      <dgm:prSet presAssocID="{670E2A4E-B214-4E5A-8500-B975AF7264B9}" presName="arrow" presStyleLbl="bgShp" presStyleIdx="0" presStyleCnt="1"/>
      <dgm:spPr/>
    </dgm:pt>
    <dgm:pt modelId="{0D69F3F7-FE4E-4268-9089-86B0F76412AB}" type="pres">
      <dgm:prSet presAssocID="{670E2A4E-B214-4E5A-8500-B975AF7264B9}" presName="points" presStyleCnt="0"/>
      <dgm:spPr/>
    </dgm:pt>
    <dgm:pt modelId="{5B0D0103-0E64-4FD9-B6F7-7CF378BC20D8}" type="pres">
      <dgm:prSet presAssocID="{05458F17-4067-404C-9327-45F7015FF839}" presName="compositeA" presStyleCnt="0"/>
      <dgm:spPr/>
    </dgm:pt>
    <dgm:pt modelId="{CA41ACD7-82E9-412A-B302-4296D48E1240}" type="pres">
      <dgm:prSet presAssocID="{05458F17-4067-404C-9327-45F7015FF839}" presName="textA" presStyleLbl="revTx" presStyleIdx="0" presStyleCnt="4">
        <dgm:presLayoutVars>
          <dgm:bulletEnabled val="1"/>
        </dgm:presLayoutVars>
      </dgm:prSet>
      <dgm:spPr/>
    </dgm:pt>
    <dgm:pt modelId="{21334739-766F-4367-A151-7A0B525CDD39}" type="pres">
      <dgm:prSet presAssocID="{05458F17-4067-404C-9327-45F7015FF839}" presName="circleA" presStyleLbl="node1" presStyleIdx="0" presStyleCnt="4"/>
      <dgm:spPr/>
    </dgm:pt>
    <dgm:pt modelId="{27E78461-9CFD-4B7C-8755-F12BF5481B69}" type="pres">
      <dgm:prSet presAssocID="{05458F17-4067-404C-9327-45F7015FF839}" presName="spaceA" presStyleCnt="0"/>
      <dgm:spPr/>
    </dgm:pt>
    <dgm:pt modelId="{0E5B77D9-3CD6-47CA-B2D4-0DD5636C60D5}" type="pres">
      <dgm:prSet presAssocID="{06BE9592-DC4E-410A-8A72-3A6BAEFF295A}" presName="space" presStyleCnt="0"/>
      <dgm:spPr/>
    </dgm:pt>
    <dgm:pt modelId="{99C49038-1181-4CF6-BF75-130ED456D6ED}" type="pres">
      <dgm:prSet presAssocID="{9C948638-DD44-40C2-AEFA-B885B2D9A49C}" presName="compositeB" presStyleCnt="0"/>
      <dgm:spPr/>
    </dgm:pt>
    <dgm:pt modelId="{E4645F7B-A704-4754-98A7-C001C24301FE}" type="pres">
      <dgm:prSet presAssocID="{9C948638-DD44-40C2-AEFA-B885B2D9A49C}" presName="textB" presStyleLbl="revTx" presStyleIdx="1" presStyleCnt="4" custScaleY="73639" custLinFactY="-34424" custLinFactNeighborX="-3015" custLinFactNeighborY="-100000">
        <dgm:presLayoutVars>
          <dgm:bulletEnabled val="1"/>
        </dgm:presLayoutVars>
      </dgm:prSet>
      <dgm:spPr/>
    </dgm:pt>
    <dgm:pt modelId="{4D04CF61-6FFE-45FA-8F48-6C2764558553}" type="pres">
      <dgm:prSet presAssocID="{9C948638-DD44-40C2-AEFA-B885B2D9A49C}" presName="circleB" presStyleLbl="node1" presStyleIdx="1" presStyleCnt="4" custLinFactNeighborX="3086" custLinFactNeighborY="-7593"/>
      <dgm:spPr/>
    </dgm:pt>
    <dgm:pt modelId="{99405E61-1B0D-4D5F-9560-DB9F48C40C05}" type="pres">
      <dgm:prSet presAssocID="{9C948638-DD44-40C2-AEFA-B885B2D9A49C}" presName="spaceB" presStyleCnt="0"/>
      <dgm:spPr/>
    </dgm:pt>
    <dgm:pt modelId="{9B388323-01A8-4CE3-A9FB-C638555E3E8C}" type="pres">
      <dgm:prSet presAssocID="{848600FE-0906-4032-987C-4C549614025A}" presName="space" presStyleCnt="0"/>
      <dgm:spPr/>
    </dgm:pt>
    <dgm:pt modelId="{9D44C30D-3E58-4C71-A497-6E8ED7CB45E3}" type="pres">
      <dgm:prSet presAssocID="{5DFBC22F-8592-45A5-AA74-1A007D30D49E}" presName="compositeA" presStyleCnt="0"/>
      <dgm:spPr/>
    </dgm:pt>
    <dgm:pt modelId="{4545B037-D7C4-45BC-A5C2-897448A6DF90}" type="pres">
      <dgm:prSet presAssocID="{5DFBC22F-8592-45A5-AA74-1A007D30D49E}" presName="textA" presStyleLbl="revTx" presStyleIdx="2" presStyleCnt="4">
        <dgm:presLayoutVars>
          <dgm:bulletEnabled val="1"/>
        </dgm:presLayoutVars>
      </dgm:prSet>
      <dgm:spPr/>
    </dgm:pt>
    <dgm:pt modelId="{036CC921-B0AC-4225-B6FA-671C8A8F0083}" type="pres">
      <dgm:prSet presAssocID="{5DFBC22F-8592-45A5-AA74-1A007D30D49E}" presName="circleA" presStyleLbl="node1" presStyleIdx="2" presStyleCnt="4"/>
      <dgm:spPr/>
    </dgm:pt>
    <dgm:pt modelId="{693BC521-2B80-4376-B4C4-8A2B374E043E}" type="pres">
      <dgm:prSet presAssocID="{5DFBC22F-8592-45A5-AA74-1A007D30D49E}" presName="spaceA" presStyleCnt="0"/>
      <dgm:spPr/>
    </dgm:pt>
    <dgm:pt modelId="{A2DE5E56-46B9-44BA-8E84-B1E1EA6E5B0A}" type="pres">
      <dgm:prSet presAssocID="{29622396-5B8D-46BE-BE18-73AC4A265261}" presName="space" presStyleCnt="0"/>
      <dgm:spPr/>
    </dgm:pt>
    <dgm:pt modelId="{51286BFD-7FCF-4DD9-9267-DC41155719EF}" type="pres">
      <dgm:prSet presAssocID="{EBAEA616-7A32-41BC-A0C0-B2F24B344617}" presName="compositeB" presStyleCnt="0"/>
      <dgm:spPr/>
    </dgm:pt>
    <dgm:pt modelId="{A19F6FCA-9CEC-418B-8C07-9CB1FF8F17D3}" type="pres">
      <dgm:prSet presAssocID="{EBAEA616-7A32-41BC-A0C0-B2F24B344617}" presName="textB" presStyleLbl="revTx" presStyleIdx="3" presStyleCnt="4">
        <dgm:presLayoutVars>
          <dgm:bulletEnabled val="1"/>
        </dgm:presLayoutVars>
      </dgm:prSet>
      <dgm:spPr/>
    </dgm:pt>
    <dgm:pt modelId="{4755C1B9-1AB7-4CD5-87D6-E0B09800F5C5}" type="pres">
      <dgm:prSet presAssocID="{EBAEA616-7A32-41BC-A0C0-B2F24B344617}" presName="circleB" presStyleLbl="node1" presStyleIdx="3" presStyleCnt="4"/>
      <dgm:spPr/>
    </dgm:pt>
    <dgm:pt modelId="{36CD8E2D-0724-4E55-9B32-4BE2F4F9EA75}" type="pres">
      <dgm:prSet presAssocID="{EBAEA616-7A32-41BC-A0C0-B2F24B344617}" presName="spaceB" presStyleCnt="0"/>
      <dgm:spPr/>
    </dgm:pt>
  </dgm:ptLst>
  <dgm:cxnLst>
    <dgm:cxn modelId="{DD7A5B0D-B185-48DE-8437-2FBD4CFF8079}" type="presOf" srcId="{EBAEA616-7A32-41BC-A0C0-B2F24B344617}" destId="{A19F6FCA-9CEC-418B-8C07-9CB1FF8F17D3}" srcOrd="0" destOrd="0" presId="urn:microsoft.com/office/officeart/2005/8/layout/hProcess11"/>
    <dgm:cxn modelId="{37609620-EFC9-4AE7-8764-11E5F22229EF}" type="presOf" srcId="{670E2A4E-B214-4E5A-8500-B975AF7264B9}" destId="{F44A7545-93B9-414F-B981-0938DC6C28CF}" srcOrd="0" destOrd="0" presId="urn:microsoft.com/office/officeart/2005/8/layout/hProcess11"/>
    <dgm:cxn modelId="{F131D25C-6781-440B-A6BD-2C50CDE5184A}" type="presOf" srcId="{5DFBC22F-8592-45A5-AA74-1A007D30D49E}" destId="{4545B037-D7C4-45BC-A5C2-897448A6DF90}" srcOrd="0" destOrd="0" presId="urn:microsoft.com/office/officeart/2005/8/layout/hProcess11"/>
    <dgm:cxn modelId="{0934A673-4DE9-465B-97B7-8079C82E7EEE}" srcId="{670E2A4E-B214-4E5A-8500-B975AF7264B9}" destId="{05458F17-4067-404C-9327-45F7015FF839}" srcOrd="0" destOrd="0" parTransId="{F3488859-599D-4099-A139-3FE46BD16FD9}" sibTransId="{06BE9592-DC4E-410A-8A72-3A6BAEFF295A}"/>
    <dgm:cxn modelId="{A1FCCE88-48CC-41AB-86EB-38FB1AD19F7E}" type="presOf" srcId="{9C948638-DD44-40C2-AEFA-B885B2D9A49C}" destId="{E4645F7B-A704-4754-98A7-C001C24301FE}" srcOrd="0" destOrd="0" presId="urn:microsoft.com/office/officeart/2005/8/layout/hProcess11"/>
    <dgm:cxn modelId="{D691F491-B258-4A9C-B07D-2719D08787BB}" srcId="{670E2A4E-B214-4E5A-8500-B975AF7264B9}" destId="{5DFBC22F-8592-45A5-AA74-1A007D30D49E}" srcOrd="2" destOrd="0" parTransId="{9A1288CF-1F9B-4770-B3F6-BCABF4AF832F}" sibTransId="{29622396-5B8D-46BE-BE18-73AC4A265261}"/>
    <dgm:cxn modelId="{D36A68B1-7A51-4FCA-9CE5-05A201DA393C}" srcId="{670E2A4E-B214-4E5A-8500-B975AF7264B9}" destId="{9C948638-DD44-40C2-AEFA-B885B2D9A49C}" srcOrd="1" destOrd="0" parTransId="{1FBEA24F-C693-4CCB-B648-0582F00B9F22}" sibTransId="{848600FE-0906-4032-987C-4C549614025A}"/>
    <dgm:cxn modelId="{8CC1BDD1-25D4-45A2-9700-1E25FDFF0F76}" type="presOf" srcId="{05458F17-4067-404C-9327-45F7015FF839}" destId="{CA41ACD7-82E9-412A-B302-4296D48E1240}" srcOrd="0" destOrd="0" presId="urn:microsoft.com/office/officeart/2005/8/layout/hProcess11"/>
    <dgm:cxn modelId="{C9D59ADF-D53A-4F40-BDC9-05F33AA36A3F}" srcId="{670E2A4E-B214-4E5A-8500-B975AF7264B9}" destId="{EBAEA616-7A32-41BC-A0C0-B2F24B344617}" srcOrd="3" destOrd="0" parTransId="{0659A614-0DA1-4CEB-B17A-A4F044C649FA}" sibTransId="{BE3B2023-2309-4E70-A68E-ED873F36656C}"/>
    <dgm:cxn modelId="{C09F2B72-4F1F-4960-82BA-E277DBFA81E6}" type="presParOf" srcId="{F44A7545-93B9-414F-B981-0938DC6C28CF}" destId="{1ED83C13-2691-4F99-8C61-B0A687113E40}" srcOrd="0" destOrd="0" presId="urn:microsoft.com/office/officeart/2005/8/layout/hProcess11"/>
    <dgm:cxn modelId="{A489DA64-A443-463E-A20A-2E4907CB049B}" type="presParOf" srcId="{F44A7545-93B9-414F-B981-0938DC6C28CF}" destId="{0D69F3F7-FE4E-4268-9089-86B0F76412AB}" srcOrd="1" destOrd="0" presId="urn:microsoft.com/office/officeart/2005/8/layout/hProcess11"/>
    <dgm:cxn modelId="{F7494499-07E1-4911-A7A3-158539C8B0E9}" type="presParOf" srcId="{0D69F3F7-FE4E-4268-9089-86B0F76412AB}" destId="{5B0D0103-0E64-4FD9-B6F7-7CF378BC20D8}" srcOrd="0" destOrd="0" presId="urn:microsoft.com/office/officeart/2005/8/layout/hProcess11"/>
    <dgm:cxn modelId="{0B6FAD71-3378-4330-B8E5-77C8355741BD}" type="presParOf" srcId="{5B0D0103-0E64-4FD9-B6F7-7CF378BC20D8}" destId="{CA41ACD7-82E9-412A-B302-4296D48E1240}" srcOrd="0" destOrd="0" presId="urn:microsoft.com/office/officeart/2005/8/layout/hProcess11"/>
    <dgm:cxn modelId="{9D23A9D3-5F94-4A8C-9B71-6381A265798A}" type="presParOf" srcId="{5B0D0103-0E64-4FD9-B6F7-7CF378BC20D8}" destId="{21334739-766F-4367-A151-7A0B525CDD39}" srcOrd="1" destOrd="0" presId="urn:microsoft.com/office/officeart/2005/8/layout/hProcess11"/>
    <dgm:cxn modelId="{D40B5E61-F05D-4EF8-81D8-2DCAA2D4FBE0}" type="presParOf" srcId="{5B0D0103-0E64-4FD9-B6F7-7CF378BC20D8}" destId="{27E78461-9CFD-4B7C-8755-F12BF5481B69}" srcOrd="2" destOrd="0" presId="urn:microsoft.com/office/officeart/2005/8/layout/hProcess11"/>
    <dgm:cxn modelId="{6C53875C-DC0A-490E-A7F8-A02FB5287306}" type="presParOf" srcId="{0D69F3F7-FE4E-4268-9089-86B0F76412AB}" destId="{0E5B77D9-3CD6-47CA-B2D4-0DD5636C60D5}" srcOrd="1" destOrd="0" presId="urn:microsoft.com/office/officeart/2005/8/layout/hProcess11"/>
    <dgm:cxn modelId="{823AE35D-A1BB-42A6-AE0D-E21D2344B546}" type="presParOf" srcId="{0D69F3F7-FE4E-4268-9089-86B0F76412AB}" destId="{99C49038-1181-4CF6-BF75-130ED456D6ED}" srcOrd="2" destOrd="0" presId="urn:microsoft.com/office/officeart/2005/8/layout/hProcess11"/>
    <dgm:cxn modelId="{F9062F58-44F8-489D-98F2-9B53CD274A7C}" type="presParOf" srcId="{99C49038-1181-4CF6-BF75-130ED456D6ED}" destId="{E4645F7B-A704-4754-98A7-C001C24301FE}" srcOrd="0" destOrd="0" presId="urn:microsoft.com/office/officeart/2005/8/layout/hProcess11"/>
    <dgm:cxn modelId="{C0A46FEA-45B4-4105-B1E6-5BF41EB4E76E}" type="presParOf" srcId="{99C49038-1181-4CF6-BF75-130ED456D6ED}" destId="{4D04CF61-6FFE-45FA-8F48-6C2764558553}" srcOrd="1" destOrd="0" presId="urn:microsoft.com/office/officeart/2005/8/layout/hProcess11"/>
    <dgm:cxn modelId="{13C721DF-54B8-484C-939B-B2E7D0A65FC7}" type="presParOf" srcId="{99C49038-1181-4CF6-BF75-130ED456D6ED}" destId="{99405E61-1B0D-4D5F-9560-DB9F48C40C05}" srcOrd="2" destOrd="0" presId="urn:microsoft.com/office/officeart/2005/8/layout/hProcess11"/>
    <dgm:cxn modelId="{A1E4B3BD-BF9F-46CD-A992-1247889D489F}" type="presParOf" srcId="{0D69F3F7-FE4E-4268-9089-86B0F76412AB}" destId="{9B388323-01A8-4CE3-A9FB-C638555E3E8C}" srcOrd="3" destOrd="0" presId="urn:microsoft.com/office/officeart/2005/8/layout/hProcess11"/>
    <dgm:cxn modelId="{A53524F0-1A2E-411C-BA65-F18D893431AE}" type="presParOf" srcId="{0D69F3F7-FE4E-4268-9089-86B0F76412AB}" destId="{9D44C30D-3E58-4C71-A497-6E8ED7CB45E3}" srcOrd="4" destOrd="0" presId="urn:microsoft.com/office/officeart/2005/8/layout/hProcess11"/>
    <dgm:cxn modelId="{95976E4F-88E9-480A-A9D3-47069A885916}" type="presParOf" srcId="{9D44C30D-3E58-4C71-A497-6E8ED7CB45E3}" destId="{4545B037-D7C4-45BC-A5C2-897448A6DF90}" srcOrd="0" destOrd="0" presId="urn:microsoft.com/office/officeart/2005/8/layout/hProcess11"/>
    <dgm:cxn modelId="{B6688CB1-1FCD-407C-B937-9FBCB14562A8}" type="presParOf" srcId="{9D44C30D-3E58-4C71-A497-6E8ED7CB45E3}" destId="{036CC921-B0AC-4225-B6FA-671C8A8F0083}" srcOrd="1" destOrd="0" presId="urn:microsoft.com/office/officeart/2005/8/layout/hProcess11"/>
    <dgm:cxn modelId="{2886F279-8935-4E29-B5E0-5ECEE88C5740}" type="presParOf" srcId="{9D44C30D-3E58-4C71-A497-6E8ED7CB45E3}" destId="{693BC521-2B80-4376-B4C4-8A2B374E043E}" srcOrd="2" destOrd="0" presId="urn:microsoft.com/office/officeart/2005/8/layout/hProcess11"/>
    <dgm:cxn modelId="{B5D2CD38-30CC-4D61-A7A9-BA9C7CCFE6E4}" type="presParOf" srcId="{0D69F3F7-FE4E-4268-9089-86B0F76412AB}" destId="{A2DE5E56-46B9-44BA-8E84-B1E1EA6E5B0A}" srcOrd="5" destOrd="0" presId="urn:microsoft.com/office/officeart/2005/8/layout/hProcess11"/>
    <dgm:cxn modelId="{4DA4470F-F5BE-409D-8EB3-5099904D433A}" type="presParOf" srcId="{0D69F3F7-FE4E-4268-9089-86B0F76412AB}" destId="{51286BFD-7FCF-4DD9-9267-DC41155719EF}" srcOrd="6" destOrd="0" presId="urn:microsoft.com/office/officeart/2005/8/layout/hProcess11"/>
    <dgm:cxn modelId="{7ACC7513-CAC2-4DFD-BC2D-FF26F54C5F33}" type="presParOf" srcId="{51286BFD-7FCF-4DD9-9267-DC41155719EF}" destId="{A19F6FCA-9CEC-418B-8C07-9CB1FF8F17D3}" srcOrd="0" destOrd="0" presId="urn:microsoft.com/office/officeart/2005/8/layout/hProcess11"/>
    <dgm:cxn modelId="{48253A6D-ACAA-4C35-934A-6214DD5CF387}" type="presParOf" srcId="{51286BFD-7FCF-4DD9-9267-DC41155719EF}" destId="{4755C1B9-1AB7-4CD5-87D6-E0B09800F5C5}" srcOrd="1" destOrd="0" presId="urn:microsoft.com/office/officeart/2005/8/layout/hProcess11"/>
    <dgm:cxn modelId="{B1292D87-59FE-4A8E-BCAD-C0EA6D745C3D}" type="presParOf" srcId="{51286BFD-7FCF-4DD9-9267-DC41155719EF}" destId="{36CD8E2D-0724-4E55-9B32-4BE2F4F9EA7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774885B-EB49-4AE5-9996-CCBBE00AF1FF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r-FR"/>
        </a:p>
      </dgm:t>
    </dgm:pt>
    <dgm:pt modelId="{4F99B14E-673D-495C-BFC8-0EB1FC820704}">
      <dgm:prSet custT="1"/>
      <dgm:spPr/>
      <dgm:t>
        <a:bodyPr/>
        <a:lstStyle/>
        <a:p>
          <a:r>
            <a:rPr lang="fr-FR" sz="1800" b="0" dirty="0">
              <a:solidFill>
                <a:schemeClr val="bg1"/>
              </a:solidFill>
            </a:rPr>
            <a:t>Le chirurgien propose à la patiente de participer en consultation</a:t>
          </a:r>
        </a:p>
      </dgm:t>
    </dgm:pt>
    <dgm:pt modelId="{4DC7A0A4-0BB3-411D-90BF-C8EF1D1C82B2}" type="parTrans" cxnId="{53541EB5-BE7C-4CCE-B2AC-229D9B8A214D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E38ACD47-4956-4946-84AA-8FDB8C56DAB6}" type="sibTrans" cxnId="{53541EB5-BE7C-4CCE-B2AC-229D9B8A214D}">
      <dgm:prSet custT="1"/>
      <dgm:spPr/>
      <dgm:t>
        <a:bodyPr/>
        <a:lstStyle/>
        <a:p>
          <a:endParaRPr lang="fr-FR" sz="3600" b="0">
            <a:solidFill>
              <a:schemeClr val="bg1"/>
            </a:solidFill>
          </a:endParaRPr>
        </a:p>
      </dgm:t>
    </dgm:pt>
    <dgm:pt modelId="{B8E57DBF-AA71-4EF4-8DAA-D1C9E64DE8E5}">
      <dgm:prSet custT="1"/>
      <dgm:spPr/>
      <dgm:t>
        <a:bodyPr/>
        <a:lstStyle/>
        <a:p>
          <a:r>
            <a:rPr lang="fr-FR" sz="1800" b="0" dirty="0">
              <a:solidFill>
                <a:schemeClr val="bg1"/>
              </a:solidFill>
            </a:rPr>
            <a:t>L’IDE de consultation valide la participation  sur </a:t>
          </a:r>
          <a:r>
            <a:rPr lang="fr-FR" sz="1800" b="0" dirty="0" err="1">
              <a:solidFill>
                <a:schemeClr val="bg1"/>
              </a:solidFill>
            </a:rPr>
            <a:t>DxCare</a:t>
          </a:r>
          <a:endParaRPr lang="fr-FR" sz="1800" b="0" dirty="0">
            <a:solidFill>
              <a:schemeClr val="bg1"/>
            </a:solidFill>
          </a:endParaRPr>
        </a:p>
      </dgm:t>
    </dgm:pt>
    <dgm:pt modelId="{6DC5E3A8-BEE7-4F09-817A-A5CC6F00FAA2}" type="parTrans" cxnId="{9174F27B-6665-43CA-9E8C-908E9F2A4A86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69D51A3B-DD69-4212-8037-30693B2F0954}" type="sibTrans" cxnId="{9174F27B-6665-43CA-9E8C-908E9F2A4A86}">
      <dgm:prSet custT="1"/>
      <dgm:spPr/>
      <dgm:t>
        <a:bodyPr/>
        <a:lstStyle/>
        <a:p>
          <a:endParaRPr lang="fr-FR" sz="3600" b="0">
            <a:solidFill>
              <a:schemeClr val="bg1"/>
            </a:solidFill>
          </a:endParaRPr>
        </a:p>
      </dgm:t>
    </dgm:pt>
    <dgm:pt modelId="{36C27B20-A11F-4751-9DBC-15D2E9058D19}">
      <dgm:prSet custT="1"/>
      <dgm:spPr/>
      <dgm:t>
        <a:bodyPr/>
        <a:lstStyle/>
        <a:p>
          <a:r>
            <a:rPr lang="fr-FR" sz="1600" b="0" i="0" dirty="0">
              <a:solidFill>
                <a:schemeClr val="bg1"/>
              </a:solidFill>
            </a:rPr>
            <a:t>La patiente doit avoir une adresse mail valide</a:t>
          </a:r>
        </a:p>
      </dgm:t>
    </dgm:pt>
    <dgm:pt modelId="{D4F56720-1BA9-4F8F-90FE-D7CD507455BD}" type="parTrans" cxnId="{EC21BFC4-DDEC-46BC-8831-68A81D02FA17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FCEB9609-EF08-4526-80E7-E66FB8E9C709}" type="sibTrans" cxnId="{EC21BFC4-DDEC-46BC-8831-68A81D02FA17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5309CDE8-4DAC-4524-8B7D-337AD3056D9F}">
      <dgm:prSet custT="1"/>
      <dgm:spPr/>
      <dgm:t>
        <a:bodyPr/>
        <a:lstStyle/>
        <a:p>
          <a:r>
            <a:rPr lang="fr-FR" sz="1800" b="0" dirty="0">
              <a:solidFill>
                <a:schemeClr val="bg1"/>
              </a:solidFill>
            </a:rPr>
            <a:t>La patiente reçoit un mail avec un lien pour s’inscrire sur la plateforme HERMES (recueil </a:t>
          </a:r>
          <a:r>
            <a:rPr lang="fr-FR" sz="1800" b="0" dirty="0" err="1">
              <a:solidFill>
                <a:schemeClr val="bg1"/>
              </a:solidFill>
            </a:rPr>
            <a:t>PROMs</a:t>
          </a:r>
          <a:r>
            <a:rPr lang="fr-FR" sz="1800" b="0" dirty="0">
              <a:solidFill>
                <a:schemeClr val="bg1"/>
              </a:solidFill>
            </a:rPr>
            <a:t>)</a:t>
          </a:r>
        </a:p>
      </dgm:t>
    </dgm:pt>
    <dgm:pt modelId="{4D1F3D36-F632-453D-9F6C-CD9EF0F6B599}" type="parTrans" cxnId="{511648F4-E18C-44E3-A9B6-42750857828B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B30989FF-6A40-4CED-B90E-9A6455335EE3}" type="sibTrans" cxnId="{511648F4-E18C-44E3-A9B6-42750857828B}">
      <dgm:prSet custT="1"/>
      <dgm:spPr/>
      <dgm:t>
        <a:bodyPr/>
        <a:lstStyle/>
        <a:p>
          <a:endParaRPr lang="fr-FR" sz="3600" b="0">
            <a:solidFill>
              <a:schemeClr val="bg1"/>
            </a:solidFill>
          </a:endParaRPr>
        </a:p>
      </dgm:t>
    </dgm:pt>
    <dgm:pt modelId="{550DA210-45F0-4E4E-B75E-57304BEF53B8}">
      <dgm:prSet custT="1"/>
      <dgm:spPr/>
      <dgm:t>
        <a:bodyPr/>
        <a:lstStyle/>
        <a:p>
          <a:r>
            <a:rPr lang="fr-FR" sz="1600" b="0">
              <a:solidFill>
                <a:schemeClr val="bg1"/>
              </a:solidFill>
            </a:rPr>
            <a:t>Signature du consentement</a:t>
          </a:r>
          <a:endParaRPr lang="fr-FR" sz="1600" b="0" dirty="0">
            <a:solidFill>
              <a:schemeClr val="bg1"/>
            </a:solidFill>
          </a:endParaRPr>
        </a:p>
      </dgm:t>
    </dgm:pt>
    <dgm:pt modelId="{857B9D05-0585-406D-9B34-665CDE22CB54}" type="parTrans" cxnId="{63D272AB-A756-43FC-BB51-804050EF5864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312499B8-A0C7-4B02-ACB1-C014F6AE63B6}" type="sibTrans" cxnId="{63D272AB-A756-43FC-BB51-804050EF5864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8A8E01BC-B04E-4F50-9EDB-1EDAA68CF168}">
      <dgm:prSet custT="1"/>
      <dgm:spPr/>
      <dgm:t>
        <a:bodyPr/>
        <a:lstStyle/>
        <a:p>
          <a:r>
            <a:rPr lang="fr-FR" sz="1600" b="0">
              <a:solidFill>
                <a:schemeClr val="bg1"/>
              </a:solidFill>
            </a:rPr>
            <a:t>Questionnaires J0: BR23 / C30v3/</a:t>
          </a:r>
          <a:endParaRPr lang="fr-FR" sz="1600" b="0" dirty="0">
            <a:solidFill>
              <a:schemeClr val="bg1"/>
            </a:solidFill>
          </a:endParaRPr>
        </a:p>
      </dgm:t>
    </dgm:pt>
    <dgm:pt modelId="{F011E5B6-9818-4086-BF88-E16BB6E53DBD}" type="parTrans" cxnId="{5FD656D0-183F-42CD-82DE-FF10607089DC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7C204F18-076D-46AC-B25D-DFA24BF7E6C6}" type="sibTrans" cxnId="{5FD656D0-183F-42CD-82DE-FF10607089DC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864E09F8-11BC-44DF-8A33-8A6E813276CA}">
      <dgm:prSet custT="1"/>
      <dgm:spPr/>
      <dgm:t>
        <a:bodyPr/>
        <a:lstStyle/>
        <a:p>
          <a:r>
            <a:rPr lang="fr-FR" sz="1800" b="0">
              <a:solidFill>
                <a:schemeClr val="bg1"/>
              </a:solidFill>
            </a:rPr>
            <a:t>Rythme d’envoi des questionnaires par mail:</a:t>
          </a:r>
        </a:p>
      </dgm:t>
    </dgm:pt>
    <dgm:pt modelId="{0E8F5A0B-7C25-46F4-B232-779D8EDEA2D7}" type="parTrans" cxnId="{B5454A15-C13B-484D-B74B-65361FBA49F3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3C0B27FA-8125-478C-8E2E-B86FB3D42F88}" type="sibTrans" cxnId="{B5454A15-C13B-484D-B74B-65361FBA49F3}">
      <dgm:prSet custT="1"/>
      <dgm:spPr/>
      <dgm:t>
        <a:bodyPr/>
        <a:lstStyle/>
        <a:p>
          <a:endParaRPr lang="fr-FR" sz="3600" b="0">
            <a:solidFill>
              <a:schemeClr val="bg1"/>
            </a:solidFill>
          </a:endParaRPr>
        </a:p>
      </dgm:t>
    </dgm:pt>
    <dgm:pt modelId="{BA29FD9E-D444-4F73-B1A4-7158D98E3107}">
      <dgm:prSet custT="1"/>
      <dgm:spPr/>
      <dgm:t>
        <a:bodyPr/>
        <a:lstStyle/>
        <a:p>
          <a:r>
            <a:rPr lang="fr-FR" sz="1600" b="0">
              <a:solidFill>
                <a:schemeClr val="bg1"/>
              </a:solidFill>
            </a:rPr>
            <a:t>6 mois, 1 an puis tous les ans</a:t>
          </a:r>
          <a:endParaRPr lang="fr-FR" sz="1600" b="0" dirty="0">
            <a:solidFill>
              <a:schemeClr val="bg1"/>
            </a:solidFill>
          </a:endParaRPr>
        </a:p>
      </dgm:t>
    </dgm:pt>
    <dgm:pt modelId="{2A176C8B-AA9D-4C56-A75F-F2013E5F5958}" type="parTrans" cxnId="{F7B66C13-E35F-46BC-8314-6CB36B1234C5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D12BA978-2F24-45E0-934E-829F98BD2175}" type="sibTrans" cxnId="{F7B66C13-E35F-46BC-8314-6CB36B1234C5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89FE4D8E-97FC-4E83-A52B-ABDD6DE075DF}">
      <dgm:prSet custT="1"/>
      <dgm:spPr/>
      <dgm:t>
        <a:bodyPr/>
        <a:lstStyle/>
        <a:p>
          <a:r>
            <a:rPr lang="fr-FR" sz="1800" b="0" dirty="0">
              <a:solidFill>
                <a:schemeClr val="bg1"/>
              </a:solidFill>
            </a:rPr>
            <a:t>Côté médical (</a:t>
          </a:r>
          <a:r>
            <a:rPr lang="fr-FR" sz="1800" b="0" dirty="0" err="1">
              <a:solidFill>
                <a:schemeClr val="bg1"/>
              </a:solidFill>
            </a:rPr>
            <a:t>CROMs</a:t>
          </a:r>
          <a:r>
            <a:rPr lang="fr-FR" sz="1800" b="0" dirty="0">
              <a:solidFill>
                <a:schemeClr val="bg1"/>
              </a:solidFill>
            </a:rPr>
            <a:t>)</a:t>
          </a:r>
        </a:p>
      </dgm:t>
    </dgm:pt>
    <dgm:pt modelId="{750F4328-FD91-4240-8A48-5278ADD4F42B}" type="parTrans" cxnId="{FC56954D-5B13-4B58-87F1-21628E3F954D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2415361C-7589-4BE4-B2CE-D1CF875318BE}" type="sibTrans" cxnId="{FC56954D-5B13-4B58-87F1-21628E3F954D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29A4C1C6-E4EA-403C-8038-8593AE035B31}">
      <dgm:prSet custT="1"/>
      <dgm:spPr/>
      <dgm:t>
        <a:bodyPr/>
        <a:lstStyle/>
        <a:p>
          <a:r>
            <a:rPr lang="fr-FR" sz="1600" b="0" dirty="0">
              <a:solidFill>
                <a:schemeClr val="bg1"/>
              </a:solidFill>
            </a:rPr>
            <a:t>Implémentation du </a:t>
          </a:r>
          <a:r>
            <a:rPr lang="fr-FR" sz="1600" b="0">
              <a:solidFill>
                <a:schemeClr val="bg1"/>
              </a:solidFill>
            </a:rPr>
            <a:t>question ICHOM: base de données</a:t>
          </a:r>
          <a:endParaRPr lang="fr-FR" sz="1600" b="0" dirty="0">
            <a:solidFill>
              <a:schemeClr val="bg1"/>
            </a:solidFill>
          </a:endParaRPr>
        </a:p>
      </dgm:t>
    </dgm:pt>
    <dgm:pt modelId="{091BD594-A8D6-4100-8482-EDB81F2E4A1D}" type="parTrans" cxnId="{61089AFE-CD1B-433C-B811-F698378A50EE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B5490C35-5623-4958-9093-2ABA8184A296}" type="sibTrans" cxnId="{61089AFE-CD1B-433C-B811-F698378A50EE}">
      <dgm:prSet/>
      <dgm:spPr/>
      <dgm:t>
        <a:bodyPr/>
        <a:lstStyle/>
        <a:p>
          <a:endParaRPr lang="fr-FR" sz="2800" b="0">
            <a:solidFill>
              <a:schemeClr val="bg1"/>
            </a:solidFill>
          </a:endParaRPr>
        </a:p>
      </dgm:t>
    </dgm:pt>
    <dgm:pt modelId="{EB0659EA-C2E2-4FE3-9DA2-38D8731B765E}" type="pres">
      <dgm:prSet presAssocID="{1774885B-EB49-4AE5-9996-CCBBE00AF1FF}" presName="outerComposite" presStyleCnt="0">
        <dgm:presLayoutVars>
          <dgm:chMax val="5"/>
          <dgm:dir/>
          <dgm:resizeHandles val="exact"/>
        </dgm:presLayoutVars>
      </dgm:prSet>
      <dgm:spPr/>
    </dgm:pt>
    <dgm:pt modelId="{04918A3D-7373-4581-986B-818A37343953}" type="pres">
      <dgm:prSet presAssocID="{1774885B-EB49-4AE5-9996-CCBBE00AF1FF}" presName="dummyMaxCanvas" presStyleCnt="0">
        <dgm:presLayoutVars/>
      </dgm:prSet>
      <dgm:spPr/>
    </dgm:pt>
    <dgm:pt modelId="{4ACB27A8-DB5F-42F0-B409-CF53A74FC66C}" type="pres">
      <dgm:prSet presAssocID="{1774885B-EB49-4AE5-9996-CCBBE00AF1FF}" presName="FiveNodes_1" presStyleLbl="node1" presStyleIdx="0" presStyleCnt="5">
        <dgm:presLayoutVars>
          <dgm:bulletEnabled val="1"/>
        </dgm:presLayoutVars>
      </dgm:prSet>
      <dgm:spPr/>
    </dgm:pt>
    <dgm:pt modelId="{B83DA1E2-E2C4-4A21-A8F8-E8EBC2856C9A}" type="pres">
      <dgm:prSet presAssocID="{1774885B-EB49-4AE5-9996-CCBBE00AF1FF}" presName="FiveNodes_2" presStyleLbl="node1" presStyleIdx="1" presStyleCnt="5" custLinFactNeighborY="-5390">
        <dgm:presLayoutVars>
          <dgm:bulletEnabled val="1"/>
        </dgm:presLayoutVars>
      </dgm:prSet>
      <dgm:spPr/>
    </dgm:pt>
    <dgm:pt modelId="{0AB9F3FD-E45B-4030-9A2B-A6B90259DE5A}" type="pres">
      <dgm:prSet presAssocID="{1774885B-EB49-4AE5-9996-CCBBE00AF1FF}" presName="FiveNodes_3" presStyleLbl="node1" presStyleIdx="2" presStyleCnt="5" custScaleY="133100">
        <dgm:presLayoutVars>
          <dgm:bulletEnabled val="1"/>
        </dgm:presLayoutVars>
      </dgm:prSet>
      <dgm:spPr/>
    </dgm:pt>
    <dgm:pt modelId="{4232F954-999E-4D21-971E-4EB558BB6B9C}" type="pres">
      <dgm:prSet presAssocID="{1774885B-EB49-4AE5-9996-CCBBE00AF1FF}" presName="FiveNodes_4" presStyleLbl="node1" presStyleIdx="3" presStyleCnt="5" custLinFactNeighborX="488" custLinFactNeighborY="5530">
        <dgm:presLayoutVars>
          <dgm:bulletEnabled val="1"/>
        </dgm:presLayoutVars>
      </dgm:prSet>
      <dgm:spPr/>
    </dgm:pt>
    <dgm:pt modelId="{BA7F63BC-25F8-49CD-BB31-A5CCCA7AF1D1}" type="pres">
      <dgm:prSet presAssocID="{1774885B-EB49-4AE5-9996-CCBBE00AF1FF}" presName="FiveNodes_5" presStyleLbl="node1" presStyleIdx="4" presStyleCnt="5">
        <dgm:presLayoutVars>
          <dgm:bulletEnabled val="1"/>
        </dgm:presLayoutVars>
      </dgm:prSet>
      <dgm:spPr/>
    </dgm:pt>
    <dgm:pt modelId="{2A98EBBF-4897-42C3-B9A4-589BF2B64A0F}" type="pres">
      <dgm:prSet presAssocID="{1774885B-EB49-4AE5-9996-CCBBE00AF1FF}" presName="FiveConn_1-2" presStyleLbl="fgAccFollowNode1" presStyleIdx="0" presStyleCnt="4">
        <dgm:presLayoutVars>
          <dgm:bulletEnabled val="1"/>
        </dgm:presLayoutVars>
      </dgm:prSet>
      <dgm:spPr/>
    </dgm:pt>
    <dgm:pt modelId="{AC10E4F4-B5C0-4CD4-ACE1-391FDCB23244}" type="pres">
      <dgm:prSet presAssocID="{1774885B-EB49-4AE5-9996-CCBBE00AF1FF}" presName="FiveConn_2-3" presStyleLbl="fgAccFollowNode1" presStyleIdx="1" presStyleCnt="4">
        <dgm:presLayoutVars>
          <dgm:bulletEnabled val="1"/>
        </dgm:presLayoutVars>
      </dgm:prSet>
      <dgm:spPr/>
    </dgm:pt>
    <dgm:pt modelId="{AAF82D69-365A-43C2-96F7-1F437B81696D}" type="pres">
      <dgm:prSet presAssocID="{1774885B-EB49-4AE5-9996-CCBBE00AF1FF}" presName="FiveConn_3-4" presStyleLbl="fgAccFollowNode1" presStyleIdx="2" presStyleCnt="4">
        <dgm:presLayoutVars>
          <dgm:bulletEnabled val="1"/>
        </dgm:presLayoutVars>
      </dgm:prSet>
      <dgm:spPr/>
    </dgm:pt>
    <dgm:pt modelId="{4E8A3301-5FBC-444C-82E3-7EC7F934EE52}" type="pres">
      <dgm:prSet presAssocID="{1774885B-EB49-4AE5-9996-CCBBE00AF1FF}" presName="FiveConn_4-5" presStyleLbl="fgAccFollowNode1" presStyleIdx="3" presStyleCnt="4">
        <dgm:presLayoutVars>
          <dgm:bulletEnabled val="1"/>
        </dgm:presLayoutVars>
      </dgm:prSet>
      <dgm:spPr/>
    </dgm:pt>
    <dgm:pt modelId="{3B04C8F5-134D-469B-B30E-3B4E7612F48C}" type="pres">
      <dgm:prSet presAssocID="{1774885B-EB49-4AE5-9996-CCBBE00AF1FF}" presName="FiveNodes_1_text" presStyleLbl="node1" presStyleIdx="4" presStyleCnt="5">
        <dgm:presLayoutVars>
          <dgm:bulletEnabled val="1"/>
        </dgm:presLayoutVars>
      </dgm:prSet>
      <dgm:spPr/>
    </dgm:pt>
    <dgm:pt modelId="{87C065C5-6B8B-4105-879B-FAE7888964FB}" type="pres">
      <dgm:prSet presAssocID="{1774885B-EB49-4AE5-9996-CCBBE00AF1FF}" presName="FiveNodes_2_text" presStyleLbl="node1" presStyleIdx="4" presStyleCnt="5">
        <dgm:presLayoutVars>
          <dgm:bulletEnabled val="1"/>
        </dgm:presLayoutVars>
      </dgm:prSet>
      <dgm:spPr/>
    </dgm:pt>
    <dgm:pt modelId="{0DEC910B-0BA3-42CA-AC9F-42B4B4045489}" type="pres">
      <dgm:prSet presAssocID="{1774885B-EB49-4AE5-9996-CCBBE00AF1FF}" presName="FiveNodes_3_text" presStyleLbl="node1" presStyleIdx="4" presStyleCnt="5">
        <dgm:presLayoutVars>
          <dgm:bulletEnabled val="1"/>
        </dgm:presLayoutVars>
      </dgm:prSet>
      <dgm:spPr/>
    </dgm:pt>
    <dgm:pt modelId="{3A6E5DB3-1F1E-49F3-AFF3-01B75828483E}" type="pres">
      <dgm:prSet presAssocID="{1774885B-EB49-4AE5-9996-CCBBE00AF1FF}" presName="FiveNodes_4_text" presStyleLbl="node1" presStyleIdx="4" presStyleCnt="5">
        <dgm:presLayoutVars>
          <dgm:bulletEnabled val="1"/>
        </dgm:presLayoutVars>
      </dgm:prSet>
      <dgm:spPr/>
    </dgm:pt>
    <dgm:pt modelId="{6035D5D3-06A7-443E-A1B3-F0E509E28D41}" type="pres">
      <dgm:prSet presAssocID="{1774885B-EB49-4AE5-9996-CCBBE00AF1F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2BFFAE0C-FF31-4796-8DFA-AC013732D424}" type="presOf" srcId="{E38ACD47-4956-4946-84AA-8FDB8C56DAB6}" destId="{2A98EBBF-4897-42C3-B9A4-589BF2B64A0F}" srcOrd="0" destOrd="0" presId="urn:microsoft.com/office/officeart/2005/8/layout/vProcess5"/>
    <dgm:cxn modelId="{5E633610-26EF-4C1E-8AE8-648126101921}" type="presOf" srcId="{8A8E01BC-B04E-4F50-9EDB-1EDAA68CF168}" destId="{0AB9F3FD-E45B-4030-9A2B-A6B90259DE5A}" srcOrd="0" destOrd="2" presId="urn:microsoft.com/office/officeart/2005/8/layout/vProcess5"/>
    <dgm:cxn modelId="{721C7D12-676C-4ED3-A162-1FD87C1E60BC}" type="presOf" srcId="{5309CDE8-4DAC-4524-8B7D-337AD3056D9F}" destId="{0AB9F3FD-E45B-4030-9A2B-A6B90259DE5A}" srcOrd="0" destOrd="0" presId="urn:microsoft.com/office/officeart/2005/8/layout/vProcess5"/>
    <dgm:cxn modelId="{F7B66C13-E35F-46BC-8314-6CB36B1234C5}" srcId="{864E09F8-11BC-44DF-8A33-8A6E813276CA}" destId="{BA29FD9E-D444-4F73-B1A4-7158D98E3107}" srcOrd="0" destOrd="0" parTransId="{2A176C8B-AA9D-4C56-A75F-F2013E5F5958}" sibTransId="{D12BA978-2F24-45E0-934E-829F98BD2175}"/>
    <dgm:cxn modelId="{B5454A15-C13B-484D-B74B-65361FBA49F3}" srcId="{1774885B-EB49-4AE5-9996-CCBBE00AF1FF}" destId="{864E09F8-11BC-44DF-8A33-8A6E813276CA}" srcOrd="3" destOrd="0" parTransId="{0E8F5A0B-7C25-46F4-B232-779D8EDEA2D7}" sibTransId="{3C0B27FA-8125-478C-8E2E-B86FB3D42F88}"/>
    <dgm:cxn modelId="{1F2FC81D-68E1-4423-B40A-75BE79915695}" type="presOf" srcId="{89FE4D8E-97FC-4E83-A52B-ABDD6DE075DF}" destId="{6035D5D3-06A7-443E-A1B3-F0E509E28D41}" srcOrd="1" destOrd="0" presId="urn:microsoft.com/office/officeart/2005/8/layout/vProcess5"/>
    <dgm:cxn modelId="{E58C9223-4E0A-4B18-BE43-D959A2E9C138}" type="presOf" srcId="{29A4C1C6-E4EA-403C-8038-8593AE035B31}" destId="{6035D5D3-06A7-443E-A1B3-F0E509E28D41}" srcOrd="1" destOrd="1" presId="urn:microsoft.com/office/officeart/2005/8/layout/vProcess5"/>
    <dgm:cxn modelId="{37538E25-2A30-4DE4-A5FA-C5FFC9E86C54}" type="presOf" srcId="{69D51A3B-DD69-4212-8037-30693B2F0954}" destId="{AC10E4F4-B5C0-4CD4-ACE1-391FDCB23244}" srcOrd="0" destOrd="0" presId="urn:microsoft.com/office/officeart/2005/8/layout/vProcess5"/>
    <dgm:cxn modelId="{413DDC31-D122-4A97-B651-F91F7928C39A}" type="presOf" srcId="{36C27B20-A11F-4751-9DBC-15D2E9058D19}" destId="{B83DA1E2-E2C4-4A21-A8F8-E8EBC2856C9A}" srcOrd="0" destOrd="1" presId="urn:microsoft.com/office/officeart/2005/8/layout/vProcess5"/>
    <dgm:cxn modelId="{A7AC6A3A-2745-4CF9-B54D-4A81B0A313D3}" type="presOf" srcId="{1774885B-EB49-4AE5-9996-CCBBE00AF1FF}" destId="{EB0659EA-C2E2-4FE3-9DA2-38D8731B765E}" srcOrd="0" destOrd="0" presId="urn:microsoft.com/office/officeart/2005/8/layout/vProcess5"/>
    <dgm:cxn modelId="{FC56954D-5B13-4B58-87F1-21628E3F954D}" srcId="{1774885B-EB49-4AE5-9996-CCBBE00AF1FF}" destId="{89FE4D8E-97FC-4E83-A52B-ABDD6DE075DF}" srcOrd="4" destOrd="0" parTransId="{750F4328-FD91-4240-8A48-5278ADD4F42B}" sibTransId="{2415361C-7589-4BE4-B2CE-D1CF875318BE}"/>
    <dgm:cxn modelId="{99799150-7066-47C9-897E-2D2025D86EF7}" type="presOf" srcId="{8A8E01BC-B04E-4F50-9EDB-1EDAA68CF168}" destId="{0DEC910B-0BA3-42CA-AC9F-42B4B4045489}" srcOrd="1" destOrd="2" presId="urn:microsoft.com/office/officeart/2005/8/layout/vProcess5"/>
    <dgm:cxn modelId="{01087D78-AFF2-4F75-9AF8-9C6DF6185CFF}" type="presOf" srcId="{B30989FF-6A40-4CED-B90E-9A6455335EE3}" destId="{AAF82D69-365A-43C2-96F7-1F437B81696D}" srcOrd="0" destOrd="0" presId="urn:microsoft.com/office/officeart/2005/8/layout/vProcess5"/>
    <dgm:cxn modelId="{2D65F078-962C-4713-B103-6335FACF5DEC}" type="presOf" srcId="{864E09F8-11BC-44DF-8A33-8A6E813276CA}" destId="{3A6E5DB3-1F1E-49F3-AFF3-01B75828483E}" srcOrd="1" destOrd="0" presId="urn:microsoft.com/office/officeart/2005/8/layout/vProcess5"/>
    <dgm:cxn modelId="{3128277A-FC39-49FE-BA70-51455764288A}" type="presOf" srcId="{3C0B27FA-8125-478C-8E2E-B86FB3D42F88}" destId="{4E8A3301-5FBC-444C-82E3-7EC7F934EE52}" srcOrd="0" destOrd="0" presId="urn:microsoft.com/office/officeart/2005/8/layout/vProcess5"/>
    <dgm:cxn modelId="{9174F27B-6665-43CA-9E8C-908E9F2A4A86}" srcId="{1774885B-EB49-4AE5-9996-CCBBE00AF1FF}" destId="{B8E57DBF-AA71-4EF4-8DAA-D1C9E64DE8E5}" srcOrd="1" destOrd="0" parTransId="{6DC5E3A8-BEE7-4F09-817A-A5CC6F00FAA2}" sibTransId="{69D51A3B-DD69-4212-8037-30693B2F0954}"/>
    <dgm:cxn modelId="{9084BB7F-6C47-4267-9B48-BE7FDBBEFE96}" type="presOf" srcId="{4F99B14E-673D-495C-BFC8-0EB1FC820704}" destId="{3B04C8F5-134D-469B-B30E-3B4E7612F48C}" srcOrd="1" destOrd="0" presId="urn:microsoft.com/office/officeart/2005/8/layout/vProcess5"/>
    <dgm:cxn modelId="{A0822B92-34A7-43B2-8C21-427DCC6303C4}" type="presOf" srcId="{B8E57DBF-AA71-4EF4-8DAA-D1C9E64DE8E5}" destId="{B83DA1E2-E2C4-4A21-A8F8-E8EBC2856C9A}" srcOrd="0" destOrd="0" presId="urn:microsoft.com/office/officeart/2005/8/layout/vProcess5"/>
    <dgm:cxn modelId="{320B269D-9DE6-4355-BBBA-D969459E4D6E}" type="presOf" srcId="{29A4C1C6-E4EA-403C-8038-8593AE035B31}" destId="{BA7F63BC-25F8-49CD-BB31-A5CCCA7AF1D1}" srcOrd="0" destOrd="1" presId="urn:microsoft.com/office/officeart/2005/8/layout/vProcess5"/>
    <dgm:cxn modelId="{80964F9F-5A5D-4910-87D2-604947990387}" type="presOf" srcId="{550DA210-45F0-4E4E-B75E-57304BEF53B8}" destId="{0DEC910B-0BA3-42CA-AC9F-42B4B4045489}" srcOrd="1" destOrd="1" presId="urn:microsoft.com/office/officeart/2005/8/layout/vProcess5"/>
    <dgm:cxn modelId="{63D272AB-A756-43FC-BB51-804050EF5864}" srcId="{5309CDE8-4DAC-4524-8B7D-337AD3056D9F}" destId="{550DA210-45F0-4E4E-B75E-57304BEF53B8}" srcOrd="0" destOrd="0" parTransId="{857B9D05-0585-406D-9B34-665CDE22CB54}" sibTransId="{312499B8-A0C7-4B02-ACB1-C014F6AE63B6}"/>
    <dgm:cxn modelId="{8D1FECAD-B967-4DDA-B9DA-A813B46AE113}" type="presOf" srcId="{89FE4D8E-97FC-4E83-A52B-ABDD6DE075DF}" destId="{BA7F63BC-25F8-49CD-BB31-A5CCCA7AF1D1}" srcOrd="0" destOrd="0" presId="urn:microsoft.com/office/officeart/2005/8/layout/vProcess5"/>
    <dgm:cxn modelId="{53541EB5-BE7C-4CCE-B2AC-229D9B8A214D}" srcId="{1774885B-EB49-4AE5-9996-CCBBE00AF1FF}" destId="{4F99B14E-673D-495C-BFC8-0EB1FC820704}" srcOrd="0" destOrd="0" parTransId="{4DC7A0A4-0BB3-411D-90BF-C8EF1D1C82B2}" sibTransId="{E38ACD47-4956-4946-84AA-8FDB8C56DAB6}"/>
    <dgm:cxn modelId="{A13783C1-10D0-4FE2-8CE3-9BE1C3940B31}" type="presOf" srcId="{4F99B14E-673D-495C-BFC8-0EB1FC820704}" destId="{4ACB27A8-DB5F-42F0-B409-CF53A74FC66C}" srcOrd="0" destOrd="0" presId="urn:microsoft.com/office/officeart/2005/8/layout/vProcess5"/>
    <dgm:cxn modelId="{DF5D38C3-1AD3-45F6-A80F-28AB9C789FDA}" type="presOf" srcId="{5309CDE8-4DAC-4524-8B7D-337AD3056D9F}" destId="{0DEC910B-0BA3-42CA-AC9F-42B4B4045489}" srcOrd="1" destOrd="0" presId="urn:microsoft.com/office/officeart/2005/8/layout/vProcess5"/>
    <dgm:cxn modelId="{EC21BFC4-DDEC-46BC-8831-68A81D02FA17}" srcId="{B8E57DBF-AA71-4EF4-8DAA-D1C9E64DE8E5}" destId="{36C27B20-A11F-4751-9DBC-15D2E9058D19}" srcOrd="0" destOrd="0" parTransId="{D4F56720-1BA9-4F8F-90FE-D7CD507455BD}" sibTransId="{FCEB9609-EF08-4526-80E7-E66FB8E9C709}"/>
    <dgm:cxn modelId="{1A22DFC8-47B2-49DE-A733-773D2CE21F00}" type="presOf" srcId="{BA29FD9E-D444-4F73-B1A4-7158D98E3107}" destId="{4232F954-999E-4D21-971E-4EB558BB6B9C}" srcOrd="0" destOrd="1" presId="urn:microsoft.com/office/officeart/2005/8/layout/vProcess5"/>
    <dgm:cxn modelId="{5FD656D0-183F-42CD-82DE-FF10607089DC}" srcId="{5309CDE8-4DAC-4524-8B7D-337AD3056D9F}" destId="{8A8E01BC-B04E-4F50-9EDB-1EDAA68CF168}" srcOrd="1" destOrd="0" parTransId="{F011E5B6-9818-4086-BF88-E16BB6E53DBD}" sibTransId="{7C204F18-076D-46AC-B25D-DFA24BF7E6C6}"/>
    <dgm:cxn modelId="{5985DCDF-924F-4278-865E-5E2DD2733F2D}" type="presOf" srcId="{864E09F8-11BC-44DF-8A33-8A6E813276CA}" destId="{4232F954-999E-4D21-971E-4EB558BB6B9C}" srcOrd="0" destOrd="0" presId="urn:microsoft.com/office/officeart/2005/8/layout/vProcess5"/>
    <dgm:cxn modelId="{7AA0ABE0-C73E-41C0-AEF2-F8F4BD64A8C1}" type="presOf" srcId="{550DA210-45F0-4E4E-B75E-57304BEF53B8}" destId="{0AB9F3FD-E45B-4030-9A2B-A6B90259DE5A}" srcOrd="0" destOrd="1" presId="urn:microsoft.com/office/officeart/2005/8/layout/vProcess5"/>
    <dgm:cxn modelId="{461608E8-85D8-4F00-9CD5-E22A6B081409}" type="presOf" srcId="{B8E57DBF-AA71-4EF4-8DAA-D1C9E64DE8E5}" destId="{87C065C5-6B8B-4105-879B-FAE7888964FB}" srcOrd="1" destOrd="0" presId="urn:microsoft.com/office/officeart/2005/8/layout/vProcess5"/>
    <dgm:cxn modelId="{511648F4-E18C-44E3-A9B6-42750857828B}" srcId="{1774885B-EB49-4AE5-9996-CCBBE00AF1FF}" destId="{5309CDE8-4DAC-4524-8B7D-337AD3056D9F}" srcOrd="2" destOrd="0" parTransId="{4D1F3D36-F632-453D-9F6C-CD9EF0F6B599}" sibTransId="{B30989FF-6A40-4CED-B90E-9A6455335EE3}"/>
    <dgm:cxn modelId="{111640F6-184E-40D9-B854-9A393C287BF8}" type="presOf" srcId="{36C27B20-A11F-4751-9DBC-15D2E9058D19}" destId="{87C065C5-6B8B-4105-879B-FAE7888964FB}" srcOrd="1" destOrd="1" presId="urn:microsoft.com/office/officeart/2005/8/layout/vProcess5"/>
    <dgm:cxn modelId="{CFE17BFD-8AF3-454D-BF66-FA66802345AF}" type="presOf" srcId="{BA29FD9E-D444-4F73-B1A4-7158D98E3107}" destId="{3A6E5DB3-1F1E-49F3-AFF3-01B75828483E}" srcOrd="1" destOrd="1" presId="urn:microsoft.com/office/officeart/2005/8/layout/vProcess5"/>
    <dgm:cxn modelId="{61089AFE-CD1B-433C-B811-F698378A50EE}" srcId="{89FE4D8E-97FC-4E83-A52B-ABDD6DE075DF}" destId="{29A4C1C6-E4EA-403C-8038-8593AE035B31}" srcOrd="0" destOrd="0" parTransId="{091BD594-A8D6-4100-8482-EDB81F2E4A1D}" sibTransId="{B5490C35-5623-4958-9093-2ABA8184A296}"/>
    <dgm:cxn modelId="{4C4A466A-4D4A-4C35-A587-9A6C8E556861}" type="presParOf" srcId="{EB0659EA-C2E2-4FE3-9DA2-38D8731B765E}" destId="{04918A3D-7373-4581-986B-818A37343953}" srcOrd="0" destOrd="0" presId="urn:microsoft.com/office/officeart/2005/8/layout/vProcess5"/>
    <dgm:cxn modelId="{87D6C76D-C3CA-4765-8BEC-B21784141B2B}" type="presParOf" srcId="{EB0659EA-C2E2-4FE3-9DA2-38D8731B765E}" destId="{4ACB27A8-DB5F-42F0-B409-CF53A74FC66C}" srcOrd="1" destOrd="0" presId="urn:microsoft.com/office/officeart/2005/8/layout/vProcess5"/>
    <dgm:cxn modelId="{CD21209A-73DB-4F38-9C26-C0F4C525DD5D}" type="presParOf" srcId="{EB0659EA-C2E2-4FE3-9DA2-38D8731B765E}" destId="{B83DA1E2-E2C4-4A21-A8F8-E8EBC2856C9A}" srcOrd="2" destOrd="0" presId="urn:microsoft.com/office/officeart/2005/8/layout/vProcess5"/>
    <dgm:cxn modelId="{0673B199-615B-4331-B966-AF5E007E8002}" type="presParOf" srcId="{EB0659EA-C2E2-4FE3-9DA2-38D8731B765E}" destId="{0AB9F3FD-E45B-4030-9A2B-A6B90259DE5A}" srcOrd="3" destOrd="0" presId="urn:microsoft.com/office/officeart/2005/8/layout/vProcess5"/>
    <dgm:cxn modelId="{F32E637E-64A7-4561-8196-A23FC33F13C2}" type="presParOf" srcId="{EB0659EA-C2E2-4FE3-9DA2-38D8731B765E}" destId="{4232F954-999E-4D21-971E-4EB558BB6B9C}" srcOrd="4" destOrd="0" presId="urn:microsoft.com/office/officeart/2005/8/layout/vProcess5"/>
    <dgm:cxn modelId="{E75FD5C6-0B60-4C24-A875-1C406B2E6D74}" type="presParOf" srcId="{EB0659EA-C2E2-4FE3-9DA2-38D8731B765E}" destId="{BA7F63BC-25F8-49CD-BB31-A5CCCA7AF1D1}" srcOrd="5" destOrd="0" presId="urn:microsoft.com/office/officeart/2005/8/layout/vProcess5"/>
    <dgm:cxn modelId="{4140A689-C20C-48F6-9C53-181B452897A0}" type="presParOf" srcId="{EB0659EA-C2E2-4FE3-9DA2-38D8731B765E}" destId="{2A98EBBF-4897-42C3-B9A4-589BF2B64A0F}" srcOrd="6" destOrd="0" presId="urn:microsoft.com/office/officeart/2005/8/layout/vProcess5"/>
    <dgm:cxn modelId="{0E6F4B43-CF6C-41F1-8A1F-CEFBA98BAC71}" type="presParOf" srcId="{EB0659EA-C2E2-4FE3-9DA2-38D8731B765E}" destId="{AC10E4F4-B5C0-4CD4-ACE1-391FDCB23244}" srcOrd="7" destOrd="0" presId="urn:microsoft.com/office/officeart/2005/8/layout/vProcess5"/>
    <dgm:cxn modelId="{B02C55DE-0795-44AA-90D8-240AE19C5078}" type="presParOf" srcId="{EB0659EA-C2E2-4FE3-9DA2-38D8731B765E}" destId="{AAF82D69-365A-43C2-96F7-1F437B81696D}" srcOrd="8" destOrd="0" presId="urn:microsoft.com/office/officeart/2005/8/layout/vProcess5"/>
    <dgm:cxn modelId="{10938E21-03EB-4094-99B6-7D37EFB3F54E}" type="presParOf" srcId="{EB0659EA-C2E2-4FE3-9DA2-38D8731B765E}" destId="{4E8A3301-5FBC-444C-82E3-7EC7F934EE52}" srcOrd="9" destOrd="0" presId="urn:microsoft.com/office/officeart/2005/8/layout/vProcess5"/>
    <dgm:cxn modelId="{75473F0C-9412-4AAF-AB73-EDE3A5CE360B}" type="presParOf" srcId="{EB0659EA-C2E2-4FE3-9DA2-38D8731B765E}" destId="{3B04C8F5-134D-469B-B30E-3B4E7612F48C}" srcOrd="10" destOrd="0" presId="urn:microsoft.com/office/officeart/2005/8/layout/vProcess5"/>
    <dgm:cxn modelId="{9636C50A-DD6A-493F-9D04-504A73935C11}" type="presParOf" srcId="{EB0659EA-C2E2-4FE3-9DA2-38D8731B765E}" destId="{87C065C5-6B8B-4105-879B-FAE7888964FB}" srcOrd="11" destOrd="0" presId="urn:microsoft.com/office/officeart/2005/8/layout/vProcess5"/>
    <dgm:cxn modelId="{6BA38F6C-E0AC-4B99-BA3D-EF8608FA1359}" type="presParOf" srcId="{EB0659EA-C2E2-4FE3-9DA2-38D8731B765E}" destId="{0DEC910B-0BA3-42CA-AC9F-42B4B4045489}" srcOrd="12" destOrd="0" presId="urn:microsoft.com/office/officeart/2005/8/layout/vProcess5"/>
    <dgm:cxn modelId="{5D3354DA-9131-4525-B997-C98C08C9EAD8}" type="presParOf" srcId="{EB0659EA-C2E2-4FE3-9DA2-38D8731B765E}" destId="{3A6E5DB3-1F1E-49F3-AFF3-01B75828483E}" srcOrd="13" destOrd="0" presId="urn:microsoft.com/office/officeart/2005/8/layout/vProcess5"/>
    <dgm:cxn modelId="{EF5ACDE2-DECA-4771-B734-0F3E1829C50E}" type="presParOf" srcId="{EB0659EA-C2E2-4FE3-9DA2-38D8731B765E}" destId="{6035D5D3-06A7-443E-A1B3-F0E509E28D4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D83C13-2691-4F99-8C61-B0A687113E40}">
      <dsp:nvSpPr>
        <dsp:cNvPr id="0" name=""/>
        <dsp:cNvSpPr/>
      </dsp:nvSpPr>
      <dsp:spPr>
        <a:xfrm>
          <a:off x="0" y="922983"/>
          <a:ext cx="7710162" cy="123064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41ACD7-82E9-412A-B302-4296D48E1240}">
      <dsp:nvSpPr>
        <dsp:cNvPr id="0" name=""/>
        <dsp:cNvSpPr/>
      </dsp:nvSpPr>
      <dsp:spPr>
        <a:xfrm>
          <a:off x="3472" y="0"/>
          <a:ext cx="1670409" cy="123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1ere patiente incluse le 25/02/2020</a:t>
          </a:r>
        </a:p>
      </dsp:txBody>
      <dsp:txXfrm>
        <a:off x="3472" y="0"/>
        <a:ext cx="1670409" cy="1230644"/>
      </dsp:txXfrm>
    </dsp:sp>
    <dsp:sp modelId="{21334739-766F-4367-A151-7A0B525CDD39}">
      <dsp:nvSpPr>
        <dsp:cNvPr id="0" name=""/>
        <dsp:cNvSpPr/>
      </dsp:nvSpPr>
      <dsp:spPr>
        <a:xfrm>
          <a:off x="684847" y="1384474"/>
          <a:ext cx="307661" cy="30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645F7B-A704-4754-98A7-C001C24301FE}">
      <dsp:nvSpPr>
        <dsp:cNvPr id="0" name=""/>
        <dsp:cNvSpPr/>
      </dsp:nvSpPr>
      <dsp:spPr>
        <a:xfrm>
          <a:off x="1707040" y="434992"/>
          <a:ext cx="1670409" cy="906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Crise COVID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Mars – mai 2020</a:t>
          </a:r>
        </a:p>
      </dsp:txBody>
      <dsp:txXfrm>
        <a:off x="1707040" y="434992"/>
        <a:ext cx="1670409" cy="906234"/>
      </dsp:txXfrm>
    </dsp:sp>
    <dsp:sp modelId="{4D04CF61-6FFE-45FA-8F48-6C2764558553}">
      <dsp:nvSpPr>
        <dsp:cNvPr id="0" name=""/>
        <dsp:cNvSpPr/>
      </dsp:nvSpPr>
      <dsp:spPr>
        <a:xfrm>
          <a:off x="2448271" y="1442216"/>
          <a:ext cx="307661" cy="30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45B037-D7C4-45BC-A5C2-897448A6DF90}">
      <dsp:nvSpPr>
        <dsp:cNvPr id="0" name=""/>
        <dsp:cNvSpPr/>
      </dsp:nvSpPr>
      <dsp:spPr>
        <a:xfrm>
          <a:off x="3511333" y="0"/>
          <a:ext cx="1670409" cy="123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Reprise des inclusions en juillet 2020</a:t>
          </a:r>
        </a:p>
      </dsp:txBody>
      <dsp:txXfrm>
        <a:off x="3511333" y="0"/>
        <a:ext cx="1670409" cy="1230644"/>
      </dsp:txXfrm>
    </dsp:sp>
    <dsp:sp modelId="{036CC921-B0AC-4225-B6FA-671C8A8F0083}">
      <dsp:nvSpPr>
        <dsp:cNvPr id="0" name=""/>
        <dsp:cNvSpPr/>
      </dsp:nvSpPr>
      <dsp:spPr>
        <a:xfrm>
          <a:off x="4192707" y="1384474"/>
          <a:ext cx="307661" cy="30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9F6FCA-9CEC-418B-8C07-9CB1FF8F17D3}">
      <dsp:nvSpPr>
        <dsp:cNvPr id="0" name=""/>
        <dsp:cNvSpPr/>
      </dsp:nvSpPr>
      <dsp:spPr>
        <a:xfrm>
          <a:off x="5265263" y="1845966"/>
          <a:ext cx="1670409" cy="12306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Actuellement: 92 patientes incluses</a:t>
          </a:r>
        </a:p>
      </dsp:txBody>
      <dsp:txXfrm>
        <a:off x="5265263" y="1845966"/>
        <a:ext cx="1670409" cy="1230644"/>
      </dsp:txXfrm>
    </dsp:sp>
    <dsp:sp modelId="{4755C1B9-1AB7-4CD5-87D6-E0B09800F5C5}">
      <dsp:nvSpPr>
        <dsp:cNvPr id="0" name=""/>
        <dsp:cNvSpPr/>
      </dsp:nvSpPr>
      <dsp:spPr>
        <a:xfrm>
          <a:off x="5946637" y="1384474"/>
          <a:ext cx="307661" cy="30766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B27A8-DB5F-42F0-B409-CF53A74FC66C}">
      <dsp:nvSpPr>
        <dsp:cNvPr id="0" name=""/>
        <dsp:cNvSpPr/>
      </dsp:nvSpPr>
      <dsp:spPr>
        <a:xfrm>
          <a:off x="0" y="0"/>
          <a:ext cx="6336792" cy="104494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</a:rPr>
            <a:t>Le chirurgien propose à la patiente de participer en consultation</a:t>
          </a:r>
        </a:p>
      </dsp:txBody>
      <dsp:txXfrm>
        <a:off x="30605" y="30605"/>
        <a:ext cx="5086954" cy="983737"/>
      </dsp:txXfrm>
    </dsp:sp>
    <dsp:sp modelId="{B83DA1E2-E2C4-4A21-A8F8-E8EBC2856C9A}">
      <dsp:nvSpPr>
        <dsp:cNvPr id="0" name=""/>
        <dsp:cNvSpPr/>
      </dsp:nvSpPr>
      <dsp:spPr>
        <a:xfrm>
          <a:off x="473202" y="1133756"/>
          <a:ext cx="6336792" cy="1044947"/>
        </a:xfrm>
        <a:prstGeom prst="roundRect">
          <a:avLst>
            <a:gd name="adj" fmla="val 10000"/>
          </a:avLst>
        </a:prstGeom>
        <a:solidFill>
          <a:schemeClr val="accent2">
            <a:hueOff val="-678113"/>
            <a:satOff val="-414"/>
            <a:lumOff val="161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</a:rPr>
            <a:t>L’IDE de consultation valide la participation  sur </a:t>
          </a:r>
          <a:r>
            <a:rPr lang="fr-FR" sz="1800" b="0" kern="1200" dirty="0" err="1">
              <a:solidFill>
                <a:schemeClr val="bg1"/>
              </a:solidFill>
            </a:rPr>
            <a:t>DxCare</a:t>
          </a:r>
          <a:endParaRPr lang="fr-FR" sz="18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i="0" kern="1200" dirty="0">
              <a:solidFill>
                <a:schemeClr val="bg1"/>
              </a:solidFill>
            </a:rPr>
            <a:t>La patiente doit avoir une adresse mail valide</a:t>
          </a:r>
        </a:p>
      </dsp:txBody>
      <dsp:txXfrm>
        <a:off x="503807" y="1164361"/>
        <a:ext cx="5123164" cy="983737"/>
      </dsp:txXfrm>
    </dsp:sp>
    <dsp:sp modelId="{0AB9F3FD-E45B-4030-9A2B-A6B90259DE5A}">
      <dsp:nvSpPr>
        <dsp:cNvPr id="0" name=""/>
        <dsp:cNvSpPr/>
      </dsp:nvSpPr>
      <dsp:spPr>
        <a:xfrm>
          <a:off x="946404" y="2207219"/>
          <a:ext cx="6336792" cy="1390825"/>
        </a:xfrm>
        <a:prstGeom prst="roundRect">
          <a:avLst>
            <a:gd name="adj" fmla="val 10000"/>
          </a:avLst>
        </a:prstGeom>
        <a:solidFill>
          <a:schemeClr val="accent2">
            <a:hueOff val="-1356225"/>
            <a:satOff val="-828"/>
            <a:lumOff val="323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</a:rPr>
            <a:t>La patiente reçoit un mail avec un lien pour s’inscrire sur la plateforme HERMES (recueil </a:t>
          </a:r>
          <a:r>
            <a:rPr lang="fr-FR" sz="1800" b="0" kern="1200" dirty="0" err="1">
              <a:solidFill>
                <a:schemeClr val="bg1"/>
              </a:solidFill>
            </a:rPr>
            <a:t>PROMs</a:t>
          </a:r>
          <a:r>
            <a:rPr lang="fr-FR" sz="1800" b="0" kern="1200" dirty="0">
              <a:solidFill>
                <a:schemeClr val="bg1"/>
              </a:solidFill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>
              <a:solidFill>
                <a:schemeClr val="bg1"/>
              </a:solidFill>
            </a:rPr>
            <a:t>Signature du consentement</a:t>
          </a:r>
          <a:endParaRPr lang="fr-FR" sz="1600" b="0" kern="1200" dirty="0">
            <a:solidFill>
              <a:schemeClr val="bg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>
              <a:solidFill>
                <a:schemeClr val="bg1"/>
              </a:solidFill>
            </a:rPr>
            <a:t>Questionnaires J0: BR23 / C30v3/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987140" y="2247955"/>
        <a:ext cx="5102902" cy="1309353"/>
      </dsp:txXfrm>
    </dsp:sp>
    <dsp:sp modelId="{4232F954-999E-4D21-971E-4EB558BB6B9C}">
      <dsp:nvSpPr>
        <dsp:cNvPr id="0" name=""/>
        <dsp:cNvSpPr/>
      </dsp:nvSpPr>
      <dsp:spPr>
        <a:xfrm>
          <a:off x="1450529" y="3628022"/>
          <a:ext cx="6336792" cy="1044947"/>
        </a:xfrm>
        <a:prstGeom prst="roundRect">
          <a:avLst>
            <a:gd name="adj" fmla="val 10000"/>
          </a:avLst>
        </a:prstGeom>
        <a:solidFill>
          <a:schemeClr val="accent2">
            <a:hueOff val="-2034338"/>
            <a:satOff val="-1242"/>
            <a:lumOff val="485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>
              <a:solidFill>
                <a:schemeClr val="bg1"/>
              </a:solidFill>
            </a:rPr>
            <a:t>Rythme d’envoi des questionnaires par mail: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>
              <a:solidFill>
                <a:schemeClr val="bg1"/>
              </a:solidFill>
            </a:rPr>
            <a:t>6 mois, 1 an puis tous les ans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1481134" y="3658627"/>
        <a:ext cx="5123164" cy="983737"/>
      </dsp:txXfrm>
    </dsp:sp>
    <dsp:sp modelId="{BA7F63BC-25F8-49CD-BB31-A5CCCA7AF1D1}">
      <dsp:nvSpPr>
        <dsp:cNvPr id="0" name=""/>
        <dsp:cNvSpPr/>
      </dsp:nvSpPr>
      <dsp:spPr>
        <a:xfrm>
          <a:off x="1892808" y="4760316"/>
          <a:ext cx="6336792" cy="1044947"/>
        </a:xfrm>
        <a:prstGeom prst="roundRect">
          <a:avLst>
            <a:gd name="adj" fmla="val 10000"/>
          </a:avLst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0" kern="1200" dirty="0">
              <a:solidFill>
                <a:schemeClr val="bg1"/>
              </a:solidFill>
            </a:rPr>
            <a:t>Côté médical (</a:t>
          </a:r>
          <a:r>
            <a:rPr lang="fr-FR" sz="1800" b="0" kern="1200" dirty="0" err="1">
              <a:solidFill>
                <a:schemeClr val="bg1"/>
              </a:solidFill>
            </a:rPr>
            <a:t>CROMs</a:t>
          </a:r>
          <a:r>
            <a:rPr lang="fr-FR" sz="1800" b="0" kern="1200" dirty="0">
              <a:solidFill>
                <a:schemeClr val="bg1"/>
              </a:solidFill>
            </a:rPr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1600" b="0" kern="1200" dirty="0">
              <a:solidFill>
                <a:schemeClr val="bg1"/>
              </a:solidFill>
            </a:rPr>
            <a:t>Implémentation du </a:t>
          </a:r>
          <a:r>
            <a:rPr lang="fr-FR" sz="1600" b="0" kern="1200">
              <a:solidFill>
                <a:schemeClr val="bg1"/>
              </a:solidFill>
            </a:rPr>
            <a:t>question ICHOM: base de données</a:t>
          </a:r>
          <a:endParaRPr lang="fr-FR" sz="1600" b="0" kern="1200" dirty="0">
            <a:solidFill>
              <a:schemeClr val="bg1"/>
            </a:solidFill>
          </a:endParaRPr>
        </a:p>
      </dsp:txBody>
      <dsp:txXfrm>
        <a:off x="1923413" y="4790921"/>
        <a:ext cx="5123164" cy="983737"/>
      </dsp:txXfrm>
    </dsp:sp>
    <dsp:sp modelId="{2A98EBBF-4897-42C3-B9A4-589BF2B64A0F}">
      <dsp:nvSpPr>
        <dsp:cNvPr id="0" name=""/>
        <dsp:cNvSpPr/>
      </dsp:nvSpPr>
      <dsp:spPr>
        <a:xfrm>
          <a:off x="5657576" y="763392"/>
          <a:ext cx="679215" cy="679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b="0" kern="1200">
            <a:solidFill>
              <a:schemeClr val="bg1"/>
            </a:solidFill>
          </a:endParaRPr>
        </a:p>
      </dsp:txBody>
      <dsp:txXfrm>
        <a:off x="5810399" y="763392"/>
        <a:ext cx="373569" cy="511109"/>
      </dsp:txXfrm>
    </dsp:sp>
    <dsp:sp modelId="{AC10E4F4-B5C0-4CD4-ACE1-391FDCB23244}">
      <dsp:nvSpPr>
        <dsp:cNvPr id="0" name=""/>
        <dsp:cNvSpPr/>
      </dsp:nvSpPr>
      <dsp:spPr>
        <a:xfrm>
          <a:off x="6130778" y="1953471"/>
          <a:ext cx="679215" cy="679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247123"/>
            <a:satOff val="2509"/>
            <a:lumOff val="382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247123"/>
              <a:satOff val="2509"/>
              <a:lumOff val="3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b="0" kern="1200">
            <a:solidFill>
              <a:schemeClr val="bg1"/>
            </a:solidFill>
          </a:endParaRPr>
        </a:p>
      </dsp:txBody>
      <dsp:txXfrm>
        <a:off x="6283601" y="1953471"/>
        <a:ext cx="373569" cy="511109"/>
      </dsp:txXfrm>
    </dsp:sp>
    <dsp:sp modelId="{AAF82D69-365A-43C2-96F7-1F437B81696D}">
      <dsp:nvSpPr>
        <dsp:cNvPr id="0" name=""/>
        <dsp:cNvSpPr/>
      </dsp:nvSpPr>
      <dsp:spPr>
        <a:xfrm>
          <a:off x="6603980" y="3126134"/>
          <a:ext cx="679215" cy="679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494246"/>
            <a:satOff val="5017"/>
            <a:lumOff val="765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494246"/>
              <a:satOff val="5017"/>
              <a:lumOff val="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b="0" kern="1200">
            <a:solidFill>
              <a:schemeClr val="bg1"/>
            </a:solidFill>
          </a:endParaRPr>
        </a:p>
      </dsp:txBody>
      <dsp:txXfrm>
        <a:off x="6756803" y="3126134"/>
        <a:ext cx="373569" cy="511109"/>
      </dsp:txXfrm>
    </dsp:sp>
    <dsp:sp modelId="{4E8A3301-5FBC-444C-82E3-7EC7F934EE52}">
      <dsp:nvSpPr>
        <dsp:cNvPr id="0" name=""/>
        <dsp:cNvSpPr/>
      </dsp:nvSpPr>
      <dsp:spPr>
        <a:xfrm>
          <a:off x="7077182" y="4327824"/>
          <a:ext cx="679215" cy="67921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3600" b="0" kern="1200">
            <a:solidFill>
              <a:schemeClr val="bg1"/>
            </a:solidFill>
          </a:endParaRPr>
        </a:p>
      </dsp:txBody>
      <dsp:txXfrm>
        <a:off x="7230005" y="4327824"/>
        <a:ext cx="373569" cy="511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175A0BA-8495-42D5-A5C5-18ED5B5ED0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1A05678-AABC-4DFC-9375-E22717F3201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88BD3-4FC6-4947-972D-2E4B0E5867B5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B1822E-7AF5-4664-9510-042DD6F6050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FDD3124-E4DB-47A6-BAD2-3CA75375C3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719B9-B80F-4299-B67F-9F69F51FEE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725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4FD14-480E-4F47-964D-FC66814D943A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4B055-8216-4AD2-AA77-28C1B33D67E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0749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/>
              <a:t>Altération de l’image corporelle</a:t>
            </a:r>
          </a:p>
          <a:p>
            <a:pPr lvl="1"/>
            <a:r>
              <a:rPr lang="fr-FR" dirty="0"/>
              <a:t>Retentissement psychologique, sexuel</a:t>
            </a:r>
          </a:p>
          <a:p>
            <a:pPr lvl="1"/>
            <a:r>
              <a:rPr lang="fr-FR" dirty="0"/>
              <a:t>Effets secondaires de traitements parfois lourds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44B055-8216-4AD2-AA77-28C1B33D67E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657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D1D06-3048-462D-AD20-E94626008B8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3741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77FB7C4-87B1-458F-879F-3B59A16A35D2}"/>
              </a:ext>
            </a:extLst>
          </p:cNvPr>
          <p:cNvSpPr/>
          <p:nvPr userDrawn="1"/>
        </p:nvSpPr>
        <p:spPr>
          <a:xfrm>
            <a:off x="2530763" y="3592945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5A1822-3559-4EE5-B21D-F9533DC6D151}"/>
              </a:ext>
            </a:extLst>
          </p:cNvPr>
          <p:cNvSpPr/>
          <p:nvPr userDrawn="1"/>
        </p:nvSpPr>
        <p:spPr>
          <a:xfrm>
            <a:off x="2024487" y="3343564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4487" y="3343564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4487" y="4627444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Auteur</a:t>
            </a:r>
            <a:endParaRPr lang="en-US" dirty="0"/>
          </a:p>
        </p:txBody>
      </p:sp>
      <p:sp>
        <p:nvSpPr>
          <p:cNvPr id="33" name="Triangle rectangle 32">
            <a:extLst>
              <a:ext uri="{FF2B5EF4-FFF2-40B4-BE49-F238E27FC236}">
                <a16:creationId xmlns:a16="http://schemas.microsoft.com/office/drawing/2014/main" id="{8D3A9162-B5DD-479A-8600-31B22FB0009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Triangle rectangle 34">
            <a:extLst>
              <a:ext uri="{FF2B5EF4-FFF2-40B4-BE49-F238E27FC236}">
                <a16:creationId xmlns:a16="http://schemas.microsoft.com/office/drawing/2014/main" id="{9A9E70BE-0834-4486-8E79-A5FDB8BA7E53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B316416-FF92-43B9-8EEA-94163782D0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3D06C43-4B07-40C0-9934-A286D502D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F79BA3F8-AA48-4654-A1E0-F0AE85C5B1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72909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E22FCA9-D4EC-47DC-96E9-1E678FC75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25350CA-1D0E-4588-8272-961CE1A10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7A384738-1480-4083-990D-6CFB08EC254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75582" y="58156"/>
            <a:ext cx="6350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0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F2782EC0-EF39-4AB1-A2D4-C63D0F009FF8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4F375CD5-1927-4959-8A1C-23308447A8AD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BB0F966-422C-4336-8165-FEB4F0CE8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0307B2E4-5711-42B7-956D-6B501E5B0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DCD693E1-1EB0-4859-967B-2DB2CC2FA6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4463624B-CAB6-4859-A5F3-472383E30C63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F0A63C-0941-41DC-9BC5-9F60FF988AB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A3832D3-FA98-4CF1-A9E6-B3E5BEDDE6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AA10162-B51D-40E8-B66B-EB8C94563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6753" y="6361794"/>
            <a:ext cx="4737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AB2060DD-C6C2-42D6-988B-82DD1B1D5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Triangle rectangle 18">
            <a:extLst>
              <a:ext uri="{FF2B5EF4-FFF2-40B4-BE49-F238E27FC236}">
                <a16:creationId xmlns:a16="http://schemas.microsoft.com/office/drawing/2014/main" id="{6472E27A-D85D-48EF-9C6E-63506527A801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E1823107-3B5D-4854-A2F2-D3A4B940B08A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FACFE4-9C4C-464B-B1FF-D6CE6A5E6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7562D49-7B27-44E0-9D49-4394661843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DD227C5-F5C3-4A85-9CA5-10D5B7405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rgbClr val="97BF0D"/>
                </a:solidFill>
                <a:effectLst/>
                <a:latin typeface="Arial"/>
              </a:rPr>
              <a:t>”</a:t>
            </a:r>
          </a:p>
        </p:txBody>
      </p:sp>
      <p:sp>
        <p:nvSpPr>
          <p:cNvPr id="30" name="Triangle rectangle 29">
            <a:extLst>
              <a:ext uri="{FF2B5EF4-FFF2-40B4-BE49-F238E27FC236}">
                <a16:creationId xmlns:a16="http://schemas.microsoft.com/office/drawing/2014/main" id="{DFE1BCAB-04CE-4D4E-A04C-215BE349345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Triangle rectangle 30">
            <a:extLst>
              <a:ext uri="{FF2B5EF4-FFF2-40B4-BE49-F238E27FC236}">
                <a16:creationId xmlns:a16="http://schemas.microsoft.com/office/drawing/2014/main" id="{28B7674D-4864-46CE-9CEB-AF441644ACFB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817ECFF3-441E-49F9-8B50-2A36AD68B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9FFFBC8-8960-42E7-B884-0CEACADB81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6285B281-9E1B-4C4B-B9A8-13D6BBFEF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D6B72-CF4B-4B6E-B239-6B086AE70D0B}" type="datetimeFigureOut">
              <a:rPr lang="fr-FR" smtClean="0"/>
              <a:t>04/04/2022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FD2AA-33E7-435D-94AA-938B914EC0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955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FFC670-30DB-4B59-93F3-54925DC6AA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u="sng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9AB66B0-0E55-4EF8-9218-039709F382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118C367F-83E6-4544-9D88-AED0E641CC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64722" y="2205086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bg1"/>
                </a:solidFill>
                <a:highlight>
                  <a:srgbClr val="97BF0D"/>
                </a:highlight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7" name="Espace réservé du texte 7">
            <a:extLst>
              <a:ext uri="{FF2B5EF4-FFF2-40B4-BE49-F238E27FC236}">
                <a16:creationId xmlns:a16="http://schemas.microsoft.com/office/drawing/2014/main" id="{54863E5C-9E29-4834-B8FF-BC2A530005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53194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AF86C74-F5E8-4067-904E-4A57FA79FA0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605193" y="2205086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lang="fr-FR" sz="1800" b="1" kern="1200" dirty="0">
                <a:solidFill>
                  <a:schemeClr val="bg1"/>
                </a:solidFill>
                <a:highlight>
                  <a:srgbClr val="97BF0D"/>
                </a:highligh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marL="144000" lvl="0" indent="-144000" algn="l" defTabSz="457200" rtl="0" eaLnBrk="1" latinLnBrk="0" hangingPunct="1">
              <a:spcBef>
                <a:spcPts val="400"/>
              </a:spcBef>
              <a:spcAft>
                <a:spcPts val="800"/>
              </a:spcAft>
              <a:buClr>
                <a:srgbClr val="004494"/>
              </a:buClr>
              <a:buSzPct val="80000"/>
              <a:buFont typeface="+mj-lt"/>
              <a:buAutoNum type="arabicPeriod"/>
            </a:pPr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D82168-7647-49C4-AD60-267488BD2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B70228E-DA5A-493D-AEB4-2C3519DFAA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66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3B7EB3-4487-4955-918A-2ECDF7280FE5}"/>
              </a:ext>
            </a:extLst>
          </p:cNvPr>
          <p:cNvSpPr/>
          <p:nvPr userDrawn="1"/>
        </p:nvSpPr>
        <p:spPr>
          <a:xfrm>
            <a:off x="2530763" y="2863273"/>
            <a:ext cx="8007927" cy="2382429"/>
          </a:xfrm>
          <a:prstGeom prst="rect">
            <a:avLst/>
          </a:prstGeom>
          <a:solidFill>
            <a:srgbClr val="97BF0D"/>
          </a:solidFill>
          <a:ln>
            <a:solidFill>
              <a:srgbClr val="97BF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AAF99-75BA-411F-B93D-20F69324579C}"/>
              </a:ext>
            </a:extLst>
          </p:cNvPr>
          <p:cNvSpPr/>
          <p:nvPr userDrawn="1"/>
        </p:nvSpPr>
        <p:spPr>
          <a:xfrm>
            <a:off x="2024487" y="2613892"/>
            <a:ext cx="8143025" cy="2207491"/>
          </a:xfrm>
          <a:prstGeom prst="rect">
            <a:avLst/>
          </a:prstGeom>
          <a:solidFill>
            <a:schemeClr val="bg1"/>
          </a:solidFill>
          <a:ln w="76200">
            <a:solidFill>
              <a:srgbClr val="0044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C595613-1A42-44EF-AF32-7D764C9865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24487" y="2613892"/>
            <a:ext cx="8143025" cy="1283882"/>
          </a:xfrm>
        </p:spPr>
        <p:txBody>
          <a:bodyPr anchor="b">
            <a:noAutofit/>
          </a:bodyPr>
          <a:lstStyle>
            <a:lvl1pPr algn="ctr">
              <a:defRPr sz="4000" b="0">
                <a:solidFill>
                  <a:srgbClr val="004494"/>
                </a:solidFill>
              </a:defRPr>
            </a:lvl1pPr>
          </a:lstStyle>
          <a:p>
            <a:r>
              <a:rPr lang="fr-FR" dirty="0"/>
              <a:t>Partie 1</a:t>
            </a:r>
            <a:endParaRPr lang="en-US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D2F12090-0304-4101-9050-33D9762C4FA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24487" y="3897772"/>
            <a:ext cx="8143025" cy="923612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</a:t>
            </a:r>
            <a:endParaRPr lang="en-US" dirty="0"/>
          </a:p>
        </p:txBody>
      </p:sp>
      <p:sp>
        <p:nvSpPr>
          <p:cNvPr id="50" name="Triangle rectangle 49">
            <a:extLst>
              <a:ext uri="{FF2B5EF4-FFF2-40B4-BE49-F238E27FC236}">
                <a16:creationId xmlns:a16="http://schemas.microsoft.com/office/drawing/2014/main" id="{F8421E75-C03A-4490-84C5-022335C91B70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Triangle rectangle 50">
            <a:extLst>
              <a:ext uri="{FF2B5EF4-FFF2-40B4-BE49-F238E27FC236}">
                <a16:creationId xmlns:a16="http://schemas.microsoft.com/office/drawing/2014/main" id="{A0D1A316-C248-471A-B884-9176B904AB8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26869AD7-31E4-4B36-BBA9-C122BD315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17614649-AAA0-4E09-9941-FB92204887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B85C342-0730-4D15-B35B-8FC9AFA717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038C794-17D4-44A1-81A2-248B76F66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F332218E-85E8-4253-9634-24CCF37513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A2EA5685-06B6-4C0F-BCE1-F7BC48D35D99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rectangle 17">
            <a:extLst>
              <a:ext uri="{FF2B5EF4-FFF2-40B4-BE49-F238E27FC236}">
                <a16:creationId xmlns:a16="http://schemas.microsoft.com/office/drawing/2014/main" id="{E0C14684-3D72-4E3B-B265-097A6F938BB2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F493626-274D-4D77-829D-6D1BF9E23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0642966-CAAB-4715-9B55-DA8D1AF69E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A7E5B9B-3DB8-4865-8F2F-4667D5FD9A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1" cap="none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Triangle rectangle 22">
            <a:extLst>
              <a:ext uri="{FF2B5EF4-FFF2-40B4-BE49-F238E27FC236}">
                <a16:creationId xmlns:a16="http://schemas.microsoft.com/office/drawing/2014/main" id="{CBAE7FC9-F0DC-4689-9DCA-4F60D5C56C74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55C3F1E3-EA21-49CF-B92A-EE059376FE90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2F6EFD33-328D-4180-8E62-7FBD7D05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D86B34F-A763-42FA-81BC-A011A397E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3B729F66-D76D-4A0A-B09E-56641853DB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5" name="Triangle rectangle 14">
            <a:extLst>
              <a:ext uri="{FF2B5EF4-FFF2-40B4-BE49-F238E27FC236}">
                <a16:creationId xmlns:a16="http://schemas.microsoft.com/office/drawing/2014/main" id="{E094352F-D0EC-4FF0-ACA3-C607AC00D5A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riangle rectangle 15">
            <a:extLst>
              <a:ext uri="{FF2B5EF4-FFF2-40B4-BE49-F238E27FC236}">
                <a16:creationId xmlns:a16="http://schemas.microsoft.com/office/drawing/2014/main" id="{18B8481E-E99F-4244-A220-CDBB463D8EC7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838917D-BD1B-462F-9DAF-D001B78EA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E18CB08D-CCA4-484B-BECB-5BA0F41F4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D3F3B0C-99BD-4741-AB68-E73B2F3A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25" name="Triangle rectangle 24">
            <a:extLst>
              <a:ext uri="{FF2B5EF4-FFF2-40B4-BE49-F238E27FC236}">
                <a16:creationId xmlns:a16="http://schemas.microsoft.com/office/drawing/2014/main" id="{43FDA7E1-6421-4390-9F28-730397FC7297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C652D044-4D73-49B0-A072-009B65842B7E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CF24211-993A-4D85-BD40-7F6BB514DF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992103E-520F-45B5-96A6-5F7678866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9559BBB3-8118-421F-B4E8-69B9302BF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riangle rectangle 19">
            <a:extLst>
              <a:ext uri="{FF2B5EF4-FFF2-40B4-BE49-F238E27FC236}">
                <a16:creationId xmlns:a16="http://schemas.microsoft.com/office/drawing/2014/main" id="{1091DF81-EE49-433A-B148-2DF48AB88272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riangle rectangle 20">
            <a:extLst>
              <a:ext uri="{FF2B5EF4-FFF2-40B4-BE49-F238E27FC236}">
                <a16:creationId xmlns:a16="http://schemas.microsoft.com/office/drawing/2014/main" id="{6B6AF4AE-F394-43BF-A09F-EDC9010E72E1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07DE5C7-DC0C-4B8A-8B9A-994D9F602B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7AC5D57-CF66-454D-A196-D35E3E2CC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3F0761E-17E0-47BE-AA56-1756A730CD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6" name="Triangle rectangle 25">
            <a:extLst>
              <a:ext uri="{FF2B5EF4-FFF2-40B4-BE49-F238E27FC236}">
                <a16:creationId xmlns:a16="http://schemas.microsoft.com/office/drawing/2014/main" id="{855C2331-35AD-4B1E-84FA-6DCF1E277806}"/>
              </a:ext>
            </a:extLst>
          </p:cNvPr>
          <p:cNvSpPr/>
          <p:nvPr userDrawn="1"/>
        </p:nvSpPr>
        <p:spPr>
          <a:xfrm rot="10800000" flipH="1" flipV="1">
            <a:off x="2484" y="1419224"/>
            <a:ext cx="871188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Triangle rectangle 26">
            <a:extLst>
              <a:ext uri="{FF2B5EF4-FFF2-40B4-BE49-F238E27FC236}">
                <a16:creationId xmlns:a16="http://schemas.microsoft.com/office/drawing/2014/main" id="{EDFD58A6-013B-470B-93D0-4D0E46837069}"/>
              </a:ext>
            </a:extLst>
          </p:cNvPr>
          <p:cNvSpPr/>
          <p:nvPr userDrawn="1"/>
        </p:nvSpPr>
        <p:spPr>
          <a:xfrm rot="10800000">
            <a:off x="11227491" y="-2"/>
            <a:ext cx="964509" cy="5458691"/>
          </a:xfrm>
          <a:prstGeom prst="rtTriangle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8192905E-11CD-4353-80A9-E1B18A31E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2CCEEE8-7798-4B59-B2C3-FB12C69FB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46734682-43F4-4749-8DF3-5E270E58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BADCAB9A-1BF2-4A3C-B9A4-034231D3F226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02737" y="6241427"/>
            <a:ext cx="772142" cy="534379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F138147-5043-4C50-AC64-D81D5DAB8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8832" y="636179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rgbClr val="004494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ED97BDE0-8E34-48AC-A48C-9161CBB775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/>
          <a:srcRect t="24889" b="24585"/>
          <a:stretch/>
        </p:blipFill>
        <p:spPr>
          <a:xfrm>
            <a:off x="10965085" y="6277169"/>
            <a:ext cx="1057626" cy="534379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D7C489-B473-43BA-80FC-77D6DF036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46254" y="6361795"/>
            <a:ext cx="2646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r-FR" dirty="0"/>
              <a:t>Webinaire – 07 avril 2022 – 18h/20h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58423A-A425-4553-9DF7-B378E96C4A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00802" y="6361794"/>
            <a:ext cx="47980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fr-FR" sz="1100" i="1" smtClean="0">
                <a:solidFill>
                  <a:srgbClr val="002060"/>
                </a:solidFill>
                <a:effectLst/>
              </a:defRPr>
            </a:lvl1pPr>
          </a:lstStyle>
          <a:p>
            <a:r>
              <a:rPr lang="fr-FR" b="1" dirty="0"/>
              <a:t>Mesurer la qualité de la prise en charge chirurgicale vue du patient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49" r:id="rId3"/>
    <p:sldLayoutId id="2147483665" r:id="rId4"/>
    <p:sldLayoutId id="2147483651" r:id="rId5"/>
    <p:sldLayoutId id="2147483666" r:id="rId6"/>
    <p:sldLayoutId id="2147483654" r:id="rId7"/>
    <p:sldLayoutId id="2147483655" r:id="rId8"/>
    <p:sldLayoutId id="2147483667" r:id="rId9"/>
    <p:sldLayoutId id="2147483657" r:id="rId10"/>
    <p:sldLayoutId id="2147483660" r:id="rId11"/>
    <p:sldLayoutId id="2147483662" r:id="rId12"/>
    <p:sldLayoutId id="2147483663" r:id="rId13"/>
    <p:sldLayoutId id="2147483671" r:id="rId1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449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004494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97BF0D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171375-8CD1-464C-9DDE-A256827618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7" y="3343562"/>
            <a:ext cx="8143025" cy="1110104"/>
          </a:xfrm>
        </p:spPr>
        <p:txBody>
          <a:bodyPr>
            <a:normAutofit/>
          </a:bodyPr>
          <a:lstStyle/>
          <a:p>
            <a:r>
              <a:rPr lang="fr-FR" sz="2400" dirty="0">
                <a:effectLst/>
                <a:latin typeface="arial,helvetica,sans-serif"/>
              </a:rPr>
              <a:t>Expérience sur l’utilisation des </a:t>
            </a:r>
            <a:r>
              <a:rPr lang="fr-FR" sz="2400" dirty="0" err="1">
                <a:effectLst/>
                <a:latin typeface="arial,helvetica,sans-serif"/>
              </a:rPr>
              <a:t>PROMs</a:t>
            </a:r>
            <a:r>
              <a:rPr lang="fr-FR" sz="2400" dirty="0">
                <a:effectLst/>
                <a:latin typeface="arial,helvetica,sans-serif"/>
              </a:rPr>
              <a:t> dans un service de chirurgie mammaire oncologique</a:t>
            </a:r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3D5842-3548-4DD9-9DAC-AF2A00026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sz="3500" dirty="0">
                <a:latin typeface="arial,helvetica,sans-serif"/>
              </a:rPr>
              <a:t>Dr Meriem KOUAL </a:t>
            </a:r>
            <a:r>
              <a:rPr lang="fr-FR" sz="3500" dirty="0" err="1">
                <a:latin typeface="arial,helvetica,sans-serif"/>
              </a:rPr>
              <a:t>MD,PhD</a:t>
            </a:r>
            <a:endParaRPr lang="fr-FR" sz="3500" dirty="0">
              <a:latin typeface="arial,helvetica,sans-serif"/>
            </a:endParaRPr>
          </a:p>
          <a:p>
            <a:r>
              <a:rPr lang="fr-FR" sz="2000" dirty="0">
                <a:latin typeface="arial,helvetica,sans-serif"/>
              </a:rPr>
              <a:t>Praticien Hospitalier Universitaire</a:t>
            </a:r>
          </a:p>
          <a:p>
            <a:r>
              <a:rPr lang="fr-FR" sz="2000" dirty="0">
                <a:latin typeface="arial,helvetica,sans-serif"/>
              </a:rPr>
              <a:t>Service de chirurgie cancérologique gynécologique et du sein- Hôpital Européen Georges-Pompidou </a:t>
            </a:r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EE24A60-2513-4FB6-ABCF-A4E13F714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E521AA-E0F3-48F0-B5B0-F1C56CFA6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013B2964-A5E0-4D89-808D-E5FC9D7446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3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3" t="12455" r="2475" b="1690"/>
          <a:stretch/>
        </p:blipFill>
        <p:spPr bwMode="auto">
          <a:xfrm>
            <a:off x="1991544" y="188641"/>
            <a:ext cx="8208912" cy="622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3120151\Desktop\Logo_Centre_AP-HP_Centre_-_Universite_de_Pari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24152" r="64129" b="24417"/>
          <a:stretch/>
        </p:blipFill>
        <p:spPr bwMode="auto">
          <a:xfrm>
            <a:off x="9903298" y="0"/>
            <a:ext cx="76470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16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37" b="25716"/>
          <a:stretch/>
        </p:blipFill>
        <p:spPr bwMode="auto">
          <a:xfrm>
            <a:off x="721392" y="476672"/>
            <a:ext cx="9921415" cy="5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9696" y="764704"/>
            <a:ext cx="712879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Croix 3"/>
          <p:cNvSpPr/>
          <p:nvPr/>
        </p:nvSpPr>
        <p:spPr>
          <a:xfrm rot="18747030">
            <a:off x="2855640" y="4113143"/>
            <a:ext cx="1008112" cy="1044116"/>
          </a:xfrm>
          <a:prstGeom prst="plus">
            <a:avLst>
              <a:gd name="adj" fmla="val 4342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Picture 2" descr="C:\Users\3120151\Desktop\Logo_Centre_AP-HP_Centre_-_Universite_de_Paris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24152" r="64129" b="24417"/>
          <a:stretch/>
        </p:blipFill>
        <p:spPr bwMode="auto">
          <a:xfrm>
            <a:off x="9903298" y="0"/>
            <a:ext cx="76470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96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3" r="50000" b="6819"/>
          <a:stretch/>
        </p:blipFill>
        <p:spPr bwMode="auto">
          <a:xfrm>
            <a:off x="1695268" y="260648"/>
            <a:ext cx="8778289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59696" y="260648"/>
            <a:ext cx="711386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2" descr="C:\Users\3120151\Desktop\Logo_Centre_AP-HP_Centre_-_Universite_de_Paris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24152" r="64129" b="24417"/>
          <a:stretch/>
        </p:blipFill>
        <p:spPr bwMode="auto">
          <a:xfrm>
            <a:off x="9903298" y="0"/>
            <a:ext cx="76470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3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2185" y="1746946"/>
            <a:ext cx="9907630" cy="416723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000" dirty="0"/>
              <a:t>92 patientes incluses</a:t>
            </a:r>
          </a:p>
          <a:p>
            <a:pPr>
              <a:lnSpc>
                <a:spcPct val="90000"/>
              </a:lnSpc>
            </a:pPr>
            <a:endParaRPr lang="fr-FR" sz="2000" dirty="0"/>
          </a:p>
          <a:p>
            <a:pPr>
              <a:lnSpc>
                <a:spcPct val="90000"/>
              </a:lnSpc>
            </a:pPr>
            <a:r>
              <a:rPr lang="fr-FR" sz="2000" dirty="0"/>
              <a:t>Seulement 28 patientes ont répondus aux questionnaires (30%)</a:t>
            </a:r>
          </a:p>
          <a:p>
            <a:pPr>
              <a:lnSpc>
                <a:spcPct val="90000"/>
              </a:lnSpc>
            </a:pPr>
            <a:endParaRPr lang="fr-FR" sz="2000" dirty="0"/>
          </a:p>
          <a:p>
            <a:pPr>
              <a:lnSpc>
                <a:spcPct val="90000"/>
              </a:lnSpc>
            </a:pPr>
            <a:r>
              <a:rPr lang="fr-FR" sz="2000" dirty="0"/>
              <a:t>Pourquoi ??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Oubli des patientes: trop d’information le jour de la consultation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Difficultés à créer le compte en ligne Hermès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N’est pas à l’aise avec l’informatique (patientes âgées)</a:t>
            </a:r>
          </a:p>
          <a:p>
            <a:pPr lvl="1">
              <a:lnSpc>
                <a:spcPct val="90000"/>
              </a:lnSpc>
            </a:pPr>
            <a:r>
              <a:rPr lang="fr-FR" sz="2000" dirty="0"/>
              <a:t>A répondu trop tard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304947-538C-4F31-8065-2CCFC0F9C15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2" r="12112" b="6"/>
          <a:stretch/>
        </p:blipFill>
        <p:spPr>
          <a:xfrm>
            <a:off x="9615395" y="609600"/>
            <a:ext cx="143442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2BE75FED-9C73-6844-A01C-BC11BDED38C0}"/>
              </a:ext>
            </a:extLst>
          </p:cNvPr>
          <p:cNvSpPr txBox="1">
            <a:spLocks/>
          </p:cNvSpPr>
          <p:nvPr/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Actuellement…</a:t>
            </a:r>
          </a:p>
        </p:txBody>
      </p:sp>
    </p:spTree>
    <p:extLst>
      <p:ext uri="{BB962C8B-B14F-4D97-AF65-F5344CB8AC3E}">
        <p14:creationId xmlns:p14="http://schemas.microsoft.com/office/powerpoint/2010/main" val="3555118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250697" y="2631613"/>
            <a:ext cx="4724971" cy="1666067"/>
          </a:xfrm>
          <a:ln w="190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000" b="1" dirty="0"/>
              <a:t>1</a:t>
            </a:r>
            <a:r>
              <a:rPr lang="fr-FR" sz="2000" b="1" baseline="30000" dirty="0"/>
              <a:t>ère</a:t>
            </a:r>
            <a:r>
              <a:rPr lang="fr-FR" sz="2000" b="1" dirty="0"/>
              <a:t> </a:t>
            </a:r>
            <a:r>
              <a:rPr lang="fr-FR" sz="2000" b="1" dirty="0" err="1"/>
              <a:t>cs</a:t>
            </a:r>
            <a:r>
              <a:rPr lang="fr-FR" sz="2000" b="1" dirty="0"/>
              <a:t> chargée +++ OUBLIS</a:t>
            </a:r>
          </a:p>
          <a:p>
            <a:pPr lvl="1"/>
            <a:r>
              <a:rPr lang="fr-FR" sz="1800" dirty="0"/>
              <a:t>Annonce du cancer</a:t>
            </a:r>
          </a:p>
          <a:p>
            <a:pPr lvl="1"/>
            <a:r>
              <a:rPr lang="fr-FR" sz="1800" dirty="0"/>
              <a:t>Explications de la prise en charge</a:t>
            </a:r>
          </a:p>
          <a:p>
            <a:pPr lvl="1"/>
            <a:r>
              <a:rPr lang="fr-FR" sz="1800" dirty="0"/>
              <a:t>+/- Propositions d’essais cliniques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2"/>
          </p:nvPr>
        </p:nvSpPr>
        <p:spPr>
          <a:xfrm>
            <a:off x="5287508" y="2631613"/>
            <a:ext cx="6520444" cy="2563265"/>
          </a:xfrm>
          <a:ln w="190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fr-FR" sz="2000" b="1" dirty="0"/>
              <a:t>Si chirurgie première:</a:t>
            </a:r>
          </a:p>
          <a:p>
            <a:pPr marL="457200" lvl="1" indent="0">
              <a:buNone/>
            </a:pPr>
            <a:r>
              <a:rPr lang="fr-FR" sz="1800" dirty="0"/>
              <a:t>Proposition à la 2de consultation dédiée</a:t>
            </a:r>
          </a:p>
          <a:p>
            <a:pPr marL="457200" lvl="1" indent="0">
              <a:buNone/>
            </a:pPr>
            <a:r>
              <a:rPr lang="fr-FR" sz="1800" dirty="0"/>
              <a:t>Patiente revue par IDE le jour de la </a:t>
            </a:r>
            <a:r>
              <a:rPr lang="fr-FR" sz="1800" dirty="0" err="1"/>
              <a:t>cs</a:t>
            </a:r>
            <a:r>
              <a:rPr lang="fr-FR" sz="1800" dirty="0"/>
              <a:t> d’anesthésie</a:t>
            </a:r>
          </a:p>
          <a:p>
            <a:r>
              <a:rPr lang="fr-FR" sz="2000" b="1" dirty="0"/>
              <a:t>Si chimiothérapie première: IDEAL</a:t>
            </a:r>
          </a:p>
          <a:p>
            <a:pPr marL="457200" lvl="1" indent="0">
              <a:buNone/>
            </a:pPr>
            <a:r>
              <a:rPr lang="fr-FR" sz="1800" dirty="0"/>
              <a:t>Proposition d’inclusion à la fin de la chimio au moment de la programmation</a:t>
            </a:r>
          </a:p>
          <a:p>
            <a:endParaRPr lang="fr-FR" sz="200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4294967295"/>
          </p:nvPr>
        </p:nvSpPr>
        <p:spPr>
          <a:xfrm>
            <a:off x="867304" y="1809745"/>
            <a:ext cx="2674938" cy="639762"/>
          </a:xfrm>
        </p:spPr>
        <p:txBody>
          <a:bodyPr/>
          <a:lstStyle/>
          <a:p>
            <a:pPr algn="ctr"/>
            <a:r>
              <a:rPr lang="fr-FR" dirty="0"/>
              <a:t>Problèmes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6407150" y="1809745"/>
            <a:ext cx="4041775" cy="639762"/>
          </a:xfrm>
        </p:spPr>
        <p:txBody>
          <a:bodyPr/>
          <a:lstStyle/>
          <a:p>
            <a:pPr algn="ctr"/>
            <a:r>
              <a:rPr lang="fr-FR" dirty="0"/>
              <a:t>Solutions proposées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DA03601-CF11-4DD1-AB7D-4FDAAAB35133}"/>
              </a:ext>
            </a:extLst>
          </p:cNvPr>
          <p:cNvSpPr/>
          <p:nvPr/>
        </p:nvSpPr>
        <p:spPr>
          <a:xfrm>
            <a:off x="4404135" y="1826562"/>
            <a:ext cx="1656184" cy="3198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50D5C46A-CB65-D14E-A75B-EB52C985A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Difficultés et solutions mises en œuvre </a:t>
            </a:r>
          </a:p>
        </p:txBody>
      </p:sp>
    </p:spTree>
    <p:extLst>
      <p:ext uri="{BB962C8B-B14F-4D97-AF65-F5344CB8AC3E}">
        <p14:creationId xmlns:p14="http://schemas.microsoft.com/office/powerpoint/2010/main" val="180361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idx="4294967295"/>
          </p:nvPr>
        </p:nvSpPr>
        <p:spPr>
          <a:xfrm>
            <a:off x="867304" y="1352545"/>
            <a:ext cx="2674938" cy="639762"/>
          </a:xfrm>
        </p:spPr>
        <p:txBody>
          <a:bodyPr/>
          <a:lstStyle/>
          <a:p>
            <a:pPr algn="ctr"/>
            <a:r>
              <a:rPr lang="fr-FR" dirty="0"/>
              <a:t>Problèmes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4294967295"/>
          </p:nvPr>
        </p:nvSpPr>
        <p:spPr>
          <a:xfrm>
            <a:off x="6407150" y="1352545"/>
            <a:ext cx="4041775" cy="639762"/>
          </a:xfrm>
        </p:spPr>
        <p:txBody>
          <a:bodyPr/>
          <a:lstStyle/>
          <a:p>
            <a:pPr algn="ctr"/>
            <a:r>
              <a:rPr lang="fr-FR" dirty="0"/>
              <a:t>Solutions proposées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FDA03601-CF11-4DD1-AB7D-4FDAAAB35133}"/>
              </a:ext>
            </a:extLst>
          </p:cNvPr>
          <p:cNvSpPr/>
          <p:nvPr/>
        </p:nvSpPr>
        <p:spPr>
          <a:xfrm>
            <a:off x="4404135" y="1369362"/>
            <a:ext cx="1656184" cy="3198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u contenu 3">
            <a:extLst>
              <a:ext uri="{FF2B5EF4-FFF2-40B4-BE49-F238E27FC236}">
                <a16:creationId xmlns:a16="http://schemas.microsoft.com/office/drawing/2014/main" id="{D2635A56-2C8D-0242-A67A-49D92BD0805C}"/>
              </a:ext>
            </a:extLst>
          </p:cNvPr>
          <p:cNvSpPr txBox="1">
            <a:spLocks/>
          </p:cNvSpPr>
          <p:nvPr/>
        </p:nvSpPr>
        <p:spPr>
          <a:xfrm>
            <a:off x="238505" y="2015917"/>
            <a:ext cx="4724971" cy="166606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Difficultés d’inscription en ligne</a:t>
            </a:r>
          </a:p>
          <a:p>
            <a:pPr lvl="1"/>
            <a:r>
              <a:rPr lang="fr-FR" sz="1800" dirty="0"/>
              <a:t>Âge?</a:t>
            </a:r>
          </a:p>
          <a:p>
            <a:pPr lvl="1"/>
            <a:r>
              <a:rPr lang="fr-FR" sz="1800" dirty="0"/>
              <a:t>Pas d’adresse mail?</a:t>
            </a:r>
          </a:p>
          <a:p>
            <a:pPr lvl="1"/>
            <a:r>
              <a:rPr lang="fr-FR" sz="1800" dirty="0"/>
              <a:t>Pb technique?</a:t>
            </a:r>
          </a:p>
        </p:txBody>
      </p:sp>
      <p:sp>
        <p:nvSpPr>
          <p:cNvPr id="11" name="Espace réservé du contenu 4">
            <a:extLst>
              <a:ext uri="{FF2B5EF4-FFF2-40B4-BE49-F238E27FC236}">
                <a16:creationId xmlns:a16="http://schemas.microsoft.com/office/drawing/2014/main" id="{DF67D96B-4C25-EF47-A8C7-932D893F71EB}"/>
              </a:ext>
            </a:extLst>
          </p:cNvPr>
          <p:cNvSpPr txBox="1">
            <a:spLocks/>
          </p:cNvSpPr>
          <p:nvPr/>
        </p:nvSpPr>
        <p:spPr>
          <a:xfrm>
            <a:off x="5275316" y="2015917"/>
            <a:ext cx="6520444" cy="1666067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b="1" dirty="0"/>
          </a:p>
          <a:p>
            <a:r>
              <a:rPr lang="fr-FR" sz="2000" b="1" dirty="0"/>
              <a:t>Inscription par IDE via tablette informatique</a:t>
            </a:r>
          </a:p>
          <a:p>
            <a:endParaRPr lang="fr-FR" sz="1800" dirty="0"/>
          </a:p>
          <a:p>
            <a:endParaRPr lang="fr-FR" sz="2000" dirty="0"/>
          </a:p>
        </p:txBody>
      </p:sp>
      <p:sp>
        <p:nvSpPr>
          <p:cNvPr id="19" name="Titre 8">
            <a:extLst>
              <a:ext uri="{FF2B5EF4-FFF2-40B4-BE49-F238E27FC236}">
                <a16:creationId xmlns:a16="http://schemas.microsoft.com/office/drawing/2014/main" id="{71E9D066-EDDC-CA4D-8D5A-E58FED2D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 dirty="0"/>
              <a:t>Difficultés et solutions mises en œuvre </a:t>
            </a:r>
          </a:p>
        </p:txBody>
      </p:sp>
      <p:sp>
        <p:nvSpPr>
          <p:cNvPr id="20" name="Espace réservé du contenu 3">
            <a:extLst>
              <a:ext uri="{FF2B5EF4-FFF2-40B4-BE49-F238E27FC236}">
                <a16:creationId xmlns:a16="http://schemas.microsoft.com/office/drawing/2014/main" id="{EA8CFC26-6AB3-CB4F-86BE-8FC1F6BFE089}"/>
              </a:ext>
            </a:extLst>
          </p:cNvPr>
          <p:cNvSpPr txBox="1">
            <a:spLocks/>
          </p:cNvSpPr>
          <p:nvPr/>
        </p:nvSpPr>
        <p:spPr>
          <a:xfrm>
            <a:off x="250697" y="4298868"/>
            <a:ext cx="4724971" cy="166606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000" b="1" dirty="0"/>
              <a:t>Durée d’accès aux Q° courte</a:t>
            </a:r>
          </a:p>
          <a:p>
            <a:pPr algn="ctr"/>
            <a:r>
              <a:rPr lang="fr-FR" sz="2000" b="1" dirty="0"/>
              <a:t>(</a:t>
            </a:r>
            <a:r>
              <a:rPr lang="fr-FR" sz="2000" dirty="0"/>
              <a:t>Limitation dans le délai de réponse des participantes </a:t>
            </a:r>
            <a:r>
              <a:rPr lang="fr-FR" sz="2000" b="1" dirty="0"/>
              <a:t>)</a:t>
            </a:r>
          </a:p>
          <a:p>
            <a:pPr algn="ctr"/>
            <a:r>
              <a:rPr lang="fr-FR" sz="2000" b="1" dirty="0"/>
              <a:t>Oubli des patientes </a:t>
            </a:r>
          </a:p>
          <a:p>
            <a:pPr lvl="1"/>
            <a:endParaRPr lang="fr-FR" sz="1800" dirty="0"/>
          </a:p>
        </p:txBody>
      </p:sp>
      <p:sp>
        <p:nvSpPr>
          <p:cNvPr id="21" name="Espace réservé du contenu 4">
            <a:extLst>
              <a:ext uri="{FF2B5EF4-FFF2-40B4-BE49-F238E27FC236}">
                <a16:creationId xmlns:a16="http://schemas.microsoft.com/office/drawing/2014/main" id="{C05A36F4-02AC-E549-9C30-83DBF2AF38D3}"/>
              </a:ext>
            </a:extLst>
          </p:cNvPr>
          <p:cNvSpPr txBox="1">
            <a:spLocks/>
          </p:cNvSpPr>
          <p:nvPr/>
        </p:nvSpPr>
        <p:spPr>
          <a:xfrm>
            <a:off x="5317988" y="4016593"/>
            <a:ext cx="6477772" cy="2232995"/>
          </a:xfrm>
          <a:prstGeom prst="rect">
            <a:avLst/>
          </a:prstGeom>
          <a:ln w="1905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b="1" dirty="0"/>
              <a:t>Possibilité de signer le consentement et remplir immédiatement les questionnaires </a:t>
            </a:r>
            <a:r>
              <a:rPr lang="fr-FR" sz="2000" dirty="0"/>
              <a:t>(allongement délai inscription-signature en cours)</a:t>
            </a:r>
            <a:endParaRPr lang="fr-FR" dirty="0"/>
          </a:p>
          <a:p>
            <a:r>
              <a:rPr lang="fr-FR" sz="2000" b="1" dirty="0"/>
              <a:t>Allongement du délai de réponse jusqu’à la chirurgie</a:t>
            </a:r>
          </a:p>
          <a:p>
            <a:r>
              <a:rPr lang="fr-FR" sz="2000" b="1" dirty="0"/>
              <a:t>Rappels automatiques SMS </a:t>
            </a:r>
            <a:r>
              <a:rPr lang="fr-FR" sz="2000" dirty="0"/>
              <a:t>(en cours)</a:t>
            </a:r>
          </a:p>
          <a:p>
            <a:endParaRPr lang="fr-FR" sz="1800" dirty="0"/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616355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F3051D-6B62-6A49-9954-E08B92F10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7722F-B2AE-E24A-8234-CAB3A8E1C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254" y="1717244"/>
            <a:ext cx="10568412" cy="3880773"/>
          </a:xfrm>
        </p:spPr>
        <p:txBody>
          <a:bodyPr>
            <a:normAutofit/>
          </a:bodyPr>
          <a:lstStyle/>
          <a:p>
            <a:r>
              <a:rPr lang="fr-FR" sz="2000" dirty="0"/>
              <a:t>Projet long à mettre en œuvre mais démarche importante pour le service et les patientes</a:t>
            </a:r>
          </a:p>
          <a:p>
            <a:r>
              <a:rPr lang="fr-FR" sz="2000" dirty="0"/>
              <a:t>Rôle fondamental des responsables des systèmes d’information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Pas de difficultés à recueillir la participation des patientes assez intéressées</a:t>
            </a:r>
          </a:p>
          <a:p>
            <a:pPr marL="0" indent="0">
              <a:buNone/>
            </a:pPr>
            <a:r>
              <a:rPr lang="fr-FR" sz="2000" dirty="0"/>
              <a:t>		…. Mais nombreuses difficultés rencontrées au fur et à mesure nécessitant </a:t>
            </a:r>
          </a:p>
          <a:p>
            <a:pPr marL="0" indent="0">
              <a:buNone/>
            </a:pPr>
            <a:r>
              <a:rPr lang="fr-FR" sz="2000" dirty="0"/>
              <a:t>		des constantes améliorations</a:t>
            </a:r>
          </a:p>
          <a:p>
            <a:pPr marL="0" indent="0">
              <a:buNone/>
            </a:pPr>
            <a:endParaRPr lang="fr-FR" sz="2000" dirty="0"/>
          </a:p>
          <a:p>
            <a:r>
              <a:rPr lang="fr-FR" sz="2000" dirty="0"/>
              <a:t>Beaucoup de maillons nécessaire à sa mise en œuvre (ressources humaines) </a:t>
            </a:r>
          </a:p>
          <a:p>
            <a:pPr marL="0" indent="0">
              <a:buNone/>
            </a:pPr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E876C46-1C89-5944-A16D-5878EF83B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DB959E-A9C4-A14D-9D6F-ADE40484D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417076D-F9E8-0148-A302-5F35D35081D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6861591-0AC5-2E4B-804B-549EBB7BA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927" y="5280015"/>
            <a:ext cx="6667951" cy="110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0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79DFE-9D13-FA49-B012-7DB735009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Facteurs clés de la réussite du projet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72811C5-65D8-604A-A1D6-5724F351F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DAA062-6FF6-4749-88C6-2C33DCD00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59B426E-A6BA-E54F-AF7C-EBC2D8238BC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AECBEE6-4474-214D-BEC4-DEDE565C071E}"/>
              </a:ext>
            </a:extLst>
          </p:cNvPr>
          <p:cNvSpPr/>
          <p:nvPr/>
        </p:nvSpPr>
        <p:spPr>
          <a:xfrm>
            <a:off x="4239877" y="1503382"/>
            <a:ext cx="3790026" cy="142852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Investissement important d’un médecin coordonnateur identifié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BAD21B-4FB0-AE44-A199-46871D342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19" y="3109536"/>
            <a:ext cx="2262486" cy="2245082"/>
          </a:xfrm>
          <a:prstGeom prst="ellipse">
            <a:avLst/>
          </a:prstGeom>
        </p:spPr>
      </p:pic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D17662E7-C320-564E-989B-510D395509A8}"/>
              </a:ext>
            </a:extLst>
          </p:cNvPr>
          <p:cNvSpPr/>
          <p:nvPr/>
        </p:nvSpPr>
        <p:spPr>
          <a:xfrm>
            <a:off x="8356959" y="4126770"/>
            <a:ext cx="2680809" cy="1590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Pédagogie envers les personnels et les patientes= augmentation de l’adhésion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1532722-345E-3E47-9E6C-B05B60DC40CE}"/>
              </a:ext>
            </a:extLst>
          </p:cNvPr>
          <p:cNvSpPr/>
          <p:nvPr/>
        </p:nvSpPr>
        <p:spPr>
          <a:xfrm>
            <a:off x="8749136" y="1514295"/>
            <a:ext cx="2680809" cy="16269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Très bonne communication avec les responsables SI</a:t>
            </a:r>
          </a:p>
          <a:p>
            <a:pPr algn="ctr"/>
            <a:r>
              <a:rPr lang="fr-FR" dirty="0"/>
              <a:t>=&gt; Rôle du directeur des opérations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567AF11-9649-064D-8D75-8D4F09710DDC}"/>
              </a:ext>
            </a:extLst>
          </p:cNvPr>
          <p:cNvSpPr/>
          <p:nvPr/>
        </p:nvSpPr>
        <p:spPr>
          <a:xfrm>
            <a:off x="1138156" y="4191426"/>
            <a:ext cx="2680809" cy="1590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Volonté forte du service d’amélioration de la qualité des soins (</a:t>
            </a:r>
            <a:r>
              <a:rPr lang="fr-FR" dirty="0" err="1"/>
              <a:t>Hoopigo</a:t>
            </a:r>
            <a:r>
              <a:rPr lang="fr-FR" dirty="0"/>
              <a:t>, danse, escrime...)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B59E1EA-87E1-354C-8B43-188AD5B55003}"/>
              </a:ext>
            </a:extLst>
          </p:cNvPr>
          <p:cNvSpPr txBox="1"/>
          <p:nvPr/>
        </p:nvSpPr>
        <p:spPr>
          <a:xfrm>
            <a:off x="4467492" y="5532243"/>
            <a:ext cx="392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 </a:t>
            </a:r>
            <a:r>
              <a:rPr lang="fr-FR" dirty="0" err="1"/>
              <a:t>Huyen</a:t>
            </a:r>
            <a:r>
              <a:rPr lang="fr-FR" dirty="0"/>
              <a:t> Thu NGUYEN-XUAN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569D52C-662D-6446-A5ED-7659AC979247}"/>
              </a:ext>
            </a:extLst>
          </p:cNvPr>
          <p:cNvSpPr/>
          <p:nvPr/>
        </p:nvSpPr>
        <p:spPr>
          <a:xfrm>
            <a:off x="938004" y="1917043"/>
            <a:ext cx="2387638" cy="1320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Soutien de la direction et des instances </a:t>
            </a:r>
          </a:p>
        </p:txBody>
      </p:sp>
    </p:spTree>
    <p:extLst>
      <p:ext uri="{BB962C8B-B14F-4D97-AF65-F5344CB8AC3E}">
        <p14:creationId xmlns:p14="http://schemas.microsoft.com/office/powerpoint/2010/main" val="369158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874E39-60CD-4FE3-9956-5AD55794F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972" y="1783959"/>
            <a:ext cx="3483937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000" dirty="0"/>
              <a:t>Merci de </a:t>
            </a:r>
            <a:r>
              <a:rPr lang="en-US" sz="6000" dirty="0" err="1"/>
              <a:t>votre</a:t>
            </a:r>
            <a:r>
              <a:rPr lang="en-US" sz="6000" dirty="0"/>
              <a:t> attention</a:t>
            </a:r>
          </a:p>
        </p:txBody>
      </p:sp>
      <p:pic>
        <p:nvPicPr>
          <p:cNvPr id="5" name="Picture 4" descr="Ampoules flottantes sombres avec une brillant avec éclat">
            <a:extLst>
              <a:ext uri="{FF2B5EF4-FFF2-40B4-BE49-F238E27FC236}">
                <a16:creationId xmlns:a16="http://schemas.microsoft.com/office/drawing/2014/main" id="{02510B7F-6ADB-44E2-B1A3-A9D62DFE0E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9" r="11520"/>
          <a:stretch/>
        </p:blipFill>
        <p:spPr>
          <a:xfrm>
            <a:off x="1524021" y="10"/>
            <a:ext cx="4518095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97706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Reconstruction mammaire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DD65F643-F998-8747-9E6B-54D61C2B6A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952670"/>
              </p:ext>
            </p:extLst>
          </p:nvPr>
        </p:nvGraphicFramePr>
        <p:xfrm>
          <a:off x="1982834" y="1556792"/>
          <a:ext cx="8060431" cy="266429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2264">
                  <a:extLst>
                    <a:ext uri="{9D8B030D-6E8A-4147-A177-3AD203B41FA5}">
                      <a16:colId xmlns:a16="http://schemas.microsoft.com/office/drawing/2014/main" val="63722904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759583243"/>
                    </a:ext>
                  </a:extLst>
                </a:gridCol>
                <a:gridCol w="1797967">
                  <a:extLst>
                    <a:ext uri="{9D8B030D-6E8A-4147-A177-3AD203B41FA5}">
                      <a16:colId xmlns:a16="http://schemas.microsoft.com/office/drawing/2014/main" val="4098040813"/>
                    </a:ext>
                  </a:extLst>
                </a:gridCol>
              </a:tblGrid>
              <a:tr h="856194">
                <a:tc>
                  <a:txBody>
                    <a:bodyPr/>
                    <a:lstStyle/>
                    <a:p>
                      <a:endParaRPr lang="fr-F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USA</a:t>
                      </a:r>
                    </a:p>
                    <a:p>
                      <a:pPr algn="ctr"/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France</a:t>
                      </a:r>
                    </a:p>
                    <a:p>
                      <a:pPr algn="ctr"/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35224370"/>
                  </a:ext>
                </a:extLst>
              </a:tr>
              <a:tr h="871998">
                <a:tc>
                  <a:txBody>
                    <a:bodyPr/>
                    <a:lstStyle/>
                    <a:p>
                      <a:r>
                        <a:rPr lang="fr-FR" sz="2400" dirty="0"/>
                        <a:t>Taux de reconstruction immédiate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40%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FF0000"/>
                          </a:solidFill>
                        </a:rPr>
                        <a:t>17%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200775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r>
                        <a:rPr lang="fr-FR" sz="2400" dirty="0"/>
                        <a:t>Proportion de </a:t>
                      </a:r>
                      <a:r>
                        <a:rPr lang="fr-FR" sz="2400"/>
                        <a:t>patientes </a:t>
                      </a:r>
                      <a:r>
                        <a:rPr lang="fr-FR" sz="2400" b="1"/>
                        <a:t>NON </a:t>
                      </a:r>
                      <a:r>
                        <a:rPr lang="fr-FR" sz="2400"/>
                        <a:t>reconstruites </a:t>
                      </a:r>
                      <a:r>
                        <a:rPr lang="fr-FR" sz="2400" dirty="0"/>
                        <a:t>à 5 ans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44%</a:t>
                      </a:r>
                      <a:endParaRPr lang="fr-FR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>
                          <a:solidFill>
                            <a:srgbClr val="FF0000"/>
                          </a:solidFill>
                        </a:rPr>
                        <a:t>&gt; 65%</a:t>
                      </a:r>
                      <a:endParaRPr lang="fr-FR" sz="2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9685626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4DCCEAFB-AFB1-C748-BAEF-A86123FF3E72}"/>
              </a:ext>
            </a:extLst>
          </p:cNvPr>
          <p:cNvSpPr txBox="1"/>
          <p:nvPr/>
        </p:nvSpPr>
        <p:spPr>
          <a:xfrm>
            <a:off x="1981200" y="4509121"/>
            <a:ext cx="814724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A proposer systématiquement aux patientes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/>
              <a:t>Chirurgie prophylactique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/>
              <a:t>RMI dès que possible: CCIS étendus, antécédent d’irradiation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dirty="0"/>
              <a:t>RM2 : A partir de 1 an après la fin des traitements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/>
              <a:t>Collaboration avec chirurgiens plasticiens ++</a:t>
            </a:r>
          </a:p>
        </p:txBody>
      </p:sp>
    </p:spTree>
    <p:extLst>
      <p:ext uri="{BB962C8B-B14F-4D97-AF65-F5344CB8AC3E}">
        <p14:creationId xmlns:p14="http://schemas.microsoft.com/office/powerpoint/2010/main" val="593168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75F61-CF6E-EA44-83A1-30B4625D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Présentation du service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7510F9-7A35-9147-9C51-C330E217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5431B1-C7D5-C241-8BCA-FF5AA585E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07AF49-7788-EE49-9887-FDAA9C354B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D8E8DA50-2146-4A4C-B092-C0FAAF1F9593}"/>
              </a:ext>
            </a:extLst>
          </p:cNvPr>
          <p:cNvSpPr txBox="1">
            <a:spLocks/>
          </p:cNvSpPr>
          <p:nvPr/>
        </p:nvSpPr>
        <p:spPr>
          <a:xfrm>
            <a:off x="677333" y="1480562"/>
            <a:ext cx="10837333" cy="47678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000" dirty="0"/>
              <a:t>Service de Chirurgie Cancérologique Gynécologique et du Sein (Pr Anne-Sophie BATS)</a:t>
            </a:r>
          </a:p>
          <a:p>
            <a:pPr lvl="1"/>
            <a:r>
              <a:rPr lang="fr-FR" i="1" dirty="0"/>
              <a:t>Centre expert en chirurgie  cancérologique pelvienne et chirurgie oncologique mammaire </a:t>
            </a:r>
          </a:p>
          <a:p>
            <a:pPr lvl="1"/>
            <a:r>
              <a:rPr lang="fr-FR" i="1" dirty="0"/>
              <a:t>Certification ESGO Chirurgie Cancer de l’ovaire </a:t>
            </a:r>
          </a:p>
          <a:p>
            <a:pPr lvl="1"/>
            <a:r>
              <a:rPr lang="fr-FR" i="1" dirty="0"/>
              <a:t>Expertise en Chirurgie robotique gynécologique</a:t>
            </a:r>
          </a:p>
          <a:p>
            <a:pPr lvl="1"/>
            <a:endParaRPr lang="fr-FR" sz="1800" dirty="0"/>
          </a:p>
          <a:p>
            <a:r>
              <a:rPr lang="fr-FR" sz="2000" dirty="0"/>
              <a:t>Prise en charge multidisciplinaire/ Plateau technique complet : </a:t>
            </a:r>
          </a:p>
          <a:p>
            <a:pPr lvl="1"/>
            <a:r>
              <a:rPr lang="fr-FR" sz="1800" dirty="0"/>
              <a:t>Radiologie, Oncologie Médicale, </a:t>
            </a:r>
            <a:r>
              <a:rPr lang="fr-FR" sz="1800" dirty="0" err="1"/>
              <a:t>OncoRadiothérapie</a:t>
            </a:r>
            <a:r>
              <a:rPr lang="fr-FR" sz="1800" dirty="0"/>
              <a:t>, Oncogénétique, Anatomo-Pathologie, </a:t>
            </a:r>
            <a:r>
              <a:rPr lang="fr-FR" sz="1800" dirty="0" err="1"/>
              <a:t>Oncogériatrie</a:t>
            </a:r>
            <a:r>
              <a:rPr lang="fr-FR" sz="1800" dirty="0"/>
              <a:t>, Chirurgie plastique et Reconstructrice, USC/Réanimation chirurgicale</a:t>
            </a:r>
          </a:p>
          <a:p>
            <a:pPr lvl="1"/>
            <a:endParaRPr lang="fr-FR" sz="1800" dirty="0"/>
          </a:p>
          <a:p>
            <a:r>
              <a:rPr lang="fr-FR" sz="2000" dirty="0"/>
              <a:t>Membre de l’institut de recherche en cancérologie CARPEM </a:t>
            </a:r>
          </a:p>
          <a:p>
            <a:endParaRPr lang="fr-FR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A2D04FDA-9802-6743-8E1E-938C7B9D7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014" y="228985"/>
            <a:ext cx="2265236" cy="7612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>
            <a:extLst>
              <a:ext uri="{FF2B5EF4-FFF2-40B4-BE49-F238E27FC236}">
                <a16:creationId xmlns:a16="http://schemas.microsoft.com/office/drawing/2014/main" id="{2A2E2B69-6E60-B741-A6AE-CBB3C1DE21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38" y="4551287"/>
            <a:ext cx="3233328" cy="16331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870DCDD-153A-D348-A8B9-BB2623EB4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7918" y="2494936"/>
            <a:ext cx="1858192" cy="1041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268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75F61-CF6E-EA44-83A1-30B4625D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789857" cy="1320800"/>
          </a:xfrm>
        </p:spPr>
        <p:txBody>
          <a:bodyPr/>
          <a:lstStyle/>
          <a:p>
            <a:r>
              <a:rPr lang="fr-FR" dirty="0"/>
              <a:t>Cancer du sein et VHBC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7510F9-7A35-9147-9C51-C330E217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5431B1-C7D5-C241-8BCA-FF5AA585E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07AF49-7788-EE49-9887-FDAA9C354B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847527-395B-CD40-AD5D-CE2D900B2F46}"/>
              </a:ext>
            </a:extLst>
          </p:cNvPr>
          <p:cNvSpPr txBox="1">
            <a:spLocks/>
          </p:cNvSpPr>
          <p:nvPr/>
        </p:nvSpPr>
        <p:spPr>
          <a:xfrm>
            <a:off x="627541" y="1389743"/>
            <a:ext cx="11144552" cy="497205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000" u="sng" dirty="0"/>
          </a:p>
        </p:txBody>
      </p:sp>
      <p:sp>
        <p:nvSpPr>
          <p:cNvPr id="9" name="Rectangle à coins arrondis 4">
            <a:extLst>
              <a:ext uri="{FF2B5EF4-FFF2-40B4-BE49-F238E27FC236}">
                <a16:creationId xmlns:a16="http://schemas.microsoft.com/office/drawing/2014/main" id="{2E8AAE42-7573-3E4B-886C-BDE13C8E900C}"/>
              </a:ext>
            </a:extLst>
          </p:cNvPr>
          <p:cNvSpPr/>
          <p:nvPr/>
        </p:nvSpPr>
        <p:spPr>
          <a:xfrm>
            <a:off x="1068956" y="1748266"/>
            <a:ext cx="2977662" cy="8792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kumimoji="0" lang="fr-FR" sz="2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ère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cause de cancer chez la femme</a:t>
            </a:r>
          </a:p>
        </p:txBody>
      </p:sp>
      <p:sp>
        <p:nvSpPr>
          <p:cNvPr id="10" name="Rectangle à coins arrondis 5">
            <a:extLst>
              <a:ext uri="{FF2B5EF4-FFF2-40B4-BE49-F238E27FC236}">
                <a16:creationId xmlns:a16="http://schemas.microsoft.com/office/drawing/2014/main" id="{CFB4942B-6871-6142-B501-F2DED180DD0D}"/>
              </a:ext>
            </a:extLst>
          </p:cNvPr>
          <p:cNvSpPr/>
          <p:nvPr/>
        </p:nvSpPr>
        <p:spPr>
          <a:xfrm>
            <a:off x="7156535" y="1219738"/>
            <a:ext cx="3362793" cy="17373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400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&gt; 58000 </a:t>
            </a:r>
            <a:r>
              <a:rPr lang="fr-FR" sz="2000" dirty="0" err="1">
                <a:solidFill>
                  <a:prstClr val="black"/>
                </a:solidFill>
                <a:latin typeface="Calibri" panose="020F0502020204030204"/>
              </a:rPr>
              <a:t>nvx</a:t>
            </a:r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 cas en 2018</a:t>
            </a:r>
          </a:p>
          <a:p>
            <a:pPr algn="ctr" defTabSz="914400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~12000 décès par an</a:t>
            </a:r>
          </a:p>
          <a:p>
            <a:pPr algn="ctr" defTabSz="914400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Âge moyen : 63 ans</a:t>
            </a:r>
          </a:p>
          <a:p>
            <a:pPr algn="ctr" defTabSz="914400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20% &lt; 50 ans </a:t>
            </a:r>
          </a:p>
          <a:p>
            <a:pPr algn="ctr" defTabSz="914400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10% &lt; 35 ans</a:t>
            </a:r>
          </a:p>
          <a:p>
            <a:pPr algn="ctr" defTabSz="914400"/>
            <a:endParaRPr lang="fr-F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" name="Rectangle à coins arrondis 7">
            <a:extLst>
              <a:ext uri="{FF2B5EF4-FFF2-40B4-BE49-F238E27FC236}">
                <a16:creationId xmlns:a16="http://schemas.microsoft.com/office/drawing/2014/main" id="{13296B51-6715-2643-BDAB-1E3B8BA32F05}"/>
              </a:ext>
            </a:extLst>
          </p:cNvPr>
          <p:cNvSpPr/>
          <p:nvPr/>
        </p:nvSpPr>
        <p:spPr>
          <a:xfrm>
            <a:off x="4819688" y="1709903"/>
            <a:ext cx="1541301" cy="75700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fr-FR" sz="2000" dirty="0">
                <a:solidFill>
                  <a:prstClr val="black"/>
                </a:solidFill>
                <a:latin typeface="Calibri" panose="020F0502020204030204"/>
              </a:rPr>
              <a:t>1 femme sur 8</a:t>
            </a:r>
          </a:p>
        </p:txBody>
      </p:sp>
      <p:pic>
        <p:nvPicPr>
          <p:cNvPr id="11" name="Espace réservé du contenu 3">
            <a:extLst>
              <a:ext uri="{FF2B5EF4-FFF2-40B4-BE49-F238E27FC236}">
                <a16:creationId xmlns:a16="http://schemas.microsoft.com/office/drawing/2014/main" id="{B0755129-C0FE-6C44-AAA3-471641E36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0029" y="193065"/>
            <a:ext cx="1158456" cy="1259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5FEBCEC-42D8-B246-BAAA-F7AFE5E71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671" y="2315917"/>
            <a:ext cx="888478" cy="546294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9209A614-3C9B-F241-9D3D-96679BF64F30}"/>
              </a:ext>
            </a:extLst>
          </p:cNvPr>
          <p:cNvSpPr txBox="1"/>
          <p:nvPr/>
        </p:nvSpPr>
        <p:spPr>
          <a:xfrm>
            <a:off x="627541" y="3152113"/>
            <a:ext cx="6164708" cy="3379686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342900" indent="-342900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lvl="1" indent="-285750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fr-FR" dirty="0"/>
              <a:t>Bon pronostic (85% survie à 5 ans)  MAIS  impact majeur sur la qualité de vie :</a:t>
            </a:r>
          </a:p>
          <a:p>
            <a:pPr lvl="2"/>
            <a:r>
              <a:rPr lang="fr-FR" sz="1600" i="1" dirty="0"/>
              <a:t>Altération de l’image corporelle</a:t>
            </a:r>
          </a:p>
          <a:p>
            <a:pPr lvl="2"/>
            <a:r>
              <a:rPr lang="fr-FR" sz="1600" i="1" dirty="0"/>
              <a:t>Retentissement psychologique, sexuel</a:t>
            </a:r>
          </a:p>
          <a:p>
            <a:pPr lvl="2"/>
            <a:r>
              <a:rPr lang="fr-FR" sz="1600" i="1" dirty="0"/>
              <a:t>Effets secondaires de traitements parfois lourds</a:t>
            </a:r>
          </a:p>
          <a:p>
            <a:pPr lvl="2"/>
            <a:endParaRPr lang="fr-FR" dirty="0"/>
          </a:p>
          <a:p>
            <a:r>
              <a:rPr lang="fr-FR" dirty="0"/>
              <a:t>Taux de survie et de récidive comparables selon les différentes approches chirurgicales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13A88F-F532-4F4C-BE19-0AE1C3182B4A}"/>
              </a:ext>
            </a:extLst>
          </p:cNvPr>
          <p:cNvSpPr txBox="1"/>
          <p:nvPr/>
        </p:nvSpPr>
        <p:spPr>
          <a:xfrm>
            <a:off x="7331451" y="3737217"/>
            <a:ext cx="3901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Intégrer les </a:t>
            </a:r>
            <a:r>
              <a:rPr lang="fr-FR" sz="2400" b="1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PROMs</a:t>
            </a:r>
            <a:r>
              <a:rPr lang="fr-FR" sz="2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dans la prise de décision chirurgicale permet une haute qualité des soins</a:t>
            </a:r>
          </a:p>
        </p:txBody>
      </p:sp>
    </p:spTree>
    <p:extLst>
      <p:ext uri="{BB962C8B-B14F-4D97-AF65-F5344CB8AC3E}">
        <p14:creationId xmlns:p14="http://schemas.microsoft.com/office/powerpoint/2010/main" val="173311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EA3BAA-A406-F041-AF45-49503479C4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4486" y="2318287"/>
            <a:ext cx="8143025" cy="1283882"/>
          </a:xfrm>
        </p:spPr>
        <p:txBody>
          <a:bodyPr/>
          <a:lstStyle/>
          <a:p>
            <a:r>
              <a:rPr lang="fr-FR" dirty="0"/>
              <a:t>Expérience HEGP en pratique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4716C8C-9981-E64F-999F-2DDEAC10F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24486" y="3602169"/>
            <a:ext cx="8143025" cy="923612"/>
          </a:xfrm>
        </p:spPr>
        <p:txBody>
          <a:bodyPr>
            <a:normAutofit fontScale="85000" lnSpcReduction="20000"/>
          </a:bodyPr>
          <a:lstStyle/>
          <a:p>
            <a:r>
              <a:rPr lang="fr-FR" sz="3200" dirty="0"/>
              <a:t>Chirurgie mammaire oncologique</a:t>
            </a:r>
          </a:p>
          <a:p>
            <a:r>
              <a:rPr lang="fr-FR" sz="3200" dirty="0"/>
              <a:t>Pilote APHP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AA309C6-9DD6-7D42-BC6C-E28CFF9F7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9D5326-F585-DA42-B89B-79CD4DD5D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784E7722-FBC7-1545-9809-0EFCC8BC8D3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0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3" y="1714309"/>
            <a:ext cx="10837334" cy="4525963"/>
          </a:xfrm>
        </p:spPr>
        <p:txBody>
          <a:bodyPr>
            <a:normAutofit/>
          </a:bodyPr>
          <a:lstStyle/>
          <a:p>
            <a:r>
              <a:rPr lang="fr-FR" dirty="0"/>
              <a:t>Indicateurs de qualité</a:t>
            </a:r>
          </a:p>
          <a:p>
            <a:r>
              <a:rPr lang="fr-FR" dirty="0"/>
              <a:t>Standardisés et reconnus à l’international</a:t>
            </a:r>
          </a:p>
          <a:p>
            <a:r>
              <a:rPr lang="fr-FR" dirty="0"/>
              <a:t>Utilisation des standards tests ICHOM (International Consortium for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outcomes</a:t>
            </a:r>
            <a:r>
              <a:rPr lang="fr-FR" dirty="0"/>
              <a:t> </a:t>
            </a:r>
            <a:r>
              <a:rPr lang="fr-FR" dirty="0" err="1"/>
              <a:t>Measurments</a:t>
            </a:r>
            <a:r>
              <a:rPr lang="fr-FR" dirty="0"/>
              <a:t>)</a:t>
            </a:r>
          </a:p>
          <a:p>
            <a:pPr lvl="1"/>
            <a:r>
              <a:rPr lang="fr-FR" i="1" dirty="0"/>
              <a:t>ONG</a:t>
            </a:r>
          </a:p>
          <a:p>
            <a:pPr lvl="1"/>
            <a:r>
              <a:rPr lang="fr-FR" i="1" dirty="0"/>
              <a:t>Conçus par des experts internationaux</a:t>
            </a:r>
          </a:p>
          <a:p>
            <a:pPr lvl="1"/>
            <a:r>
              <a:rPr lang="fr-FR" i="1" dirty="0"/>
              <a:t>Pour 26 pathologies</a:t>
            </a:r>
          </a:p>
          <a:p>
            <a:pPr lvl="1"/>
            <a:r>
              <a:rPr lang="fr-FR" i="1" dirty="0"/>
              <a:t>Mais… en anglais</a:t>
            </a:r>
          </a:p>
        </p:txBody>
      </p:sp>
      <p:pic>
        <p:nvPicPr>
          <p:cNvPr id="4" name="Picture 2" descr="https://ichom.org/wp-content/uploads/2018/09/ICHOM_collaborative_appro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77" y="3982053"/>
            <a:ext cx="7474538" cy="17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0C4FFF7-721C-0D48-9891-38707F16C1F8}"/>
              </a:ext>
            </a:extLst>
          </p:cNvPr>
          <p:cNvSpPr txBox="1">
            <a:spLocks/>
          </p:cNvSpPr>
          <p:nvPr/>
        </p:nvSpPr>
        <p:spPr>
          <a:xfrm>
            <a:off x="677333" y="609600"/>
            <a:ext cx="10661227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449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fr-FR" dirty="0"/>
              <a:t>Construction des thésaurus d’indicateurs </a:t>
            </a:r>
            <a:r>
              <a:rPr lang="fr-FR" dirty="0" err="1"/>
              <a:t>CROMs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C3F5140-A61D-F445-81B1-7885673F6856}"/>
              </a:ext>
            </a:extLst>
          </p:cNvPr>
          <p:cNvSpPr txBox="1"/>
          <p:nvPr/>
        </p:nvSpPr>
        <p:spPr>
          <a:xfrm>
            <a:off x="677333" y="5319333"/>
            <a:ext cx="5775960" cy="108747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000"/>
              </a:spcBef>
              <a:buClr>
                <a:srgbClr val="004494"/>
              </a:buClr>
              <a:buSzPct val="80000"/>
              <a:buFont typeface="Wingdings 3" charset="2"/>
              <a:buChar char="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Traduction des questionnaires</a:t>
            </a:r>
          </a:p>
          <a:p>
            <a:pPr marL="742950" lvl="1" indent="-285750">
              <a:spcBef>
                <a:spcPts val="1000"/>
              </a:spcBef>
              <a:buClr>
                <a:srgbClr val="97BF0D"/>
              </a:buClr>
              <a:buSzPct val="80000"/>
              <a:buFont typeface="Wingdings 3" charset="2"/>
              <a:buChar char="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Processus de validation complexe</a:t>
            </a:r>
          </a:p>
          <a:p>
            <a:pPr marL="742950" lvl="1" indent="-285750">
              <a:spcBef>
                <a:spcPts val="1000"/>
              </a:spcBef>
              <a:buClr>
                <a:srgbClr val="97BF0D"/>
              </a:buClr>
              <a:buSzPct val="80000"/>
              <a:buFont typeface="Wingdings 3" charset="2"/>
              <a:buChar char="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Traduction si inscription sur les sites des organismes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C9AB3B59-B820-884E-B3B1-6874EF00B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8" t="11783" r="38394" b="77971"/>
          <a:stretch/>
        </p:blipFill>
        <p:spPr bwMode="auto">
          <a:xfrm>
            <a:off x="7445578" y="3211429"/>
            <a:ext cx="1901622" cy="497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71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D75F61-CF6E-EA44-83A1-30B4625D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Recueil des CROMS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7510F9-7A35-9147-9C51-C330E2171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75431B1-C7D5-C241-8BCA-FF5AA585E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07AF49-7788-EE49-9887-FDAA9C354B0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847527-395B-CD40-AD5D-CE2D900B2F46}"/>
              </a:ext>
            </a:extLst>
          </p:cNvPr>
          <p:cNvSpPr txBox="1">
            <a:spLocks/>
          </p:cNvSpPr>
          <p:nvPr/>
        </p:nvSpPr>
        <p:spPr>
          <a:xfrm>
            <a:off x="455710" y="1199077"/>
            <a:ext cx="10901137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000" dirty="0"/>
          </a:p>
          <a:p>
            <a:r>
              <a:rPr lang="fr-FR" sz="2000" dirty="0"/>
              <a:t>Organisation du recueil des </a:t>
            </a:r>
            <a:r>
              <a:rPr lang="fr-FR" sz="2000" dirty="0" err="1"/>
              <a:t>CROMs</a:t>
            </a:r>
            <a:r>
              <a:rPr lang="fr-FR" sz="2000" dirty="0"/>
              <a:t> à partir des systèmes d’informations utilisés dans notre structure </a:t>
            </a:r>
          </a:p>
          <a:p>
            <a:endParaRPr lang="fr-FR" sz="2000" dirty="0"/>
          </a:p>
          <a:p>
            <a:endParaRPr lang="fr-FR" sz="18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234308-0C5B-B448-91A9-8B462C8C3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051" y="2409873"/>
            <a:ext cx="2425562" cy="111547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F1F3015-D1F7-5047-AAFE-F89BB5A831E1}"/>
              </a:ext>
            </a:extLst>
          </p:cNvPr>
          <p:cNvSpPr txBox="1"/>
          <p:nvPr/>
        </p:nvSpPr>
        <p:spPr>
          <a:xfrm>
            <a:off x="1014773" y="2611102"/>
            <a:ext cx="6099048" cy="71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rgbClr val="97BF0D"/>
              </a:buClr>
              <a:buSzPct val="80000"/>
              <a:buFont typeface="Wingdings 3" charset="2"/>
              <a:buChar char="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Renseignés par l’équipe médicale</a:t>
            </a:r>
          </a:p>
          <a:p>
            <a:pPr marL="742950" lvl="1" indent="-285750">
              <a:spcBef>
                <a:spcPts val="1000"/>
              </a:spcBef>
              <a:buClr>
                <a:srgbClr val="97BF0D"/>
              </a:buClr>
              <a:buSzPct val="80000"/>
              <a:buFont typeface="Wingdings 3" charset="2"/>
              <a:buChar char=""/>
            </a:pPr>
            <a:r>
              <a:rPr lang="fr-F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Extrait du dossier patient informatisé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81336D4-7163-624A-B6FB-EC66CE75A225}"/>
              </a:ext>
            </a:extLst>
          </p:cNvPr>
          <p:cNvSpPr txBox="1"/>
          <p:nvPr/>
        </p:nvSpPr>
        <p:spPr>
          <a:xfrm>
            <a:off x="1014773" y="5259156"/>
            <a:ext cx="103829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spcBef>
                <a:spcPts val="1000"/>
              </a:spcBef>
              <a:buClr>
                <a:srgbClr val="97BF0D"/>
              </a:buClr>
              <a:buSzPct val="80000"/>
              <a:buFont typeface="Wingdings 3" charset="2"/>
              <a:buChar char=""/>
            </a:pPr>
            <a:r>
              <a:rPr lang="fr-FR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Travail important +++ avec les équipes informatiques et système SI  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093141D6-9402-DB4A-A1A2-F168373A45FB}"/>
              </a:ext>
            </a:extLst>
          </p:cNvPr>
          <p:cNvSpPr txBox="1">
            <a:spLocks/>
          </p:cNvSpPr>
          <p:nvPr/>
        </p:nvSpPr>
        <p:spPr>
          <a:xfrm>
            <a:off x="576074" y="3604429"/>
            <a:ext cx="10901137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004494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97BF0D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fr-FR" sz="2000" dirty="0"/>
          </a:p>
          <a:p>
            <a:r>
              <a:rPr lang="fr-FR" sz="2000" b="1" dirty="0"/>
              <a:t>Intégration du questionnaire ICHOM à nos questionnaires de consultatio</a:t>
            </a:r>
            <a:r>
              <a:rPr lang="fr-FR" sz="2000" dirty="0"/>
              <a:t>n</a:t>
            </a:r>
          </a:p>
          <a:p>
            <a:r>
              <a:rPr lang="fr-FR" sz="2000" dirty="0"/>
              <a:t>Objectif: CLICS UNIQUEMENT!</a:t>
            </a:r>
          </a:p>
          <a:p>
            <a:endParaRPr lang="fr-FR" sz="20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717489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441373-D9B1-FA46-81D3-FD4B88221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Recueil </a:t>
            </a:r>
            <a:r>
              <a:rPr lang="fr-FR" dirty="0" err="1"/>
              <a:t>PROMs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B20BE8-1595-474B-9E81-06173811A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1794829"/>
            <a:ext cx="5138872" cy="3880772"/>
          </a:xfrm>
        </p:spPr>
        <p:txBody>
          <a:bodyPr/>
          <a:lstStyle/>
          <a:p>
            <a:r>
              <a:rPr lang="fr-FR" dirty="0"/>
              <a:t>Choix des auto-questionnaires intégrés</a:t>
            </a:r>
          </a:p>
          <a:p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241E025-F313-5241-8922-1ACCAAA25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6206" y="2651760"/>
            <a:ext cx="6248590" cy="3068963"/>
          </a:xfrm>
        </p:spPr>
        <p:txBody>
          <a:bodyPr/>
          <a:lstStyle/>
          <a:p>
            <a:r>
              <a:rPr lang="fr-FR" dirty="0"/>
              <a:t>Recueil sous forme numérique</a:t>
            </a:r>
          </a:p>
          <a:p>
            <a:r>
              <a:rPr lang="fr-FR" dirty="0"/>
              <a:t>Via la plateforme digitale sécurisée</a:t>
            </a:r>
            <a:r>
              <a:rPr lang="fr-FR" b="1" dirty="0"/>
              <a:t> HERMES</a:t>
            </a:r>
            <a:r>
              <a:rPr lang="fr-FR" dirty="0"/>
              <a:t> </a:t>
            </a:r>
          </a:p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AB1142-4176-0F42-AB04-D38455FDC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49069B8-7B84-0B42-8C54-F57D135BBF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b="1"/>
              <a:t>Mesurer la qualité de la prise en charge chirurgicale vue du patient</a:t>
            </a:r>
            <a:endParaRPr lang="fr-FR" b="1" dirty="0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863DD46-8C6A-DF4A-B2A8-3632AD76E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r>
              <a:rPr lang="fr-FR"/>
              <a:t>Webinaire – 07 avril 2022 – 18h/20h</a:t>
            </a:r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7402452B-B15D-9A42-A9AA-F032B441AB45}"/>
              </a:ext>
            </a:extLst>
          </p:cNvPr>
          <p:cNvSpPr/>
          <p:nvPr/>
        </p:nvSpPr>
        <p:spPr>
          <a:xfrm>
            <a:off x="1327584" y="2379152"/>
            <a:ext cx="3565482" cy="176397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BR23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EORTC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Breast</a:t>
            </a: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-q Mastectomie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Brest-q Reconstruction</a:t>
            </a:r>
            <a:b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FACTES (suivi chimio)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5E2E2BC-8B48-7F44-B840-D5843DDEB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414" y="3649273"/>
            <a:ext cx="2834074" cy="8753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78AABAB-C88B-0B45-BFA4-EF7A8DBDD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6199" y="4524663"/>
            <a:ext cx="3419671" cy="73654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D812ADFA-B76A-0742-907B-252FEC604129}"/>
              </a:ext>
            </a:extLst>
          </p:cNvPr>
          <p:cNvSpPr txBox="1"/>
          <p:nvPr/>
        </p:nvSpPr>
        <p:spPr>
          <a:xfrm>
            <a:off x="1824453" y="4243395"/>
            <a:ext cx="33541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être physique</a:t>
            </a:r>
          </a:p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 être sexuel</a:t>
            </a:r>
          </a:p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Bien-être psycho-social</a:t>
            </a:r>
          </a:p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du résultat</a:t>
            </a:r>
          </a:p>
          <a:p>
            <a:r>
              <a:rPr lang="fr-FR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Satisfaction des seins…</a:t>
            </a:r>
          </a:p>
        </p:txBody>
      </p:sp>
    </p:spTree>
    <p:extLst>
      <p:ext uri="{BB962C8B-B14F-4D97-AF65-F5344CB8AC3E}">
        <p14:creationId xmlns:p14="http://schemas.microsoft.com/office/powerpoint/2010/main" val="766314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0678" y="7458"/>
            <a:ext cx="7421963" cy="103366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1800" dirty="0">
                <a:solidFill>
                  <a:srgbClr val="FFFFFF"/>
                </a:solidFill>
              </a:rPr>
              <a:t>Service de chirurgie cancérologique, gynécologique et du sein:</a:t>
            </a:r>
            <a:br>
              <a:rPr lang="fr-FR" sz="1800" dirty="0">
                <a:solidFill>
                  <a:srgbClr val="FFFFFF"/>
                </a:solidFill>
              </a:rPr>
            </a:br>
            <a:r>
              <a:rPr lang="fr-FR" sz="1800" dirty="0">
                <a:solidFill>
                  <a:srgbClr val="FFFFFF"/>
                </a:solidFill>
              </a:rPr>
              <a:t>Début des inclusions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2A91A5BB-4C78-4F53-ACF4-BC4A1DC84F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1826268"/>
              </p:ext>
            </p:extLst>
          </p:nvPr>
        </p:nvGraphicFramePr>
        <p:xfrm>
          <a:off x="1921941" y="-108326"/>
          <a:ext cx="7710162" cy="307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35A59A58-E798-44FE-98AB-9F4EBE84CE75}"/>
              </a:ext>
            </a:extLst>
          </p:cNvPr>
          <p:cNvSpPr txBox="1"/>
          <p:nvPr/>
        </p:nvSpPr>
        <p:spPr>
          <a:xfrm>
            <a:off x="4363909" y="1858351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/>
              <a:t>Remaniement équipe médicale</a:t>
            </a:r>
          </a:p>
        </p:txBody>
      </p:sp>
      <p:pic>
        <p:nvPicPr>
          <p:cNvPr id="11" name="Picture 2" descr="C:\Users\3120151\Desktop\Logo_Centre_AP-HP_Centre_-_Universite_de_Pari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24152" r="64129" b="24417"/>
          <a:stretch/>
        </p:blipFill>
        <p:spPr bwMode="auto">
          <a:xfrm>
            <a:off x="296905" y="276423"/>
            <a:ext cx="76470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Espace réservé du contenu 6">
            <a:extLst>
              <a:ext uri="{FF2B5EF4-FFF2-40B4-BE49-F238E27FC236}">
                <a16:creationId xmlns:a16="http://schemas.microsoft.com/office/drawing/2014/main" id="{C0FD4AE5-06C9-46A4-96BF-91AC26999A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277221"/>
              </p:ext>
            </p:extLst>
          </p:nvPr>
        </p:nvGraphicFramePr>
        <p:xfrm>
          <a:off x="965977" y="2598057"/>
          <a:ext cx="9208435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525833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9872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dirty="0"/>
              <a:t>En</a:t>
            </a:r>
            <a:r>
              <a:rPr lang="fr-FR" sz="40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dirty="0"/>
              <a:t>pratique</a:t>
            </a: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10661B92-9960-4637-89CF-4C7B8C8D4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3527692"/>
              </p:ext>
            </p:extLst>
          </p:nvPr>
        </p:nvGraphicFramePr>
        <p:xfrm>
          <a:off x="1673698" y="1052736"/>
          <a:ext cx="82296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3120151\Desktop\Logo_Centre_AP-HP_Centre_-_Universite_de_Paris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24152" r="64129" b="24417"/>
          <a:stretch/>
        </p:blipFill>
        <p:spPr bwMode="auto">
          <a:xfrm>
            <a:off x="9903298" y="0"/>
            <a:ext cx="764703" cy="76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57150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èlePrésentation_EGRhumato_2019" id="{2B39C09D-0B8F-4C22-8082-349799998875}" vid="{D2C7214D-D8D5-488D-A5F5-0F2FC272B8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2081</TotalTime>
  <Words>1075</Words>
  <Application>Microsoft Macintosh PowerPoint</Application>
  <PresentationFormat>Grand écran</PresentationFormat>
  <Paragraphs>183</Paragraphs>
  <Slides>19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arial,helvetica,sans-serif</vt:lpstr>
      <vt:lpstr>Calibri</vt:lpstr>
      <vt:lpstr>Trebuchet MS</vt:lpstr>
      <vt:lpstr>Wingdings</vt:lpstr>
      <vt:lpstr>Wingdings 3</vt:lpstr>
      <vt:lpstr>Facette</vt:lpstr>
      <vt:lpstr>Expérience sur l’utilisation des PROMs dans un service de chirurgie mammaire oncologique</vt:lpstr>
      <vt:lpstr>Présentation du service</vt:lpstr>
      <vt:lpstr>Cancer du sein et VHBC </vt:lpstr>
      <vt:lpstr>Expérience HEGP en pratique</vt:lpstr>
      <vt:lpstr>Présentation PowerPoint</vt:lpstr>
      <vt:lpstr>Recueil des CROMS</vt:lpstr>
      <vt:lpstr>Recueil PROMs</vt:lpstr>
      <vt:lpstr>Service de chirurgie cancérologique, gynécologique et du sein: Début des inclusions</vt:lpstr>
      <vt:lpstr>En pratique</vt:lpstr>
      <vt:lpstr>Présentation PowerPoint</vt:lpstr>
      <vt:lpstr>Présentation PowerPoint</vt:lpstr>
      <vt:lpstr>Présentation PowerPoint</vt:lpstr>
      <vt:lpstr>Présentation PowerPoint</vt:lpstr>
      <vt:lpstr>Difficultés et solutions mises en œuvre </vt:lpstr>
      <vt:lpstr>Difficultés et solutions mises en œuvre </vt:lpstr>
      <vt:lpstr>Conclusions</vt:lpstr>
      <vt:lpstr>Facteurs clés de la réussite du projet</vt:lpstr>
      <vt:lpstr>Merci de votre attention</vt:lpstr>
      <vt:lpstr>Reconstruction mammaire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Fanny Devisme</dc:creator>
  <cp:lastModifiedBy>Meriem Koual</cp:lastModifiedBy>
  <cp:revision>85</cp:revision>
  <dcterms:created xsi:type="dcterms:W3CDTF">2019-05-22T09:39:52Z</dcterms:created>
  <dcterms:modified xsi:type="dcterms:W3CDTF">2022-04-04T18:53:29Z</dcterms:modified>
</cp:coreProperties>
</file>