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3" r:id="rId3"/>
    <p:sldId id="264" r:id="rId4"/>
    <p:sldId id="266" r:id="rId5"/>
    <p:sldId id="275" r:id="rId6"/>
    <p:sldId id="267" r:id="rId7"/>
    <p:sldId id="260" r:id="rId8"/>
    <p:sldId id="261" r:id="rId9"/>
    <p:sldId id="257" r:id="rId10"/>
    <p:sldId id="258" r:id="rId11"/>
    <p:sldId id="262" r:id="rId12"/>
    <p:sldId id="259" r:id="rId13"/>
    <p:sldId id="269" r:id="rId14"/>
    <p:sldId id="270" r:id="rId15"/>
    <p:sldId id="272" r:id="rId16"/>
    <p:sldId id="271" r:id="rId17"/>
    <p:sldId id="624" r:id="rId18"/>
    <p:sldId id="273" r:id="rId19"/>
    <p:sldId id="623" r:id="rId20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ébastien Lustig" initials="SL" lastIdx="1" clrIdx="0">
    <p:extLst>
      <p:ext uri="{19B8F6BF-5375-455C-9EA6-DF929625EA0E}">
        <p15:presenceInfo xmlns:p15="http://schemas.microsoft.com/office/powerpoint/2012/main" userId="bbee19e2e97693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5"/>
    <p:restoredTop sz="94674"/>
  </p:normalViewPr>
  <p:slideViewPr>
    <p:cSldViewPr>
      <p:cViewPr varScale="1">
        <p:scale>
          <a:sx n="138" d="100"/>
          <a:sy n="138" d="100"/>
        </p:scale>
        <p:origin x="68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409-68E1-0341-976E-508F4E11093F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77FE3-C7E1-8C41-9901-83F11E9BC6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80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C4898-7577-744B-A8D1-6F0FF159F68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04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07/04/2022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4.png"/><Relationship Id="rId4" Type="http://schemas.openxmlformats.org/officeDocument/2006/relationships/image" Target="../media/image2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4.png"/><Relationship Id="rId2" Type="http://schemas.openxmlformats.org/officeDocument/2006/relationships/video" Target="../media/media8.mpg"/><Relationship Id="rId1" Type="http://schemas.microsoft.com/office/2007/relationships/media" Target="../media/media8.mpg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ctrTitle"/>
          </p:nvPr>
        </p:nvSpPr>
        <p:spPr>
          <a:xfrm>
            <a:off x="1657350" y="855145"/>
            <a:ext cx="5829300" cy="1733550"/>
          </a:xfrm>
        </p:spPr>
        <p:txBody>
          <a:bodyPr>
            <a:normAutofit/>
          </a:bodyPr>
          <a:lstStyle/>
          <a:p>
            <a:r>
              <a:rPr lang="fr-FR" sz="4000" i="1" dirty="0"/>
              <a:t>Quelle utilisation en pratique des PROMS</a:t>
            </a:r>
            <a:endParaRPr lang="fr-FR" sz="4000" i="1" dirty="0">
              <a:effectLst/>
            </a:endParaRPr>
          </a:p>
        </p:txBody>
      </p:sp>
      <p:pic>
        <p:nvPicPr>
          <p:cNvPr id="14339" name="Picture 88" descr="Logo_UCBL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0102" y="13752"/>
            <a:ext cx="1200151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Imag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53" y="13751"/>
            <a:ext cx="1122363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Image 4"/>
          <p:cNvSpPr>
            <a:spLocks noChangeAspect="1"/>
          </p:cNvSpPr>
          <p:nvPr/>
        </p:nvSpPr>
        <p:spPr bwMode="auto">
          <a:xfrm>
            <a:off x="3235329" y="4117977"/>
            <a:ext cx="25511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915" y="346312"/>
            <a:ext cx="2560543" cy="457240"/>
          </a:xfrm>
          <a:prstGeom prst="rect">
            <a:avLst/>
          </a:prstGeom>
        </p:spPr>
      </p:pic>
      <p:sp>
        <p:nvSpPr>
          <p:cNvPr id="7" name="Sous-titre 6">
            <a:extLst>
              <a:ext uri="{FF2B5EF4-FFF2-40B4-BE49-F238E27FC236}">
                <a16:creationId xmlns:a16="http://schemas.microsoft.com/office/drawing/2014/main" id="{8037FE5E-141E-B149-87ED-80D844A77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89749"/>
            <a:ext cx="6400800" cy="1081286"/>
          </a:xfrm>
        </p:spPr>
        <p:txBody>
          <a:bodyPr>
            <a:normAutofit fontScale="92500" lnSpcReduction="20000"/>
          </a:bodyPr>
          <a:lstStyle/>
          <a:p>
            <a:r>
              <a:rPr lang="fr-FR" sz="1800" i="1" dirty="0"/>
              <a:t>Webinaire </a:t>
            </a:r>
          </a:p>
          <a:p>
            <a:r>
              <a:rPr lang="fr-FR" sz="1800" b="1" i="1" dirty="0"/>
              <a:t>Comment apprécier la qualité de la prise en charge chirurgicale du point de vue du patient?</a:t>
            </a:r>
          </a:p>
          <a:p>
            <a:r>
              <a:rPr lang="fr-FR" sz="1800" i="1" dirty="0"/>
              <a:t>7 Avril 2022</a:t>
            </a:r>
          </a:p>
          <a:p>
            <a:endParaRPr lang="fr-FR" sz="1800" i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756768-F12E-F141-BF97-003BAE32CCE2}"/>
              </a:ext>
            </a:extLst>
          </p:cNvPr>
          <p:cNvSpPr txBox="1"/>
          <p:nvPr/>
        </p:nvSpPr>
        <p:spPr>
          <a:xfrm>
            <a:off x="1907704" y="2405203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/>
              <a:t>Professeur Sébastien LUSTIG MD, PhD</a:t>
            </a:r>
          </a:p>
          <a:p>
            <a:pPr algn="ctr"/>
            <a:r>
              <a:rPr lang="fr-FR" sz="1600" dirty="0"/>
              <a:t>Chef de service - Chirurgie orthopédique</a:t>
            </a:r>
          </a:p>
          <a:p>
            <a:pPr algn="ctr"/>
            <a:r>
              <a:rPr lang="fr-FR" sz="1600" dirty="0"/>
              <a:t>HCL – Lyon Croix Rousse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208EF0-2C21-C146-9A4D-7BD92D6C1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2C6945-E060-FC46-A311-429A10B2C9E5}"/>
              </a:ext>
            </a:extLst>
          </p:cNvPr>
          <p:cNvSpPr txBox="1"/>
          <p:nvPr/>
        </p:nvSpPr>
        <p:spPr>
          <a:xfrm>
            <a:off x="844299" y="3236200"/>
            <a:ext cx="7704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/>
              <a:t>Collège d’orthopédie : F </a:t>
            </a:r>
            <a:r>
              <a:rPr lang="fr-FR" sz="1400" b="1" i="1" dirty="0" err="1"/>
              <a:t>Rongieras</a:t>
            </a:r>
            <a:r>
              <a:rPr lang="fr-FR" sz="1400" b="1" i="1" dirty="0"/>
              <a:t>, A </a:t>
            </a:r>
            <a:r>
              <a:rPr lang="fr-FR" sz="1400" b="1" i="1" dirty="0" err="1"/>
              <a:t>Bertani</a:t>
            </a:r>
            <a:r>
              <a:rPr lang="fr-FR" sz="1400" b="1" i="1" dirty="0"/>
              <a:t>, MH </a:t>
            </a:r>
            <a:r>
              <a:rPr lang="fr-FR" sz="1400" b="1" i="1" dirty="0" err="1"/>
              <a:t>Fessy</a:t>
            </a:r>
            <a:r>
              <a:rPr lang="fr-FR" sz="1400" b="1" i="1" dirty="0"/>
              <a:t>, A </a:t>
            </a:r>
            <a:r>
              <a:rPr lang="fr-FR" sz="1400" b="1" i="1" dirty="0" err="1"/>
              <a:t>Viste</a:t>
            </a:r>
            <a:r>
              <a:rPr lang="fr-FR" sz="1400" b="1" i="1" dirty="0"/>
              <a:t>, S Martres, E </a:t>
            </a:r>
            <a:r>
              <a:rPr lang="fr-FR" sz="1400" b="1" i="1" dirty="0" err="1"/>
              <a:t>Servien</a:t>
            </a:r>
            <a:r>
              <a:rPr lang="fr-FR" sz="1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01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61"/>
    </mc:Choice>
    <mc:Fallback xmlns="">
      <p:transition spd="slow" advTm="1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ppeymarinierel\Desktop\Follow\PPT\Follow C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38" y="1131590"/>
            <a:ext cx="5853327" cy="334475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07504" y="2263909"/>
            <a:ext cx="2890664" cy="108012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Compte rendu opératoire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395536" y="195486"/>
            <a:ext cx="8229600" cy="69724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/>
              <a:t>Le jour du bloc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C645E1-F645-294C-B7C3-454C1AC9E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5"/>
    </mc:Choice>
    <mc:Fallback xmlns="">
      <p:transition spd="slow" advTm="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5496" y="35482"/>
            <a:ext cx="8964488" cy="8572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Le suivi – PROMS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4" t="19075" b="38364"/>
          <a:stretch/>
        </p:blipFill>
        <p:spPr bwMode="auto">
          <a:xfrm>
            <a:off x="413792" y="1491630"/>
            <a:ext cx="8280920" cy="31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323528" y="1635646"/>
            <a:ext cx="6120680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1CD3CA-0142-7F48-95CC-C2E6A51D9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3"/>
    </mc:Choice>
    <mc:Fallback xmlns="">
      <p:transition spd="slow" advTm="1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779662"/>
            <a:ext cx="4474840" cy="2523727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dirty="0"/>
              <a:t>Plus de 1000 patients</a:t>
            </a:r>
          </a:p>
          <a:p>
            <a:pPr marL="0" indent="0">
              <a:buNone/>
            </a:pPr>
            <a:r>
              <a:rPr lang="fr-FR" sz="2800" dirty="0"/>
              <a:t>Chirurgie LCA, prothèses</a:t>
            </a:r>
          </a:p>
          <a:p>
            <a:pPr marL="0" indent="0">
              <a:buNone/>
            </a:pPr>
            <a:r>
              <a:rPr lang="fr-FR" sz="2800" dirty="0"/>
              <a:t>Consultation suivi</a:t>
            </a:r>
          </a:p>
          <a:p>
            <a:pPr marL="0" indent="0">
              <a:buNone/>
            </a:pPr>
            <a:r>
              <a:rPr lang="fr-FR" sz="2800" dirty="0"/>
              <a:t>PROMS</a:t>
            </a:r>
          </a:p>
          <a:p>
            <a:pPr marL="0" indent="0">
              <a:buNone/>
            </a:pPr>
            <a:r>
              <a:rPr lang="fr-FR" sz="2800" dirty="0"/>
              <a:t>Publications</a:t>
            </a:r>
          </a:p>
          <a:p>
            <a:endParaRPr lang="fr-F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6857" r="18690" b="3428"/>
          <a:stretch/>
        </p:blipFill>
        <p:spPr bwMode="auto">
          <a:xfrm>
            <a:off x="4517739" y="1419622"/>
            <a:ext cx="458191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47230" y="1995686"/>
            <a:ext cx="1020914" cy="257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5495" y="1579"/>
            <a:ext cx="8964488" cy="8572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i="1" dirty="0"/>
              <a:t>Le suivi</a:t>
            </a:r>
          </a:p>
        </p:txBody>
      </p:sp>
      <p:sp>
        <p:nvSpPr>
          <p:cNvPr id="7" name="Ellipse 6"/>
          <p:cNvSpPr/>
          <p:nvPr/>
        </p:nvSpPr>
        <p:spPr>
          <a:xfrm>
            <a:off x="5508104" y="1419622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F0EEEB-8BC6-9F47-ABC1-CAB9F052C7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1"/>
    </mc:Choice>
    <mc:Fallback xmlns="">
      <p:transition spd="slow" advTm="16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7">
            <a:extLst>
              <a:ext uri="{FF2B5EF4-FFF2-40B4-BE49-F238E27FC236}">
                <a16:creationId xmlns:a16="http://schemas.microsoft.com/office/drawing/2014/main" id="{B8A397A9-DDEC-F642-BF16-0AEEB2ECAA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1605920"/>
            <a:ext cx="2920609" cy="29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8497A6-21AF-F54F-A62C-F1DED295C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6" y="1893940"/>
            <a:ext cx="1761632" cy="117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ôpital Édouard Herriot - HCL - Au début du XXème siècle, la Ville de Lyon  doit augmenter sa capacité hospitalière pour répondre aux besoins de la  population. Le maire de Lyon, Edouard">
            <a:extLst>
              <a:ext uri="{FF2B5EF4-FFF2-40B4-BE49-F238E27FC236}">
                <a16:creationId xmlns:a16="http://schemas.microsoft.com/office/drawing/2014/main" id="{9419B988-2A3F-2245-98F6-7C1ACCDA1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/>
          <a:stretch/>
        </p:blipFill>
        <p:spPr bwMode="auto">
          <a:xfrm>
            <a:off x="2646330" y="1893939"/>
            <a:ext cx="1800200" cy="117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EDC24C-E902-2440-A645-05F2A6EAD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6" y="3155134"/>
            <a:ext cx="1756112" cy="11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F89A23-221C-B84A-BE08-DBDFD8550B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65" y="3155133"/>
            <a:ext cx="1756111" cy="1100839"/>
          </a:xfrm>
          <a:prstGeom prst="rect">
            <a:avLst/>
          </a:prstGeom>
        </p:spPr>
      </p:pic>
      <p:pic>
        <p:nvPicPr>
          <p:cNvPr id="1032" name="Picture 8" descr="HCL - Hospices Civils de Lyon Hôpital Renée Sabran (Hyères) – Fédération  Hospitalière de France (FHF)">
            <a:extLst>
              <a:ext uri="{FF2B5EF4-FFF2-40B4-BE49-F238E27FC236}">
                <a16:creationId xmlns:a16="http://schemas.microsoft.com/office/drawing/2014/main" id="{D47C4D60-819C-4D48-A84D-B757E52C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38" y="3863686"/>
            <a:ext cx="789538" cy="3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0724A7C-5D20-A64E-83EE-BFF35763BAE5}"/>
              </a:ext>
            </a:extLst>
          </p:cNvPr>
          <p:cNvSpPr txBox="1"/>
          <p:nvPr/>
        </p:nvSpPr>
        <p:spPr>
          <a:xfrm>
            <a:off x="1634660" y="56230"/>
            <a:ext cx="69697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4400" b="1" i="1" dirty="0"/>
              <a:t>	Collège d’orthopédie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B99D2EA-65CA-A747-B9B4-44B2C691E814}"/>
              </a:ext>
            </a:extLst>
          </p:cNvPr>
          <p:cNvCxnSpPr/>
          <p:nvPr/>
        </p:nvCxnSpPr>
        <p:spPr>
          <a:xfrm>
            <a:off x="0" y="88752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20B21F37-66C6-5547-B5D5-940E817FC947}"/>
              </a:ext>
            </a:extLst>
          </p:cNvPr>
          <p:cNvSpPr txBox="1"/>
          <p:nvPr/>
        </p:nvSpPr>
        <p:spPr>
          <a:xfrm>
            <a:off x="186926" y="180792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Hanche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2DE627C-ACAC-CF45-9533-0BB94E5ECE51}"/>
              </a:ext>
            </a:extLst>
          </p:cNvPr>
          <p:cNvSpPr/>
          <p:nvPr/>
        </p:nvSpPr>
        <p:spPr>
          <a:xfrm>
            <a:off x="107424" y="159597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D51CF6-F463-D448-89DE-B5BC33992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0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7"/>
    </mc:Choice>
    <mc:Fallback xmlns=""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85A3B4-29A4-0642-9388-5448651BA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Easily</a:t>
            </a:r>
            <a:endParaRPr lang="fr-FR" dirty="0"/>
          </a:p>
        </p:txBody>
      </p:sp>
      <p:pic>
        <p:nvPicPr>
          <p:cNvPr id="2050" name="Picture 2" descr="Dossier patient informatisé, Roubaix opte pour le logiciel lyonnais">
            <a:extLst>
              <a:ext uri="{FF2B5EF4-FFF2-40B4-BE49-F238E27FC236}">
                <a16:creationId xmlns:a16="http://schemas.microsoft.com/office/drawing/2014/main" id="{1303F64C-8803-8342-9AA4-A9B3F0C3B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2" b="12201"/>
          <a:stretch/>
        </p:blipFill>
        <p:spPr bwMode="auto">
          <a:xfrm>
            <a:off x="1547664" y="1063228"/>
            <a:ext cx="6429375" cy="381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6B500F-DFF4-3E43-B3D3-AA425541D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7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9"/>
    </mc:Choice>
    <mc:Fallback xmlns="">
      <p:transition spd="slow" advTm="11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84726-E8C9-CF40-AEDB-87898F1B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Pilote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367220-6A23-084C-AF38-4A1D1E7E6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2259191" cy="29955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B066FA-4316-B147-BD37-80EEA20B4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06850"/>
            <a:ext cx="2293926" cy="298365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24CDB50-2384-2241-863F-AA4F70022AB4}"/>
              </a:ext>
            </a:extLst>
          </p:cNvPr>
          <p:cNvSpPr txBox="1">
            <a:spLocks/>
          </p:cNvSpPr>
          <p:nvPr/>
        </p:nvSpPr>
        <p:spPr>
          <a:xfrm>
            <a:off x="-1409110" y="98757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i="1" dirty="0"/>
              <a:t>EQ-5D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A72C47-BD2D-5D4E-B672-F8B59F8E2A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61" y="1819890"/>
            <a:ext cx="2336657" cy="299554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4973613-24A6-CA42-8E38-034002D73EC3}"/>
              </a:ext>
            </a:extLst>
          </p:cNvPr>
          <p:cNvSpPr txBox="1">
            <a:spLocks/>
          </p:cNvSpPr>
          <p:nvPr/>
        </p:nvSpPr>
        <p:spPr>
          <a:xfrm>
            <a:off x="2705690" y="968587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i="1" dirty="0"/>
              <a:t>HOOS-PS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76D647-346A-A24F-8291-DC4A1DCB1437}"/>
              </a:ext>
            </a:extLst>
          </p:cNvPr>
          <p:cNvSpPr txBox="1"/>
          <p:nvPr/>
        </p:nvSpPr>
        <p:spPr>
          <a:xfrm>
            <a:off x="186926" y="180792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Hanche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BFBED32-D822-2F48-AA23-E9F039F17D2B}"/>
              </a:ext>
            </a:extLst>
          </p:cNvPr>
          <p:cNvSpPr/>
          <p:nvPr/>
        </p:nvSpPr>
        <p:spPr>
          <a:xfrm>
            <a:off x="107424" y="159597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94D72F-5282-D646-84E2-D8F1864A0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7"/>
    </mc:Choice>
    <mc:Fallback xmlns="">
      <p:transition spd="slow" advTm="1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4751F-3CB4-524B-8AB4-0881BD547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HCL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C43FF98-6ECB-C148-85A9-D1A88A0E5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48924"/>
            <a:ext cx="8229600" cy="3296527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DBF47C-ACCF-0C41-BD9B-19F01865A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C84726-E8C9-CF40-AEDB-87898F1B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Etude Pilote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AF89DF1-6CA8-BC43-AFA2-892BB05F2E8C}"/>
              </a:ext>
            </a:extLst>
          </p:cNvPr>
          <p:cNvSpPr txBox="1">
            <a:spLocks/>
          </p:cNvSpPr>
          <p:nvPr/>
        </p:nvSpPr>
        <p:spPr>
          <a:xfrm>
            <a:off x="-684584" y="113159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i="1" dirty="0"/>
              <a:t>EQ-5D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913D4084-0EF9-EB42-A03B-311346B3B95E}"/>
              </a:ext>
            </a:extLst>
          </p:cNvPr>
          <p:cNvSpPr txBox="1">
            <a:spLocks/>
          </p:cNvSpPr>
          <p:nvPr/>
        </p:nvSpPr>
        <p:spPr>
          <a:xfrm>
            <a:off x="-468560" y="284608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i="1" dirty="0"/>
              <a:t>HOOS-PS</a:t>
            </a: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95F1CBA0-62EE-8449-BB01-D20CA6334933}"/>
              </a:ext>
            </a:extLst>
          </p:cNvPr>
          <p:cNvSpPr/>
          <p:nvPr/>
        </p:nvSpPr>
        <p:spPr>
          <a:xfrm>
            <a:off x="611560" y="2019809"/>
            <a:ext cx="7992888" cy="484632"/>
          </a:xfrm>
          <a:prstGeom prst="rightArrow">
            <a:avLst>
              <a:gd name="adj1" fmla="val 284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6ED7314C-0D08-CE4E-8A86-FBF76EB8E321}"/>
              </a:ext>
            </a:extLst>
          </p:cNvPr>
          <p:cNvSpPr/>
          <p:nvPr/>
        </p:nvSpPr>
        <p:spPr>
          <a:xfrm>
            <a:off x="664283" y="3560353"/>
            <a:ext cx="7992888" cy="484632"/>
          </a:xfrm>
          <a:prstGeom prst="rightArrow">
            <a:avLst>
              <a:gd name="adj1" fmla="val 2843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084C7F4-ECD0-1142-BA90-98FE6C66D902}"/>
              </a:ext>
            </a:extLst>
          </p:cNvPr>
          <p:cNvCxnSpPr/>
          <p:nvPr/>
        </p:nvCxnSpPr>
        <p:spPr>
          <a:xfrm>
            <a:off x="755576" y="2043751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79EFF5D3-2957-E840-9778-6C3E5B774F74}"/>
              </a:ext>
            </a:extLst>
          </p:cNvPr>
          <p:cNvSpPr/>
          <p:nvPr/>
        </p:nvSpPr>
        <p:spPr>
          <a:xfrm>
            <a:off x="1187624" y="2067694"/>
            <a:ext cx="216024" cy="3600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FBAC1C5-1AFA-774C-8AF0-7FE97CEB41C3}"/>
              </a:ext>
            </a:extLst>
          </p:cNvPr>
          <p:cNvSpPr/>
          <p:nvPr/>
        </p:nvSpPr>
        <p:spPr>
          <a:xfrm>
            <a:off x="1187624" y="3639751"/>
            <a:ext cx="216024" cy="3600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3A2501F-8BCE-3C40-9329-F74EBDA22626}"/>
              </a:ext>
            </a:extLst>
          </p:cNvPr>
          <p:cNvCxnSpPr/>
          <p:nvPr/>
        </p:nvCxnSpPr>
        <p:spPr>
          <a:xfrm>
            <a:off x="827584" y="3584295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5680B56-A73F-5244-B280-844F908962AA}"/>
              </a:ext>
            </a:extLst>
          </p:cNvPr>
          <p:cNvCxnSpPr/>
          <p:nvPr/>
        </p:nvCxnSpPr>
        <p:spPr>
          <a:xfrm>
            <a:off x="1691680" y="2043750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800AB12-BD73-D941-ACE8-3B78EB35C1B7}"/>
              </a:ext>
            </a:extLst>
          </p:cNvPr>
          <p:cNvCxnSpPr/>
          <p:nvPr/>
        </p:nvCxnSpPr>
        <p:spPr>
          <a:xfrm>
            <a:off x="2051720" y="2043750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FE8B801-DB59-A049-B9BD-7C97178B7F7C}"/>
              </a:ext>
            </a:extLst>
          </p:cNvPr>
          <p:cNvCxnSpPr/>
          <p:nvPr/>
        </p:nvCxnSpPr>
        <p:spPr>
          <a:xfrm>
            <a:off x="2411760" y="2043750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22672AB-1A06-3745-A91A-FE794D55CD74}"/>
              </a:ext>
            </a:extLst>
          </p:cNvPr>
          <p:cNvCxnSpPr/>
          <p:nvPr/>
        </p:nvCxnSpPr>
        <p:spPr>
          <a:xfrm>
            <a:off x="2699792" y="2043750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672AAC8-A812-AE46-9378-690870573F5C}"/>
              </a:ext>
            </a:extLst>
          </p:cNvPr>
          <p:cNvCxnSpPr/>
          <p:nvPr/>
        </p:nvCxnSpPr>
        <p:spPr>
          <a:xfrm>
            <a:off x="3851920" y="2043750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F1641C59-2ABB-A643-B6ED-1DC85EA5A66D}"/>
              </a:ext>
            </a:extLst>
          </p:cNvPr>
          <p:cNvCxnSpPr/>
          <p:nvPr/>
        </p:nvCxnSpPr>
        <p:spPr>
          <a:xfrm>
            <a:off x="3923928" y="3608238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F70CA78-169B-184D-BFA7-284DC947CFFC}"/>
              </a:ext>
            </a:extLst>
          </p:cNvPr>
          <p:cNvCxnSpPr/>
          <p:nvPr/>
        </p:nvCxnSpPr>
        <p:spPr>
          <a:xfrm>
            <a:off x="5364088" y="2043749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19D1B58-4D3E-6F43-B0A4-BB42E1176179}"/>
              </a:ext>
            </a:extLst>
          </p:cNvPr>
          <p:cNvCxnSpPr/>
          <p:nvPr/>
        </p:nvCxnSpPr>
        <p:spPr>
          <a:xfrm>
            <a:off x="5436096" y="3608237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C1D27F1-1970-BA44-A945-B709A6EB4595}"/>
              </a:ext>
            </a:extLst>
          </p:cNvPr>
          <p:cNvCxnSpPr/>
          <p:nvPr/>
        </p:nvCxnSpPr>
        <p:spPr>
          <a:xfrm>
            <a:off x="6156176" y="2036909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6D76AC1-D35D-A748-A9B5-63C7474B3664}"/>
              </a:ext>
            </a:extLst>
          </p:cNvPr>
          <p:cNvCxnSpPr/>
          <p:nvPr/>
        </p:nvCxnSpPr>
        <p:spPr>
          <a:xfrm>
            <a:off x="6228184" y="3601397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C0068E0-7528-0D4C-A990-961C9BEF7A63}"/>
              </a:ext>
            </a:extLst>
          </p:cNvPr>
          <p:cNvCxnSpPr/>
          <p:nvPr/>
        </p:nvCxnSpPr>
        <p:spPr>
          <a:xfrm>
            <a:off x="6948264" y="2043748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702F04C-799B-884A-9672-A6B6DA209A59}"/>
              </a:ext>
            </a:extLst>
          </p:cNvPr>
          <p:cNvCxnSpPr/>
          <p:nvPr/>
        </p:nvCxnSpPr>
        <p:spPr>
          <a:xfrm>
            <a:off x="7020272" y="3608236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E0D86C76-24C2-CF48-AED0-9633BEBFFDB7}"/>
              </a:ext>
            </a:extLst>
          </p:cNvPr>
          <p:cNvCxnSpPr/>
          <p:nvPr/>
        </p:nvCxnSpPr>
        <p:spPr>
          <a:xfrm>
            <a:off x="7689032" y="2036908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6E2C16A-8E53-4B4E-942F-880D93FB138F}"/>
              </a:ext>
            </a:extLst>
          </p:cNvPr>
          <p:cNvCxnSpPr/>
          <p:nvPr/>
        </p:nvCxnSpPr>
        <p:spPr>
          <a:xfrm>
            <a:off x="7761040" y="3601396"/>
            <a:ext cx="0" cy="4367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87000D38-B402-0045-982D-FB1DB5BE31CD}"/>
              </a:ext>
            </a:extLst>
          </p:cNvPr>
          <p:cNvSpPr txBox="1"/>
          <p:nvPr/>
        </p:nvSpPr>
        <p:spPr>
          <a:xfrm>
            <a:off x="457200" y="2571750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J-15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D02C4BA-8883-7444-96D6-66CDEDD23F10}"/>
              </a:ext>
            </a:extLst>
          </p:cNvPr>
          <p:cNvSpPr txBox="1"/>
          <p:nvPr/>
        </p:nvSpPr>
        <p:spPr>
          <a:xfrm>
            <a:off x="518355" y="4030002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J-15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87B7064-95AD-B84C-81E0-2D8B2B060919}"/>
              </a:ext>
            </a:extLst>
          </p:cNvPr>
          <p:cNvSpPr txBox="1"/>
          <p:nvPr/>
        </p:nvSpPr>
        <p:spPr>
          <a:xfrm>
            <a:off x="1547664" y="2571750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J7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1C6020B-5E74-194D-ABEE-11CB194C9DC3}"/>
              </a:ext>
            </a:extLst>
          </p:cNvPr>
          <p:cNvSpPr txBox="1"/>
          <p:nvPr/>
        </p:nvSpPr>
        <p:spPr>
          <a:xfrm>
            <a:off x="1763688" y="2570169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J15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3FD4884-A665-6A4C-9909-D5F1B77FE79C}"/>
              </a:ext>
            </a:extLst>
          </p:cNvPr>
          <p:cNvSpPr txBox="1"/>
          <p:nvPr/>
        </p:nvSpPr>
        <p:spPr>
          <a:xfrm>
            <a:off x="2150251" y="2577731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J21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3BCFD71-9A7F-7C4C-810A-489C4C9D8D0A}"/>
              </a:ext>
            </a:extLst>
          </p:cNvPr>
          <p:cNvSpPr txBox="1"/>
          <p:nvPr/>
        </p:nvSpPr>
        <p:spPr>
          <a:xfrm>
            <a:off x="2524944" y="2583753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J30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B5AFBFC-364D-CC47-B9D1-49E8E64872B5}"/>
              </a:ext>
            </a:extLst>
          </p:cNvPr>
          <p:cNvSpPr txBox="1"/>
          <p:nvPr/>
        </p:nvSpPr>
        <p:spPr>
          <a:xfrm>
            <a:off x="3630491" y="2558910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J60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B682F34-98C4-E54D-A412-58D91DFCA2ED}"/>
              </a:ext>
            </a:extLst>
          </p:cNvPr>
          <p:cNvSpPr txBox="1"/>
          <p:nvPr/>
        </p:nvSpPr>
        <p:spPr>
          <a:xfrm>
            <a:off x="3655874" y="3999791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J60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1CE8298-E224-8342-9848-1DE0564706F0}"/>
              </a:ext>
            </a:extLst>
          </p:cNvPr>
          <p:cNvSpPr txBox="1"/>
          <p:nvPr/>
        </p:nvSpPr>
        <p:spPr>
          <a:xfrm>
            <a:off x="5188729" y="4021042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M6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C7F7B8D-5DB9-3347-9EA0-76D33877E044}"/>
              </a:ext>
            </a:extLst>
          </p:cNvPr>
          <p:cNvSpPr txBox="1"/>
          <p:nvPr/>
        </p:nvSpPr>
        <p:spPr>
          <a:xfrm>
            <a:off x="5106888" y="2562686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M6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6D3A468-566A-A444-9954-724626CD89FF}"/>
              </a:ext>
            </a:extLst>
          </p:cNvPr>
          <p:cNvSpPr txBox="1"/>
          <p:nvPr/>
        </p:nvSpPr>
        <p:spPr>
          <a:xfrm>
            <a:off x="5858116" y="2564908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1A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23F429B-D709-9F45-9615-03F7B816E226}"/>
              </a:ext>
            </a:extLst>
          </p:cNvPr>
          <p:cNvSpPr txBox="1"/>
          <p:nvPr/>
        </p:nvSpPr>
        <p:spPr>
          <a:xfrm>
            <a:off x="5959684" y="3990485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1A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9AD2731-FC06-4941-8066-0B6B03DEEE1C}"/>
              </a:ext>
            </a:extLst>
          </p:cNvPr>
          <p:cNvSpPr txBox="1"/>
          <p:nvPr/>
        </p:nvSpPr>
        <p:spPr>
          <a:xfrm>
            <a:off x="6738953" y="2577731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5A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B71360F-16DC-0649-8651-015C393F25F3}"/>
              </a:ext>
            </a:extLst>
          </p:cNvPr>
          <p:cNvSpPr txBox="1"/>
          <p:nvPr/>
        </p:nvSpPr>
        <p:spPr>
          <a:xfrm>
            <a:off x="6840521" y="4003308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5A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BA8F2CB2-6CD8-0347-B475-BB6B16E411DC}"/>
              </a:ext>
            </a:extLst>
          </p:cNvPr>
          <p:cNvSpPr txBox="1"/>
          <p:nvPr/>
        </p:nvSpPr>
        <p:spPr>
          <a:xfrm>
            <a:off x="7460830" y="2571271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10A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11C9326-65BC-EE4A-BCB5-D93113AA349A}"/>
              </a:ext>
            </a:extLst>
          </p:cNvPr>
          <p:cNvSpPr txBox="1"/>
          <p:nvPr/>
        </p:nvSpPr>
        <p:spPr>
          <a:xfrm>
            <a:off x="7562398" y="3996848"/>
            <a:ext cx="65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10A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D66F7EF-6EC1-EB41-94DB-B7FA011F0A35}"/>
              </a:ext>
            </a:extLst>
          </p:cNvPr>
          <p:cNvSpPr txBox="1"/>
          <p:nvPr/>
        </p:nvSpPr>
        <p:spPr>
          <a:xfrm>
            <a:off x="186926" y="180792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Hanche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8C57054C-DF69-4E4A-9F26-991B52F4759B}"/>
              </a:ext>
            </a:extLst>
          </p:cNvPr>
          <p:cNvSpPr/>
          <p:nvPr/>
        </p:nvSpPr>
        <p:spPr>
          <a:xfrm>
            <a:off x="107424" y="159597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606D9B-0D31-A041-BE83-C6859BEFC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3"/>
    </mc:Choice>
    <mc:Fallback xmlns="">
      <p:transition spd="slow" advTm="14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1C18C-01DE-4940-A79D-111A05114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87CA70C3-5CCA-9A48-9439-779840B30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7026" y="1500176"/>
            <a:ext cx="2920609" cy="292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35D8E75-D718-9945-8276-3E0CADA49921}"/>
              </a:ext>
            </a:extLst>
          </p:cNvPr>
          <p:cNvSpPr txBox="1"/>
          <p:nvPr/>
        </p:nvSpPr>
        <p:spPr>
          <a:xfrm>
            <a:off x="770880" y="1375087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Hanche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69B5A8B-64A3-194D-AE78-2755EA53CEE3}"/>
              </a:ext>
            </a:extLst>
          </p:cNvPr>
          <p:cNvSpPr/>
          <p:nvPr/>
        </p:nvSpPr>
        <p:spPr>
          <a:xfrm>
            <a:off x="691378" y="1353892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F8335D-8887-5241-8783-E7281AEA9B90}"/>
              </a:ext>
            </a:extLst>
          </p:cNvPr>
          <p:cNvSpPr txBox="1"/>
          <p:nvPr/>
        </p:nvSpPr>
        <p:spPr>
          <a:xfrm>
            <a:off x="770880" y="2052368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Genou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9D8849B-3CBC-D140-BC58-CA0805A85DB4}"/>
              </a:ext>
            </a:extLst>
          </p:cNvPr>
          <p:cNvSpPr/>
          <p:nvPr/>
        </p:nvSpPr>
        <p:spPr>
          <a:xfrm>
            <a:off x="691378" y="2031173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480A3-F840-9841-A4CE-27A313E14A8D}"/>
              </a:ext>
            </a:extLst>
          </p:cNvPr>
          <p:cNvSpPr txBox="1"/>
          <p:nvPr/>
        </p:nvSpPr>
        <p:spPr>
          <a:xfrm>
            <a:off x="802603" y="2729649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Epaule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85DC786-CA09-AF4A-93DE-50DAEF99EDC6}"/>
              </a:ext>
            </a:extLst>
          </p:cNvPr>
          <p:cNvSpPr/>
          <p:nvPr/>
        </p:nvSpPr>
        <p:spPr>
          <a:xfrm>
            <a:off x="723101" y="2708454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BA4D96-2973-434F-9D18-DF9C389B6428}"/>
              </a:ext>
            </a:extLst>
          </p:cNvPr>
          <p:cNvSpPr txBox="1"/>
          <p:nvPr/>
        </p:nvSpPr>
        <p:spPr>
          <a:xfrm>
            <a:off x="818806" y="3406930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Pied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A1DB6BF-D5AA-B64B-A3E7-226B10BEEFA1}"/>
              </a:ext>
            </a:extLst>
          </p:cNvPr>
          <p:cNvSpPr/>
          <p:nvPr/>
        </p:nvSpPr>
        <p:spPr>
          <a:xfrm>
            <a:off x="739304" y="3385735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3313F4-AC5E-BC44-B335-BFB3BDA6DCF2}"/>
              </a:ext>
            </a:extLst>
          </p:cNvPr>
          <p:cNvSpPr txBox="1"/>
          <p:nvPr/>
        </p:nvSpPr>
        <p:spPr>
          <a:xfrm>
            <a:off x="802603" y="3971334"/>
            <a:ext cx="128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/>
              <a:t>….</a:t>
            </a:r>
          </a:p>
        </p:txBody>
      </p: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EBE72D11-7FDA-454F-BF41-1AE169BCD4FC}"/>
              </a:ext>
            </a:extLst>
          </p:cNvPr>
          <p:cNvSpPr/>
          <p:nvPr/>
        </p:nvSpPr>
        <p:spPr>
          <a:xfrm>
            <a:off x="2411760" y="2031173"/>
            <a:ext cx="360040" cy="24018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855AD26-8417-5549-A969-24EFC5B2FD76}"/>
              </a:ext>
            </a:extLst>
          </p:cNvPr>
          <p:cNvCxnSpPr/>
          <p:nvPr/>
        </p:nvCxnSpPr>
        <p:spPr>
          <a:xfrm>
            <a:off x="2483768" y="1605920"/>
            <a:ext cx="7920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A9DE24BA-39CA-AE4F-98CA-A7835CCCAD29}"/>
              </a:ext>
            </a:extLst>
          </p:cNvPr>
          <p:cNvSpPr txBox="1"/>
          <p:nvPr/>
        </p:nvSpPr>
        <p:spPr>
          <a:xfrm>
            <a:off x="3427762" y="13750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 cours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01B0023-254D-104B-A30E-CE58B0CEDA7F}"/>
              </a:ext>
            </a:extLst>
          </p:cNvPr>
          <p:cNvSpPr txBox="1"/>
          <p:nvPr/>
        </p:nvSpPr>
        <p:spPr>
          <a:xfrm>
            <a:off x="2921256" y="2908920"/>
            <a:ext cx="1831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Déploiement </a:t>
            </a:r>
          </a:p>
          <a:p>
            <a:r>
              <a:rPr lang="fr-FR" dirty="0"/>
              <a:t>à venir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E1449C-6019-6041-9150-58544FEDB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7"/>
    </mc:Choice>
    <mc:Fallback xmlns="">
      <p:transition spd="slow"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re 1"/>
          <p:cNvSpPr>
            <a:spLocks noGrp="1"/>
          </p:cNvSpPr>
          <p:nvPr>
            <p:ph type="ctrTitle"/>
          </p:nvPr>
        </p:nvSpPr>
        <p:spPr>
          <a:xfrm>
            <a:off x="-108520" y="2165115"/>
            <a:ext cx="9001106" cy="813269"/>
          </a:xfrm>
          <a:ln w="12700">
            <a:noFill/>
          </a:ln>
        </p:spPr>
        <p:txBody>
          <a:bodyPr anchor="ctr">
            <a:normAutofit/>
          </a:bodyPr>
          <a:lstStyle/>
          <a:p>
            <a:r>
              <a:rPr lang="fr-FR" sz="4000" b="1" dirty="0">
                <a:latin typeface="Calibri" panose="020F0502020204030204" pitchFamily="34" charset="0"/>
                <a:cs typeface="Calibri" panose="020F0502020204030204" pitchFamily="34" charset="0"/>
              </a:rPr>
              <a:t>Merci pour votre attention</a:t>
            </a:r>
          </a:p>
        </p:txBody>
      </p:sp>
      <p:pic>
        <p:nvPicPr>
          <p:cNvPr id="14341" name="Imag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6947" y="95875"/>
            <a:ext cx="1323747" cy="132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Université Claude Bernard Lyon 1">
            <a:extLst>
              <a:ext uri="{FF2B5EF4-FFF2-40B4-BE49-F238E27FC236}">
                <a16:creationId xmlns:a16="http://schemas.microsoft.com/office/drawing/2014/main" id="{7044EF0E-117A-544E-9624-D0A7DB9A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29255"/>
            <a:ext cx="5421777" cy="1152128"/>
          </a:xfrm>
          <a:prstGeom prst="rect">
            <a:avLst/>
          </a:prstGeom>
          <a:noFill/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8222D51-B910-9F4C-832B-B68A88040ADB}"/>
              </a:ext>
            </a:extLst>
          </p:cNvPr>
          <p:cNvSpPr txBox="1"/>
          <p:nvPr/>
        </p:nvSpPr>
        <p:spPr>
          <a:xfrm>
            <a:off x="4395973" y="3147814"/>
            <a:ext cx="435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 err="1"/>
              <a:t>sebastien.lustig@chu-lyon.fr</a:t>
            </a:r>
            <a:endParaRPr lang="fr-FR" sz="2800" i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D4CF82-5029-7047-815C-55F785F2F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5"/>
    </mc:Choice>
    <mc:Fallback xmlns="">
      <p:transition spd="slow" advTm="7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9309E-49ED-2E41-B59E-BC14865B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On travaille plus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BABD15-EC82-0542-94A8-D52F8E174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Augmentation d’activité / Diminution durées de séjour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3F4B59-1EAB-F94B-BB44-CAD906D0F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9702"/>
            <a:ext cx="4050429" cy="2236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F80F1-2D3C-F74C-A853-DD2F9AC36D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93" y="2139702"/>
            <a:ext cx="4283968" cy="231762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E9A9F25-D60D-0B49-9EBD-30F756AB222D}"/>
              </a:ext>
            </a:extLst>
          </p:cNvPr>
          <p:cNvSpPr txBox="1"/>
          <p:nvPr/>
        </p:nvSpPr>
        <p:spPr>
          <a:xfrm>
            <a:off x="1763222" y="4256069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omic Sans MS" panose="030F0902030302020204" pitchFamily="66" charset="0"/>
              </a:rPr>
              <a:t>PTG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3FE646-C04F-624E-A6EC-D289DD95E6AB}"/>
              </a:ext>
            </a:extLst>
          </p:cNvPr>
          <p:cNvSpPr txBox="1"/>
          <p:nvPr/>
        </p:nvSpPr>
        <p:spPr>
          <a:xfrm>
            <a:off x="6084634" y="4303435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Comic Sans MS" panose="030F0902030302020204" pitchFamily="66" charset="0"/>
              </a:rPr>
              <a:t>PTH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C60EC8-D8D7-0745-AFD6-1AF1B688B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82"/>
    </mc:Choice>
    <mc:Fallback xmlns="">
      <p:transition spd="slow" advTm="29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9309E-49ED-2E41-B59E-BC14865B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Comment savoir si on travaille bien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E12044-20A3-A14B-83AC-327DCB15F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29950"/>
            <a:ext cx="7344816" cy="40700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4597A4-F998-BC4D-8FF4-5790ABC53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8"/>
    </mc:Choice>
    <mc:Fallback xmlns="">
      <p:transition spd="slow" advTm="2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0C8E9-9026-C64A-BC4C-BFAAEC8E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Toujours eu un intérêt pour l ’évaluation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BBB49D-9364-E84E-BB34-C1F269F8E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3598"/>
            <a:ext cx="7992888" cy="39505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379785-880A-344A-AF97-074F493C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2"/>
    </mc:Choice>
    <mc:Fallback xmlns="">
      <p:transition spd="slow" advTm="20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9309E-49ED-2E41-B59E-BC14865B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point de vue patient ?</a:t>
            </a:r>
          </a:p>
        </p:txBody>
      </p:sp>
      <p:pic>
        <p:nvPicPr>
          <p:cNvPr id="6" name="Image 1" descr="mouse.jpg">
            <a:extLst>
              <a:ext uri="{FF2B5EF4-FFF2-40B4-BE49-F238E27FC236}">
                <a16:creationId xmlns:a16="http://schemas.microsoft.com/office/drawing/2014/main" id="{66BDCA99-75D8-E849-8CAF-B52FE9D4F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63229"/>
            <a:ext cx="3656456" cy="367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C997A1F-DFF7-1B4B-B4BB-296BBC3B91B4}"/>
              </a:ext>
            </a:extLst>
          </p:cNvPr>
          <p:cNvSpPr txBox="1"/>
          <p:nvPr/>
        </p:nvSpPr>
        <p:spPr>
          <a:xfrm>
            <a:off x="3095820" y="1257022"/>
            <a:ext cx="169220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Comic Sans MS" panose="030F0902030302020204" pitchFamily="66" charset="0"/>
              </a:rPr>
              <a:t>Exprimez clairement votre problème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71E22C3-21B6-CB44-9F3E-FCF373874E3D}"/>
              </a:ext>
            </a:extLst>
          </p:cNvPr>
          <p:cNvSpPr/>
          <p:nvPr/>
        </p:nvSpPr>
        <p:spPr>
          <a:xfrm>
            <a:off x="3059832" y="1063229"/>
            <a:ext cx="1800200" cy="10764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093C98-0246-F34F-98D4-4BFF7B608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"/>
    </mc:Choice>
    <mc:Fallback xmlns="">
      <p:transition spd="slow" advTm="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C29EB-C8C2-1245-B42B-745D7077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PRATIQUE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3F4FF4-4389-C14D-A932-9646800DE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4400" b="1" i="1" dirty="0"/>
              <a:t>Automatisation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000" dirty="0"/>
              <a:t>	Niveau local (GHN)</a:t>
            </a:r>
          </a:p>
          <a:p>
            <a:pPr marL="0" indent="0">
              <a:buNone/>
            </a:pPr>
            <a:r>
              <a:rPr lang="fr-FR" sz="4000" dirty="0"/>
              <a:t>	Niveau central (Collège)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A481CB-A75E-CD46-9815-E7FB1D785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7"/>
    </mc:Choice>
    <mc:Fallback xmlns="">
      <p:transition spd="slow" advTm="15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9697"/>
            <a:ext cx="8229600" cy="857250"/>
          </a:xfrm>
          <a:ln>
            <a:noFill/>
          </a:ln>
        </p:spPr>
        <p:txBody>
          <a:bodyPr/>
          <a:lstStyle/>
          <a:p>
            <a:r>
              <a:rPr lang="fr-FR" dirty="0"/>
              <a:t>Suivi des patients : « </a:t>
            </a:r>
            <a:r>
              <a:rPr lang="fr-FR" dirty="0" err="1"/>
              <a:t>Follow</a:t>
            </a:r>
            <a:r>
              <a:rPr lang="fr-FR" dirty="0"/>
              <a:t> »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86926" y="2247714"/>
            <a:ext cx="28083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Chirurgie du LCA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131840" y="2211710"/>
            <a:ext cx="252028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Chirurgie PUC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5824447" y="2211710"/>
            <a:ext cx="305177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Chirurgie méniscale</a:t>
            </a:r>
          </a:p>
        </p:txBody>
      </p:sp>
      <p:sp>
        <p:nvSpPr>
          <p:cNvPr id="3" name="Flèche droite 2"/>
          <p:cNvSpPr/>
          <p:nvPr/>
        </p:nvSpPr>
        <p:spPr>
          <a:xfrm>
            <a:off x="611560" y="4227934"/>
            <a:ext cx="2016224" cy="2880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2843808" y="3795886"/>
            <a:ext cx="554461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Suivi pré et post opératoire des patients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B61BE6-F089-F04A-961F-0589C1B46C82}"/>
              </a:ext>
            </a:extLst>
          </p:cNvPr>
          <p:cNvSpPr txBox="1"/>
          <p:nvPr/>
        </p:nvSpPr>
        <p:spPr>
          <a:xfrm>
            <a:off x="1634660" y="56230"/>
            <a:ext cx="58746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4400" b="1" i="1" dirty="0"/>
              <a:t>	Niveau local (GHN)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427640F-A47E-B047-849A-B0906A8443B2}"/>
              </a:ext>
            </a:extLst>
          </p:cNvPr>
          <p:cNvCxnSpPr/>
          <p:nvPr/>
        </p:nvCxnSpPr>
        <p:spPr>
          <a:xfrm>
            <a:off x="0" y="88752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8E1C7A6-029C-CE4A-B187-44AB3B9400BF}"/>
              </a:ext>
            </a:extLst>
          </p:cNvPr>
          <p:cNvSpPr txBox="1"/>
          <p:nvPr/>
        </p:nvSpPr>
        <p:spPr>
          <a:xfrm>
            <a:off x="186926" y="123478"/>
            <a:ext cx="1288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/>
              <a:t>Genou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DD73ECE-357B-E84A-8A6B-ECF252B286D6}"/>
              </a:ext>
            </a:extLst>
          </p:cNvPr>
          <p:cNvSpPr/>
          <p:nvPr/>
        </p:nvSpPr>
        <p:spPr>
          <a:xfrm>
            <a:off x="107424" y="159597"/>
            <a:ext cx="1447734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93F000-6A99-4140-8355-C50D9633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6"/>
    </mc:Choice>
    <mc:Fallback xmlns="">
      <p:transition spd="slow" advTm="16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llow vide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357" r="34162"/>
          <a:stretch/>
        </p:blipFill>
        <p:spPr>
          <a:xfrm>
            <a:off x="533750" y="123478"/>
            <a:ext cx="2742105" cy="48995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à coins arrondis 6"/>
          <p:cNvSpPr/>
          <p:nvPr/>
        </p:nvSpPr>
        <p:spPr>
          <a:xfrm>
            <a:off x="4427984" y="987574"/>
            <a:ext cx="3600400" cy="3024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Autonomie du patient</a:t>
            </a:r>
          </a:p>
          <a:p>
            <a:pPr algn="ctr"/>
            <a:r>
              <a:rPr lang="fr-FR" sz="2800" dirty="0"/>
              <a:t>Remplissage pré opératoire + suivi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171CD8-F51F-914F-9B61-066174F279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7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29"/>
    </mc:Choice>
    <mc:Fallback xmlns="">
      <p:transition spd="slow" advTm="26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32" objId="5"/>
        <p14:stopEvt time="23630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fournierga\Desktop\Follow\image0000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1677" r="8119" b="5547"/>
          <a:stretch/>
        </p:blipFill>
        <p:spPr bwMode="auto">
          <a:xfrm>
            <a:off x="3131841" y="2144865"/>
            <a:ext cx="2796970" cy="2118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35696" y="961142"/>
            <a:ext cx="5904656" cy="576064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i="1" dirty="0"/>
              <a:t>Données démographiques + scores</a:t>
            </a:r>
            <a:endParaRPr lang="fr-FR" sz="2400" i="1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79512" y="43134"/>
            <a:ext cx="8964488" cy="857250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b="1" dirty="0"/>
              <a:t>Première visite</a:t>
            </a:r>
          </a:p>
        </p:txBody>
      </p:sp>
      <p:pic>
        <p:nvPicPr>
          <p:cNvPr id="1026" name="Picture 2" descr="C:\Users\fournierga\Desktop\Follow\image0000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27727" r="27313" b="20141"/>
          <a:stretch/>
        </p:blipFill>
        <p:spPr bwMode="auto">
          <a:xfrm>
            <a:off x="580060" y="1575225"/>
            <a:ext cx="2182778" cy="1641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fournierga\Desktop\Follow\image0000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2" t="19039" r="21157" b="19849"/>
          <a:stretch/>
        </p:blipFill>
        <p:spPr bwMode="auto">
          <a:xfrm>
            <a:off x="611560" y="3337384"/>
            <a:ext cx="2182779" cy="163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fournierga\Desktop\Follow\image00010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12164" r="11986" b="12611"/>
          <a:stretch/>
        </p:blipFill>
        <p:spPr bwMode="auto">
          <a:xfrm>
            <a:off x="6012160" y="2189555"/>
            <a:ext cx="2737979" cy="2074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lipse 7"/>
          <p:cNvSpPr/>
          <p:nvPr/>
        </p:nvSpPr>
        <p:spPr>
          <a:xfrm>
            <a:off x="3779912" y="2606670"/>
            <a:ext cx="720080" cy="4733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43B83B-D16D-F44F-8F37-0561EB093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6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4"/>
    </mc:Choice>
    <mc:Fallback xmlns="">
      <p:transition spd="slow" advTm="1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239</Words>
  <Application>Microsoft Office PowerPoint</Application>
  <PresentationFormat>Affichage à l'écran (16:9)</PresentationFormat>
  <Paragraphs>81</Paragraphs>
  <Slides>19</Slides>
  <Notes>1</Notes>
  <HiddenSlides>0</HiddenSlides>
  <MMClips>20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Comic Sans MS</vt:lpstr>
      <vt:lpstr>Thème Office</vt:lpstr>
      <vt:lpstr>Quelle utilisation en pratique des PROMS</vt:lpstr>
      <vt:lpstr>On travaille plus</vt:lpstr>
      <vt:lpstr>Comment savoir si on travaille bien ?</vt:lpstr>
      <vt:lpstr>Toujours eu un intérêt pour l ’évaluation</vt:lpstr>
      <vt:lpstr>Le point de vue patient ?</vt:lpstr>
      <vt:lpstr>EN PRATIQUE</vt:lpstr>
      <vt:lpstr>Suivi des patients : « Follow »</vt:lpstr>
      <vt:lpstr>Présentation PowerPoint</vt:lpstr>
      <vt:lpstr>Première visite</vt:lpstr>
      <vt:lpstr>Présentation PowerPoint</vt:lpstr>
      <vt:lpstr>Présentation PowerPoint</vt:lpstr>
      <vt:lpstr>Présentation PowerPoint</vt:lpstr>
      <vt:lpstr>Présentation PowerPoint</vt:lpstr>
      <vt:lpstr>Easily</vt:lpstr>
      <vt:lpstr>Etude Pilote</vt:lpstr>
      <vt:lpstr>My HCL</vt:lpstr>
      <vt:lpstr>Etude Pilote</vt:lpstr>
      <vt:lpstr>PERSPECTIVES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de donnée Follow</dc:title>
  <dc:creator>SAPPEY-MARINIER, Elliot</dc:creator>
  <cp:lastModifiedBy>Julia Philadelphe Sanchez</cp:lastModifiedBy>
  <cp:revision>14</cp:revision>
  <dcterms:created xsi:type="dcterms:W3CDTF">2020-11-24T10:23:20Z</dcterms:created>
  <dcterms:modified xsi:type="dcterms:W3CDTF">2022-04-07T14:45:43Z</dcterms:modified>
</cp:coreProperties>
</file>