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50FF76A-7A38-4406-83BB-59C930A52068}">
          <p14:sldIdLst>
            <p14:sldId id="264"/>
          </p14:sldIdLst>
        </p14:section>
        <p14:section name="Section sans titre" id="{4D7E24D4-DD2F-4B1E-BD09-D3028CB6D7F6}">
          <p14:sldIdLst>
            <p14:sldId id="267"/>
            <p14:sldId id="268"/>
            <p14:sldId id="269"/>
            <p14:sldId id="270"/>
            <p14:sldId id="271"/>
            <p14:sldId id="272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D06C43-4B07-40C0-9934-A286D502D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9BA3F8-AA48-4654-A1E0-F0AE85C5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2909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E22FCA9-D4EC-47DC-96E9-1E678FC7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25350CA-1D0E-4588-8272-961CE1A10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384738-1480-4083-990D-6CFB08EC25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5582" y="58156"/>
            <a:ext cx="635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B0F966-422C-4336-8165-FEB4F0CE8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07B2E4-5711-42B7-956D-6B501E5B0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CD693E1-1EB0-4859-967B-2DB2CC2F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3832D3-FA98-4CF1-A9E6-B3E5BEDDE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A10162-B51D-40E8-B66B-EB8C94563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6753" y="6361794"/>
            <a:ext cx="4737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2060DD-C6C2-42D6-988B-82DD1B1D5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FACFE4-9C4C-464B-B1FF-D6CE6A5E6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7562D49-7B27-44E0-9D49-43946618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DD227C5-F5C3-4A85-9CA5-10D5B7405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7ECFF3-441E-49F9-8B50-2A36AD68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9FFFBC8-8960-42E7-B884-0CEACADB8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285B281-9E1B-4C4B-B9A8-13D6BBFEF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FC670-30DB-4B59-93F3-54925DC6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AB66B0-0E55-4EF8-9218-039709F38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118C367F-83E6-4544-9D88-AED0E641C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4722" y="2205086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bg1"/>
                </a:solidFill>
                <a:highlight>
                  <a:srgbClr val="97BF0D"/>
                </a:highlight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54863E5C-9E29-4834-B8FF-BC2A53000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3194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F86C74-F5E8-4067-904E-4A57FA79F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05193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marL="144000" lvl="0" indent="-144000" algn="l" defTabSz="457200" rtl="0" eaLnBrk="1" latinLnBrk="0" hangingPunct="1">
              <a:spcBef>
                <a:spcPts val="400"/>
              </a:spcBef>
              <a:spcAft>
                <a:spcPts val="800"/>
              </a:spcAft>
              <a:buClr>
                <a:srgbClr val="004494"/>
              </a:buClr>
              <a:buSzPct val="80000"/>
              <a:buFont typeface="+mj-lt"/>
              <a:buAutoNum type="arabicPeriod"/>
            </a:pPr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D82168-7647-49C4-AD60-267488BD2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B70228E-DA5A-493D-AEB4-2C3519DFA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Partie 1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869AD7-31E4-4B36-BBA9-C122BD315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7614649-AAA0-4E09-9941-FB922048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85C342-0730-4D15-B35B-8FC9AFA71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038C794-17D4-44A1-81A2-248B76F66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332218E-85E8-4253-9634-24CCF3751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F493626-274D-4D77-829D-6D1BF9E23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0642966-CAAB-4715-9B55-DA8D1AF69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A7E5B9B-3DB8-4865-8F2F-4667D5FD9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6EFD33-328D-4180-8E62-7FBD7D05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D86B34F-A763-42FA-81BC-A011A397E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B729F66-D76D-4A0A-B09E-56641853D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38917D-BD1B-462F-9DAF-D001B78EA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8CB08D-CCA4-484B-BECB-5BA0F41F4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D3F3B0C-99BD-4741-AB68-E73B2F3A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F24211-993A-4D85-BD40-7F6BB514D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92103E-520F-45B5-96A6-5F7678866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59BBB3-8118-421F-B4E8-69B9302BF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7DE5C7-DC0C-4B8A-8B9A-994D9F602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7AC5D57-CF66-454D-A196-D35E3E2CC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3F0761E-17E0-47BE-AA56-1756A730C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192905E-11CD-4353-80A9-E1B18A31E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2CCEEE8-7798-4B59-B2C3-FB12C69FB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6734682-43F4-4749-8DF3-5E270E58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ADCAB9A-1BF2-4A3C-B9A4-034231D3F2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138147-5043-4C50-AC64-D81D5DAB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D97BDE0-8E34-48AC-A48C-9161CBB77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4D7C489-B473-43BA-80FC-77D6DF036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58423A-A425-4553-9DF7-B378E96C4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49" r:id="rId3"/>
    <p:sldLayoutId id="2147483665" r:id="rId4"/>
    <p:sldLayoutId id="2147483651" r:id="rId5"/>
    <p:sldLayoutId id="2147483666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2" r:id="rId12"/>
    <p:sldLayoutId id="2147483663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5E2DB-1CA4-44CB-B06D-367327CDA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Mesure du résultat patient : </a:t>
            </a:r>
            <a:br>
              <a:rPr lang="fr-FR" dirty="0"/>
            </a:br>
            <a:r>
              <a:rPr lang="fr-FR" dirty="0" err="1"/>
              <a:t>PROMs</a:t>
            </a:r>
            <a:r>
              <a:rPr lang="fr-FR" dirty="0"/>
              <a:t> et </a:t>
            </a:r>
            <a:r>
              <a:rPr lang="fr-FR" dirty="0" err="1"/>
              <a:t>CROMs</a:t>
            </a:r>
            <a:r>
              <a:rPr lang="fr-FR" dirty="0"/>
              <a:t>	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C1D90D-A4BD-4EF9-AE5A-AF00D41C7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Dr Virginie LUCE-GARNIER, AP-HP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B813E3-9F23-4F77-A0EC-53D4AB19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0A7F47-8254-40EE-B531-A180D9640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6562DAD-02D6-4D17-B0C7-C492C179AC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7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22197" cy="1320800"/>
          </a:xfrm>
        </p:spPr>
        <p:txBody>
          <a:bodyPr/>
          <a:lstStyle/>
          <a:p>
            <a:r>
              <a:rPr lang="fr-FR" dirty="0"/>
              <a:t>Pour en savoir plus sur Value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HealthCare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03458" y="2846146"/>
            <a:ext cx="8596668" cy="3880773"/>
          </a:xfrm>
        </p:spPr>
        <p:txBody>
          <a:bodyPr/>
          <a:lstStyle/>
          <a:p>
            <a:r>
              <a:rPr lang="fr-FR" dirty="0"/>
              <a:t>Webinaire de 14h à 18h avec :</a:t>
            </a:r>
          </a:p>
          <a:p>
            <a:r>
              <a:rPr lang="fr-FR" dirty="0"/>
              <a:t>Première partie : Réflexions autour de la valeur en santé avec des experts internationaux de VBHC, des représentants des patients et des tutelles</a:t>
            </a:r>
          </a:p>
          <a:p>
            <a:r>
              <a:rPr lang="fr-FR" dirty="0"/>
              <a:t>Deuxième partie : Retours d’expériences AP-HP et hors AP-HP</a:t>
            </a:r>
          </a:p>
          <a:p>
            <a:r>
              <a:rPr lang="fr-FR" dirty="0"/>
              <a:t>Lien d’inscription disponible dans les prochains jours</a:t>
            </a:r>
          </a:p>
          <a:p>
            <a:r>
              <a:rPr lang="fr-FR" dirty="0"/>
              <a:t>Gratuit !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77333" y="1781831"/>
            <a:ext cx="10022197" cy="820712"/>
          </a:xfrm>
          <a:prstGeom prst="round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  <a:r>
              <a:rPr lang="fr-FR" baseline="30000" dirty="0">
                <a:solidFill>
                  <a:schemeClr val="bg1"/>
                </a:solidFill>
              </a:rPr>
              <a:t>er</a:t>
            </a:r>
            <a:r>
              <a:rPr lang="fr-FR" dirty="0">
                <a:solidFill>
                  <a:schemeClr val="bg1"/>
                </a:solidFill>
              </a:rPr>
              <a:t> rendez-vous valeur en santé de l’AP-HP le 31 mai 2022 </a:t>
            </a:r>
          </a:p>
        </p:txBody>
      </p:sp>
    </p:spTree>
    <p:extLst>
      <p:ext uri="{BB962C8B-B14F-4D97-AF65-F5344CB8AC3E}">
        <p14:creationId xmlns:p14="http://schemas.microsoft.com/office/powerpoint/2010/main" val="120162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45A7D-F2D2-40BD-9BE9-01ACC319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mesurer le résultat patient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E549C8-CA50-481C-BC0D-27EF0169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904AD-6E70-4D89-A98D-EA9A3DC02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2E3871-E8CB-461F-8C85-63AE8FE9ED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77334" y="2248555"/>
            <a:ext cx="10505016" cy="1003300"/>
          </a:xfrm>
          <a:prstGeom prst="round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004494"/>
                </a:solidFill>
              </a:rPr>
              <a:t>Porter et </a:t>
            </a:r>
            <a:r>
              <a:rPr lang="fr-FR" sz="2400" dirty="0" err="1">
                <a:solidFill>
                  <a:srgbClr val="004494"/>
                </a:solidFill>
              </a:rPr>
              <a:t>Teisberg</a:t>
            </a:r>
            <a:r>
              <a:rPr lang="fr-FR" sz="2400" dirty="0">
                <a:solidFill>
                  <a:srgbClr val="004494"/>
                </a:solidFill>
              </a:rPr>
              <a:t> 2006 : Que produit le système de santé qui mérite d’être rémunéré ?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946254" y="4149615"/>
            <a:ext cx="8596668" cy="1100379"/>
          </a:xfrm>
        </p:spPr>
        <p:txBody>
          <a:bodyPr>
            <a:normAutofit/>
          </a:bodyPr>
          <a:lstStyle/>
          <a:p>
            <a:pPr lvl="2">
              <a:spcAft>
                <a:spcPts val="500"/>
              </a:spcAft>
            </a:pPr>
            <a:r>
              <a:rPr lang="fr-FR" sz="2400" dirty="0"/>
              <a:t>Amélioration de l’état de santé individuel</a:t>
            </a:r>
          </a:p>
          <a:p>
            <a:pPr lvl="2">
              <a:spcAft>
                <a:spcPts val="500"/>
              </a:spcAft>
            </a:pPr>
            <a:r>
              <a:rPr lang="fr-FR" sz="2400" dirty="0"/>
              <a:t>Amélioration de l’état de santé des populations</a:t>
            </a:r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071153" y="5715463"/>
            <a:ext cx="936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(</a:t>
            </a:r>
            <a:r>
              <a:rPr lang="fr-FR" i="1" dirty="0" err="1"/>
              <a:t>what</a:t>
            </a:r>
            <a:r>
              <a:rPr lang="fr-FR" i="1" dirty="0"/>
              <a:t> </a:t>
            </a:r>
            <a:r>
              <a:rPr lang="fr-FR" i="1" dirty="0" err="1"/>
              <a:t>is</a:t>
            </a:r>
            <a:r>
              <a:rPr lang="fr-FR" i="1" dirty="0"/>
              <a:t> value in </a:t>
            </a:r>
            <a:r>
              <a:rPr lang="fr-FR" i="1" dirty="0" err="1"/>
              <a:t>healthcare</a:t>
            </a:r>
            <a:r>
              <a:rPr lang="fr-FR" i="1" dirty="0"/>
              <a:t> ? Porter ME, N </a:t>
            </a:r>
            <a:r>
              <a:rPr lang="fr-FR" i="1" dirty="0" err="1"/>
              <a:t>Engl</a:t>
            </a:r>
            <a:r>
              <a:rPr lang="fr-FR" i="1" dirty="0"/>
              <a:t> J Med. 2010 </a:t>
            </a:r>
            <a:r>
              <a:rPr lang="fr-FR" i="1" dirty="0" err="1"/>
              <a:t>Dec</a:t>
            </a:r>
            <a:r>
              <a:rPr lang="fr-FR" i="1" dirty="0"/>
              <a:t> 23;363(26):2477-81)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90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503" y="422527"/>
            <a:ext cx="8596668" cy="1320800"/>
          </a:xfrm>
        </p:spPr>
        <p:txBody>
          <a:bodyPr/>
          <a:lstStyle/>
          <a:p>
            <a:r>
              <a:rPr lang="fr-FR" dirty="0"/>
              <a:t>Comment mesurer le résultat patient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sp>
        <p:nvSpPr>
          <p:cNvPr id="12" name="AutoShape 2" descr="Docteur STAHL Marie - Centre Hospitalier SUD GIRON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Docteur STAHL Marie - Centre Hospitalier SUD GIRON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Les familles nombreuses, bénéfiques pour le développement des enfants? |  Laurence Pernou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6264" r="2852" b="2920"/>
          <a:stretch/>
        </p:blipFill>
        <p:spPr bwMode="auto">
          <a:xfrm>
            <a:off x="1030014" y="3111062"/>
            <a:ext cx="369964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emale Doctor Royalty Free Cliparts, Vectors, And Stock Illustration. Image  51983856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51" y="3226676"/>
            <a:ext cx="1884957" cy="26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ulle ronde 13"/>
          <p:cNvSpPr/>
          <p:nvPr/>
        </p:nvSpPr>
        <p:spPr>
          <a:xfrm>
            <a:off x="4573583" y="2063760"/>
            <a:ext cx="1617307" cy="1177159"/>
          </a:xfrm>
          <a:prstGeom prst="wedgeEllipseCallout">
            <a:avLst>
              <a:gd name="adj1" fmla="val -105966"/>
              <a:gd name="adj2" fmla="val 67857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Ne pas limiter ma vie sociale</a:t>
            </a:r>
          </a:p>
        </p:txBody>
      </p:sp>
      <p:sp>
        <p:nvSpPr>
          <p:cNvPr id="19" name="Bulle ronde 18"/>
          <p:cNvSpPr/>
          <p:nvPr/>
        </p:nvSpPr>
        <p:spPr>
          <a:xfrm>
            <a:off x="6848042" y="1073673"/>
            <a:ext cx="1847834" cy="1177159"/>
          </a:xfrm>
          <a:prstGeom prst="wedgeEllipseCallout">
            <a:avLst>
              <a:gd name="adj1" fmla="val 119538"/>
              <a:gd name="adj2" fmla="val 145536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Scores chirurgicaux</a:t>
            </a:r>
          </a:p>
        </p:txBody>
      </p:sp>
      <p:sp>
        <p:nvSpPr>
          <p:cNvPr id="20" name="Bulle ronde 19"/>
          <p:cNvSpPr/>
          <p:nvPr/>
        </p:nvSpPr>
        <p:spPr>
          <a:xfrm>
            <a:off x="8820954" y="983430"/>
            <a:ext cx="1617307" cy="1177159"/>
          </a:xfrm>
          <a:prstGeom prst="wedgeEllipseCallout">
            <a:avLst>
              <a:gd name="adj1" fmla="val 46753"/>
              <a:gd name="adj2" fmla="val 152679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Survie</a:t>
            </a:r>
          </a:p>
        </p:txBody>
      </p:sp>
      <p:sp>
        <p:nvSpPr>
          <p:cNvPr id="21" name="Bulle ronde 20"/>
          <p:cNvSpPr/>
          <p:nvPr/>
        </p:nvSpPr>
        <p:spPr>
          <a:xfrm>
            <a:off x="388956" y="3008422"/>
            <a:ext cx="1617307" cy="1177159"/>
          </a:xfrm>
          <a:prstGeom prst="wedgeEllipseCallout">
            <a:avLst>
              <a:gd name="adj1" fmla="val 26607"/>
              <a:gd name="adj2" fmla="val 77679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Ne pas passer trop de temps à l’hôpital</a:t>
            </a:r>
          </a:p>
        </p:txBody>
      </p:sp>
      <p:sp>
        <p:nvSpPr>
          <p:cNvPr id="22" name="Bulle ronde 21"/>
          <p:cNvSpPr/>
          <p:nvPr/>
        </p:nvSpPr>
        <p:spPr>
          <a:xfrm>
            <a:off x="2831197" y="1814266"/>
            <a:ext cx="1617307" cy="1177159"/>
          </a:xfrm>
          <a:prstGeom prst="wedgeEllipseCallout">
            <a:avLst>
              <a:gd name="adj1" fmla="val -25382"/>
              <a:gd name="adj2" fmla="val 63393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Faire du sport comme avant</a:t>
            </a:r>
          </a:p>
        </p:txBody>
      </p:sp>
      <p:sp>
        <p:nvSpPr>
          <p:cNvPr id="23" name="Bulle ronde 22"/>
          <p:cNvSpPr/>
          <p:nvPr/>
        </p:nvSpPr>
        <p:spPr>
          <a:xfrm>
            <a:off x="4599818" y="4073278"/>
            <a:ext cx="1364475" cy="762000"/>
          </a:xfrm>
          <a:prstGeom prst="wedgeEllipseCallout">
            <a:avLst>
              <a:gd name="adj1" fmla="val -73212"/>
              <a:gd name="adj2" fmla="val -85086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Ne pas avoir mal</a:t>
            </a:r>
          </a:p>
        </p:txBody>
      </p:sp>
      <p:sp>
        <p:nvSpPr>
          <p:cNvPr id="24" name="Bulle ronde 23"/>
          <p:cNvSpPr/>
          <p:nvPr/>
        </p:nvSpPr>
        <p:spPr>
          <a:xfrm>
            <a:off x="858284" y="1820753"/>
            <a:ext cx="1617307" cy="1177159"/>
          </a:xfrm>
          <a:prstGeom prst="wedgeEllipseCallout">
            <a:avLst>
              <a:gd name="adj1" fmla="val 40904"/>
              <a:gd name="adj2" fmla="val 75893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Reprendre mon travail</a:t>
            </a:r>
          </a:p>
        </p:txBody>
      </p:sp>
      <p:sp>
        <p:nvSpPr>
          <p:cNvPr id="25" name="Bulle ronde 24"/>
          <p:cNvSpPr/>
          <p:nvPr/>
        </p:nvSpPr>
        <p:spPr>
          <a:xfrm>
            <a:off x="6680054" y="2318678"/>
            <a:ext cx="1847834" cy="1177159"/>
          </a:xfrm>
          <a:prstGeom prst="wedgeEllipseCallout">
            <a:avLst>
              <a:gd name="adj1" fmla="val 125795"/>
              <a:gd name="adj2" fmla="val 66965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Résultats biologiques</a:t>
            </a:r>
          </a:p>
        </p:txBody>
      </p:sp>
      <p:sp>
        <p:nvSpPr>
          <p:cNvPr id="27" name="Bulle ronde 26"/>
          <p:cNvSpPr/>
          <p:nvPr/>
        </p:nvSpPr>
        <p:spPr>
          <a:xfrm>
            <a:off x="6680054" y="3784358"/>
            <a:ext cx="1847834" cy="1177159"/>
          </a:xfrm>
          <a:prstGeom prst="wedgeEllipseCallout">
            <a:avLst>
              <a:gd name="adj1" fmla="val 124089"/>
              <a:gd name="adj2" fmla="val -39285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Imagerie</a:t>
            </a:r>
          </a:p>
        </p:txBody>
      </p:sp>
    </p:spTree>
    <p:extLst>
      <p:ext uri="{BB962C8B-B14F-4D97-AF65-F5344CB8AC3E}">
        <p14:creationId xmlns:p14="http://schemas.microsoft.com/office/powerpoint/2010/main" val="370820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Finalement…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1093076" y="1930400"/>
            <a:ext cx="7969134" cy="3966394"/>
            <a:chOff x="323528" y="931664"/>
            <a:chExt cx="8496944" cy="4369544"/>
          </a:xfrm>
        </p:grpSpPr>
        <p:grpSp>
          <p:nvGrpSpPr>
            <p:cNvPr id="8" name="Groupe 7"/>
            <p:cNvGrpSpPr/>
            <p:nvPr/>
          </p:nvGrpSpPr>
          <p:grpSpPr>
            <a:xfrm>
              <a:off x="1694681" y="931664"/>
              <a:ext cx="7125791" cy="4369544"/>
              <a:chOff x="1097158" y="1124743"/>
              <a:chExt cx="6229604" cy="4608513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1115616" y="1124743"/>
                <a:ext cx="6211146" cy="580383"/>
              </a:xfrm>
              <a:prstGeom prst="roundRect">
                <a:avLst/>
              </a:prstGeom>
              <a:solidFill>
                <a:srgbClr val="232E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b="1" dirty="0">
                    <a:solidFill>
                      <a:prstClr val="white"/>
                    </a:solidFill>
                  </a:rPr>
                  <a:t>Survie</a:t>
                </a:r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1115616" y="1772815"/>
                <a:ext cx="6211146" cy="651567"/>
              </a:xfrm>
              <a:prstGeom prst="roundRect">
                <a:avLst/>
              </a:prstGeom>
              <a:solidFill>
                <a:srgbClr val="232E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b="1" dirty="0">
                    <a:solidFill>
                      <a:prstClr val="white"/>
                    </a:solidFill>
                  </a:rPr>
                  <a:t>Qualité de vie ou amélioration de l’état de santé</a:t>
                </a:r>
              </a:p>
            </p:txBody>
          </p:sp>
          <p:sp>
            <p:nvSpPr>
              <p:cNvPr id="16" name="Rectangle à coins arrondis 15"/>
              <p:cNvSpPr/>
              <p:nvPr/>
            </p:nvSpPr>
            <p:spPr>
              <a:xfrm>
                <a:off x="1115616" y="2601430"/>
                <a:ext cx="6211146" cy="64807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b="1" dirty="0">
                    <a:solidFill>
                      <a:prstClr val="white"/>
                    </a:solidFill>
                  </a:rPr>
                  <a:t>Temps nécessaire pour l’amélioration et la reprise d’autres activités</a:t>
                </a:r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1106856" y="3325307"/>
                <a:ext cx="6211146" cy="7997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b="1" dirty="0">
                    <a:solidFill>
                      <a:prstClr val="white"/>
                    </a:solidFill>
                  </a:rPr>
                  <a:t>Utilité du soin et du processus de traitement </a:t>
                </a:r>
                <a:r>
                  <a:rPr lang="fr-FR" sz="1200" dirty="0">
                    <a:solidFill>
                      <a:prstClr val="white"/>
                    </a:solidFill>
                  </a:rPr>
                  <a:t>(erreurs diagnostiques, traitements inefficace, inconfort, complications, effets secondaires)</a:t>
                </a: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1115616" y="4365104"/>
                <a:ext cx="6211146" cy="648072"/>
              </a:xfrm>
              <a:prstGeom prst="roundRect">
                <a:avLst/>
              </a:prstGeom>
              <a:solidFill>
                <a:srgbClr val="5BC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b="1" dirty="0">
                    <a:solidFill>
                      <a:prstClr val="white"/>
                    </a:solidFill>
                  </a:rPr>
                  <a:t>Persistance de l’amélioration et nature des rechutes</a:t>
                </a:r>
                <a:endParaRPr lang="fr-FR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1097158" y="5085184"/>
                <a:ext cx="6211146" cy="648072"/>
              </a:xfrm>
              <a:prstGeom prst="roundRect">
                <a:avLst/>
              </a:prstGeom>
              <a:solidFill>
                <a:srgbClr val="5BC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b="1" dirty="0">
                    <a:solidFill>
                      <a:prstClr val="white"/>
                    </a:solidFill>
                  </a:rPr>
                  <a:t>Conséquences à long terme du traitement </a:t>
                </a:r>
                <a:r>
                  <a:rPr lang="fr-FR" sz="1200" dirty="0">
                    <a:solidFill>
                      <a:prstClr val="white"/>
                    </a:solidFill>
                  </a:rPr>
                  <a:t>(effets secondaires)</a:t>
                </a:r>
              </a:p>
            </p:txBody>
          </p:sp>
        </p:grpSp>
        <p:sp>
          <p:nvSpPr>
            <p:cNvPr id="9" name="Ellipse 8"/>
            <p:cNvSpPr/>
            <p:nvPr/>
          </p:nvSpPr>
          <p:spPr>
            <a:xfrm>
              <a:off x="323528" y="969897"/>
              <a:ext cx="1235505" cy="1024112"/>
            </a:xfrm>
            <a:prstGeom prst="ellipse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r-FR" sz="1600" dirty="0">
                  <a:solidFill>
                    <a:prstClr val="white"/>
                  </a:solidFill>
                </a:rPr>
                <a:t>Palier 1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323528" y="2551489"/>
              <a:ext cx="1235505" cy="1024112"/>
            </a:xfrm>
            <a:prstGeom prst="ellipse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r-FR" sz="1600" dirty="0">
                  <a:solidFill>
                    <a:prstClr val="white"/>
                  </a:solidFill>
                </a:rPr>
                <a:t>Palier 2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323528" y="4133080"/>
              <a:ext cx="1235505" cy="1024112"/>
            </a:xfrm>
            <a:prstGeom prst="ellipse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r-FR" sz="1600" dirty="0">
                  <a:solidFill>
                    <a:prstClr val="white"/>
                  </a:solidFill>
                </a:rPr>
                <a:t>Palier 3</a:t>
              </a:r>
            </a:p>
          </p:txBody>
        </p:sp>
        <p:sp>
          <p:nvSpPr>
            <p:cNvPr id="12" name="Triangle isocèle 11"/>
            <p:cNvSpPr/>
            <p:nvPr/>
          </p:nvSpPr>
          <p:spPr>
            <a:xfrm rot="10800000">
              <a:off x="632404" y="2056725"/>
              <a:ext cx="617753" cy="43204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isocèle 12"/>
            <p:cNvSpPr/>
            <p:nvPr/>
          </p:nvSpPr>
          <p:spPr>
            <a:xfrm rot="10800000">
              <a:off x="611560" y="3638317"/>
              <a:ext cx="617753" cy="432048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3251622" y="5933125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1100" dirty="0">
                <a:solidFill>
                  <a:srgbClr val="272D31"/>
                </a:solidFill>
              </a:rPr>
              <a:t>Porter, Harvard Business </a:t>
            </a:r>
            <a:r>
              <a:rPr lang="fr-FR" sz="1100" dirty="0" err="1">
                <a:solidFill>
                  <a:srgbClr val="272D31"/>
                </a:solidFill>
              </a:rPr>
              <a:t>School</a:t>
            </a:r>
            <a:r>
              <a:rPr lang="fr-FR" sz="1100" dirty="0">
                <a:solidFill>
                  <a:srgbClr val="272D31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13887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0" y="6361113"/>
            <a:ext cx="2646363" cy="365125"/>
          </a:xfrm>
        </p:spPr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09406" y="1545021"/>
            <a:ext cx="3817216" cy="1650124"/>
          </a:xfrm>
          <a:prstGeom prst="round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u="sng" dirty="0">
                <a:solidFill>
                  <a:srgbClr val="004494"/>
                </a:solidFill>
              </a:rPr>
              <a:t>Les patients : Questionnaires de qualité de vie auto-administrés </a:t>
            </a:r>
            <a:r>
              <a:rPr lang="fr-FR" dirty="0">
                <a:solidFill>
                  <a:srgbClr val="004494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rgbClr val="004494"/>
                </a:solidFill>
              </a:rPr>
              <a:t>Au format électronique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rgbClr val="004494"/>
                </a:solidFill>
              </a:rPr>
              <a:t>Standardisés et validés à l’international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7704083" y="1545021"/>
            <a:ext cx="3720661" cy="1650124"/>
          </a:xfrm>
          <a:prstGeom prst="round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u="sng" dirty="0">
                <a:solidFill>
                  <a:srgbClr val="004494"/>
                </a:solidFill>
              </a:rPr>
              <a:t>Les équipes médicales :</a:t>
            </a:r>
          </a:p>
          <a:p>
            <a:r>
              <a:rPr lang="fr-FR" u="sng" dirty="0">
                <a:solidFill>
                  <a:srgbClr val="004494"/>
                </a:solidFill>
              </a:rPr>
              <a:t>Données extraites du Dossier patient informatisé </a:t>
            </a:r>
            <a:r>
              <a:rPr lang="fr-FR" dirty="0">
                <a:solidFill>
                  <a:srgbClr val="004494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rgbClr val="004494"/>
                </a:solidFill>
              </a:rPr>
              <a:t>Automatiquement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rgbClr val="004494"/>
                </a:solidFill>
              </a:rPr>
              <a:t>Sous forme structurée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92469" y="4113651"/>
            <a:ext cx="8124497" cy="1460938"/>
          </a:xfrm>
          <a:prstGeom prst="round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Base de données structurée</a:t>
            </a:r>
          </a:p>
        </p:txBody>
      </p:sp>
      <p:sp>
        <p:nvSpPr>
          <p:cNvPr id="14" name="Flèche droite 13"/>
          <p:cNvSpPr/>
          <p:nvPr/>
        </p:nvSpPr>
        <p:spPr>
          <a:xfrm rot="7194918">
            <a:off x="8467193" y="3477732"/>
            <a:ext cx="656234" cy="484632"/>
          </a:xfrm>
          <a:prstGeom prst="rightArrow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4259973" y="1545021"/>
            <a:ext cx="3310759" cy="1650124"/>
          </a:xfrm>
          <a:prstGeom prst="round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u="sng" dirty="0">
                <a:solidFill>
                  <a:srgbClr val="004494"/>
                </a:solidFill>
              </a:rPr>
              <a:t>Données de stratification</a:t>
            </a:r>
            <a:endParaRPr lang="fr-FR" dirty="0">
              <a:solidFill>
                <a:srgbClr val="004494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rgbClr val="004494"/>
                </a:solidFill>
              </a:rPr>
              <a:t>Issues du dossier administratif</a:t>
            </a:r>
          </a:p>
        </p:txBody>
      </p:sp>
      <p:sp>
        <p:nvSpPr>
          <p:cNvPr id="16" name="Flèche droite 15"/>
          <p:cNvSpPr/>
          <p:nvPr/>
        </p:nvSpPr>
        <p:spPr>
          <a:xfrm rot="5400000">
            <a:off x="5585370" y="3346091"/>
            <a:ext cx="656234" cy="484632"/>
          </a:xfrm>
          <a:prstGeom prst="rightArrow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3963832">
            <a:off x="2244496" y="3470694"/>
            <a:ext cx="656234" cy="484632"/>
          </a:xfrm>
          <a:prstGeom prst="rightArrow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78372" y="3058510"/>
            <a:ext cx="1471449" cy="693683"/>
          </a:xfrm>
          <a:prstGeom prst="ellipse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PROMs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9856385" y="3058510"/>
            <a:ext cx="1471449" cy="693683"/>
          </a:xfrm>
          <a:prstGeom prst="ellipse">
            <a:avLst/>
          </a:prstGeom>
          <a:solidFill>
            <a:srgbClr val="004494"/>
          </a:solidFill>
          <a:ln>
            <a:solidFill>
              <a:srgbClr val="00449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CROMs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34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</a:t>
            </a:r>
            <a:r>
              <a:rPr lang="fr-FR" dirty="0" err="1"/>
              <a:t>PROMs</a:t>
            </a:r>
            <a:r>
              <a:rPr lang="fr-FR" dirty="0"/>
              <a:t> : HOOS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4294967295"/>
          </p:nvPr>
        </p:nvSpPr>
        <p:spPr>
          <a:xfrm>
            <a:off x="0" y="6361113"/>
            <a:ext cx="2646363" cy="365125"/>
          </a:xfrm>
        </p:spPr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38" y="1840157"/>
            <a:ext cx="7844133" cy="36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8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059" y="-52828"/>
            <a:ext cx="8596668" cy="1320800"/>
          </a:xfrm>
        </p:spPr>
        <p:txBody>
          <a:bodyPr/>
          <a:lstStyle/>
          <a:p>
            <a:r>
              <a:rPr lang="fr-FR" dirty="0"/>
              <a:t>Exemple de </a:t>
            </a:r>
            <a:r>
              <a:rPr lang="fr-FR" dirty="0" err="1"/>
              <a:t>CROMs</a:t>
            </a:r>
            <a:r>
              <a:rPr lang="fr-FR" dirty="0"/>
              <a:t>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grpSp>
        <p:nvGrpSpPr>
          <p:cNvPr id="9" name="Groupe 8"/>
          <p:cNvGrpSpPr/>
          <p:nvPr/>
        </p:nvGrpSpPr>
        <p:grpSpPr>
          <a:xfrm>
            <a:off x="677333" y="1410004"/>
            <a:ext cx="10263935" cy="4150394"/>
            <a:chOff x="1505756" y="-69682"/>
            <a:chExt cx="12449559" cy="6018963"/>
          </a:xfrm>
        </p:grpSpPr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1635492" y="548681"/>
              <a:ext cx="3672156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1050" b="1" dirty="0"/>
                <a:t>Classification fonctionnelle de </a:t>
              </a:r>
              <a:r>
                <a:rPr lang="fr-FR" altLang="fr-FR" sz="1050" b="1" dirty="0" err="1"/>
                <a:t>Charnley</a:t>
              </a:r>
              <a:r>
                <a:rPr lang="fr-FR" altLang="fr-FR" sz="1050" b="1" dirty="0"/>
                <a:t> </a:t>
              </a:r>
              <a:endParaRPr lang="fr-FR" altLang="fr-FR" sz="1050" b="1" i="1" dirty="0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574" y="877157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574" y="1111489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015570" y="821905"/>
              <a:ext cx="3672156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A : Gonarthrose unilatérale</a:t>
              </a:r>
              <a:endParaRPr lang="fr-FR" altLang="fr-FR" sz="800" i="1" dirty="0"/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2015570" y="1287068"/>
              <a:ext cx="3672156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B2 : PTG bilatérales</a:t>
              </a:r>
              <a:endParaRPr lang="fr-FR" altLang="fr-FR" sz="800" i="1" dirty="0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015570" y="1052737"/>
              <a:ext cx="3672156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B1 : PTG unilatérale, gonarthrose controlatérale</a:t>
              </a:r>
              <a:endParaRPr lang="fr-FR" altLang="fr-FR" sz="800" i="1" dirty="0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574" y="1338822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276" y="891378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5706" y="912322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5690576" y="802571"/>
              <a:ext cx="4365864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C1 : Révision de PTG mais arthrose sur une autre articulation affectant la marche</a:t>
              </a:r>
              <a:endParaRPr lang="fr-FR" altLang="fr-FR" sz="800" i="1" dirty="0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5687726" y="1293336"/>
              <a:ext cx="3672156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C3 : PTG uni ou bilatérales avec PTH uni ou bilatérales</a:t>
              </a:r>
              <a:endParaRPr lang="fr-FR" altLang="fr-FR" sz="800" i="1" dirty="0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0185278" y="810042"/>
              <a:ext cx="3672157" cy="23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C2 : Révision de PTG mais problème médical affectant la marche</a:t>
              </a:r>
              <a:endParaRPr lang="fr-FR" altLang="fr-FR" sz="800" i="1" dirty="0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276" y="1353043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631504" y="1921756"/>
              <a:ext cx="5256584" cy="26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b="1" dirty="0"/>
                <a:t>Axes : mesurés sur une radiographie de face en charge [gonométrie] :</a:t>
              </a:r>
              <a:endParaRPr lang="fr-FR" altLang="fr-FR" sz="800" b="1" i="1" dirty="0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574" y="2271039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015570" y="2210310"/>
              <a:ext cx="3072318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Neutre : 2-10 degrés de valgus [4° varus – 4° valgus]</a:t>
              </a:r>
              <a:endParaRPr lang="fr-FR" altLang="fr-FR" sz="800" i="1" dirty="0"/>
            </a:p>
          </p:txBody>
        </p:sp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276" y="2262192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685646" y="2215785"/>
              <a:ext cx="4365864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Varus : moins de 2 degrés de valgus [+4° varus]</a:t>
              </a:r>
              <a:endParaRPr lang="fr-FR" altLang="fr-FR" sz="800" i="1" dirty="0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631502" y="247164"/>
              <a:ext cx="6635008" cy="378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None/>
              </a:pPr>
              <a:r>
                <a:rPr lang="fr-FR" altLang="fr-FR" sz="1050" b="1" dirty="0"/>
                <a:t>Est-ce une chirurgie de première intention ou une révision de prothèse de genou ?</a:t>
              </a:r>
            </a:p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fr-FR" altLang="fr-FR" sz="1050" i="1" dirty="0"/>
            </a:p>
          </p:txBody>
        </p:sp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7246" y="303497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8939819" y="235147"/>
              <a:ext cx="1534899" cy="2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1</a:t>
              </a:r>
              <a:r>
                <a:rPr lang="fr-FR" altLang="fr-FR" sz="900" baseline="30000" dirty="0"/>
                <a:t>ère</a:t>
              </a:r>
              <a:r>
                <a:rPr lang="fr-FR" altLang="fr-FR" sz="900" dirty="0"/>
                <a:t> intention</a:t>
              </a:r>
              <a:endParaRPr lang="fr-FR" altLang="fr-FR" sz="800" i="1" dirty="0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5706" y="343906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10286528" y="274748"/>
              <a:ext cx="861498" cy="23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Révision</a:t>
              </a:r>
              <a:endParaRPr lang="fr-FR" altLang="fr-FR" sz="800" i="1" dirty="0"/>
            </a:p>
          </p:txBody>
        </p:sp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86275" y="2671980"/>
              <a:ext cx="147778" cy="13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5685646" y="2544955"/>
              <a:ext cx="3360350" cy="275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None/>
              </a:pPr>
              <a:r>
                <a:rPr lang="fr-FR" altLang="fr-FR" sz="900" dirty="0"/>
                <a:t>Valgus : plus de 10 degrés de valgus [+4° valgus]</a:t>
              </a:r>
              <a:endParaRPr lang="fr-FR" altLang="fr-FR" sz="900" i="1" dirty="0"/>
            </a:p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endParaRPr lang="fr-FR" altLang="fr-FR" sz="800" i="1" dirty="0"/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1631503" y="3068368"/>
              <a:ext cx="6510524" cy="187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b="1" dirty="0"/>
                <a:t>Instabilité dans le plan frontal (mesurée en extension complète)</a:t>
              </a:r>
              <a:endParaRPr lang="fr-FR" altLang="fr-FR" sz="800" b="1" i="1" dirty="0"/>
            </a:p>
          </p:txBody>
        </p:sp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574" y="3585310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2015570" y="3524581"/>
              <a:ext cx="3072318" cy="23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Aucune</a:t>
              </a:r>
              <a:endParaRPr lang="fr-FR" altLang="fr-FR" sz="800" i="1" dirty="0"/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3530336" y="3530056"/>
              <a:ext cx="1773324" cy="23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Inférieure à 5 mm</a:t>
              </a:r>
              <a:endParaRPr lang="fr-FR" altLang="fr-FR" sz="800" i="1" dirty="0"/>
            </a:p>
          </p:txBody>
        </p:sp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650" y="3600552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5685645" y="3524580"/>
              <a:ext cx="3072318" cy="23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Egale à 5 mm</a:t>
              </a:r>
              <a:endParaRPr lang="fr-FR" altLang="fr-FR" sz="800" i="1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05757" y="1604327"/>
              <a:ext cx="12449558" cy="3347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fr-FR" sz="7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</a:t>
              </a:r>
              <a:r>
                <a:rPr lang="fr-FR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Examen physique du genou</a:t>
              </a:r>
              <a:endParaRPr lang="fr-FR" sz="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3"/>
            <a:srcRect l="1" t="2" r="24826" b="22736"/>
            <a:stretch/>
          </p:blipFill>
          <p:spPr>
            <a:xfrm>
              <a:off x="1549225" y="1663158"/>
              <a:ext cx="136044" cy="139825"/>
            </a:xfrm>
            <a:prstGeom prst="rect">
              <a:avLst/>
            </a:prstGeom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972" y="3648747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7537342" y="3541376"/>
              <a:ext cx="2087050" cy="23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Supérieure à 5 mm</a:t>
              </a:r>
              <a:endParaRPr lang="fr-FR" altLang="fr-FR" sz="800" i="1" dirty="0"/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1602884" y="3767560"/>
              <a:ext cx="5735089" cy="23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b="1" dirty="0"/>
                <a:t>Instabilité dans le plan sagittal (mesurée à 90° de flexion)</a:t>
              </a:r>
              <a:endParaRPr lang="fr-FR" altLang="fr-FR" sz="800" b="1" i="1" dirty="0"/>
            </a:p>
          </p:txBody>
        </p:sp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953" y="4223534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1986949" y="4056113"/>
              <a:ext cx="3072318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Aucune</a:t>
              </a:r>
              <a:endParaRPr lang="fr-FR" altLang="fr-FR" sz="800" i="1" dirty="0"/>
            </a:p>
          </p:txBody>
        </p:sp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655" y="4107995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02" y="3623265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3501714" y="4058173"/>
              <a:ext cx="1773324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Modérée</a:t>
              </a:r>
              <a:endParaRPr lang="fr-FR" altLang="fr-FR" sz="800" i="1" dirty="0"/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5657024" y="4052698"/>
              <a:ext cx="3072318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Sévère</a:t>
              </a:r>
              <a:endParaRPr lang="fr-FR" altLang="fr-FR" sz="800" i="1" dirty="0"/>
            </a:p>
          </p:txBody>
        </p:sp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279" y="4197107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1631756" y="4338764"/>
              <a:ext cx="4202803" cy="24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Amplitude articulaire en flexion 	                              degrés</a:t>
              </a:r>
              <a:endParaRPr lang="fr-FR" altLang="fr-FR" sz="800" i="1" dirty="0"/>
            </a:p>
          </p:txBody>
        </p:sp>
        <p:sp>
          <p:nvSpPr>
            <p:cNvPr id="56" name="Rectangle 23"/>
            <p:cNvSpPr>
              <a:spLocks noChangeArrowheads="1"/>
            </p:cNvSpPr>
            <p:nvPr/>
          </p:nvSpPr>
          <p:spPr bwMode="auto">
            <a:xfrm>
              <a:off x="1634556" y="4789120"/>
              <a:ext cx="3672156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b="1" dirty="0" err="1"/>
                <a:t>Flessum</a:t>
              </a:r>
              <a:endParaRPr lang="fr-FR" altLang="fr-FR" sz="800" b="1" i="1" dirty="0"/>
            </a:p>
          </p:txBody>
        </p:sp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26" y="5138402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23"/>
            <p:cNvSpPr>
              <a:spLocks noChangeArrowheads="1"/>
            </p:cNvSpPr>
            <p:nvPr/>
          </p:nvSpPr>
          <p:spPr bwMode="auto">
            <a:xfrm>
              <a:off x="2018622" y="5077673"/>
              <a:ext cx="3072318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1-5 degrés</a:t>
              </a:r>
              <a:endParaRPr lang="fr-FR" altLang="fr-FR" sz="800" i="1" dirty="0"/>
            </a:p>
          </p:txBody>
        </p:sp>
        <p:sp>
          <p:nvSpPr>
            <p:cNvPr id="59" name="Rectangle 23"/>
            <p:cNvSpPr>
              <a:spLocks noChangeArrowheads="1"/>
            </p:cNvSpPr>
            <p:nvPr/>
          </p:nvSpPr>
          <p:spPr bwMode="auto">
            <a:xfrm>
              <a:off x="3533388" y="5083148"/>
              <a:ext cx="1773324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6-10 degrés</a:t>
              </a:r>
              <a:endParaRPr lang="fr-FR" altLang="fr-FR" sz="800" i="1" dirty="0"/>
            </a:p>
          </p:txBody>
        </p:sp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702" y="5138402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5688698" y="5077673"/>
              <a:ext cx="3072318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11-15 degrés</a:t>
              </a:r>
              <a:endParaRPr lang="fr-FR" altLang="fr-FR" sz="800" i="1" dirty="0"/>
            </a:p>
          </p:txBody>
        </p:sp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024" y="5140873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>
              <a:off x="7540394" y="5094466"/>
              <a:ext cx="2087050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Plus de 15 degrés</a:t>
              </a:r>
              <a:endParaRPr lang="fr-FR" altLang="fr-FR" sz="800" i="1" dirty="0"/>
            </a:p>
          </p:txBody>
        </p:sp>
        <p:sp>
          <p:nvSpPr>
            <p:cNvPr id="64" name="Rectangle 23"/>
            <p:cNvSpPr>
              <a:spLocks noChangeArrowheads="1"/>
            </p:cNvSpPr>
            <p:nvPr/>
          </p:nvSpPr>
          <p:spPr bwMode="auto">
            <a:xfrm>
              <a:off x="1605935" y="5424337"/>
              <a:ext cx="3672156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b="1" dirty="0"/>
                <a:t>Déficit d’extension active</a:t>
              </a:r>
              <a:endParaRPr lang="fr-FR" altLang="fr-FR" sz="800" b="1" i="1" dirty="0"/>
            </a:p>
          </p:txBody>
        </p:sp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005" y="5773619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23"/>
            <p:cNvSpPr>
              <a:spLocks noChangeArrowheads="1"/>
            </p:cNvSpPr>
            <p:nvPr/>
          </p:nvSpPr>
          <p:spPr bwMode="auto">
            <a:xfrm>
              <a:off x="1990001" y="5712890"/>
              <a:ext cx="3072318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0-10 degrés</a:t>
              </a:r>
              <a:endParaRPr lang="fr-FR" altLang="fr-FR" sz="800" i="1" dirty="0"/>
            </a:p>
          </p:txBody>
        </p:sp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707" y="5764772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953" y="5115390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3504766" y="5714950"/>
              <a:ext cx="1773324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10 à 20 degrés</a:t>
              </a:r>
              <a:endParaRPr lang="fr-FR" altLang="fr-FR" sz="800" i="1" dirty="0"/>
            </a:p>
          </p:txBody>
        </p:sp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080" y="5770204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5660076" y="5709475"/>
              <a:ext cx="3072318" cy="23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fr-FR" altLang="fr-FR" sz="900" dirty="0"/>
                <a:t>Plus de 20 degrés</a:t>
              </a:r>
              <a:endParaRPr lang="fr-FR" altLang="fr-FR" sz="800" i="1" dirty="0"/>
            </a:p>
          </p:txBody>
        </p:sp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331" y="5747192"/>
              <a:ext cx="1333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angle 23"/>
            <p:cNvSpPr>
              <a:spLocks noChangeArrowheads="1"/>
            </p:cNvSpPr>
            <p:nvPr/>
          </p:nvSpPr>
          <p:spPr bwMode="auto">
            <a:xfrm>
              <a:off x="1505756" y="-69682"/>
              <a:ext cx="12449559" cy="283672"/>
            </a:xfrm>
            <a:prstGeom prst="rect">
              <a:avLst/>
            </a:prstGeom>
            <a:solidFill>
              <a:srgbClr val="B5D0C1"/>
            </a:solidFill>
            <a:ln w="3175">
              <a:solidFill>
                <a:srgbClr val="577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fr-FR" altLang="fr-FR" sz="9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Score IKS</a:t>
              </a:r>
            </a:p>
          </p:txBody>
        </p:sp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7469" y="-13896"/>
              <a:ext cx="1809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987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thesaurus ICHOM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Standardisés</a:t>
            </a:r>
          </a:p>
          <a:p>
            <a:r>
              <a:rPr lang="fr-FR" dirty="0"/>
              <a:t>Validés et reconnus à l’international</a:t>
            </a:r>
          </a:p>
          <a:p>
            <a:r>
              <a:rPr lang="fr-FR" dirty="0"/>
              <a:t>Méthodologie robuste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81" y="347975"/>
            <a:ext cx="1976696" cy="27780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322" r="-1"/>
          <a:stretch/>
        </p:blipFill>
        <p:spPr>
          <a:xfrm>
            <a:off x="8179077" y="3446467"/>
            <a:ext cx="1977510" cy="27551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40" y="3411329"/>
            <a:ext cx="1968554" cy="27902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198" y="3446467"/>
            <a:ext cx="1954961" cy="27551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048" y="347975"/>
            <a:ext cx="1963045" cy="2778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941" y="3446467"/>
            <a:ext cx="1963017" cy="27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projets en cours à l’AP-HP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Cancer du sein</a:t>
            </a:r>
          </a:p>
          <a:p>
            <a:pPr lvl="1"/>
            <a:r>
              <a:rPr lang="fr-FR" dirty="0"/>
              <a:t>Pilote à l’Hôpital Européen Georges Pompidou</a:t>
            </a:r>
          </a:p>
          <a:p>
            <a:pPr lvl="1"/>
            <a:r>
              <a:rPr lang="fr-FR" dirty="0"/>
              <a:t>Organisation du recueil en cours pour les autres équipes de sénologie de l’AP-HP</a:t>
            </a:r>
          </a:p>
          <a:p>
            <a:r>
              <a:rPr lang="fr-FR" dirty="0"/>
              <a:t>Prothèse Totale de Hanche et de Genou</a:t>
            </a:r>
          </a:p>
          <a:p>
            <a:pPr lvl="1"/>
            <a:r>
              <a:rPr lang="fr-FR" dirty="0"/>
              <a:t>Recueil en cours d’organisation à Lariboisière et Henri-Mondor</a:t>
            </a:r>
          </a:p>
          <a:p>
            <a:r>
              <a:rPr lang="fr-FR" dirty="0"/>
              <a:t>Chirurgie Rachidienne</a:t>
            </a:r>
          </a:p>
          <a:p>
            <a:pPr lvl="1"/>
            <a:r>
              <a:rPr lang="fr-FR" dirty="0"/>
              <a:t>Recueil en cours d’organisation à l’Hôpital Européen Georges Pompidou</a:t>
            </a: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207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798</Words>
  <Application>Microsoft Office PowerPoint</Application>
  <PresentationFormat>Grand écran</PresentationFormat>
  <Paragraphs>130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Verdana</vt:lpstr>
      <vt:lpstr>Wingdings 3</vt:lpstr>
      <vt:lpstr>Facette</vt:lpstr>
      <vt:lpstr>Mesure du résultat patient :  PROMs et CROMs </vt:lpstr>
      <vt:lpstr>Pourquoi mesurer le résultat patient ?</vt:lpstr>
      <vt:lpstr>Comment mesurer le résultat patient ?</vt:lpstr>
      <vt:lpstr>Finalement…</vt:lpstr>
      <vt:lpstr>En pratique </vt:lpstr>
      <vt:lpstr>Exemple de PROMs : HOOS</vt:lpstr>
      <vt:lpstr>Exemple de CROMs : </vt:lpstr>
      <vt:lpstr>Les thesaurus ICHOM</vt:lpstr>
      <vt:lpstr>Les projets en cours à l’AP-HP</vt:lpstr>
      <vt:lpstr>Pour en savoir plus sur Value Based HealthCare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Julia Philadelphe Sanchez</cp:lastModifiedBy>
  <cp:revision>101</cp:revision>
  <dcterms:created xsi:type="dcterms:W3CDTF">2019-05-22T09:39:52Z</dcterms:created>
  <dcterms:modified xsi:type="dcterms:W3CDTF">2022-04-07T14:20:23Z</dcterms:modified>
</cp:coreProperties>
</file>