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4" r:id="rId2"/>
    <p:sldId id="347" r:id="rId3"/>
    <p:sldId id="374" r:id="rId4"/>
    <p:sldId id="376" r:id="rId5"/>
    <p:sldId id="375" r:id="rId6"/>
    <p:sldId id="363" r:id="rId7"/>
    <p:sldId id="365" r:id="rId8"/>
    <p:sldId id="366" r:id="rId9"/>
    <p:sldId id="370" r:id="rId10"/>
    <p:sldId id="369" r:id="rId11"/>
    <p:sldId id="372" r:id="rId12"/>
    <p:sldId id="356" r:id="rId13"/>
    <p:sldId id="371" r:id="rId14"/>
    <p:sldId id="3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F0D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175A0BA-8495-42D5-A5C5-18ED5B5ED0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A05678-AABC-4DFC-9375-E22717F320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88BD3-4FC6-4947-972D-2E4B0E5867B5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B1822E-7AF5-4664-9510-042DD6F605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DD3124-E4DB-47A6-BAD2-3CA75375C3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719B9-B80F-4299-B67F-9F69F51FE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25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4FD14-480E-4F47-964D-FC66814D943A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4B055-8216-4AD2-AA77-28C1B33D67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749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 sont des plateformes digitales de collectes d’avis des patients =&gt; dit autrement ce sont les </a:t>
            </a:r>
            <a:r>
              <a:rPr lang="fr-FR" dirty="0" err="1"/>
              <a:t>tripadvisors</a:t>
            </a:r>
            <a:r>
              <a:rPr lang="fr-FR" dirty="0"/>
              <a:t> de la santé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7040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Qu’entend t on a propos de ces plateformes? Et je suis certaine que vous êtes nombreux à partager certains de ces avis</a:t>
            </a:r>
          </a:p>
          <a:p>
            <a:endParaRPr lang="fr-FR" dirty="0"/>
          </a:p>
          <a:p>
            <a:r>
              <a:rPr lang="fr-FR" dirty="0"/>
              <a:t>Plateforme Ouverte à toute personne !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5197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Qu’entend t on a propos de ces plateformes? Et je suis certaine que vous êtes nombreux à partager certains de ces avis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148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err="1"/>
              <a:t>Obje</a:t>
            </a:r>
            <a:r>
              <a:rPr lang="fr-FR" dirty="0"/>
              <a:t> :</a:t>
            </a:r>
          </a:p>
          <a:p>
            <a:pPr algn="ctr"/>
            <a:r>
              <a:rPr lang="fr-FR" dirty="0"/>
              <a:t>Pourquoi et comment utiliser ces </a:t>
            </a:r>
            <a:r>
              <a:rPr lang="fr-FR" sz="1200" dirty="0"/>
              <a:t>plateformes de feedback patients sur lequel les hôpitaux et chirurgiens n’ont aucun contrôle mais dont l’impact augment?</a:t>
            </a:r>
          </a:p>
          <a:p>
            <a:pPr algn="ctr"/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6232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Parce que l’expérience patient devient de plus en plus importante =&gt; analyser les feedback paient identifier le </a:t>
            </a:r>
            <a:r>
              <a:rPr lang="fr-FR" dirty="0" err="1"/>
              <a:t>spotentiellles</a:t>
            </a:r>
            <a:r>
              <a:rPr lang="fr-FR" dirty="0"/>
              <a:t> changement à effectuer </a:t>
            </a:r>
          </a:p>
          <a:p>
            <a:r>
              <a:rPr lang="fr-FR" dirty="0"/>
              <a:t>Deux idées clés :   Où agir / Sur Quoi qui existe</a:t>
            </a:r>
          </a:p>
          <a:p>
            <a:r>
              <a:rPr lang="fr-FR" b="1" dirty="0"/>
              <a:t>Saisir les évolutions des attentes Anticiper: </a:t>
            </a:r>
            <a:r>
              <a:rPr lang="fr-FR" dirty="0"/>
              <a:t>Les nouvelles attentes du patient pou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6798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Identifier le lieu d’action/ Où agir: Dans un contexte budgétaire </a:t>
            </a:r>
          </a:p>
          <a:p>
            <a:r>
              <a:rPr lang="fr-FR" dirty="0" err="1"/>
              <a:t>Hospitalidée</a:t>
            </a:r>
            <a:r>
              <a:rPr lang="fr-FR" dirty="0"/>
              <a:t> </a:t>
            </a:r>
          </a:p>
          <a:p>
            <a:r>
              <a:rPr lang="fr-FR" dirty="0"/>
              <a:t>Dans un contexte de contrainte budgétaire, l’analyse des avis négative permet de hiérarchiser les lieux où le vécu patient peut être améliorer en priorité</a:t>
            </a:r>
          </a:p>
          <a:p>
            <a:r>
              <a:rPr lang="fr-FR" dirty="0"/>
              <a:t>Permet de cibler d’avantage / Elle permet d’identifier les types de séjours sur lequel les établissements peut se concentrer en priorité pour améliorer le vécu patient</a:t>
            </a:r>
          </a:p>
          <a:p>
            <a:endParaRPr lang="fr-FR" dirty="0"/>
          </a:p>
          <a:p>
            <a:r>
              <a:rPr lang="fr-FR" dirty="0"/>
              <a:t>Utilise négatif / Croise : La prise en charge : les types d’actes médicaux par types de séjour</a:t>
            </a:r>
          </a:p>
          <a:p>
            <a:endParaRPr lang="fr-FR" dirty="0"/>
          </a:p>
          <a:p>
            <a:r>
              <a:rPr lang="fr-FR" dirty="0"/>
              <a:t>Ambulatoire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1557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 Parce que l’expérience patient devient de plus en plus importante =&gt; analyser les feedback paient identifier le </a:t>
            </a:r>
            <a:r>
              <a:rPr lang="fr-FR" dirty="0" err="1"/>
              <a:t>spotentiellles</a:t>
            </a:r>
            <a:r>
              <a:rPr lang="fr-FR" dirty="0"/>
              <a:t> changement à </a:t>
            </a:r>
            <a:r>
              <a:rPr lang="fr-FR" dirty="0" err="1"/>
              <a:t>effecture</a:t>
            </a:r>
            <a:r>
              <a:rPr lang="fr-FR" dirty="0"/>
              <a:t> comme par </a:t>
            </a:r>
          </a:p>
          <a:p>
            <a:r>
              <a:rPr lang="fr-FR" dirty="0"/>
              <a:t>Relation patient – professionnels de santé qu’il va rencontré dans son parcours de soin =&gt; attente que le médecin soit à son écoute et le traite avec humanité ; </a:t>
            </a:r>
          </a:p>
          <a:p>
            <a:endParaRPr lang="fr-FR" dirty="0"/>
          </a:p>
          <a:p>
            <a:r>
              <a:rPr lang="fr-FR" dirty="0"/>
              <a:t>exemple : une communication plus explicite entre les professionnels de sante et le patient.</a:t>
            </a:r>
          </a:p>
          <a:p>
            <a:endParaRPr lang="fr-FR" dirty="0"/>
          </a:p>
          <a:p>
            <a:r>
              <a:rPr lang="fr-FR" dirty="0"/>
              <a:t>Une attente explication de certaines situation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1056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Expérience patient =&gt; Vécu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7510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77FB7C4-87B1-458F-879F-3B59A16A35D2}"/>
              </a:ext>
            </a:extLst>
          </p:cNvPr>
          <p:cNvSpPr/>
          <p:nvPr userDrawn="1"/>
        </p:nvSpPr>
        <p:spPr>
          <a:xfrm>
            <a:off x="2530763" y="3592945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5A1822-3559-4EE5-B21D-F9533DC6D151}"/>
              </a:ext>
            </a:extLst>
          </p:cNvPr>
          <p:cNvSpPr/>
          <p:nvPr userDrawn="1"/>
        </p:nvSpPr>
        <p:spPr>
          <a:xfrm>
            <a:off x="2024487" y="3343564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4487" y="3343564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4487" y="4627444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Auteur</a:t>
            </a:r>
            <a:endParaRPr lang="en-US" dirty="0"/>
          </a:p>
        </p:txBody>
      </p:sp>
      <p:sp>
        <p:nvSpPr>
          <p:cNvPr id="33" name="Triangle rectangle 32">
            <a:extLst>
              <a:ext uri="{FF2B5EF4-FFF2-40B4-BE49-F238E27FC236}">
                <a16:creationId xmlns:a16="http://schemas.microsoft.com/office/drawing/2014/main" id="{8D3A9162-B5DD-479A-8600-31B22FB0009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riangle rectangle 34">
            <a:extLst>
              <a:ext uri="{FF2B5EF4-FFF2-40B4-BE49-F238E27FC236}">
                <a16:creationId xmlns:a16="http://schemas.microsoft.com/office/drawing/2014/main" id="{9A9E70BE-0834-4486-8E79-A5FDB8BA7E53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B316416-FF92-43B9-8EEA-94163782D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2737" y="6241427"/>
            <a:ext cx="772142" cy="53437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3D06C43-4B07-40C0-9934-A286D502D9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4889" b="24585"/>
          <a:stretch/>
        </p:blipFill>
        <p:spPr>
          <a:xfrm>
            <a:off x="10965085" y="6277169"/>
            <a:ext cx="1057626" cy="534379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F79BA3F8-AA48-4654-A1E0-F0AE85C5B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72909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6E22FCA9-D4EC-47DC-96E9-1E678FC75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25350CA-1D0E-4588-8272-961CE1A10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A384738-1480-4083-990D-6CFB08EC25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75582" y="58156"/>
            <a:ext cx="6350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F2782EC0-EF39-4AB1-A2D4-C63D0F009FF8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4F375CD5-1927-4959-8A1C-23308447A8AD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BB0F966-422C-4336-8165-FEB4F0CE8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307B2E4-5711-42B7-956D-6B501E5B0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CD693E1-1EB0-4859-967B-2DB2CC2FA6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4463624B-CAB6-4859-A5F3-472383E30C63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F0A63C-0941-41DC-9BC5-9F60FF988AB9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A3832D3-FA98-4CF1-A9E6-B3E5BEDDE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AA10162-B51D-40E8-B66B-EB8C94563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6753" y="6361794"/>
            <a:ext cx="4737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B2060DD-C6C2-42D6-988B-82DD1B1D5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6472E27A-D85D-48EF-9C6E-63506527A80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E1823107-3B5D-4854-A2F2-D3A4B940B08A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FFACFE4-9C4C-464B-B1FF-D6CE6A5E6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7562D49-7B27-44E0-9D49-439466184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DD227C5-F5C3-4A85-9CA5-10D5B74051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30" name="Triangle rectangle 29">
            <a:extLst>
              <a:ext uri="{FF2B5EF4-FFF2-40B4-BE49-F238E27FC236}">
                <a16:creationId xmlns:a16="http://schemas.microsoft.com/office/drawing/2014/main" id="{DFE1BCAB-04CE-4D4E-A04C-215BE3493454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iangle rectangle 30">
            <a:extLst>
              <a:ext uri="{FF2B5EF4-FFF2-40B4-BE49-F238E27FC236}">
                <a16:creationId xmlns:a16="http://schemas.microsoft.com/office/drawing/2014/main" id="{28B7674D-4864-46CE-9CEB-AF441644ACFB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17ECFF3-441E-49F9-8B50-2A36AD68B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9FFFBC8-8960-42E7-B884-0CEACADB8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6285B281-9E1B-4C4B-B9A8-13D6BBFEFB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9434ED7-7B38-4BF3-82CF-AC76D6C3D538}"/>
              </a:ext>
            </a:extLst>
          </p:cNvPr>
          <p:cNvSpPr/>
          <p:nvPr userDrawn="1"/>
        </p:nvSpPr>
        <p:spPr>
          <a:xfrm>
            <a:off x="0" y="979439"/>
            <a:ext cx="12192000" cy="5929839"/>
          </a:xfrm>
          <a:prstGeom prst="rect">
            <a:avLst/>
          </a:prstGeom>
          <a:solidFill>
            <a:srgbClr val="194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27050" y="984000"/>
            <a:ext cx="11521612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votre partie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F3780E-5C9A-49E1-8615-12EDDA6D836D}"/>
              </a:ext>
            </a:extLst>
          </p:cNvPr>
          <p:cNvSpPr/>
          <p:nvPr userDrawn="1"/>
        </p:nvSpPr>
        <p:spPr>
          <a:xfrm>
            <a:off x="0" y="6373340"/>
            <a:ext cx="12192000" cy="531277"/>
          </a:xfrm>
          <a:prstGeom prst="rect">
            <a:avLst/>
          </a:prstGeom>
          <a:solidFill>
            <a:srgbClr val="95C11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85713" y="6396842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fld id="{944CFB85-4B61-4ABF-AF1C-A90476E7442D}" type="datetime1">
              <a:rPr lang="fr-FR" cap="all" smtClean="0"/>
              <a:t>07/04/2022</a:t>
            </a:fld>
            <a:endParaRPr lang="fr-FR" cap="all" dirty="0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ECCCA125-1580-492F-90FE-20B8126F3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384092" y="6378000"/>
            <a:ext cx="5088565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/>
              <a:t>Institut Montpellier Management (Université de Montpellier)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5309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0" y="6396842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420E0D0C-4232-4E65-B1B5-A2B497CF1652}" type="datetime1">
              <a:rPr lang="fr-FR" cap="all" smtClean="0"/>
              <a:t>07/04/2022</a:t>
            </a:fld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06"/>
            <a:ext cx="11232819" cy="323935"/>
          </a:xfrm>
        </p:spPr>
        <p:txBody>
          <a:bodyPr/>
          <a:lstStyle>
            <a:lvl1pPr marL="12700" indent="1142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bg1"/>
                </a:solidFill>
                <a:highlight>
                  <a:srgbClr val="95C11F"/>
                </a:highlight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64194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800" y="2276872"/>
            <a:ext cx="11232445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606AA0E5-5F56-4DB3-9141-50650A20E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384092" y="6378000"/>
            <a:ext cx="5088565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Institut Montpellier Management (Université de Montpellier)</a:t>
            </a:r>
          </a:p>
        </p:txBody>
      </p:sp>
    </p:spTree>
    <p:extLst>
      <p:ext uri="{BB962C8B-B14F-4D97-AF65-F5344CB8AC3E}">
        <p14:creationId xmlns:p14="http://schemas.microsoft.com/office/powerpoint/2010/main" val="1724667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èm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56120A6D-F54B-448D-958B-C3FB42C32C93}" type="datetime1">
              <a:rPr lang="fr-FR" smtClean="0"/>
              <a:t>07/04/2022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id="{1570A651-83EA-4630-BAF1-7DA81B4C9C1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40000" y="3334656"/>
            <a:ext cx="3931637" cy="2016224"/>
          </a:xfrm>
        </p:spPr>
        <p:txBody>
          <a:bodyPr/>
          <a:lstStyle/>
          <a:p>
            <a:r>
              <a:rPr lang="fr-FR" dirty="0"/>
              <a:t>Cliquez sur l'icône pour ajouter votre logo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D647B810-25AB-4EAA-AB11-CB369452F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242937" y="5829267"/>
            <a:ext cx="4320000" cy="597263"/>
          </a:xfrm>
          <a:prstGeom prst="rect">
            <a:avLst/>
          </a:prstGeom>
        </p:spPr>
        <p:txBody>
          <a:bodyPr anchor="ctr" anchorCtr="0"/>
          <a:lstStyle>
            <a:lvl1pPr algn="l">
              <a:defRPr sz="1533"/>
            </a:lvl1pPr>
          </a:lstStyle>
          <a:p>
            <a:r>
              <a:rPr lang="fr-FR"/>
              <a:t>Institut Montpellier Management (Université de Montpellier)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65877DD-3786-4B29-8634-38325885C8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000" y="240001"/>
            <a:ext cx="3191691" cy="16382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9F6415F-CDB6-43AE-9044-8BD88DF1A4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320" b="23540"/>
          <a:stretch/>
        </p:blipFill>
        <p:spPr>
          <a:xfrm>
            <a:off x="1407809" y="1878274"/>
            <a:ext cx="1990256" cy="97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7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FFC670-30DB-4B59-93F3-54925DC6AA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u="sng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9AB66B0-0E55-4EF8-9218-039709F382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118C367F-83E6-4544-9D88-AED0E641CC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4722" y="2205086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>
                <a:solidFill>
                  <a:schemeClr val="bg1"/>
                </a:solidFill>
                <a:highlight>
                  <a:srgbClr val="97BF0D"/>
                </a:highlight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54863E5C-9E29-4834-B8FF-BC2A530005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53194" y="2205086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lang="fr-FR" sz="1800" b="1" kern="1200" dirty="0">
                <a:solidFill>
                  <a:schemeClr val="bg1"/>
                </a:solidFill>
                <a:highlight>
                  <a:srgbClr val="97BF0D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AF86C74-F5E8-4067-904E-4A57FA79FA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605193" y="2205086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lang="fr-FR" sz="1800" b="1" kern="1200" dirty="0">
                <a:solidFill>
                  <a:schemeClr val="bg1"/>
                </a:solidFill>
                <a:highlight>
                  <a:srgbClr val="97BF0D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marL="144000" lvl="0" indent="-144000" algn="l" defTabSz="457200" rtl="0" eaLnBrk="1" latinLnBrk="0" hangingPunct="1">
              <a:spcBef>
                <a:spcPts val="400"/>
              </a:spcBef>
              <a:spcAft>
                <a:spcPts val="800"/>
              </a:spcAft>
              <a:buClr>
                <a:srgbClr val="004494"/>
              </a:buClr>
              <a:buSzPct val="80000"/>
              <a:buFont typeface="+mj-lt"/>
              <a:buAutoNum type="arabicPeriod"/>
            </a:pPr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CD82168-7647-49C4-AD60-267488BD2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DB70228E-DA5A-493D-AEB4-2C3519DFAA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66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53B7EB3-4487-4955-918A-2ECDF7280FE5}"/>
              </a:ext>
            </a:extLst>
          </p:cNvPr>
          <p:cNvSpPr/>
          <p:nvPr userDrawn="1"/>
        </p:nvSpPr>
        <p:spPr>
          <a:xfrm>
            <a:off x="2530763" y="2863273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CAAF99-75BA-411F-B93D-20F69324579C}"/>
              </a:ext>
            </a:extLst>
          </p:cNvPr>
          <p:cNvSpPr/>
          <p:nvPr userDrawn="1"/>
        </p:nvSpPr>
        <p:spPr>
          <a:xfrm>
            <a:off x="2024487" y="2613892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C595613-1A42-44EF-AF32-7D764C9865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4487" y="2613892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Partie 1</a:t>
            </a:r>
            <a:endParaRPr lang="en-US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D2F12090-0304-4101-9050-33D9762C4F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4487" y="3897772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50" name="Triangle rectangle 49">
            <a:extLst>
              <a:ext uri="{FF2B5EF4-FFF2-40B4-BE49-F238E27FC236}">
                <a16:creationId xmlns:a16="http://schemas.microsoft.com/office/drawing/2014/main" id="{F8421E75-C03A-4490-84C5-022335C91B70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Triangle rectangle 50">
            <a:extLst>
              <a:ext uri="{FF2B5EF4-FFF2-40B4-BE49-F238E27FC236}">
                <a16:creationId xmlns:a16="http://schemas.microsoft.com/office/drawing/2014/main" id="{A0D1A316-C248-471A-B884-9176B904AB82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6869AD7-31E4-4B36-BBA9-C122BD3159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2737" y="6241427"/>
            <a:ext cx="772142" cy="534379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17614649-AAA0-4E09-9941-FB9220488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B85C342-0730-4D15-B35B-8FC9AFA717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4889" b="24585"/>
          <a:stretch/>
        </p:blipFill>
        <p:spPr>
          <a:xfrm>
            <a:off x="10965085" y="6277169"/>
            <a:ext cx="1057626" cy="534379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038C794-17D4-44A1-81A2-248B76F66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F332218E-85E8-4253-9634-24CCF37513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7" name="Triangle rectangle 16">
            <a:extLst>
              <a:ext uri="{FF2B5EF4-FFF2-40B4-BE49-F238E27FC236}">
                <a16:creationId xmlns:a16="http://schemas.microsoft.com/office/drawing/2014/main" id="{A2EA5685-06B6-4C0F-BCE1-F7BC48D35D99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rectangle 17">
            <a:extLst>
              <a:ext uri="{FF2B5EF4-FFF2-40B4-BE49-F238E27FC236}">
                <a16:creationId xmlns:a16="http://schemas.microsoft.com/office/drawing/2014/main" id="{E0C14684-3D72-4E3B-B265-097A6F938BB2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F493626-274D-4D77-829D-6D1BF9E23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0642966-CAAB-4715-9B55-DA8D1AF69E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A7E5B9B-3DB8-4865-8F2F-4667D5FD9A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CBAE7FC9-F0DC-4689-9DCA-4F60D5C56C74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55C3F1E3-EA21-49CF-B92A-EE059376FE90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F6EFD33-328D-4180-8E62-7FBD7D051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D86B34F-A763-42FA-81BC-A011A397E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B729F66-D76D-4A0A-B09E-56641853DB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5" name="Triangle rectangle 14">
            <a:extLst>
              <a:ext uri="{FF2B5EF4-FFF2-40B4-BE49-F238E27FC236}">
                <a16:creationId xmlns:a16="http://schemas.microsoft.com/office/drawing/2014/main" id="{E094352F-D0EC-4FF0-ACA3-C607AC00D5A2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rectangle 15">
            <a:extLst>
              <a:ext uri="{FF2B5EF4-FFF2-40B4-BE49-F238E27FC236}">
                <a16:creationId xmlns:a16="http://schemas.microsoft.com/office/drawing/2014/main" id="{18B8481E-E99F-4244-A220-CDBB463D8EC7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838917D-BD1B-462F-9DAF-D001B78EA7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8CB08D-CCA4-484B-BECB-5BA0F41F4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7D3F3B0C-99BD-4741-AB68-E73B2F3A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5" name="Triangle rectangle 24">
            <a:extLst>
              <a:ext uri="{FF2B5EF4-FFF2-40B4-BE49-F238E27FC236}">
                <a16:creationId xmlns:a16="http://schemas.microsoft.com/office/drawing/2014/main" id="{43FDA7E1-6421-4390-9F28-730397FC7297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C652D044-4D73-49B0-A072-009B65842B7E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CF24211-993A-4D85-BD40-7F6BB514DF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992103E-520F-45B5-96A6-5F7678866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559BBB3-8118-421F-B4E8-69B9302BF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91DF81-EE49-433A-B148-2DF48AB88272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rectangle 20">
            <a:extLst>
              <a:ext uri="{FF2B5EF4-FFF2-40B4-BE49-F238E27FC236}">
                <a16:creationId xmlns:a16="http://schemas.microsoft.com/office/drawing/2014/main" id="{6B6AF4AE-F394-43BF-A09F-EDC9010E72E1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07DE5C7-DC0C-4B8A-8B9A-994D9F602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7AC5D57-CF66-454D-A196-D35E3E2CC4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3F0761E-17E0-47BE-AA56-1756A730C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855C2331-35AD-4B1E-84FA-6DCF1E277806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riangle rectangle 26">
            <a:extLst>
              <a:ext uri="{FF2B5EF4-FFF2-40B4-BE49-F238E27FC236}">
                <a16:creationId xmlns:a16="http://schemas.microsoft.com/office/drawing/2014/main" id="{EDFD58A6-013B-470B-93D0-4D0E46837069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192905E-11CD-4353-80A9-E1B18A31E5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2CCEEE8-7798-4B59-B2C3-FB12C69FB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46734682-43F4-4749-8DF3-5E270E58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ADCAB9A-1BF2-4A3C-B9A4-034231D3F22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102737" y="6241427"/>
            <a:ext cx="772142" cy="534379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F138147-5043-4C50-AC64-D81D5DAB8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D97BDE0-8E34-48AC-A48C-9161CBB77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t="24889" b="24585"/>
          <a:stretch/>
        </p:blipFill>
        <p:spPr>
          <a:xfrm>
            <a:off x="10965085" y="6277169"/>
            <a:ext cx="1057626" cy="53437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4D7C489-B473-43BA-80FC-77D6DF036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D58423A-A425-4553-9DF7-B378E96C4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49" r:id="rId3"/>
    <p:sldLayoutId id="2147483665" r:id="rId4"/>
    <p:sldLayoutId id="2147483651" r:id="rId5"/>
    <p:sldLayoutId id="2147483666" r:id="rId6"/>
    <p:sldLayoutId id="2147483654" r:id="rId7"/>
    <p:sldLayoutId id="2147483655" r:id="rId8"/>
    <p:sldLayoutId id="2147483667" r:id="rId9"/>
    <p:sldLayoutId id="2147483657" r:id="rId10"/>
    <p:sldLayoutId id="2147483660" r:id="rId11"/>
    <p:sldLayoutId id="2147483662" r:id="rId12"/>
    <p:sldLayoutId id="2147483663" r:id="rId13"/>
    <p:sldLayoutId id="2147483671" r:id="rId14"/>
    <p:sldLayoutId id="2147483672" r:id="rId15"/>
    <p:sldLayoutId id="2147483673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449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004494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B5E2DB-1CA4-44CB-B06D-367327CDA5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L’impact des Réseaux sociaux ou plateformes de feedback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9C1D90D-A4BD-4EF9-AE5A-AF00D41C76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Matilda </a:t>
            </a:r>
            <a:r>
              <a:rPr lang="fr-FR" dirty="0" err="1"/>
              <a:t>Bez</a:t>
            </a:r>
            <a:r>
              <a:rPr lang="fr-FR" dirty="0"/>
              <a:t> et Irène </a:t>
            </a:r>
            <a:r>
              <a:rPr lang="fr-FR" dirty="0" err="1"/>
              <a:t>Georgescu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CB813E3-9F23-4F77-A0EC-53D4AB198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0A7F47-8254-40EE-B531-A180D96401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D6562DAD-02D6-4D17-B0C7-C492C179AC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271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ulle narrative : rectangle à coins arrondis 6">
            <a:extLst>
              <a:ext uri="{FF2B5EF4-FFF2-40B4-BE49-F238E27FC236}">
                <a16:creationId xmlns:a16="http://schemas.microsoft.com/office/drawing/2014/main" id="{EE10A1A6-616A-46DD-A5A3-BD846D1C13F3}"/>
              </a:ext>
            </a:extLst>
          </p:cNvPr>
          <p:cNvSpPr/>
          <p:nvPr/>
        </p:nvSpPr>
        <p:spPr>
          <a:xfrm>
            <a:off x="84382" y="3924853"/>
            <a:ext cx="2791797" cy="2576489"/>
          </a:xfrm>
          <a:prstGeom prst="wedgeRoundRectCallout">
            <a:avLst>
              <a:gd name="adj1" fmla="val -51133"/>
              <a:gd name="adj2" fmla="val 7638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Ayant </a:t>
            </a:r>
            <a:r>
              <a:rPr lang="fr-FR" sz="1400" b="1" dirty="0">
                <a:solidFill>
                  <a:srgbClr val="42AE54"/>
                </a:solidFill>
              </a:rPr>
              <a:t>une peur </a:t>
            </a:r>
            <a:r>
              <a:rPr lang="fr-FR" sz="1400" dirty="0"/>
              <a:t>bleue de l’anesthésie, </a:t>
            </a:r>
            <a:r>
              <a:rPr lang="fr-FR" sz="1400" u="sng" dirty="0"/>
              <a:t>mon chirurgien </a:t>
            </a:r>
            <a:r>
              <a:rPr lang="fr-FR" sz="1400" dirty="0"/>
              <a:t>a su m</a:t>
            </a:r>
            <a:r>
              <a:rPr lang="fr-FR" sz="1400" b="1" dirty="0">
                <a:solidFill>
                  <a:srgbClr val="42AE54"/>
                </a:solidFill>
              </a:rPr>
              <a:t>’accompagner</a:t>
            </a:r>
            <a:r>
              <a:rPr lang="fr-FR" sz="1400" dirty="0"/>
              <a:t> psychologiquement et me rassurer; l’anesthésiste également. Tout le </a:t>
            </a:r>
            <a:r>
              <a:rPr lang="fr-FR" sz="1400" u="sng" dirty="0"/>
              <a:t>personnel</a:t>
            </a:r>
            <a:r>
              <a:rPr lang="fr-FR" sz="1400" dirty="0"/>
              <a:t> était </a:t>
            </a:r>
            <a:r>
              <a:rPr lang="fr-FR" sz="1400" b="1" dirty="0">
                <a:solidFill>
                  <a:srgbClr val="42AE54"/>
                </a:solidFill>
              </a:rPr>
              <a:t>à l’écoute</a:t>
            </a:r>
            <a:r>
              <a:rPr lang="fr-FR" sz="1400" dirty="0"/>
              <a:t>, ce qui nous fait oublier que nous ne sommes que des </a:t>
            </a:r>
            <a:r>
              <a:rPr lang="fr-FR" sz="1400" b="1" dirty="0">
                <a:solidFill>
                  <a:srgbClr val="42AE54"/>
                </a:solidFill>
              </a:rPr>
              <a:t>numéros de dossiers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AEE2286-E58F-415C-9B9D-FDD3D750F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0B1EA12-6486-44DA-8CD1-4CAABDC0DB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Identifier « l’objet de l’action»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3B5ACA47-F1B0-4370-8C69-B966656AA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Analyser les feedbacks patients 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7A5A51DB-BA90-4BD1-A73A-42436C0E9346}"/>
              </a:ext>
            </a:extLst>
          </p:cNvPr>
          <p:cNvSpPr txBox="1">
            <a:spLocks/>
          </p:cNvSpPr>
          <p:nvPr/>
        </p:nvSpPr>
        <p:spPr bwMode="gray">
          <a:xfrm>
            <a:off x="446461" y="2272627"/>
            <a:ext cx="3835280" cy="3840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9525" indent="857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 kern="1200">
                <a:solidFill>
                  <a:schemeClr val="bg1"/>
                </a:solidFill>
                <a:highlight>
                  <a:srgbClr val="95C11F"/>
                </a:highlight>
                <a:latin typeface="+mn-lt"/>
                <a:ea typeface="+mn-ea"/>
                <a:cs typeface="+mn-cs"/>
              </a:defRPr>
            </a:lvl1pPr>
            <a:lvl2pPr marL="324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>
                <a:srgbClr val="95C11F"/>
              </a:buClr>
              <a:buSzPct val="100000"/>
              <a:buFont typeface="+mj-lt"/>
              <a:buAutoNum type="alphaL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764" indent="0"/>
            <a:r>
              <a:rPr lang="fr-FR" sz="2000" b="0" dirty="0">
                <a:solidFill>
                  <a:schemeClr val="tx1"/>
                </a:solidFill>
              </a:rPr>
              <a:t>Que devons-nous garder comme pratique ? </a:t>
            </a:r>
          </a:p>
          <a:p>
            <a:pPr marL="122764" indent="0"/>
            <a:r>
              <a:rPr lang="fr-FR" sz="2000" b="0" dirty="0">
                <a:solidFill>
                  <a:schemeClr val="tx1"/>
                </a:solidFill>
              </a:rPr>
              <a:t>Qu’est-ce qui crée de la valeur pour le patient? </a:t>
            </a:r>
          </a:p>
          <a:p>
            <a:endParaRPr lang="fr-FR" sz="2000" dirty="0"/>
          </a:p>
        </p:txBody>
      </p:sp>
      <p:sp>
        <p:nvSpPr>
          <p:cNvPr id="16" name="Bulle narrative : rectangle à coins arrondis 15">
            <a:extLst>
              <a:ext uri="{FF2B5EF4-FFF2-40B4-BE49-F238E27FC236}">
                <a16:creationId xmlns:a16="http://schemas.microsoft.com/office/drawing/2014/main" id="{030738CB-B488-46B9-AA75-39BF6A6CA199}"/>
              </a:ext>
            </a:extLst>
          </p:cNvPr>
          <p:cNvSpPr/>
          <p:nvPr/>
        </p:nvSpPr>
        <p:spPr>
          <a:xfrm>
            <a:off x="3238259" y="3924853"/>
            <a:ext cx="2637021" cy="2594572"/>
          </a:xfrm>
          <a:prstGeom prst="wedgeRoundRectCallout">
            <a:avLst>
              <a:gd name="adj1" fmla="val -41810"/>
              <a:gd name="adj2" fmla="val 7361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Heureusement que le chirurgien </a:t>
            </a:r>
            <a:r>
              <a:rPr lang="fr-FR" sz="1400" b="1" dirty="0">
                <a:solidFill>
                  <a:srgbClr val="42AE54"/>
                </a:solidFill>
              </a:rPr>
              <a:t>est sympa</a:t>
            </a:r>
            <a:r>
              <a:rPr lang="fr-FR" sz="1400" dirty="0"/>
              <a:t>. En ce qui </a:t>
            </a:r>
            <a:r>
              <a:rPr lang="fr-FR" sz="1400" u="sng" dirty="0"/>
              <a:t>concerne l’accueil et la personne </a:t>
            </a:r>
            <a:r>
              <a:rPr lang="fr-FR" sz="1400" dirty="0"/>
              <a:t>qui vous passe l’</a:t>
            </a:r>
            <a:r>
              <a:rPr lang="fr-FR" sz="1400" dirty="0" err="1"/>
              <a:t>audiometrie</a:t>
            </a:r>
            <a:r>
              <a:rPr lang="fr-FR" sz="1400" dirty="0"/>
              <a:t> ne sont </a:t>
            </a:r>
            <a:r>
              <a:rPr lang="fr-FR" sz="1400" b="1" dirty="0">
                <a:solidFill>
                  <a:srgbClr val="42AE54"/>
                </a:solidFill>
              </a:rPr>
              <a:t>pas très professionnelle, voir hautaine!</a:t>
            </a:r>
          </a:p>
          <a:p>
            <a:pPr algn="ctr"/>
            <a:endParaRPr lang="fr-FR" sz="2400" dirty="0"/>
          </a:p>
        </p:txBody>
      </p:sp>
      <p:sp>
        <p:nvSpPr>
          <p:cNvPr id="17" name="Bulle narrative : rectangle à coins arrondis 16">
            <a:extLst>
              <a:ext uri="{FF2B5EF4-FFF2-40B4-BE49-F238E27FC236}">
                <a16:creationId xmlns:a16="http://schemas.microsoft.com/office/drawing/2014/main" id="{7A493CB0-2665-498C-91C3-30D27058CB45}"/>
              </a:ext>
            </a:extLst>
          </p:cNvPr>
          <p:cNvSpPr/>
          <p:nvPr/>
        </p:nvSpPr>
        <p:spPr>
          <a:xfrm>
            <a:off x="9304259" y="3862127"/>
            <a:ext cx="2666284" cy="2605327"/>
          </a:xfrm>
          <a:prstGeom prst="wedgeRoundRectCallout">
            <a:avLst>
              <a:gd name="adj1" fmla="val -41810"/>
              <a:gd name="adj2" fmla="val 7361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Beaucoup de stagiaires étaient présents lors de mon opération, donc très difficile émotionnellement, </a:t>
            </a:r>
            <a:r>
              <a:rPr lang="fr-FR" sz="1400" b="1" dirty="0">
                <a:solidFill>
                  <a:srgbClr val="42AE54"/>
                </a:solidFill>
              </a:rPr>
              <a:t>impression d’etre un cobaye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990E6BB-490D-49DD-9ACA-E31901F0D0AF}"/>
              </a:ext>
            </a:extLst>
          </p:cNvPr>
          <p:cNvSpPr txBox="1">
            <a:spLocks/>
          </p:cNvSpPr>
          <p:nvPr/>
        </p:nvSpPr>
        <p:spPr bwMode="gray">
          <a:xfrm>
            <a:off x="4416000" y="2305343"/>
            <a:ext cx="3360000" cy="38143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920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tabLst/>
              <a:defRPr sz="1400" b="1" kern="1200">
                <a:solidFill>
                  <a:srgbClr val="95C11F"/>
                </a:solidFill>
                <a:latin typeface="+mn-lt"/>
                <a:ea typeface="+mn-ea"/>
                <a:cs typeface="+mn-cs"/>
              </a:defRPr>
            </a:lvl1pPr>
            <a:lvl2pPr marL="35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fr-FR" sz="1867" dirty="0"/>
              <a:t>A arrêter </a:t>
            </a:r>
          </a:p>
          <a:p>
            <a:pPr marL="0"/>
            <a:r>
              <a:rPr lang="fr-FR" sz="1867" b="0" dirty="0">
                <a:solidFill>
                  <a:schemeClr val="tx1"/>
                </a:solidFill>
              </a:rPr>
              <a:t>Que devons-nous arrêter de faire ou changer ? Qu’est-ce que détruit de la valeur pour le patient ? </a:t>
            </a:r>
          </a:p>
          <a:p>
            <a:endParaRPr lang="fr-FR" sz="1867" dirty="0"/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AEEAF13D-C975-4573-90D0-520707164DBE}"/>
              </a:ext>
            </a:extLst>
          </p:cNvPr>
          <p:cNvSpPr txBox="1">
            <a:spLocks/>
          </p:cNvSpPr>
          <p:nvPr/>
        </p:nvSpPr>
        <p:spPr>
          <a:xfrm>
            <a:off x="8016214" y="2272627"/>
            <a:ext cx="3710876" cy="3814349"/>
          </a:xfrm>
          <a:prstGeom prst="rect">
            <a:avLst/>
          </a:prstGeom>
        </p:spPr>
        <p:txBody>
          <a:bodyPr/>
          <a:lstStyle>
            <a:lvl1pPr marL="920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tabLst/>
              <a:defRPr sz="1400" b="1" kern="1200">
                <a:solidFill>
                  <a:srgbClr val="95C11F"/>
                </a:solidFill>
                <a:latin typeface="+mn-lt"/>
                <a:ea typeface="+mn-ea"/>
                <a:cs typeface="+mn-cs"/>
              </a:defRPr>
            </a:lvl1pPr>
            <a:lvl2pPr marL="35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fr-FR" sz="1867" dirty="0"/>
              <a:t>Ce qu’il faut rajouter / innover </a:t>
            </a:r>
          </a:p>
          <a:p>
            <a:pPr marL="0"/>
            <a:r>
              <a:rPr lang="fr-FR" sz="1867" b="0" dirty="0">
                <a:solidFill>
                  <a:schemeClr val="tx1"/>
                </a:solidFill>
              </a:rPr>
              <a:t>Quels sont les besoins non-satisfaits des patients? Où innover?</a:t>
            </a:r>
          </a:p>
          <a:p>
            <a:endParaRPr lang="fr-FR" sz="1867" dirty="0"/>
          </a:p>
        </p:txBody>
      </p:sp>
      <p:sp>
        <p:nvSpPr>
          <p:cNvPr id="21" name="Bulle narrative : rectangle à coins arrondis 20">
            <a:extLst>
              <a:ext uri="{FF2B5EF4-FFF2-40B4-BE49-F238E27FC236}">
                <a16:creationId xmlns:a16="http://schemas.microsoft.com/office/drawing/2014/main" id="{8F4C3F0C-D448-4025-B74A-84FB30B5D366}"/>
              </a:ext>
            </a:extLst>
          </p:cNvPr>
          <p:cNvSpPr/>
          <p:nvPr/>
        </p:nvSpPr>
        <p:spPr>
          <a:xfrm>
            <a:off x="6258611" y="3895809"/>
            <a:ext cx="2740056" cy="2594572"/>
          </a:xfrm>
          <a:prstGeom prst="wedgeRoundRectCallout">
            <a:avLst>
              <a:gd name="adj1" fmla="val -56630"/>
              <a:gd name="adj2" fmla="val 7117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[…] j'ai été </a:t>
            </a:r>
            <a:r>
              <a:rPr lang="fr-FR" sz="1400" b="1" dirty="0">
                <a:solidFill>
                  <a:srgbClr val="42AE54"/>
                </a:solidFill>
              </a:rPr>
              <a:t>très déçue </a:t>
            </a:r>
            <a:r>
              <a:rPr lang="fr-FR" sz="1400" dirty="0"/>
              <a:t>de mon séjour: </a:t>
            </a:r>
            <a:r>
              <a:rPr lang="fr-FR" sz="1400" b="1" dirty="0">
                <a:solidFill>
                  <a:srgbClr val="42AE54"/>
                </a:solidFill>
              </a:rPr>
              <a:t>bruit des travaux, cafards qui sortaient du siphon de sol de la douche,</a:t>
            </a:r>
            <a:r>
              <a:rPr lang="fr-FR" sz="1400" dirty="0"/>
              <a:t> lit, adaptable et robinet de douche cassés (j'ai du emprunter la douche de la chambre voisine)</a:t>
            </a:r>
          </a:p>
        </p:txBody>
      </p:sp>
      <p:sp>
        <p:nvSpPr>
          <p:cNvPr id="23" name="Bulle narrative : rectangle à coins arrondis 22">
            <a:extLst>
              <a:ext uri="{FF2B5EF4-FFF2-40B4-BE49-F238E27FC236}">
                <a16:creationId xmlns:a16="http://schemas.microsoft.com/office/drawing/2014/main" id="{E678BA00-FC81-4914-A0F5-101F70112AB1}"/>
              </a:ext>
            </a:extLst>
          </p:cNvPr>
          <p:cNvSpPr/>
          <p:nvPr/>
        </p:nvSpPr>
        <p:spPr>
          <a:xfrm>
            <a:off x="8384069" y="384576"/>
            <a:ext cx="3398623" cy="1771249"/>
          </a:xfrm>
          <a:prstGeom prst="wedgeRoundRectCallout">
            <a:avLst>
              <a:gd name="adj1" fmla="val 62298"/>
              <a:gd name="adj2" fmla="val -7470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Les </a:t>
            </a:r>
            <a:r>
              <a:rPr lang="fr-FR" sz="1600" b="1" dirty="0">
                <a:solidFill>
                  <a:srgbClr val="42AE54"/>
                </a:solidFill>
              </a:rPr>
              <a:t>aménagements effectués </a:t>
            </a:r>
            <a:r>
              <a:rPr lang="fr-FR" sz="1600" dirty="0"/>
              <a:t>pour les enfants (petite revue explicative, proposition de dessin animé en salle de réveil, possibilité des parents d’être présents en salle de réveil…)</a:t>
            </a:r>
          </a:p>
        </p:txBody>
      </p:sp>
    </p:spTree>
    <p:extLst>
      <p:ext uri="{BB962C8B-B14F-4D97-AF65-F5344CB8AC3E}">
        <p14:creationId xmlns:p14="http://schemas.microsoft.com/office/powerpoint/2010/main" val="299480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B3913038-132C-40B1-B259-5AB6316A1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3. Conclusions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095ABF0-85DC-4DDE-B3AC-4FCEEC564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60559D00-0C9F-4AE5-BEB6-13CA56A12AD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3ABF4D6-225A-4ECE-86B3-29A597E57B86}" type="datetime1">
              <a:rPr lang="fr-FR" cap="all" smtClean="0"/>
              <a:t>07/04/2022</a:t>
            </a:fld>
            <a:endParaRPr lang="fr-FR" cap="all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B5C85DE-2032-4D17-9149-20F92F388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Institut Montpellier Management (Université de Montpellier)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8307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A88A1B4-2BF8-48F8-85CA-A0FA366F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835279-1A0C-44A9-8647-25E95AB9DE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26E7C84-718B-4AF0-8D88-B7C6EE60812A}" type="datetime1">
              <a:rPr lang="fr-FR" cap="all" smtClean="0"/>
              <a:t>07/04/2022</a:t>
            </a:fld>
            <a:endParaRPr lang="fr-FR" cap="all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BC6B4BF-0A43-4075-BE99-9881B4650B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Que retenir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866A5A2C-C63A-4553-9205-FDABF4E4B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28D3EBB-D973-49FE-AD3E-1508A5446F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fr-FR" dirty="0">
                <a:solidFill>
                  <a:schemeClr val="tx1"/>
                </a:solidFill>
              </a:rPr>
              <a:t>1/ Les plateformes de feedback patients sont des sources de données sous-utilisées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2/ Les données accessibles sur ces plateformes concernent le vécu par les patients de leur prise en charge, et surtout il est possible d’identifier :</a:t>
            </a:r>
          </a:p>
          <a:p>
            <a:pPr marL="503754" indent="-380990"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Ce qu’il faut garder (impact positivement pour l’expérience patient)</a:t>
            </a:r>
          </a:p>
          <a:p>
            <a:pPr marL="503754" indent="-380990"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Ce qu’il faut arrêter ou changer (impact négativement pour l’expérience patient)</a:t>
            </a:r>
          </a:p>
          <a:p>
            <a:pPr marL="503754" indent="-380990"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Ce qu’il faut rajouter / innover (répondre à des besoins non-satisfaits/nouveaux besoins)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3/ La nouveauté: analyser non seulement les feedbacks de ses propres patients, MAIS AUSSI de les feedbacks des patients des autres docteurs ou hôpitaux (possibilité de benchmarking car la plateforme ouverte à tout internaute)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4EDC08E-4D75-437E-9AFA-03741C94DF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Institut Montpellier Management (Université de Montpellier)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8339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AEE2286-E58F-415C-9B9D-FDD3D750F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3B5ACA47-F1B0-4370-8C69-B966656AA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0" y="158954"/>
            <a:ext cx="11754679" cy="1320800"/>
          </a:xfrm>
        </p:spPr>
        <p:txBody>
          <a:bodyPr>
            <a:normAutofit fontScale="90000"/>
          </a:bodyPr>
          <a:lstStyle/>
          <a:p>
            <a:r>
              <a:rPr lang="fr-FR" dirty="0"/>
              <a:t>Analyser les feedbacks patients  et leurs conséquences sur la e-réputation, les comportements individuels et organisationnels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BB2DC5A-6827-4191-A4D5-399078F9E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Institut Montpellier Management (Université de Montpellier)</a:t>
            </a:r>
            <a:endParaRPr lang="fr-FR" dirty="0"/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2502C179-8A33-4B9C-B010-BA76CB927C87}"/>
              </a:ext>
            </a:extLst>
          </p:cNvPr>
          <p:cNvSpPr txBox="1">
            <a:spLocks/>
          </p:cNvSpPr>
          <p:nvPr/>
        </p:nvSpPr>
        <p:spPr bwMode="gray">
          <a:xfrm>
            <a:off x="583361" y="2110126"/>
            <a:ext cx="3360000" cy="38143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920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tabLst/>
              <a:defRPr sz="1400" b="1" kern="1200">
                <a:solidFill>
                  <a:srgbClr val="95C11F"/>
                </a:solidFill>
                <a:latin typeface="+mn-lt"/>
                <a:ea typeface="+mn-ea"/>
                <a:cs typeface="+mn-cs"/>
              </a:defRPr>
            </a:lvl1pPr>
            <a:lvl2pPr marL="35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764"/>
            <a:r>
              <a:rPr lang="fr-FR" sz="1867" dirty="0"/>
              <a:t>Les feedbacks positifs et amélioration continue</a:t>
            </a:r>
            <a:br>
              <a:rPr lang="fr-FR" sz="1867" dirty="0"/>
            </a:br>
            <a:endParaRPr lang="fr-FR" sz="1867" dirty="0"/>
          </a:p>
          <a:p>
            <a:pPr marL="122764"/>
            <a:endParaRPr lang="fr-FR" sz="1867" b="0" dirty="0">
              <a:solidFill>
                <a:schemeClr val="tx1"/>
              </a:solidFill>
            </a:endParaRPr>
          </a:p>
          <a:p>
            <a:pPr>
              <a:spcBef>
                <a:spcPts val="533"/>
              </a:spcBef>
              <a:spcAft>
                <a:spcPts val="1067"/>
              </a:spcAft>
            </a:pPr>
            <a:r>
              <a:rPr lang="fr-FR" sz="2000" b="0" dirty="0">
                <a:solidFill>
                  <a:schemeClr val="tx1"/>
                </a:solidFill>
              </a:rPr>
              <a:t>Rechercher les éléments négatifs dans les feedbacks positifs</a:t>
            </a:r>
          </a:p>
          <a:p>
            <a:endParaRPr lang="fr-FR" sz="1867" dirty="0"/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55877C79-129C-4479-8017-832AE33C84AC}"/>
              </a:ext>
            </a:extLst>
          </p:cNvPr>
          <p:cNvSpPr txBox="1">
            <a:spLocks/>
          </p:cNvSpPr>
          <p:nvPr/>
        </p:nvSpPr>
        <p:spPr>
          <a:xfrm>
            <a:off x="4094920" y="1933279"/>
            <a:ext cx="4094919" cy="3814349"/>
          </a:xfrm>
          <a:prstGeom prst="rect">
            <a:avLst/>
          </a:prstGeom>
        </p:spPr>
        <p:txBody>
          <a:bodyPr/>
          <a:lstStyle>
            <a:lvl1pPr marL="920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tabLst/>
              <a:defRPr sz="1400" b="1" kern="1200">
                <a:solidFill>
                  <a:srgbClr val="95C11F"/>
                </a:solidFill>
                <a:latin typeface="+mn-lt"/>
                <a:ea typeface="+mn-ea"/>
                <a:cs typeface="+mn-cs"/>
              </a:defRPr>
            </a:lvl1pPr>
            <a:lvl2pPr marL="35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764"/>
            <a:r>
              <a:rPr lang="fr-FR" sz="1867" dirty="0"/>
              <a:t>Les feedbacks négatifs </a:t>
            </a:r>
            <a:br>
              <a:rPr lang="fr-FR" sz="1867" dirty="0"/>
            </a:br>
            <a:r>
              <a:rPr lang="fr-FR" sz="1867" dirty="0"/>
              <a:t>de notre établissement mais aussi des autres établissements </a:t>
            </a:r>
          </a:p>
          <a:p>
            <a:pPr>
              <a:spcBef>
                <a:spcPts val="533"/>
              </a:spcBef>
              <a:spcAft>
                <a:spcPts val="1067"/>
              </a:spcAft>
            </a:pPr>
            <a:br>
              <a:rPr lang="fr-FR" sz="2000" b="0" dirty="0">
                <a:solidFill>
                  <a:schemeClr val="tx1"/>
                </a:solidFill>
              </a:rPr>
            </a:br>
            <a:r>
              <a:rPr lang="fr-FR" sz="2000" b="0" dirty="0">
                <a:solidFill>
                  <a:schemeClr val="tx1"/>
                </a:solidFill>
              </a:rPr>
              <a:t>Que devons-nous arrêter de faire ou changer ? Qu’est-ce qui détruit de la valeur pour le patient ? </a:t>
            </a:r>
          </a:p>
          <a:p>
            <a:endParaRPr lang="fr-FR" sz="1867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6431E3C-7FC9-4575-B325-8F3EDED3F1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Questions et apports managériaux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06525102-717C-4FD3-A84F-BA0BBA748E5D}"/>
              </a:ext>
            </a:extLst>
          </p:cNvPr>
          <p:cNvSpPr txBox="1">
            <a:spLocks/>
          </p:cNvSpPr>
          <p:nvPr/>
        </p:nvSpPr>
        <p:spPr>
          <a:xfrm>
            <a:off x="8400201" y="2173993"/>
            <a:ext cx="4094919" cy="3814349"/>
          </a:xfrm>
          <a:prstGeom prst="rect">
            <a:avLst/>
          </a:prstGeom>
        </p:spPr>
        <p:txBody>
          <a:bodyPr/>
          <a:lstStyle>
            <a:lvl1pPr marL="920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tabLst/>
              <a:defRPr sz="1400" b="1" kern="1200">
                <a:solidFill>
                  <a:srgbClr val="95C11F"/>
                </a:solidFill>
                <a:latin typeface="+mn-lt"/>
                <a:ea typeface="+mn-ea"/>
                <a:cs typeface="+mn-cs"/>
              </a:defRPr>
            </a:lvl1pPr>
            <a:lvl2pPr marL="35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33"/>
              </a:spcBef>
              <a:spcAft>
                <a:spcPts val="1067"/>
              </a:spcAft>
            </a:pPr>
            <a:br>
              <a:rPr lang="fr-FR" sz="2000" b="0" dirty="0">
                <a:solidFill>
                  <a:schemeClr val="tx1"/>
                </a:solidFill>
              </a:rPr>
            </a:br>
            <a:endParaRPr lang="fr-FR" sz="1867" dirty="0"/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C9327F4E-AB84-431E-A5C9-D11626D47F06}"/>
              </a:ext>
            </a:extLst>
          </p:cNvPr>
          <p:cNvSpPr txBox="1">
            <a:spLocks/>
          </p:cNvSpPr>
          <p:nvPr/>
        </p:nvSpPr>
        <p:spPr>
          <a:xfrm>
            <a:off x="8097081" y="1877717"/>
            <a:ext cx="4094919" cy="3814349"/>
          </a:xfrm>
          <a:prstGeom prst="rect">
            <a:avLst/>
          </a:prstGeom>
        </p:spPr>
        <p:txBody>
          <a:bodyPr/>
          <a:lstStyle>
            <a:lvl1pPr marL="920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tabLst/>
              <a:defRPr sz="1400" b="1" kern="1200">
                <a:solidFill>
                  <a:srgbClr val="95C11F"/>
                </a:solidFill>
                <a:latin typeface="+mn-lt"/>
                <a:ea typeface="+mn-ea"/>
                <a:cs typeface="+mn-cs"/>
              </a:defRPr>
            </a:lvl1pPr>
            <a:lvl2pPr marL="35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764"/>
            <a:r>
              <a:rPr lang="fr-FR" sz="1867" dirty="0"/>
              <a:t>Les paradoxes et leviers d’actions dans les plateformes de feedback</a:t>
            </a:r>
          </a:p>
          <a:p>
            <a:pPr>
              <a:spcBef>
                <a:spcPts val="533"/>
              </a:spcBef>
              <a:spcAft>
                <a:spcPts val="1067"/>
              </a:spcAft>
            </a:pPr>
            <a:br>
              <a:rPr lang="fr-FR" sz="2000" b="0" dirty="0">
                <a:solidFill>
                  <a:schemeClr val="tx1"/>
                </a:solidFill>
              </a:rPr>
            </a:br>
            <a:r>
              <a:rPr lang="fr-FR" sz="2000" b="0" dirty="0">
                <a:solidFill>
                  <a:schemeClr val="tx1"/>
                </a:solidFill>
              </a:rPr>
              <a:t>Comment vérifier l’authenticité du feedback? </a:t>
            </a:r>
          </a:p>
          <a:p>
            <a:pPr>
              <a:spcBef>
                <a:spcPts val="533"/>
              </a:spcBef>
              <a:spcAft>
                <a:spcPts val="1067"/>
              </a:spcAft>
            </a:pPr>
            <a:r>
              <a:rPr lang="fr-FR" sz="2000" b="0" dirty="0">
                <a:solidFill>
                  <a:schemeClr val="tx1"/>
                </a:solidFill>
              </a:rPr>
              <a:t>Accroissement de la compétition entre acteurs et agir sur les fuites de patients?</a:t>
            </a:r>
          </a:p>
          <a:p>
            <a:pPr>
              <a:spcBef>
                <a:spcPts val="533"/>
              </a:spcBef>
              <a:spcAft>
                <a:spcPts val="1067"/>
              </a:spcAft>
            </a:pPr>
            <a:r>
              <a:rPr lang="fr-FR" sz="2000" b="0" dirty="0">
                <a:solidFill>
                  <a:schemeClr val="tx1"/>
                </a:solidFill>
              </a:rPr>
              <a:t>Comment maintenir une e-réputation? </a:t>
            </a:r>
          </a:p>
          <a:p>
            <a:pPr>
              <a:spcBef>
                <a:spcPts val="533"/>
              </a:spcBef>
              <a:spcAft>
                <a:spcPts val="1067"/>
              </a:spcAft>
            </a:pPr>
            <a:r>
              <a:rPr lang="fr-FR" sz="2000" b="0" dirty="0">
                <a:solidFill>
                  <a:schemeClr val="tx1"/>
                </a:solidFill>
              </a:rPr>
              <a:t>Quels leviers d’actions réels et de négociations managériales?</a:t>
            </a:r>
          </a:p>
          <a:p>
            <a:endParaRPr lang="fr-FR" sz="1867" dirty="0"/>
          </a:p>
        </p:txBody>
      </p:sp>
      <p:sp>
        <p:nvSpPr>
          <p:cNvPr id="18" name="Espace réservé de la date 5">
            <a:extLst>
              <a:ext uri="{FF2B5EF4-FFF2-40B4-BE49-F238E27FC236}">
                <a16:creationId xmlns:a16="http://schemas.microsoft.com/office/drawing/2014/main" id="{678EDD51-DA2B-4B45-B36B-E9F161D9D4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006" y="6361794"/>
            <a:ext cx="2646911" cy="365125"/>
          </a:xfrm>
        </p:spPr>
        <p:txBody>
          <a:bodyPr/>
          <a:lstStyle/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3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BDB97E1-DBDB-47D3-B907-BCFB7AB60A52}"/>
              </a:ext>
            </a:extLst>
          </p:cNvPr>
          <p:cNvSpPr/>
          <p:nvPr/>
        </p:nvSpPr>
        <p:spPr>
          <a:xfrm>
            <a:off x="3983765" y="-38771"/>
            <a:ext cx="8208235" cy="6858000"/>
          </a:xfrm>
          <a:prstGeom prst="rect">
            <a:avLst/>
          </a:prstGeom>
          <a:solidFill>
            <a:srgbClr val="1947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46C3D86-213B-4031-9F9F-4DE857396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41AB-1098-41B9-998D-B219A351DA2B}" type="datetime1">
              <a:rPr lang="fr-FR" smtClean="0"/>
              <a:t>07/04/2022</a:t>
            </a:fld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3D5F1FF-1E14-45E5-9D73-6AC1F70A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09A767D-A78D-4447-BED1-92ED46B8A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DDB7B2D-9ED2-4CD0-96EC-BF6A00C18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46" y="4945169"/>
            <a:ext cx="3488277" cy="69262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743E9C9-5332-4920-A137-D7806DE82B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362" y="3696411"/>
            <a:ext cx="2313361" cy="692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C1E1371-4BD5-4F25-810E-B05DD18221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37" y="3696411"/>
            <a:ext cx="806944" cy="8069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13C133B-1CD3-4CCB-ABDE-45CF9B9E3E87}"/>
              </a:ext>
            </a:extLst>
          </p:cNvPr>
          <p:cNvSpPr txBox="1"/>
          <p:nvPr/>
        </p:nvSpPr>
        <p:spPr>
          <a:xfrm>
            <a:off x="5354420" y="1229262"/>
            <a:ext cx="59526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dirty="0">
              <a:solidFill>
                <a:srgbClr val="19478E"/>
              </a:solidFill>
            </a:endParaRPr>
          </a:p>
          <a:p>
            <a:pPr algn="ctr"/>
            <a:endParaRPr lang="fr-FR" sz="2400" dirty="0">
              <a:solidFill>
                <a:srgbClr val="19478E"/>
              </a:solidFill>
            </a:endParaRP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Merci pour votre attention</a:t>
            </a:r>
          </a:p>
          <a:p>
            <a:pPr algn="ctr"/>
            <a:endParaRPr lang="fr-FR" sz="2400" dirty="0">
              <a:solidFill>
                <a:schemeClr val="bg1"/>
              </a:solidFill>
            </a:endParaRPr>
          </a:p>
          <a:p>
            <a:pPr algn="ctr"/>
            <a:endParaRPr lang="fr-FR" sz="2400" dirty="0">
              <a:solidFill>
                <a:schemeClr val="bg1"/>
              </a:solidFill>
            </a:endParaRP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irene.georgescu@umontpellier.fr 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sea.bez@umontpellier.fr</a:t>
            </a:r>
          </a:p>
          <a:p>
            <a:pPr algn="ctr"/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5" name="Espace réservé de la date 5">
            <a:extLst>
              <a:ext uri="{FF2B5EF4-FFF2-40B4-BE49-F238E27FC236}">
                <a16:creationId xmlns:a16="http://schemas.microsoft.com/office/drawing/2014/main" id="{40605D3B-BB82-45D6-9643-555361DC8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83557"/>
            <a:ext cx="4319587" cy="596900"/>
          </a:xfrm>
        </p:spPr>
        <p:txBody>
          <a:bodyPr/>
          <a:lstStyle/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90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916BAD0-F587-49E8-817C-0557CD9A9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F63B09-C590-4487-A5C4-591A65AB7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269A4A-F7AB-4072-A140-0755458FBF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25043" y="260648"/>
            <a:ext cx="7839908" cy="480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Institut Montpellier Management (Université de Montpellier)</a:t>
            </a:r>
            <a:endParaRPr lang="fr-FR" dirty="0"/>
          </a:p>
        </p:txBody>
      </p:sp>
      <p:sp>
        <p:nvSpPr>
          <p:cNvPr id="10" name="Espace réservé de la date 5">
            <a:extLst>
              <a:ext uri="{FF2B5EF4-FFF2-40B4-BE49-F238E27FC236}">
                <a16:creationId xmlns:a16="http://schemas.microsoft.com/office/drawing/2014/main" id="{7960B34F-7DBB-4951-BBB9-2FD39AD1C023}"/>
              </a:ext>
            </a:extLst>
          </p:cNvPr>
          <p:cNvSpPr txBox="1">
            <a:spLocks/>
          </p:cNvSpPr>
          <p:nvPr/>
        </p:nvSpPr>
        <p:spPr bwMode="gray"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/>
              <a:t>Webinaire – 07 avril 2022 – 18h/20h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513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0A690E-BA4D-4CD9-B137-759066A2C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1355640" cy="1320800"/>
          </a:xfrm>
        </p:spPr>
        <p:txBody>
          <a:bodyPr/>
          <a:lstStyle/>
          <a:p>
            <a:r>
              <a:rPr lang="fr-FR" dirty="0"/>
              <a:t>Quelques propos qui circulent dans les médias 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2CCE6F-ACDD-492F-AEB3-5E1A9216A9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3F7AEF0-9254-4962-B45A-42C184DD13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Mesurer la qualité de la prise en charge chirurgicale vue du patient</a:t>
            </a:r>
            <a:endParaRPr lang="fr-FR" b="1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C8E4E0BC-A3B8-41C1-88DD-28B6ACB795F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/>
              <a:t>Webinaire – 07 avril 2022 – 18h/20h</a:t>
            </a:r>
            <a:endParaRPr lang="en-US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182B280-15C8-4ABB-B1F9-E314EB7A7487}"/>
              </a:ext>
            </a:extLst>
          </p:cNvPr>
          <p:cNvSpPr txBox="1"/>
          <p:nvPr/>
        </p:nvSpPr>
        <p:spPr>
          <a:xfrm>
            <a:off x="946254" y="2046181"/>
            <a:ext cx="1023067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0" i="0" dirty="0">
                <a:solidFill>
                  <a:srgbClr val="000000"/>
                </a:solidFill>
                <a:effectLst/>
                <a:latin typeface="TiemposTextRegular"/>
              </a:rPr>
              <a:t>C’est une dermatologue installée dans une ville moyenne de province. Au caractère à l’évidence bien trempé. « </a:t>
            </a:r>
            <a:r>
              <a:rPr lang="fr-FR" b="0" i="1" dirty="0">
                <a:solidFill>
                  <a:srgbClr val="000000"/>
                </a:solidFill>
                <a:effectLst/>
                <a:latin typeface="TiemposTextRegular"/>
              </a:rPr>
              <a:t>J’ai l’habitude de parler “cash” avec mes patients</a:t>
            </a:r>
            <a:r>
              <a:rPr lang="fr-FR" b="0" i="0" dirty="0">
                <a:solidFill>
                  <a:srgbClr val="000000"/>
                </a:solidFill>
                <a:effectLst/>
                <a:latin typeface="TiemposTextRegular"/>
              </a:rPr>
              <a:t> », explique cette praticienne visiblement assez clivante.</a:t>
            </a:r>
          </a:p>
          <a:p>
            <a:pPr algn="l"/>
            <a:endParaRPr lang="fr-FR" b="0" i="0" dirty="0">
              <a:solidFill>
                <a:srgbClr val="000000"/>
              </a:solidFill>
              <a:effectLst/>
              <a:latin typeface="TiemposTextRegular"/>
            </a:endParaRPr>
          </a:p>
          <a:p>
            <a:pPr algn="l"/>
            <a:endParaRPr lang="fr-FR" b="0" i="0" dirty="0">
              <a:solidFill>
                <a:srgbClr val="000000"/>
              </a:solidFill>
              <a:effectLst/>
              <a:latin typeface="TiemposTextRegular"/>
            </a:endParaRPr>
          </a:p>
          <a:p>
            <a:pPr algn="l"/>
            <a:r>
              <a:rPr lang="fr-FR" b="0" i="0" dirty="0">
                <a:solidFill>
                  <a:srgbClr val="000000"/>
                </a:solidFill>
                <a:effectLst/>
                <a:latin typeface="TiemposTextRegular"/>
              </a:rPr>
              <a:t>Sur sa fiche Google, elle récolte la note de 2,1 sur 5 et un total de 34 avis de patients, parfois hauts en couleur. </a:t>
            </a:r>
            <a:r>
              <a:rPr lang="fr-FR" b="0" i="1" dirty="0">
                <a:solidFill>
                  <a:srgbClr val="000000"/>
                </a:solidFill>
                <a:effectLst/>
                <a:latin typeface="TiemposTextRegular"/>
              </a:rPr>
              <a:t>« Je me demande encore comment elle a pu avoir son diplôme »</a:t>
            </a:r>
            <a:r>
              <a:rPr lang="fr-FR" b="0" i="0" dirty="0">
                <a:solidFill>
                  <a:srgbClr val="000000"/>
                </a:solidFill>
                <a:effectLst/>
                <a:latin typeface="TiemposTextRegular"/>
              </a:rPr>
              <a:t>, juge Marie.</a:t>
            </a:r>
          </a:p>
          <a:p>
            <a:pPr algn="l"/>
            <a:endParaRPr lang="fr-FR" dirty="0">
              <a:solidFill>
                <a:srgbClr val="000000"/>
              </a:solidFill>
              <a:latin typeface="TiemposTextRegular"/>
            </a:endParaRPr>
          </a:p>
          <a:p>
            <a:pPr algn="l"/>
            <a:r>
              <a:rPr lang="fr-FR" b="0" i="0" dirty="0">
                <a:solidFill>
                  <a:srgbClr val="000000"/>
                </a:solidFill>
                <a:effectLst/>
                <a:latin typeface="TiemposTextRegular"/>
              </a:rPr>
              <a:t> </a:t>
            </a:r>
            <a:r>
              <a:rPr lang="fr-FR" b="0" i="1" dirty="0">
                <a:solidFill>
                  <a:srgbClr val="000000"/>
                </a:solidFill>
                <a:effectLst/>
                <a:latin typeface="TiemposTextRegular"/>
              </a:rPr>
              <a:t>« Une honte pour la profession. Une personne odieuse, à enfermer dans un hôpital psychiatrique !!! »</a:t>
            </a:r>
            <a:r>
              <a:rPr lang="fr-FR" b="0" i="0" dirty="0">
                <a:solidFill>
                  <a:srgbClr val="000000"/>
                </a:solidFill>
                <a:effectLst/>
                <a:latin typeface="TiemposTextRegular"/>
              </a:rPr>
              <a:t>, écrit Patrick. </a:t>
            </a:r>
            <a:r>
              <a:rPr lang="fr-FR" b="0" i="1" dirty="0">
                <a:solidFill>
                  <a:srgbClr val="000000"/>
                </a:solidFill>
                <a:effectLst/>
                <a:latin typeface="TiemposTextRegular"/>
              </a:rPr>
              <a:t>« J’ai 67 ans, je suis malade, je n’ai pas besoin d’être traitée comme un chien ! »</a:t>
            </a:r>
            <a:r>
              <a:rPr lang="fr-FR" b="0" i="0" dirty="0">
                <a:solidFill>
                  <a:srgbClr val="000000"/>
                </a:solidFill>
                <a:effectLst/>
                <a:latin typeface="TiemposTextRegular"/>
              </a:rPr>
              <a:t>, constate Jacque­line. </a:t>
            </a:r>
            <a:r>
              <a:rPr lang="fr-FR" b="0" i="1" dirty="0">
                <a:solidFill>
                  <a:srgbClr val="000000"/>
                </a:solidFill>
                <a:effectLst/>
                <a:latin typeface="TiemposTextRegular"/>
              </a:rPr>
              <a:t>« Une horreur sans nom, d’une froideur digne d’Hitchcock »</a:t>
            </a:r>
            <a:r>
              <a:rPr lang="fr-FR" b="0" i="0" dirty="0">
                <a:solidFill>
                  <a:srgbClr val="000000"/>
                </a:solidFill>
                <a:effectLst/>
                <a:latin typeface="TiemposTextRegular"/>
              </a:rPr>
              <a:t>, dit aussi Emmanuelle.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940A49E-BF9D-46AC-AB64-10735BA73CF6}"/>
              </a:ext>
            </a:extLst>
          </p:cNvPr>
          <p:cNvSpPr txBox="1"/>
          <p:nvPr/>
        </p:nvSpPr>
        <p:spPr>
          <a:xfrm>
            <a:off x="3426533" y="5564966"/>
            <a:ext cx="1034459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i="1" dirty="0"/>
              <a:t>https://www.la-croix.com/Sciences-et-ethique/Sciences-et-ethique/Quand-patients-notent-medecins-Google-2019-03-19-1201009789</a:t>
            </a:r>
          </a:p>
        </p:txBody>
      </p:sp>
    </p:spTree>
    <p:extLst>
      <p:ext uri="{BB962C8B-B14F-4D97-AF65-F5344CB8AC3E}">
        <p14:creationId xmlns:p14="http://schemas.microsoft.com/office/powerpoint/2010/main" val="2175602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47F7B50-C1BA-4816-B8C6-15A05537FE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CE56309-68C8-4C34-AE3F-9204B3CDC2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Mesurer la qualité de la prise en charge chirurgicale vue du patient</a:t>
            </a:r>
            <a:endParaRPr lang="fr-FR" b="1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1F4F72CE-7B90-4335-A4B0-EF49F2A5CFD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/>
              <a:t>Webinaire – 07 avril 2022 – 18h/20h</a:t>
            </a:r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D6A3948-CA34-4FB1-BFCD-DB736EEC7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54" y="260205"/>
            <a:ext cx="9440592" cy="40582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5554752-99D8-4276-80BE-BB2A670D04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79" b="14754"/>
          <a:stretch/>
        </p:blipFill>
        <p:spPr>
          <a:xfrm>
            <a:off x="1587814" y="4558987"/>
            <a:ext cx="1529649" cy="18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E268648-D9B0-4B4A-8DD1-48702EB71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979" y="4511853"/>
            <a:ext cx="4686300" cy="172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2775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CF8A55C-D67B-451A-BB52-04A6A53FB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05BE85-A548-4237-B08C-6F939039D56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fr-FR" cap="all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ECB57B7-A3D0-4E62-B600-80151252D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733" i="1" dirty="0"/>
              <a:t>Les plateformes de feedback patients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CE6A89F-3B90-4842-A7DC-F314371B22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360" y="2121928"/>
            <a:ext cx="11232445" cy="38404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3" name="Bulle narrative : ronde 12">
            <a:extLst>
              <a:ext uri="{FF2B5EF4-FFF2-40B4-BE49-F238E27FC236}">
                <a16:creationId xmlns:a16="http://schemas.microsoft.com/office/drawing/2014/main" id="{752CCF1E-660D-4D17-908D-376F742D09B7}"/>
              </a:ext>
            </a:extLst>
          </p:cNvPr>
          <p:cNvSpPr/>
          <p:nvPr/>
        </p:nvSpPr>
        <p:spPr>
          <a:xfrm>
            <a:off x="664749" y="2480379"/>
            <a:ext cx="4644084" cy="2258563"/>
          </a:xfrm>
          <a:prstGeom prst="wedgeEllipseCallout">
            <a:avLst>
              <a:gd name="adj1" fmla="val -67141"/>
              <a:gd name="adj2" fmla="val 5824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La santé c’est spécifique «et à l’inverse de la restauration ou hôtellerie, le patient n’a pas les compétences pour juger les actes chirurgicaux</a:t>
            </a:r>
            <a:endParaRPr lang="fr-FR" sz="1600" i="1" dirty="0"/>
          </a:p>
        </p:txBody>
      </p:sp>
      <p:sp>
        <p:nvSpPr>
          <p:cNvPr id="15" name="Bulle narrative : ronde 14">
            <a:extLst>
              <a:ext uri="{FF2B5EF4-FFF2-40B4-BE49-F238E27FC236}">
                <a16:creationId xmlns:a16="http://schemas.microsoft.com/office/drawing/2014/main" id="{0C4ED768-79B3-444C-91AB-E4274D75330C}"/>
              </a:ext>
            </a:extLst>
          </p:cNvPr>
          <p:cNvSpPr/>
          <p:nvPr/>
        </p:nvSpPr>
        <p:spPr>
          <a:xfrm>
            <a:off x="7728182" y="2544694"/>
            <a:ext cx="2784309" cy="1298017"/>
          </a:xfrm>
          <a:prstGeom prst="wedgeEllipseCallout">
            <a:avLst>
              <a:gd name="adj1" fmla="val 90046"/>
              <a:gd name="adj2" fmla="val 2674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On ne peut pas avoir confiance:</a:t>
            </a:r>
          </a:p>
          <a:p>
            <a:pPr algn="ctr"/>
            <a:r>
              <a:rPr lang="fr-FR" sz="1600" i="1" dirty="0"/>
              <a:t>Des « faux avis »</a:t>
            </a:r>
          </a:p>
        </p:txBody>
      </p:sp>
      <p:sp>
        <p:nvSpPr>
          <p:cNvPr id="16" name="Bulle narrative : ronde 15">
            <a:extLst>
              <a:ext uri="{FF2B5EF4-FFF2-40B4-BE49-F238E27FC236}">
                <a16:creationId xmlns:a16="http://schemas.microsoft.com/office/drawing/2014/main" id="{6E2522CB-EEE6-4FD4-8AF1-1017D9A21637}"/>
              </a:ext>
            </a:extLst>
          </p:cNvPr>
          <p:cNvSpPr/>
          <p:nvPr/>
        </p:nvSpPr>
        <p:spPr>
          <a:xfrm>
            <a:off x="7248131" y="4209003"/>
            <a:ext cx="3335507" cy="2097363"/>
          </a:xfrm>
          <a:prstGeom prst="wedgeEllipseCallout">
            <a:avLst>
              <a:gd name="adj1" fmla="val 105334"/>
              <a:gd name="adj2" fmla="val 5399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Sur Internet, les avis, parfois très sévères, inquiètent certains praticiens soucieux de préserver leur réputation numérique.</a:t>
            </a:r>
          </a:p>
        </p:txBody>
      </p:sp>
      <p:sp>
        <p:nvSpPr>
          <p:cNvPr id="17" name="Bulle narrative : ronde 16">
            <a:extLst>
              <a:ext uri="{FF2B5EF4-FFF2-40B4-BE49-F238E27FC236}">
                <a16:creationId xmlns:a16="http://schemas.microsoft.com/office/drawing/2014/main" id="{2CF80D0A-F68F-4D03-8767-C8C1376CA286}"/>
              </a:ext>
            </a:extLst>
          </p:cNvPr>
          <p:cNvSpPr/>
          <p:nvPr/>
        </p:nvSpPr>
        <p:spPr>
          <a:xfrm>
            <a:off x="1568463" y="5019643"/>
            <a:ext cx="3507120" cy="1566687"/>
          </a:xfrm>
          <a:prstGeom prst="wedgeEllipseCallout">
            <a:avLst>
              <a:gd name="adj1" fmla="val -84519"/>
              <a:gd name="adj2" fmla="val 5176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Elles sont dangereuses car elles peuvent impacter négativement le patient</a:t>
            </a:r>
            <a:endParaRPr lang="fr-FR" sz="1600" i="1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9769FE0-EAE1-49AE-8DCB-EC352346D7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1" y="1378226"/>
            <a:ext cx="11232819" cy="610615"/>
          </a:xfrm>
        </p:spPr>
        <p:txBody>
          <a:bodyPr>
            <a:normAutofit fontScale="92500"/>
          </a:bodyPr>
          <a:lstStyle/>
          <a:p>
            <a:r>
              <a:rPr lang="fr-FR" dirty="0"/>
              <a:t>Qu’entendons-nous ou lisons nous à-propos des plateformes digitales de feedback patient?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0993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CF8A55C-D67B-451A-BB52-04A6A53FB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0A0A998-4E39-4832-9A98-6F4053AF03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Les enjeux des « </a:t>
            </a:r>
            <a:r>
              <a:rPr lang="fr-FR" dirty="0" err="1"/>
              <a:t>Tripadvisors</a:t>
            </a:r>
            <a:r>
              <a:rPr lang="fr-FR" dirty="0"/>
              <a:t> » de la santé 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ECB57B7-A3D0-4E62-B600-80151252D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733" i="1" dirty="0"/>
              <a:t>Les plateformes de feedback patients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CE6A89F-3B90-4842-A7DC-F314371B22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360" y="2121928"/>
            <a:ext cx="11232445" cy="3840427"/>
          </a:xfrm>
        </p:spPr>
        <p:txBody>
          <a:bodyPr>
            <a:normAutofit lnSpcReduction="10000"/>
          </a:bodyPr>
          <a:lstStyle/>
          <a:p>
            <a:r>
              <a:rPr lang="fr-FR" b="0" dirty="0">
                <a:solidFill>
                  <a:schemeClr val="tx1"/>
                </a:solidFill>
              </a:rPr>
              <a:t>Malgré toutes ces critiques:</a:t>
            </a:r>
          </a:p>
          <a:p>
            <a:pPr marL="503754" indent="-380990">
              <a:buFont typeface="Arial" panose="020B0604020202020204" pitchFamily="34" charset="0"/>
              <a:buChar char="•"/>
            </a:pPr>
            <a:r>
              <a:rPr lang="fr-FR" b="0" dirty="0">
                <a:solidFill>
                  <a:schemeClr val="tx1"/>
                </a:solidFill>
              </a:rPr>
              <a:t>Ces plateformes existent et le nombre d’utilisateurs augmente : pas uniquement côté patients mais aussi côté docteurs et hôpitaux</a:t>
            </a:r>
            <a:br>
              <a:rPr lang="fr-FR" b="0" dirty="0">
                <a:solidFill>
                  <a:schemeClr val="tx1"/>
                </a:solidFill>
              </a:rPr>
            </a:br>
            <a:r>
              <a:rPr lang="fr-FR" b="0" i="1" dirty="0">
                <a:solidFill>
                  <a:srgbClr val="95C11F"/>
                </a:solidFill>
              </a:rPr>
              <a:t>Exemple : Centre hospitalier Jean Marcel Brignoles transforme tous les avis négatifs sur </a:t>
            </a:r>
            <a:r>
              <a:rPr lang="fr-FR" b="0" i="1" dirty="0" err="1">
                <a:solidFill>
                  <a:srgbClr val="95C11F"/>
                </a:solidFill>
              </a:rPr>
              <a:t>hospitalidée</a:t>
            </a:r>
            <a:r>
              <a:rPr lang="fr-FR" b="0" i="1" dirty="0">
                <a:solidFill>
                  <a:srgbClr val="95C11F"/>
                </a:solidFill>
              </a:rPr>
              <a:t> en évènements indésirables, ou l’utilise pour évaluer l’impact sur l’expérience patient d’un nouveau dispositif ou pratique</a:t>
            </a:r>
          </a:p>
          <a:p>
            <a:pPr marL="503754" indent="-380990">
              <a:buFont typeface="Arial" panose="020B0604020202020204" pitchFamily="34" charset="0"/>
              <a:buChar char="•"/>
            </a:pPr>
            <a:endParaRPr lang="fr-FR" b="0" dirty="0">
              <a:solidFill>
                <a:srgbClr val="95C11F"/>
              </a:solidFill>
            </a:endParaRPr>
          </a:p>
          <a:p>
            <a:pPr marL="503754" indent="-380990">
              <a:buFont typeface="Arial" panose="020B0604020202020204" pitchFamily="34" charset="0"/>
              <a:buChar char="•"/>
            </a:pPr>
            <a:r>
              <a:rPr lang="fr-FR" b="0" dirty="0">
                <a:solidFill>
                  <a:schemeClr val="tx1"/>
                </a:solidFill>
              </a:rPr>
              <a:t>Utilisation croissante d’internet par les patients pour les questions de santé </a:t>
            </a:r>
            <a:br>
              <a:rPr lang="fr-FR" b="0" dirty="0">
                <a:solidFill>
                  <a:schemeClr val="tx1"/>
                </a:solidFill>
              </a:rPr>
            </a:br>
            <a:r>
              <a:rPr lang="fr-FR" b="0" i="1" dirty="0">
                <a:solidFill>
                  <a:srgbClr val="95C11F"/>
                </a:solidFill>
              </a:rPr>
              <a:t>Exemple : Résistance aux antibiotiques</a:t>
            </a:r>
            <a:r>
              <a:rPr lang="fr-FR" b="0" i="1" dirty="0"/>
              <a:t> à 34% (IFOP, 2017)</a:t>
            </a:r>
          </a:p>
          <a:p>
            <a:pPr marL="503754" indent="-380990">
              <a:buFont typeface="Arial" panose="020B0604020202020204" pitchFamily="34" charset="0"/>
              <a:buChar char="•"/>
            </a:pPr>
            <a:endParaRPr lang="fr-FR" i="1" dirty="0">
              <a:solidFill>
                <a:srgbClr val="95C11F"/>
              </a:solidFill>
            </a:endParaRPr>
          </a:p>
          <a:p>
            <a:pPr marL="503754" indent="-38099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Chapitre 1.1 de la certification des Etablissements de santé pour la qualité des soins: </a:t>
            </a:r>
          </a:p>
          <a:p>
            <a:pPr marL="122764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i="1" dirty="0">
                <a:solidFill>
                  <a:srgbClr val="95C11F"/>
                </a:solidFill>
              </a:rPr>
              <a:t>	Exemple: Le patient est informé et son implication est recherchée, Le patient est respecté</a:t>
            </a:r>
          </a:p>
          <a:p>
            <a:pPr marL="503754" indent="-38099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122764" indent="0">
              <a:buNone/>
            </a:pPr>
            <a:endParaRPr lang="fr-FR" b="0" dirty="0">
              <a:solidFill>
                <a:srgbClr val="95C11F"/>
              </a:solidFill>
            </a:endParaRPr>
          </a:p>
          <a:p>
            <a:pPr marL="503754" indent="-380990">
              <a:buFont typeface="Arial" panose="020B0604020202020204" pitchFamily="34" charset="0"/>
              <a:buChar char="•"/>
            </a:pPr>
            <a:endParaRPr lang="fr-FR" b="0" dirty="0">
              <a:solidFill>
                <a:schemeClr val="tx1"/>
              </a:solidFill>
            </a:endParaRPr>
          </a:p>
          <a:p>
            <a:pPr marL="503754" indent="-380990">
              <a:buFont typeface="Arial" panose="020B0604020202020204" pitchFamily="34" charset="0"/>
              <a:buChar char="•"/>
            </a:pPr>
            <a:endParaRPr lang="fr-FR" b="0" dirty="0">
              <a:solidFill>
                <a:schemeClr val="tx1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047C89-B390-45E5-AB60-15525A94A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Institut Montpellier Management (Université de Montpellier)</a:t>
            </a:r>
          </a:p>
        </p:txBody>
      </p:sp>
      <p:sp>
        <p:nvSpPr>
          <p:cNvPr id="9" name="Espace réservé de la date 5">
            <a:extLst>
              <a:ext uri="{FF2B5EF4-FFF2-40B4-BE49-F238E27FC236}">
                <a16:creationId xmlns:a16="http://schemas.microsoft.com/office/drawing/2014/main" id="{3B93F150-BFBE-4F1D-B3BE-6E5221EA8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</p:spPr>
        <p:txBody>
          <a:bodyPr/>
          <a:lstStyle/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067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26B8E72-CD6C-4C6C-9D6E-45B20B2E8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B9A80D5-CDF6-4334-A2D3-0FF67DEFC1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L’objectif de notre présentation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42D8497E-56B5-4EAD-8693-907F193C2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i="1" dirty="0"/>
              <a:t>Les plateformes de feedback patients</a:t>
            </a:r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B43C92A-0C16-4149-969B-0A5985188C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pPr marL="0" indent="0" algn="ctr">
              <a:buNone/>
            </a:pPr>
            <a:r>
              <a:rPr lang="fr-FR" sz="1867" dirty="0"/>
              <a:t>Identifier la valeur sous-exploitée des plateformes de feedback patients qui constituent des nouveaux modes d’évaluation de la performance des acteurs de santé?</a:t>
            </a:r>
          </a:p>
          <a:p>
            <a:pPr algn="ctr"/>
            <a:endParaRPr lang="fr-FR" dirty="0"/>
          </a:p>
          <a:p>
            <a:pPr marL="0" indent="0" algn="ctr">
              <a:buNone/>
            </a:pPr>
            <a:r>
              <a:rPr lang="fr-FR" sz="1867" dirty="0"/>
              <a:t>Autrement dit:</a:t>
            </a:r>
          </a:p>
          <a:p>
            <a:pPr marL="0" indent="0" algn="ctr">
              <a:buNone/>
            </a:pPr>
            <a:r>
              <a:rPr lang="fr-FR" sz="1867" dirty="0"/>
              <a:t>Comment exploiter des opportunities d’une menace/contrainte perçue?</a:t>
            </a:r>
            <a:br>
              <a:rPr lang="fr-FR" b="1" dirty="0"/>
            </a:br>
            <a:r>
              <a:rPr lang="fr-FR" sz="1867" dirty="0"/>
              <a:t> 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3BE4BCB-C276-4706-86B3-292A267C0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51936" y="6361794"/>
            <a:ext cx="5088565" cy="480000"/>
          </a:xfrm>
        </p:spPr>
        <p:txBody>
          <a:bodyPr/>
          <a:lstStyle/>
          <a:p>
            <a:r>
              <a:rPr lang="fr-FR"/>
              <a:t>Institut Montpellier Management (Université de Montpellier)</a:t>
            </a:r>
            <a:endParaRPr lang="fr-FR" dirty="0"/>
          </a:p>
        </p:txBody>
      </p:sp>
      <p:sp>
        <p:nvSpPr>
          <p:cNvPr id="12" name="Espace réservé de la date 5">
            <a:extLst>
              <a:ext uri="{FF2B5EF4-FFF2-40B4-BE49-F238E27FC236}">
                <a16:creationId xmlns:a16="http://schemas.microsoft.com/office/drawing/2014/main" id="{53387F85-9354-49F5-B8A8-4DEE26C91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</p:spPr>
        <p:txBody>
          <a:bodyPr/>
          <a:lstStyle/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847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F0CCE4A4-75BF-47D1-A3B1-A781880B2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2. Pourquoi analyser les feedbacks des patients ? Quelle valeur dans le retour patient?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B4A7CF4-ADF0-438D-8C4D-37E2D6D3AD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2775D1B-2FF3-4F20-A833-641A45F44F4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5E152E0-F9C0-49EC-96C3-17D9E283373A}" type="datetime1">
              <a:rPr lang="fr-FR" cap="all" smtClean="0"/>
              <a:t>07/04/2022</a:t>
            </a:fld>
            <a:endParaRPr lang="fr-FR" cap="all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C3FBF7D-F524-40D5-BED6-8ACED7A44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Institut Montpellier Management (Université de Montpellier)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5700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AEE2286-E58F-415C-9B9D-FDD3D750F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0B1EA12-6486-44DA-8CD1-4CAABDC0DB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Identifier « lieu de l’action»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3B5ACA47-F1B0-4370-8C69-B966656AA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Analyser les feedbacks patients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B885622-8A25-43C9-9C1B-3CD05C6F5E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800" y="2276872"/>
            <a:ext cx="3455955" cy="3840427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Identifier l’origine des commentaires négatifs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BB2DC5A-6827-4191-A4D5-399078F9E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Institut Montpellier Management (Université de Montpellier)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A33B363-CF8B-4D38-9CDF-03CB16C0A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766" y="1382211"/>
            <a:ext cx="7356628" cy="534470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4B26047-BBBB-44E3-9528-8836359035B9}"/>
              </a:ext>
            </a:extLst>
          </p:cNvPr>
          <p:cNvSpPr txBox="1"/>
          <p:nvPr/>
        </p:nvSpPr>
        <p:spPr>
          <a:xfrm>
            <a:off x="4271800" y="6430795"/>
            <a:ext cx="792020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67" i="1" dirty="0">
                <a:solidFill>
                  <a:srgbClr val="19478E"/>
                </a:solidFill>
              </a:rPr>
              <a:t>Source: Extrait rapport 2020 </a:t>
            </a:r>
            <a:r>
              <a:rPr lang="fr-FR" sz="1867" i="1" dirty="0" err="1">
                <a:solidFill>
                  <a:srgbClr val="19478E"/>
                </a:solidFill>
              </a:rPr>
              <a:t>Hospitalidée</a:t>
            </a:r>
            <a:r>
              <a:rPr lang="fr-FR" sz="1867" i="1" dirty="0">
                <a:solidFill>
                  <a:srgbClr val="19478E"/>
                </a:solidFill>
              </a:rPr>
              <a:t> pour 1 </a:t>
            </a:r>
            <a:r>
              <a:rPr lang="fr-FR" sz="1867" i="1" dirty="0" err="1">
                <a:solidFill>
                  <a:srgbClr val="19478E"/>
                </a:solidFill>
              </a:rPr>
              <a:t>hopital</a:t>
            </a:r>
            <a:endParaRPr lang="fr-FR" sz="1867" i="1" dirty="0">
              <a:solidFill>
                <a:srgbClr val="19478E"/>
              </a:solidFill>
            </a:endParaRPr>
          </a:p>
        </p:txBody>
      </p:sp>
      <p:sp>
        <p:nvSpPr>
          <p:cNvPr id="12" name="Espace réservé de la date 5">
            <a:extLst>
              <a:ext uri="{FF2B5EF4-FFF2-40B4-BE49-F238E27FC236}">
                <a16:creationId xmlns:a16="http://schemas.microsoft.com/office/drawing/2014/main" id="{706A921D-1468-416F-876D-1BA79911F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</p:spPr>
        <p:txBody>
          <a:bodyPr/>
          <a:lstStyle/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9666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Présentation_EGRhumato_2019" id="{2B39C09D-0B8F-4C22-8082-349799998875}" vid="{D2C7214D-D8D5-488D-A5F5-0F2FC272B86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1748</TotalTime>
  <Words>1464</Words>
  <Application>Microsoft Office PowerPoint</Application>
  <PresentationFormat>Grand écran</PresentationFormat>
  <Paragraphs>158</Paragraphs>
  <Slides>14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TiemposTextRegular</vt:lpstr>
      <vt:lpstr>Trebuchet MS</vt:lpstr>
      <vt:lpstr>Wingdings 3</vt:lpstr>
      <vt:lpstr>Facette</vt:lpstr>
      <vt:lpstr>L’impact des Réseaux sociaux ou plateformes de feedback </vt:lpstr>
      <vt:lpstr>Introduction</vt:lpstr>
      <vt:lpstr>Quelques propos qui circulent dans les médias  </vt:lpstr>
      <vt:lpstr>Présentation PowerPoint</vt:lpstr>
      <vt:lpstr>Les plateformes de feedback patients</vt:lpstr>
      <vt:lpstr>Les plateformes de feedback patients</vt:lpstr>
      <vt:lpstr>Les plateformes de feedback patients</vt:lpstr>
      <vt:lpstr>2. Pourquoi analyser les feedbacks des patients ? Quelle valeur dans le retour patient?</vt:lpstr>
      <vt:lpstr>Analyser les feedbacks patients </vt:lpstr>
      <vt:lpstr>Analyser les feedbacks patients </vt:lpstr>
      <vt:lpstr>3. Conclusions</vt:lpstr>
      <vt:lpstr>Conclusion</vt:lpstr>
      <vt:lpstr>Analyser les feedbacks patients  et leurs conséquences sur la e-réputation, les comportements individuels et organisationnels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Devisme</dc:creator>
  <cp:lastModifiedBy>Julia Philadelphe Sanchez</cp:lastModifiedBy>
  <cp:revision>85</cp:revision>
  <dcterms:created xsi:type="dcterms:W3CDTF">2019-05-22T09:39:52Z</dcterms:created>
  <dcterms:modified xsi:type="dcterms:W3CDTF">2022-04-07T14:20:07Z</dcterms:modified>
</cp:coreProperties>
</file>