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4" r:id="rId2"/>
    <p:sldId id="266" r:id="rId3"/>
    <p:sldId id="1217" r:id="rId4"/>
    <p:sldId id="1235" r:id="rId5"/>
    <p:sldId id="1233" r:id="rId6"/>
    <p:sldId id="1234" r:id="rId7"/>
    <p:sldId id="1223" r:id="rId8"/>
    <p:sldId id="1221" r:id="rId9"/>
    <p:sldId id="1236" r:id="rId10"/>
    <p:sldId id="1224" r:id="rId11"/>
    <p:sldId id="1225" r:id="rId12"/>
    <p:sldId id="1226" r:id="rId13"/>
    <p:sldId id="1229" r:id="rId14"/>
    <p:sldId id="1232" r:id="rId15"/>
    <p:sldId id="122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94"/>
    <a:srgbClr val="97B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506" autoAdjust="0"/>
  </p:normalViewPr>
  <p:slideViewPr>
    <p:cSldViewPr snapToGrid="0">
      <p:cViewPr varScale="1">
        <p:scale>
          <a:sx n="103" d="100"/>
          <a:sy n="103" d="100"/>
        </p:scale>
        <p:origin x="8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4" Type="http://schemas.openxmlformats.org/officeDocument/2006/relationships/image" Target="../media/image3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33.svg"/><Relationship Id="rId5" Type="http://schemas.openxmlformats.org/officeDocument/2006/relationships/image" Target="../media/image32.png"/><Relationship Id="rId4" Type="http://schemas.openxmlformats.org/officeDocument/2006/relationships/image" Target="../media/image3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238922-0408-4928-88B7-35A9C739E95B}" type="doc">
      <dgm:prSet loTypeId="urn:microsoft.com/office/officeart/2008/layout/PictureStrips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E1736947-ED13-4F07-881D-D9A0B35D844F}">
      <dgm:prSet phldrT="[Texte]"/>
      <dgm:spPr/>
      <dgm:t>
        <a:bodyPr/>
        <a:lstStyle/>
        <a:p>
          <a:r>
            <a:rPr lang="fr-FR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des résultats détaillés des réponses des patients</a:t>
          </a:r>
          <a:r>
            <a:rPr lang="fr-F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en continu, tout au long de l’année</a:t>
          </a:r>
        </a:p>
      </dgm:t>
    </dgm:pt>
    <dgm:pt modelId="{2821E2DD-03F3-4A8E-B90C-F807F0FDA966}" type="parTrans" cxnId="{1946748D-1344-4190-9B08-A136F8BB81A0}">
      <dgm:prSet/>
      <dgm:spPr/>
      <dgm:t>
        <a:bodyPr/>
        <a:lstStyle/>
        <a:p>
          <a:endParaRPr lang="fr-FR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A7391E-B136-4152-8F95-561AEED4430C}" type="sibTrans" cxnId="{1946748D-1344-4190-9B08-A136F8BB81A0}">
      <dgm:prSet/>
      <dgm:spPr/>
      <dgm:t>
        <a:bodyPr/>
        <a:lstStyle/>
        <a:p>
          <a:endParaRPr lang="fr-FR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A49EC7-1230-4668-9B28-885D776B6A21}">
      <dgm:prSet/>
      <dgm:spPr/>
      <dgm:t>
        <a:bodyPr/>
        <a:lstStyle/>
        <a:p>
          <a:r>
            <a:rPr lang="fr-FR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des commentaires libres </a:t>
          </a:r>
          <a:r>
            <a:rPr lang="fr-F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en complément des questionnaires fermés </a:t>
          </a:r>
        </a:p>
      </dgm:t>
    </dgm:pt>
    <dgm:pt modelId="{7EF61B57-50AF-4C4B-845C-B26987B731F9}" type="parTrans" cxnId="{513AC627-40EC-47F4-835E-5C60B14FE3D4}">
      <dgm:prSet/>
      <dgm:spPr/>
      <dgm:t>
        <a:bodyPr/>
        <a:lstStyle/>
        <a:p>
          <a:endParaRPr lang="fr-FR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16C9D0-97FF-480B-9DCB-5A986193BA5A}" type="sibTrans" cxnId="{513AC627-40EC-47F4-835E-5C60B14FE3D4}">
      <dgm:prSet/>
      <dgm:spPr/>
      <dgm:t>
        <a:bodyPr/>
        <a:lstStyle/>
        <a:p>
          <a:endParaRPr lang="fr-FR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74A47D-9E4F-456C-BB57-D0DBA7618133}">
      <dgm:prSet/>
      <dgm:spPr/>
      <dgm:t>
        <a:bodyPr/>
        <a:lstStyle/>
        <a:p>
          <a:r>
            <a:rPr lang="fr-FR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des résultats d’indicateurs nationaux</a:t>
          </a:r>
          <a:r>
            <a:rPr lang="fr-F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validés par la HAS pour se situer par rapport aux autres établissements (scores et % de recommandation + classement)</a:t>
          </a:r>
          <a:endParaRPr lang="fr-FR" dirty="0">
            <a:solidFill>
              <a:srgbClr val="002060"/>
            </a:solidFill>
            <a:highlight>
              <a:srgbClr val="FFFF00"/>
            </a:highligh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E31EC6-E5E1-4331-A62E-B13B838063D9}" type="parTrans" cxnId="{F00C47C4-0A12-4332-A790-D6AB8DF499DB}">
      <dgm:prSet/>
      <dgm:spPr/>
      <dgm:t>
        <a:bodyPr/>
        <a:lstStyle/>
        <a:p>
          <a:endParaRPr lang="fr-FR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A6D740-BE18-4AD5-A6FF-6C67803E717C}" type="sibTrans" cxnId="{F00C47C4-0A12-4332-A790-D6AB8DF499DB}">
      <dgm:prSet/>
      <dgm:spPr/>
      <dgm:t>
        <a:bodyPr/>
        <a:lstStyle/>
        <a:p>
          <a:endParaRPr lang="fr-FR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B8F66D-FC22-4CF8-A4B9-20FE0C54CDF1}" type="pres">
      <dgm:prSet presAssocID="{39238922-0408-4928-88B7-35A9C739E95B}" presName="Name0" presStyleCnt="0">
        <dgm:presLayoutVars>
          <dgm:dir/>
          <dgm:resizeHandles val="exact"/>
        </dgm:presLayoutVars>
      </dgm:prSet>
      <dgm:spPr/>
    </dgm:pt>
    <dgm:pt modelId="{A1DEDD2A-4F79-4FA3-B12B-17185197232B}" type="pres">
      <dgm:prSet presAssocID="{E1736947-ED13-4F07-881D-D9A0B35D844F}" presName="composite" presStyleCnt="0"/>
      <dgm:spPr/>
    </dgm:pt>
    <dgm:pt modelId="{E23B55EB-B8F3-41AB-A58C-3A95C3F0D3DC}" type="pres">
      <dgm:prSet presAssocID="{E1736947-ED13-4F07-881D-D9A0B35D844F}" presName="rect1" presStyleLbl="trAlignAcc1" presStyleIdx="0" presStyleCnt="3" custScaleX="142352" custLinFactNeighborX="32874" custLinFactNeighborY="3243">
        <dgm:presLayoutVars>
          <dgm:bulletEnabled val="1"/>
        </dgm:presLayoutVars>
      </dgm:prSet>
      <dgm:spPr/>
    </dgm:pt>
    <dgm:pt modelId="{55D28E99-A01E-4E00-9A2D-B94115D8182C}" type="pres">
      <dgm:prSet presAssocID="{E1736947-ED13-4F07-881D-D9A0B35D844F}" presName="rect2" presStyleLbl="fgImgPlace1" presStyleIdx="0" presStyleCnt="3" custScaleX="78151" custScaleY="74791" custLinFactNeighborX="-19742" custLinFactNeighborY="3859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Recherche avec un remplissage uni"/>
        </a:ext>
      </dgm:extLst>
    </dgm:pt>
    <dgm:pt modelId="{2F141A08-AAF8-4BAE-BBDE-CCE8AE40AEB5}" type="pres">
      <dgm:prSet presAssocID="{42A7391E-B136-4152-8F95-561AEED4430C}" presName="sibTrans" presStyleCnt="0"/>
      <dgm:spPr/>
    </dgm:pt>
    <dgm:pt modelId="{5F1B5D0E-8528-4FA3-B296-9E09CCD4FFB9}" type="pres">
      <dgm:prSet presAssocID="{41A49EC7-1230-4668-9B28-885D776B6A21}" presName="composite" presStyleCnt="0"/>
      <dgm:spPr/>
    </dgm:pt>
    <dgm:pt modelId="{05D70970-5068-41A2-A25A-C61C71CAA019}" type="pres">
      <dgm:prSet presAssocID="{41A49EC7-1230-4668-9B28-885D776B6A21}" presName="rect1" presStyleLbl="trAlignAcc1" presStyleIdx="1" presStyleCnt="3" custScaleX="143936" custLinFactNeighborX="31861" custLinFactNeighborY="-13071">
        <dgm:presLayoutVars>
          <dgm:bulletEnabled val="1"/>
        </dgm:presLayoutVars>
      </dgm:prSet>
      <dgm:spPr/>
    </dgm:pt>
    <dgm:pt modelId="{12947D52-7730-401D-B302-C2FC4575DF6F}" type="pres">
      <dgm:prSet presAssocID="{41A49EC7-1230-4668-9B28-885D776B6A21}" presName="rect2" presStyleLbl="fgImgPlace1" presStyleIdx="1" presStyleCnt="3" custScaleX="80770" custScaleY="78308" custLinFactNeighborX="-19063" custLinFactNeighborY="-897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Bulle de discussion avec un remplissage uni"/>
        </a:ext>
      </dgm:extLst>
    </dgm:pt>
    <dgm:pt modelId="{AA7BAB2B-972D-4EE5-BAAB-3876E9558379}" type="pres">
      <dgm:prSet presAssocID="{9016C9D0-97FF-480B-9DCB-5A986193BA5A}" presName="sibTrans" presStyleCnt="0"/>
      <dgm:spPr/>
    </dgm:pt>
    <dgm:pt modelId="{C5677DCA-A929-419F-9719-B32C9CEA87C0}" type="pres">
      <dgm:prSet presAssocID="{C174A47D-9E4F-456C-BB57-D0DBA7618133}" presName="composite" presStyleCnt="0"/>
      <dgm:spPr/>
    </dgm:pt>
    <dgm:pt modelId="{089BCD18-ABC8-4640-AB12-37C6B5DDCF3C}" type="pres">
      <dgm:prSet presAssocID="{C174A47D-9E4F-456C-BB57-D0DBA7618133}" presName="rect1" presStyleLbl="trAlignAcc1" presStyleIdx="2" presStyleCnt="3" custScaleX="144263" custLinFactNeighborX="31545" custLinFactNeighborY="-27082">
        <dgm:presLayoutVars>
          <dgm:bulletEnabled val="1"/>
        </dgm:presLayoutVars>
      </dgm:prSet>
      <dgm:spPr/>
    </dgm:pt>
    <dgm:pt modelId="{403A8DE6-9E05-4720-BCBF-8F1861B0A495}" type="pres">
      <dgm:prSet presAssocID="{C174A47D-9E4F-456C-BB57-D0DBA7618133}" presName="rect2" presStyleLbl="fgImgPlace1" presStyleIdx="2" presStyleCnt="3" custScaleX="88013" custScaleY="62244" custLinFactNeighborX="-14832" custLinFactNeighborY="-17611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-25000" r="-25000"/>
          </a:stretch>
        </a:blipFill>
      </dgm:spPr>
      <dgm:extLst>
        <a:ext uri="{E40237B7-FDA0-4F09-8148-C483321AD2D9}">
          <dgm14:cNvPr xmlns:dgm14="http://schemas.microsoft.com/office/drawing/2010/diagram" id="0" name="" descr="Graphique à barres avec un remplissage uni"/>
        </a:ext>
      </dgm:extLst>
    </dgm:pt>
  </dgm:ptLst>
  <dgm:cxnLst>
    <dgm:cxn modelId="{B690B811-7398-45E0-AACC-C8D90AAB1BF4}" type="presOf" srcId="{39238922-0408-4928-88B7-35A9C739E95B}" destId="{ECB8F66D-FC22-4CF8-A4B9-20FE0C54CDF1}" srcOrd="0" destOrd="0" presId="urn:microsoft.com/office/officeart/2008/layout/PictureStrips"/>
    <dgm:cxn modelId="{76E9391E-C497-4A3F-B769-C6100D6AB555}" type="presOf" srcId="{41A49EC7-1230-4668-9B28-885D776B6A21}" destId="{05D70970-5068-41A2-A25A-C61C71CAA019}" srcOrd="0" destOrd="0" presId="urn:microsoft.com/office/officeart/2008/layout/PictureStrips"/>
    <dgm:cxn modelId="{BA2BD322-5CFD-4D30-BDA1-9AD277238D95}" type="presOf" srcId="{C174A47D-9E4F-456C-BB57-D0DBA7618133}" destId="{089BCD18-ABC8-4640-AB12-37C6B5DDCF3C}" srcOrd="0" destOrd="0" presId="urn:microsoft.com/office/officeart/2008/layout/PictureStrips"/>
    <dgm:cxn modelId="{513AC627-40EC-47F4-835E-5C60B14FE3D4}" srcId="{39238922-0408-4928-88B7-35A9C739E95B}" destId="{41A49EC7-1230-4668-9B28-885D776B6A21}" srcOrd="1" destOrd="0" parTransId="{7EF61B57-50AF-4C4B-845C-B26987B731F9}" sibTransId="{9016C9D0-97FF-480B-9DCB-5A986193BA5A}"/>
    <dgm:cxn modelId="{FBBBAA3C-F1EF-4304-8AC8-B4A1B8712E5F}" type="presOf" srcId="{E1736947-ED13-4F07-881D-D9A0B35D844F}" destId="{E23B55EB-B8F3-41AB-A58C-3A95C3F0D3DC}" srcOrd="0" destOrd="0" presId="urn:microsoft.com/office/officeart/2008/layout/PictureStrips"/>
    <dgm:cxn modelId="{1946748D-1344-4190-9B08-A136F8BB81A0}" srcId="{39238922-0408-4928-88B7-35A9C739E95B}" destId="{E1736947-ED13-4F07-881D-D9A0B35D844F}" srcOrd="0" destOrd="0" parTransId="{2821E2DD-03F3-4A8E-B90C-F807F0FDA966}" sibTransId="{42A7391E-B136-4152-8F95-561AEED4430C}"/>
    <dgm:cxn modelId="{F00C47C4-0A12-4332-A790-D6AB8DF499DB}" srcId="{39238922-0408-4928-88B7-35A9C739E95B}" destId="{C174A47D-9E4F-456C-BB57-D0DBA7618133}" srcOrd="2" destOrd="0" parTransId="{C2E31EC6-E5E1-4331-A62E-B13B838063D9}" sibTransId="{BFA6D740-BE18-4AD5-A6FF-6C67803E717C}"/>
    <dgm:cxn modelId="{C1F7A6B2-955C-4FBE-B4F5-1794BB2100AC}" type="presParOf" srcId="{ECB8F66D-FC22-4CF8-A4B9-20FE0C54CDF1}" destId="{A1DEDD2A-4F79-4FA3-B12B-17185197232B}" srcOrd="0" destOrd="0" presId="urn:microsoft.com/office/officeart/2008/layout/PictureStrips"/>
    <dgm:cxn modelId="{911C7965-6D78-4753-B425-CD875B0E2FD9}" type="presParOf" srcId="{A1DEDD2A-4F79-4FA3-B12B-17185197232B}" destId="{E23B55EB-B8F3-41AB-A58C-3A95C3F0D3DC}" srcOrd="0" destOrd="0" presId="urn:microsoft.com/office/officeart/2008/layout/PictureStrips"/>
    <dgm:cxn modelId="{8AE05904-BEF5-49C2-8767-BB2ACDD84998}" type="presParOf" srcId="{A1DEDD2A-4F79-4FA3-B12B-17185197232B}" destId="{55D28E99-A01E-4E00-9A2D-B94115D8182C}" srcOrd="1" destOrd="0" presId="urn:microsoft.com/office/officeart/2008/layout/PictureStrips"/>
    <dgm:cxn modelId="{61174EC1-2BDD-453A-895B-105714DA3578}" type="presParOf" srcId="{ECB8F66D-FC22-4CF8-A4B9-20FE0C54CDF1}" destId="{2F141A08-AAF8-4BAE-BBDE-CCE8AE40AEB5}" srcOrd="1" destOrd="0" presId="urn:microsoft.com/office/officeart/2008/layout/PictureStrips"/>
    <dgm:cxn modelId="{965A10DD-E335-4428-B697-D6A915DFDF2C}" type="presParOf" srcId="{ECB8F66D-FC22-4CF8-A4B9-20FE0C54CDF1}" destId="{5F1B5D0E-8528-4FA3-B296-9E09CCD4FFB9}" srcOrd="2" destOrd="0" presId="urn:microsoft.com/office/officeart/2008/layout/PictureStrips"/>
    <dgm:cxn modelId="{F2C6C9D0-8BE7-4EE0-B09D-4DCC9453B40A}" type="presParOf" srcId="{5F1B5D0E-8528-4FA3-B296-9E09CCD4FFB9}" destId="{05D70970-5068-41A2-A25A-C61C71CAA019}" srcOrd="0" destOrd="0" presId="urn:microsoft.com/office/officeart/2008/layout/PictureStrips"/>
    <dgm:cxn modelId="{8B318C2C-C18F-4227-A423-A2E41B6C330F}" type="presParOf" srcId="{5F1B5D0E-8528-4FA3-B296-9E09CCD4FFB9}" destId="{12947D52-7730-401D-B302-C2FC4575DF6F}" srcOrd="1" destOrd="0" presId="urn:microsoft.com/office/officeart/2008/layout/PictureStrips"/>
    <dgm:cxn modelId="{927018A9-2D07-4580-82AA-5D6440E8ECBE}" type="presParOf" srcId="{ECB8F66D-FC22-4CF8-A4B9-20FE0C54CDF1}" destId="{AA7BAB2B-972D-4EE5-BAAB-3876E9558379}" srcOrd="3" destOrd="0" presId="urn:microsoft.com/office/officeart/2008/layout/PictureStrips"/>
    <dgm:cxn modelId="{99B1D11E-355A-43CA-85A9-E329C52C279A}" type="presParOf" srcId="{ECB8F66D-FC22-4CF8-A4B9-20FE0C54CDF1}" destId="{C5677DCA-A929-419F-9719-B32C9CEA87C0}" srcOrd="4" destOrd="0" presId="urn:microsoft.com/office/officeart/2008/layout/PictureStrips"/>
    <dgm:cxn modelId="{043308B4-ED66-44D6-B017-22DAF26BA737}" type="presParOf" srcId="{C5677DCA-A929-419F-9719-B32C9CEA87C0}" destId="{089BCD18-ABC8-4640-AB12-37C6B5DDCF3C}" srcOrd="0" destOrd="0" presId="urn:microsoft.com/office/officeart/2008/layout/PictureStrips"/>
    <dgm:cxn modelId="{8FE4A1C3-DE79-4F26-9438-1AED816A730F}" type="presParOf" srcId="{C5677DCA-A929-419F-9719-B32C9CEA87C0}" destId="{403A8DE6-9E05-4720-BCBF-8F1861B0A495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7B564E-7015-4756-BED4-F81CA5FDDAD8}" type="doc">
      <dgm:prSet loTypeId="urn:microsoft.com/office/officeart/2005/8/layout/vList3" loCatId="list" qsTypeId="urn:microsoft.com/office/officeart/2005/8/quickstyle/simple3" qsCatId="simple" csTypeId="urn:microsoft.com/office/officeart/2005/8/colors/accent1_2" csCatId="accent1" phldr="1"/>
      <dgm:spPr/>
    </dgm:pt>
    <dgm:pt modelId="{B6547D78-C57C-4AF9-B116-04B8B860B7D0}">
      <dgm:prSet phldrT="[Texte]" custT="1"/>
      <dgm:spPr>
        <a:noFill/>
        <a:ln w="3175">
          <a:solidFill>
            <a:schemeClr val="bg1">
              <a:lumMod val="95000"/>
              <a:alpha val="30000"/>
            </a:schemeClr>
          </a:solidFill>
        </a:ln>
      </dgm:spPr>
      <dgm:t>
        <a:bodyPr/>
        <a:lstStyle/>
        <a:p>
          <a:pPr algn="l"/>
          <a:r>
            <a:rPr lang="fr-FR" sz="2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Participation des établissements – 903 participants</a:t>
          </a:r>
        </a:p>
        <a:p>
          <a:pPr algn="l"/>
          <a:r>
            <a:rPr lang="fr-FR" sz="2400" b="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93% des ES concernés par e-Satis MCO CA</a:t>
          </a:r>
        </a:p>
      </dgm:t>
    </dgm:pt>
    <dgm:pt modelId="{E331BDDE-CD9E-45BB-901F-A2E50B7B9657}" type="parTrans" cxnId="{B419A548-1282-462C-9FD0-B29997C52E6C}">
      <dgm:prSet/>
      <dgm:spPr/>
      <dgm:t>
        <a:bodyPr/>
        <a:lstStyle/>
        <a:p>
          <a:pPr algn="l"/>
          <a:endParaRPr lang="fr-FR" sz="1800" b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13A8F0-9F3B-4702-94A1-3D54F62E36FF}" type="sibTrans" cxnId="{B419A548-1282-462C-9FD0-B29997C52E6C}">
      <dgm:prSet/>
      <dgm:spPr/>
      <dgm:t>
        <a:bodyPr/>
        <a:lstStyle/>
        <a:p>
          <a:pPr algn="l"/>
          <a:endParaRPr lang="fr-FR" sz="1800" b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C03306-0D02-48CC-9D26-4A0D6128F5BD}">
      <dgm:prSet phldrT="[Texte]" custT="1"/>
      <dgm:spPr>
        <a:noFill/>
        <a:ln w="3175">
          <a:solidFill>
            <a:prstClr val="white">
              <a:lumMod val="95000"/>
              <a:alpha val="30000"/>
            </a:prst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573753" tIns="76200" rIns="142240" bIns="76200" numCol="1" spcCol="1270" anchor="ctr" anchorCtr="0"/>
        <a:lstStyle/>
        <a:p>
          <a:pPr marL="0"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Questionnaires envoyés</a:t>
          </a:r>
        </a:p>
        <a:p>
          <a:pPr marL="0" marR="0" lvl="0" indent="0" algn="l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fr-FR" sz="2400" b="0" kern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2 480 601 en 2021</a:t>
          </a:r>
        </a:p>
        <a:p>
          <a:pPr marL="0"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0" kern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+ de 6 million entre mai 2018 et oct. 2021</a:t>
          </a:r>
        </a:p>
      </dgm:t>
    </dgm:pt>
    <dgm:pt modelId="{BEBB81C1-788A-4C46-A8F3-28A80246AA99}" type="parTrans" cxnId="{198AC0FC-A4B2-46F3-8BAF-FDE517838623}">
      <dgm:prSet/>
      <dgm:spPr/>
      <dgm:t>
        <a:bodyPr/>
        <a:lstStyle/>
        <a:p>
          <a:pPr algn="l"/>
          <a:endParaRPr lang="fr-FR" sz="1800" b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AA0C44-5282-4AD9-8278-FEB51F13E419}" type="sibTrans" cxnId="{198AC0FC-A4B2-46F3-8BAF-FDE517838623}">
      <dgm:prSet/>
      <dgm:spPr/>
      <dgm:t>
        <a:bodyPr/>
        <a:lstStyle/>
        <a:p>
          <a:pPr algn="l"/>
          <a:endParaRPr lang="fr-FR" sz="1800" b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BEFD95-9FF3-403E-AB56-411DCD65A619}">
      <dgm:prSet phldrT="[Texte]" custT="1"/>
      <dgm:spPr>
        <a:noFill/>
        <a:ln w="3175">
          <a:solidFill>
            <a:prstClr val="white">
              <a:lumMod val="95000"/>
              <a:alpha val="30000"/>
            </a:prst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573753" tIns="76200" rIns="142240" bIns="76200" numCol="1" spcCol="1270" anchor="ctr" anchorCtr="0"/>
        <a:lstStyle/>
        <a:p>
          <a:pPr marL="0"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Réponses reçues</a:t>
          </a:r>
        </a:p>
        <a:p>
          <a:pPr marL="0" marR="0" lvl="0" indent="0" algn="l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fr-FR" sz="2400" b="0" kern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603 929 en 2021 </a:t>
          </a:r>
          <a:r>
            <a:rPr lang="fr-FR" sz="2000" b="0" kern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(taux de réponse 25,4%)</a:t>
          </a:r>
          <a:r>
            <a:rPr lang="fr-FR" sz="2000" b="0" kern="1200" baseline="300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</a:t>
          </a:r>
          <a:endParaRPr lang="fr-FR" sz="2000" b="0" kern="1200" dirty="0">
            <a:solidFill>
              <a:srgbClr val="5B9BD5">
                <a:lumMod val="50000"/>
              </a:srgb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0"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0" kern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La moitié des ES participants + 420 réponses </a:t>
          </a:r>
          <a:r>
            <a:rPr lang="fr-FR" sz="1800" b="0" kern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(min 30 – max 8823)</a:t>
          </a:r>
        </a:p>
      </dgm:t>
    </dgm:pt>
    <dgm:pt modelId="{454986B9-0695-4DC5-8EC4-CD920AD3F926}" type="parTrans" cxnId="{96F01A04-5D55-4963-B664-5323D9C8DA65}">
      <dgm:prSet/>
      <dgm:spPr/>
      <dgm:t>
        <a:bodyPr/>
        <a:lstStyle/>
        <a:p>
          <a:pPr algn="l"/>
          <a:endParaRPr lang="fr-FR" sz="1800" b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6E526E-0F39-490A-AB74-62094D805B6B}" type="sibTrans" cxnId="{96F01A04-5D55-4963-B664-5323D9C8DA65}">
      <dgm:prSet/>
      <dgm:spPr/>
      <dgm:t>
        <a:bodyPr/>
        <a:lstStyle/>
        <a:p>
          <a:pPr algn="l"/>
          <a:endParaRPr lang="fr-FR" sz="1800" b="0">
            <a:solidFill>
              <a:schemeClr val="accent5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692EF3-E182-4863-B8A6-3D43D5399339}" type="pres">
      <dgm:prSet presAssocID="{417B564E-7015-4756-BED4-F81CA5FDDAD8}" presName="linearFlow" presStyleCnt="0">
        <dgm:presLayoutVars>
          <dgm:dir/>
          <dgm:resizeHandles val="exact"/>
        </dgm:presLayoutVars>
      </dgm:prSet>
      <dgm:spPr/>
    </dgm:pt>
    <dgm:pt modelId="{7B72E164-4178-490F-A0E3-DAA3FA2FA918}" type="pres">
      <dgm:prSet presAssocID="{B6547D78-C57C-4AF9-B116-04B8B860B7D0}" presName="composite" presStyleCnt="0"/>
      <dgm:spPr/>
    </dgm:pt>
    <dgm:pt modelId="{CBB6B677-8134-44CD-BE01-0FB669142056}" type="pres">
      <dgm:prSet presAssocID="{B6547D78-C57C-4AF9-B116-04B8B860B7D0}" presName="imgShp" presStyleLbl="fgImgPlace1" presStyleIdx="0" presStyleCnt="3"/>
      <dgm:spPr>
        <a:blipFill>
          <a:blip xmlns:r="http://schemas.openxmlformats.org/officeDocument/2006/relationships" r:embed="rId1">
            <a:grayscl/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che"/>
        </a:ext>
      </dgm:extLst>
    </dgm:pt>
    <dgm:pt modelId="{D31BF4EC-1F1E-48FE-A053-269934B6C114}" type="pres">
      <dgm:prSet presAssocID="{B6547D78-C57C-4AF9-B116-04B8B860B7D0}" presName="txShp" presStyleLbl="node1" presStyleIdx="0" presStyleCnt="3" custScaleX="116126" custLinFactNeighborX="8709" custLinFactNeighborY="-249">
        <dgm:presLayoutVars>
          <dgm:bulletEnabled val="1"/>
        </dgm:presLayoutVars>
      </dgm:prSet>
      <dgm:spPr/>
    </dgm:pt>
    <dgm:pt modelId="{809D706A-418C-4636-9009-5420E2B1EDBB}" type="pres">
      <dgm:prSet presAssocID="{0313A8F0-9F3B-4702-94A1-3D54F62E36FF}" presName="spacing" presStyleCnt="0"/>
      <dgm:spPr/>
    </dgm:pt>
    <dgm:pt modelId="{F889B279-2467-4502-92A6-5C09C010B663}" type="pres">
      <dgm:prSet presAssocID="{1DC03306-0D02-48CC-9D26-4A0D6128F5BD}" presName="composite" presStyleCnt="0"/>
      <dgm:spPr/>
    </dgm:pt>
    <dgm:pt modelId="{4A80849B-0D51-45CB-A311-1BF2111FC4DE}" type="pres">
      <dgm:prSet presAssocID="{1DC03306-0D02-48CC-9D26-4A0D6128F5BD}" presName="imgShp" presStyleLbl="fgImgPlace1" presStyleIdx="1" presStyleCnt="3"/>
      <dgm:spPr>
        <a:blipFill>
          <a:blip xmlns:r="http://schemas.openxmlformats.org/officeDocument/2006/relationships" r:embed="rId3">
            <a:grayscl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élécharger à partir du cloud"/>
        </a:ext>
      </dgm:extLst>
    </dgm:pt>
    <dgm:pt modelId="{E8E3D734-77D7-4F87-9D6E-8A66F4921973}" type="pres">
      <dgm:prSet presAssocID="{1DC03306-0D02-48CC-9D26-4A0D6128F5BD}" presName="txShp" presStyleLbl="node1" presStyleIdx="1" presStyleCnt="3" custScaleX="111535" custLinFactNeighborX="4697" custLinFactNeighborY="547">
        <dgm:presLayoutVars>
          <dgm:bulletEnabled val="1"/>
        </dgm:presLayoutVars>
      </dgm:prSet>
      <dgm:spPr>
        <a:xfrm rot="10800000">
          <a:off x="1917075" y="1689705"/>
          <a:ext cx="6319677" cy="1301108"/>
        </a:xfrm>
        <a:prstGeom prst="homePlate">
          <a:avLst/>
        </a:prstGeom>
      </dgm:spPr>
    </dgm:pt>
    <dgm:pt modelId="{B79C9629-3CD1-434A-ABA0-E6A1D441360E}" type="pres">
      <dgm:prSet presAssocID="{42AA0C44-5282-4AD9-8278-FEB51F13E419}" presName="spacing" presStyleCnt="0"/>
      <dgm:spPr/>
    </dgm:pt>
    <dgm:pt modelId="{DF6D98CA-A2B9-41F3-9555-16A9FB6BB47B}" type="pres">
      <dgm:prSet presAssocID="{32BEFD95-9FF3-403E-AB56-411DCD65A619}" presName="composite" presStyleCnt="0"/>
      <dgm:spPr/>
    </dgm:pt>
    <dgm:pt modelId="{055E5DB4-8A1A-459E-8FE0-C4805F258BC1}" type="pres">
      <dgm:prSet presAssocID="{32BEFD95-9FF3-403E-AB56-411DCD65A619}" presName="imgShp" presStyleLbl="fgImgPlace1" presStyleIdx="2" presStyleCnt="3"/>
      <dgm:spPr>
        <a:blipFill>
          <a:blip xmlns:r="http://schemas.openxmlformats.org/officeDocument/2006/relationships" r:embed="rId5">
            <a:grayscl/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uillemet fermé"/>
        </a:ext>
      </dgm:extLst>
    </dgm:pt>
    <dgm:pt modelId="{2B23969D-068C-4E61-953A-54FC975C13A4}" type="pres">
      <dgm:prSet presAssocID="{32BEFD95-9FF3-403E-AB56-411DCD65A619}" presName="txShp" presStyleLbl="node1" presStyleIdx="2" presStyleCnt="3" custScaleX="120368" custLinFactNeighborX="9965" custLinFactNeighborY="1012">
        <dgm:presLayoutVars>
          <dgm:bulletEnabled val="1"/>
        </dgm:presLayoutVars>
      </dgm:prSet>
      <dgm:spPr>
        <a:xfrm rot="10800000">
          <a:off x="1917075" y="3379205"/>
          <a:ext cx="6319677" cy="1301108"/>
        </a:xfrm>
        <a:prstGeom prst="homePlate">
          <a:avLst/>
        </a:prstGeom>
      </dgm:spPr>
    </dgm:pt>
  </dgm:ptLst>
  <dgm:cxnLst>
    <dgm:cxn modelId="{96F01A04-5D55-4963-B664-5323D9C8DA65}" srcId="{417B564E-7015-4756-BED4-F81CA5FDDAD8}" destId="{32BEFD95-9FF3-403E-AB56-411DCD65A619}" srcOrd="2" destOrd="0" parTransId="{454986B9-0695-4DC5-8EC4-CD920AD3F926}" sibTransId="{8C6E526E-0F39-490A-AB74-62094D805B6B}"/>
    <dgm:cxn modelId="{F77B9931-85AF-40C5-A50D-9B062C1B0AB7}" type="presOf" srcId="{417B564E-7015-4756-BED4-F81CA5FDDAD8}" destId="{64692EF3-E182-4863-B8A6-3D43D5399339}" srcOrd="0" destOrd="0" presId="urn:microsoft.com/office/officeart/2005/8/layout/vList3"/>
    <dgm:cxn modelId="{0C25023E-E612-44D2-A675-94BE2C179EEB}" type="presOf" srcId="{1DC03306-0D02-48CC-9D26-4A0D6128F5BD}" destId="{E8E3D734-77D7-4F87-9D6E-8A66F4921973}" srcOrd="0" destOrd="0" presId="urn:microsoft.com/office/officeart/2005/8/layout/vList3"/>
    <dgm:cxn modelId="{B419A548-1282-462C-9FD0-B29997C52E6C}" srcId="{417B564E-7015-4756-BED4-F81CA5FDDAD8}" destId="{B6547D78-C57C-4AF9-B116-04B8B860B7D0}" srcOrd="0" destOrd="0" parTransId="{E331BDDE-CD9E-45BB-901F-A2E50B7B9657}" sibTransId="{0313A8F0-9F3B-4702-94A1-3D54F62E36FF}"/>
    <dgm:cxn modelId="{BF8546CE-5EE9-430B-B019-25AF8F355A33}" type="presOf" srcId="{B6547D78-C57C-4AF9-B116-04B8B860B7D0}" destId="{D31BF4EC-1F1E-48FE-A053-269934B6C114}" srcOrd="0" destOrd="0" presId="urn:microsoft.com/office/officeart/2005/8/layout/vList3"/>
    <dgm:cxn modelId="{53B05CF1-384F-4C93-946E-443AAB0317A1}" type="presOf" srcId="{32BEFD95-9FF3-403E-AB56-411DCD65A619}" destId="{2B23969D-068C-4E61-953A-54FC975C13A4}" srcOrd="0" destOrd="0" presId="urn:microsoft.com/office/officeart/2005/8/layout/vList3"/>
    <dgm:cxn modelId="{198AC0FC-A4B2-46F3-8BAF-FDE517838623}" srcId="{417B564E-7015-4756-BED4-F81CA5FDDAD8}" destId="{1DC03306-0D02-48CC-9D26-4A0D6128F5BD}" srcOrd="1" destOrd="0" parTransId="{BEBB81C1-788A-4C46-A8F3-28A80246AA99}" sibTransId="{42AA0C44-5282-4AD9-8278-FEB51F13E419}"/>
    <dgm:cxn modelId="{B8E23209-185D-44CA-9F3C-177FE9A00E7B}" type="presParOf" srcId="{64692EF3-E182-4863-B8A6-3D43D5399339}" destId="{7B72E164-4178-490F-A0E3-DAA3FA2FA918}" srcOrd="0" destOrd="0" presId="urn:microsoft.com/office/officeart/2005/8/layout/vList3"/>
    <dgm:cxn modelId="{22B9E1F4-7675-4CDA-9364-EF4E6ED65C4B}" type="presParOf" srcId="{7B72E164-4178-490F-A0E3-DAA3FA2FA918}" destId="{CBB6B677-8134-44CD-BE01-0FB669142056}" srcOrd="0" destOrd="0" presId="urn:microsoft.com/office/officeart/2005/8/layout/vList3"/>
    <dgm:cxn modelId="{B992C3BF-7525-4E4C-B651-9C984C9D3A6A}" type="presParOf" srcId="{7B72E164-4178-490F-A0E3-DAA3FA2FA918}" destId="{D31BF4EC-1F1E-48FE-A053-269934B6C114}" srcOrd="1" destOrd="0" presId="urn:microsoft.com/office/officeart/2005/8/layout/vList3"/>
    <dgm:cxn modelId="{216FB1CE-0CE3-48A8-B998-C3F61EDF1833}" type="presParOf" srcId="{64692EF3-E182-4863-B8A6-3D43D5399339}" destId="{809D706A-418C-4636-9009-5420E2B1EDBB}" srcOrd="1" destOrd="0" presId="urn:microsoft.com/office/officeart/2005/8/layout/vList3"/>
    <dgm:cxn modelId="{C457383F-0FC1-4DED-B283-F05B4AC3D4DE}" type="presParOf" srcId="{64692EF3-E182-4863-B8A6-3D43D5399339}" destId="{F889B279-2467-4502-92A6-5C09C010B663}" srcOrd="2" destOrd="0" presId="urn:microsoft.com/office/officeart/2005/8/layout/vList3"/>
    <dgm:cxn modelId="{F679F6A4-A39E-4FAB-854C-FF37F5395477}" type="presParOf" srcId="{F889B279-2467-4502-92A6-5C09C010B663}" destId="{4A80849B-0D51-45CB-A311-1BF2111FC4DE}" srcOrd="0" destOrd="0" presId="urn:microsoft.com/office/officeart/2005/8/layout/vList3"/>
    <dgm:cxn modelId="{A1D28718-588A-4759-BFC7-D5F913C230B4}" type="presParOf" srcId="{F889B279-2467-4502-92A6-5C09C010B663}" destId="{E8E3D734-77D7-4F87-9D6E-8A66F4921973}" srcOrd="1" destOrd="0" presId="urn:microsoft.com/office/officeart/2005/8/layout/vList3"/>
    <dgm:cxn modelId="{6E274A07-3FF6-46CC-B249-F37A57462147}" type="presParOf" srcId="{64692EF3-E182-4863-B8A6-3D43D5399339}" destId="{B79C9629-3CD1-434A-ABA0-E6A1D441360E}" srcOrd="3" destOrd="0" presId="urn:microsoft.com/office/officeart/2005/8/layout/vList3"/>
    <dgm:cxn modelId="{009478DB-4887-43A7-B518-FD2566A8A869}" type="presParOf" srcId="{64692EF3-E182-4863-B8A6-3D43D5399339}" destId="{DF6D98CA-A2B9-41F3-9555-16A9FB6BB47B}" srcOrd="4" destOrd="0" presId="urn:microsoft.com/office/officeart/2005/8/layout/vList3"/>
    <dgm:cxn modelId="{CB9BB99D-D721-46A8-8E4E-28F4A9179F38}" type="presParOf" srcId="{DF6D98CA-A2B9-41F3-9555-16A9FB6BB47B}" destId="{055E5DB4-8A1A-459E-8FE0-C4805F258BC1}" srcOrd="0" destOrd="0" presId="urn:microsoft.com/office/officeart/2005/8/layout/vList3"/>
    <dgm:cxn modelId="{EE82ADF5-F83A-4785-B2E1-0B9C77408F68}" type="presParOf" srcId="{DF6D98CA-A2B9-41F3-9555-16A9FB6BB47B}" destId="{2B23969D-068C-4E61-953A-54FC975C13A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B09FA9-40DA-4AE3-921F-192C78BDF30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3CEB996-2162-4B29-8A55-09696EFC4B23}">
      <dgm:prSet phldrT="[Texte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Score global ajusté </a:t>
          </a:r>
        </a:p>
      </dgm:t>
    </dgm:pt>
    <dgm:pt modelId="{EFB17539-2A63-445D-AF88-06FB698D4D20}" type="parTrans" cxnId="{DED29518-0D0B-49CF-AD3A-9AD5BB315A27}">
      <dgm:prSet/>
      <dgm:spPr/>
      <dgm:t>
        <a:bodyPr/>
        <a:lstStyle/>
        <a:p>
          <a:endParaRPr lang="fr-F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A3D14B-AAAB-42B6-B46C-FD3BFE0D1E29}" type="sibTrans" cxnId="{DED29518-0D0B-49CF-AD3A-9AD5BB315A27}">
      <dgm:prSet/>
      <dgm:spPr/>
      <dgm:t>
        <a:bodyPr/>
        <a:lstStyle/>
        <a:p>
          <a:endParaRPr lang="fr-F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9F0256-16BC-4678-808B-9CC5FEED199F}">
      <dgm:prSet phldrT="[Texte]" custT="1"/>
      <dgm:spPr>
        <a:noFill/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fr-FR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Minimum de 30 questionnaires patients exploitables pour être intégré au classement</a:t>
          </a:r>
        </a:p>
      </dgm:t>
    </dgm:pt>
    <dgm:pt modelId="{964B6202-0B9D-4ADC-8CA4-73F0F543DBFB}" type="parTrans" cxnId="{77DCB9FB-18D2-44A0-9A35-25ADEF275A9F}">
      <dgm:prSet custT="1"/>
      <dgm:spPr/>
      <dgm:t>
        <a:bodyPr/>
        <a:lstStyle/>
        <a:p>
          <a:endParaRPr lang="fr-F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0972CE-744E-4AFF-848B-6961F3580B21}" type="sibTrans" cxnId="{77DCB9FB-18D2-44A0-9A35-25ADEF275A9F}">
      <dgm:prSet/>
      <dgm:spPr/>
      <dgm:t>
        <a:bodyPr/>
        <a:lstStyle/>
        <a:p>
          <a:endParaRPr lang="fr-F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68C7BA-FB9A-42E2-8B19-81626A538BAF}">
      <dgm:prSet phldrT="[Texte]" custT="1"/>
      <dgm:spPr>
        <a:noFill/>
        <a:ln>
          <a:solidFill>
            <a:srgbClr val="002060"/>
          </a:solidFill>
        </a:ln>
      </dgm:spPr>
      <dgm:t>
        <a:bodyPr/>
        <a:lstStyle/>
        <a:p>
          <a:r>
            <a:rPr lang="fr-FR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Classement relatif en 4 classes</a:t>
          </a:r>
          <a:br>
            <a:rPr lang="fr-FR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br>
            <a:rPr lang="fr-FR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fr-FR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1 classe = 1 regroupement statistiquement homogène d’ES selon leur score</a:t>
          </a:r>
          <a:endParaRPr lang="fr-FR" sz="24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9BE61B-C2C2-4C7C-B8B6-FFA3A81A90C8}" type="parTrans" cxnId="{D8E17FFF-9DA9-479A-936B-660930E9E161}">
      <dgm:prSet custT="1"/>
      <dgm:spPr/>
      <dgm:t>
        <a:bodyPr/>
        <a:lstStyle/>
        <a:p>
          <a:endParaRPr lang="fr-F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66C7D0-2BF8-4644-8D15-49B61C271014}" type="sibTrans" cxnId="{D8E17FFF-9DA9-479A-936B-660930E9E161}">
      <dgm:prSet/>
      <dgm:spPr/>
      <dgm:t>
        <a:bodyPr/>
        <a:lstStyle/>
        <a:p>
          <a:endParaRPr lang="fr-FR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B300C8-9EA7-419C-AE0D-25890E6ECE91}">
      <dgm:prSet phldrT="[Texte]" custT="1"/>
      <dgm:spPr>
        <a:noFill/>
        <a:ln>
          <a:solidFill>
            <a:srgbClr val="002060"/>
          </a:solidFill>
        </a:ln>
      </dgm:spPr>
      <dgm:t>
        <a:bodyPr/>
        <a:lstStyle/>
        <a:p>
          <a:r>
            <a:rPr lang="fr-FR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Score ajusté de satisfaction globale et d’expérience  </a:t>
          </a:r>
        </a:p>
      </dgm:t>
    </dgm:pt>
    <dgm:pt modelId="{F83134FF-6FB7-4701-97C2-CF801FA3497C}" type="parTrans" cxnId="{2B843034-84E7-41DB-B54D-3DFDA72244D2}">
      <dgm:prSet custT="1"/>
      <dgm:spPr/>
      <dgm:t>
        <a:bodyPr/>
        <a:lstStyle/>
        <a:p>
          <a:endParaRPr lang="fr-FR" sz="5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E343DE-381D-4C36-AA39-92D257C606E7}" type="sibTrans" cxnId="{2B843034-84E7-41DB-B54D-3DFDA72244D2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E7B70E-9A35-4994-8866-80FEB40E3860}" type="pres">
      <dgm:prSet presAssocID="{9BB09FA9-40DA-4AE3-921F-192C78BDF30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D2B423C-8E62-456E-ADF9-CC9E9FD9DE98}" type="pres">
      <dgm:prSet presAssocID="{C3CEB996-2162-4B29-8A55-09696EFC4B23}" presName="root1" presStyleCnt="0"/>
      <dgm:spPr/>
    </dgm:pt>
    <dgm:pt modelId="{AEA7B2A9-C81B-43D4-ADF8-778574098253}" type="pres">
      <dgm:prSet presAssocID="{C3CEB996-2162-4B29-8A55-09696EFC4B23}" presName="LevelOneTextNode" presStyleLbl="node0" presStyleIdx="0" presStyleCnt="1" custScaleY="100173">
        <dgm:presLayoutVars>
          <dgm:chPref val="3"/>
        </dgm:presLayoutVars>
      </dgm:prSet>
      <dgm:spPr/>
    </dgm:pt>
    <dgm:pt modelId="{4B264187-AFB2-4530-A310-98A2D49292AA}" type="pres">
      <dgm:prSet presAssocID="{C3CEB996-2162-4B29-8A55-09696EFC4B23}" presName="level2hierChild" presStyleCnt="0"/>
      <dgm:spPr/>
    </dgm:pt>
    <dgm:pt modelId="{23AA7761-CEAA-4B60-A2C3-774BDC500AC6}" type="pres">
      <dgm:prSet presAssocID="{964B6202-0B9D-4ADC-8CA4-73F0F543DBFB}" presName="conn2-1" presStyleLbl="parChTrans1D2" presStyleIdx="0" presStyleCnt="3"/>
      <dgm:spPr/>
    </dgm:pt>
    <dgm:pt modelId="{24B5189B-EF08-42C7-AF93-C363147491B1}" type="pres">
      <dgm:prSet presAssocID="{964B6202-0B9D-4ADC-8CA4-73F0F543DBFB}" presName="connTx" presStyleLbl="parChTrans1D2" presStyleIdx="0" presStyleCnt="3"/>
      <dgm:spPr/>
    </dgm:pt>
    <dgm:pt modelId="{05DDDFCC-2F6C-4FB8-8AE6-2F308B979593}" type="pres">
      <dgm:prSet presAssocID="{0D9F0256-16BC-4678-808B-9CC5FEED199F}" presName="root2" presStyleCnt="0"/>
      <dgm:spPr/>
    </dgm:pt>
    <dgm:pt modelId="{223B8058-27B5-4ECC-AC1D-D1F844DC5319}" type="pres">
      <dgm:prSet presAssocID="{0D9F0256-16BC-4678-808B-9CC5FEED199F}" presName="LevelTwoTextNode" presStyleLbl="node2" presStyleIdx="0" presStyleCnt="3">
        <dgm:presLayoutVars>
          <dgm:chPref val="3"/>
        </dgm:presLayoutVars>
      </dgm:prSet>
      <dgm:spPr/>
    </dgm:pt>
    <dgm:pt modelId="{9FD5F558-37C5-464A-9E86-23A23EFB0AE2}" type="pres">
      <dgm:prSet presAssocID="{0D9F0256-16BC-4678-808B-9CC5FEED199F}" presName="level3hierChild" presStyleCnt="0"/>
      <dgm:spPr/>
    </dgm:pt>
    <dgm:pt modelId="{06AFB7E6-547A-49B0-A787-7C5AEDCFEBD0}" type="pres">
      <dgm:prSet presAssocID="{F83134FF-6FB7-4701-97C2-CF801FA3497C}" presName="conn2-1" presStyleLbl="parChTrans1D2" presStyleIdx="1" presStyleCnt="3"/>
      <dgm:spPr/>
    </dgm:pt>
    <dgm:pt modelId="{570E6137-F02C-4986-BB36-C40FDFF62DF6}" type="pres">
      <dgm:prSet presAssocID="{F83134FF-6FB7-4701-97C2-CF801FA3497C}" presName="connTx" presStyleLbl="parChTrans1D2" presStyleIdx="1" presStyleCnt="3"/>
      <dgm:spPr/>
    </dgm:pt>
    <dgm:pt modelId="{5BC89D50-CA1A-490D-98CB-E84A9168F8B9}" type="pres">
      <dgm:prSet presAssocID="{ABB300C8-9EA7-419C-AE0D-25890E6ECE91}" presName="root2" presStyleCnt="0"/>
      <dgm:spPr/>
    </dgm:pt>
    <dgm:pt modelId="{4C62E336-541F-4099-902C-90089B03F7AF}" type="pres">
      <dgm:prSet presAssocID="{ABB300C8-9EA7-419C-AE0D-25890E6ECE91}" presName="LevelTwoTextNode" presStyleLbl="node2" presStyleIdx="1" presStyleCnt="3" custScaleY="82920">
        <dgm:presLayoutVars>
          <dgm:chPref val="3"/>
        </dgm:presLayoutVars>
      </dgm:prSet>
      <dgm:spPr/>
    </dgm:pt>
    <dgm:pt modelId="{5DBE7458-8087-4D56-ABA8-910C9D3CACFA}" type="pres">
      <dgm:prSet presAssocID="{ABB300C8-9EA7-419C-AE0D-25890E6ECE91}" presName="level3hierChild" presStyleCnt="0"/>
      <dgm:spPr/>
    </dgm:pt>
    <dgm:pt modelId="{B82A097E-1393-429E-A95C-80BE6DB8AA4A}" type="pres">
      <dgm:prSet presAssocID="{8D9BE61B-C2C2-4C7C-B8B6-FFA3A81A90C8}" presName="conn2-1" presStyleLbl="parChTrans1D2" presStyleIdx="2" presStyleCnt="3"/>
      <dgm:spPr/>
    </dgm:pt>
    <dgm:pt modelId="{67A53737-CF95-4C4F-80DD-96E9B6182DFB}" type="pres">
      <dgm:prSet presAssocID="{8D9BE61B-C2C2-4C7C-B8B6-FFA3A81A90C8}" presName="connTx" presStyleLbl="parChTrans1D2" presStyleIdx="2" presStyleCnt="3"/>
      <dgm:spPr/>
    </dgm:pt>
    <dgm:pt modelId="{231A1A39-4599-43BE-9C9F-EB214B2B87A9}" type="pres">
      <dgm:prSet presAssocID="{FE68C7BA-FB9A-42E2-8B19-81626A538BAF}" presName="root2" presStyleCnt="0"/>
      <dgm:spPr/>
    </dgm:pt>
    <dgm:pt modelId="{2A8ED406-CF05-4989-9608-440E4AAB4789}" type="pres">
      <dgm:prSet presAssocID="{FE68C7BA-FB9A-42E2-8B19-81626A538BAF}" presName="LevelTwoTextNode" presStyleLbl="node2" presStyleIdx="2" presStyleCnt="3" custScaleY="148050">
        <dgm:presLayoutVars>
          <dgm:chPref val="3"/>
        </dgm:presLayoutVars>
      </dgm:prSet>
      <dgm:spPr/>
    </dgm:pt>
    <dgm:pt modelId="{F51666BE-5397-4C34-936A-94E1B7D71721}" type="pres">
      <dgm:prSet presAssocID="{FE68C7BA-FB9A-42E2-8B19-81626A538BAF}" presName="level3hierChild" presStyleCnt="0"/>
      <dgm:spPr/>
    </dgm:pt>
  </dgm:ptLst>
  <dgm:cxnLst>
    <dgm:cxn modelId="{FDDFFA04-E03A-47C9-B555-DB11D4CF298E}" type="presOf" srcId="{9BB09FA9-40DA-4AE3-921F-192C78BDF306}" destId="{BCE7B70E-9A35-4994-8866-80FEB40E3860}" srcOrd="0" destOrd="0" presId="urn:microsoft.com/office/officeart/2008/layout/HorizontalMultiLevelHierarchy"/>
    <dgm:cxn modelId="{DED29518-0D0B-49CF-AD3A-9AD5BB315A27}" srcId="{9BB09FA9-40DA-4AE3-921F-192C78BDF306}" destId="{C3CEB996-2162-4B29-8A55-09696EFC4B23}" srcOrd="0" destOrd="0" parTransId="{EFB17539-2A63-445D-AF88-06FB698D4D20}" sibTransId="{10A3D14B-AAAB-42B6-B46C-FD3BFE0D1E29}"/>
    <dgm:cxn modelId="{2B843034-84E7-41DB-B54D-3DFDA72244D2}" srcId="{C3CEB996-2162-4B29-8A55-09696EFC4B23}" destId="{ABB300C8-9EA7-419C-AE0D-25890E6ECE91}" srcOrd="1" destOrd="0" parTransId="{F83134FF-6FB7-4701-97C2-CF801FA3497C}" sibTransId="{79E343DE-381D-4C36-AA39-92D257C606E7}"/>
    <dgm:cxn modelId="{2550433C-3804-4209-85CE-5E480998A98A}" type="presOf" srcId="{ABB300C8-9EA7-419C-AE0D-25890E6ECE91}" destId="{4C62E336-541F-4099-902C-90089B03F7AF}" srcOrd="0" destOrd="0" presId="urn:microsoft.com/office/officeart/2008/layout/HorizontalMultiLevelHierarchy"/>
    <dgm:cxn modelId="{2C4EAC4A-B1A1-44D5-A13B-C789CF1E132A}" type="presOf" srcId="{F83134FF-6FB7-4701-97C2-CF801FA3497C}" destId="{06AFB7E6-547A-49B0-A787-7C5AEDCFEBD0}" srcOrd="0" destOrd="0" presId="urn:microsoft.com/office/officeart/2008/layout/HorizontalMultiLevelHierarchy"/>
    <dgm:cxn modelId="{0AF8DD6B-F47A-4383-A995-421525B34BCB}" type="presOf" srcId="{FE68C7BA-FB9A-42E2-8B19-81626A538BAF}" destId="{2A8ED406-CF05-4989-9608-440E4AAB4789}" srcOrd="0" destOrd="0" presId="urn:microsoft.com/office/officeart/2008/layout/HorizontalMultiLevelHierarchy"/>
    <dgm:cxn modelId="{960E814E-48FE-4402-9C41-13B43D4A36AB}" type="presOf" srcId="{F83134FF-6FB7-4701-97C2-CF801FA3497C}" destId="{570E6137-F02C-4986-BB36-C40FDFF62DF6}" srcOrd="1" destOrd="0" presId="urn:microsoft.com/office/officeart/2008/layout/HorizontalMultiLevelHierarchy"/>
    <dgm:cxn modelId="{50618273-3FCC-4708-9B26-488FB307ACAD}" type="presOf" srcId="{8D9BE61B-C2C2-4C7C-B8B6-FFA3A81A90C8}" destId="{67A53737-CF95-4C4F-80DD-96E9B6182DFB}" srcOrd="1" destOrd="0" presId="urn:microsoft.com/office/officeart/2008/layout/HorizontalMultiLevelHierarchy"/>
    <dgm:cxn modelId="{5AFC5083-F482-481B-A0A5-9513DAFC70A6}" type="presOf" srcId="{964B6202-0B9D-4ADC-8CA4-73F0F543DBFB}" destId="{24B5189B-EF08-42C7-AF93-C363147491B1}" srcOrd="1" destOrd="0" presId="urn:microsoft.com/office/officeart/2008/layout/HorizontalMultiLevelHierarchy"/>
    <dgm:cxn modelId="{3BE116BB-C695-4B97-B606-EB0F452153F6}" type="presOf" srcId="{0D9F0256-16BC-4678-808B-9CC5FEED199F}" destId="{223B8058-27B5-4ECC-AC1D-D1F844DC5319}" srcOrd="0" destOrd="0" presId="urn:microsoft.com/office/officeart/2008/layout/HorizontalMultiLevelHierarchy"/>
    <dgm:cxn modelId="{9E06E9D0-5364-4D22-8EA5-18474C016DFB}" type="presOf" srcId="{C3CEB996-2162-4B29-8A55-09696EFC4B23}" destId="{AEA7B2A9-C81B-43D4-ADF8-778574098253}" srcOrd="0" destOrd="0" presId="urn:microsoft.com/office/officeart/2008/layout/HorizontalMultiLevelHierarchy"/>
    <dgm:cxn modelId="{2EE6EFF2-8C14-47BB-B6BA-B8929BC584BD}" type="presOf" srcId="{8D9BE61B-C2C2-4C7C-B8B6-FFA3A81A90C8}" destId="{B82A097E-1393-429E-A95C-80BE6DB8AA4A}" srcOrd="0" destOrd="0" presId="urn:microsoft.com/office/officeart/2008/layout/HorizontalMultiLevelHierarchy"/>
    <dgm:cxn modelId="{77DCB9FB-18D2-44A0-9A35-25ADEF275A9F}" srcId="{C3CEB996-2162-4B29-8A55-09696EFC4B23}" destId="{0D9F0256-16BC-4678-808B-9CC5FEED199F}" srcOrd="0" destOrd="0" parTransId="{964B6202-0B9D-4ADC-8CA4-73F0F543DBFB}" sibTransId="{AE0972CE-744E-4AFF-848B-6961F3580B21}"/>
    <dgm:cxn modelId="{D8E17FFF-9DA9-479A-936B-660930E9E161}" srcId="{C3CEB996-2162-4B29-8A55-09696EFC4B23}" destId="{FE68C7BA-FB9A-42E2-8B19-81626A538BAF}" srcOrd="2" destOrd="0" parTransId="{8D9BE61B-C2C2-4C7C-B8B6-FFA3A81A90C8}" sibTransId="{4366C7D0-2BF8-4644-8D15-49B61C271014}"/>
    <dgm:cxn modelId="{D1EAA2FF-6CD0-42A1-A292-5B3255E2E405}" type="presOf" srcId="{964B6202-0B9D-4ADC-8CA4-73F0F543DBFB}" destId="{23AA7761-CEAA-4B60-A2C3-774BDC500AC6}" srcOrd="0" destOrd="0" presId="urn:microsoft.com/office/officeart/2008/layout/HorizontalMultiLevelHierarchy"/>
    <dgm:cxn modelId="{93E5609C-E8CC-4C9D-87BE-465140993BC2}" type="presParOf" srcId="{BCE7B70E-9A35-4994-8866-80FEB40E3860}" destId="{8D2B423C-8E62-456E-ADF9-CC9E9FD9DE98}" srcOrd="0" destOrd="0" presId="urn:microsoft.com/office/officeart/2008/layout/HorizontalMultiLevelHierarchy"/>
    <dgm:cxn modelId="{60416816-09E4-4089-9770-2A326860729A}" type="presParOf" srcId="{8D2B423C-8E62-456E-ADF9-CC9E9FD9DE98}" destId="{AEA7B2A9-C81B-43D4-ADF8-778574098253}" srcOrd="0" destOrd="0" presId="urn:microsoft.com/office/officeart/2008/layout/HorizontalMultiLevelHierarchy"/>
    <dgm:cxn modelId="{D0A86298-86ED-4BBC-A177-962B65B985AD}" type="presParOf" srcId="{8D2B423C-8E62-456E-ADF9-CC9E9FD9DE98}" destId="{4B264187-AFB2-4530-A310-98A2D49292AA}" srcOrd="1" destOrd="0" presId="urn:microsoft.com/office/officeart/2008/layout/HorizontalMultiLevelHierarchy"/>
    <dgm:cxn modelId="{68A8AE10-7FE0-4E7D-B811-F2F8CC550738}" type="presParOf" srcId="{4B264187-AFB2-4530-A310-98A2D49292AA}" destId="{23AA7761-CEAA-4B60-A2C3-774BDC500AC6}" srcOrd="0" destOrd="0" presId="urn:microsoft.com/office/officeart/2008/layout/HorizontalMultiLevelHierarchy"/>
    <dgm:cxn modelId="{86C9877C-7785-4127-889C-27F2E706B5A9}" type="presParOf" srcId="{23AA7761-CEAA-4B60-A2C3-774BDC500AC6}" destId="{24B5189B-EF08-42C7-AF93-C363147491B1}" srcOrd="0" destOrd="0" presId="urn:microsoft.com/office/officeart/2008/layout/HorizontalMultiLevelHierarchy"/>
    <dgm:cxn modelId="{9EB72060-F2D5-4220-96AC-C3A7CB0983FA}" type="presParOf" srcId="{4B264187-AFB2-4530-A310-98A2D49292AA}" destId="{05DDDFCC-2F6C-4FB8-8AE6-2F308B979593}" srcOrd="1" destOrd="0" presId="urn:microsoft.com/office/officeart/2008/layout/HorizontalMultiLevelHierarchy"/>
    <dgm:cxn modelId="{E242F1F5-191C-4E1E-82FA-7129BD45C1B9}" type="presParOf" srcId="{05DDDFCC-2F6C-4FB8-8AE6-2F308B979593}" destId="{223B8058-27B5-4ECC-AC1D-D1F844DC5319}" srcOrd="0" destOrd="0" presId="urn:microsoft.com/office/officeart/2008/layout/HorizontalMultiLevelHierarchy"/>
    <dgm:cxn modelId="{6C5900CF-FB17-4D6D-A6DF-F79B6FC50102}" type="presParOf" srcId="{05DDDFCC-2F6C-4FB8-8AE6-2F308B979593}" destId="{9FD5F558-37C5-464A-9E86-23A23EFB0AE2}" srcOrd="1" destOrd="0" presId="urn:microsoft.com/office/officeart/2008/layout/HorizontalMultiLevelHierarchy"/>
    <dgm:cxn modelId="{CA65200E-4D97-4A34-8D22-C24B8A7193E7}" type="presParOf" srcId="{4B264187-AFB2-4530-A310-98A2D49292AA}" destId="{06AFB7E6-547A-49B0-A787-7C5AEDCFEBD0}" srcOrd="2" destOrd="0" presId="urn:microsoft.com/office/officeart/2008/layout/HorizontalMultiLevelHierarchy"/>
    <dgm:cxn modelId="{B8434635-9FC7-46C1-960F-653FCB7D8A2D}" type="presParOf" srcId="{06AFB7E6-547A-49B0-A787-7C5AEDCFEBD0}" destId="{570E6137-F02C-4986-BB36-C40FDFF62DF6}" srcOrd="0" destOrd="0" presId="urn:microsoft.com/office/officeart/2008/layout/HorizontalMultiLevelHierarchy"/>
    <dgm:cxn modelId="{28D2EAEC-EF84-4040-BF37-94358712ED24}" type="presParOf" srcId="{4B264187-AFB2-4530-A310-98A2D49292AA}" destId="{5BC89D50-CA1A-490D-98CB-E84A9168F8B9}" srcOrd="3" destOrd="0" presId="urn:microsoft.com/office/officeart/2008/layout/HorizontalMultiLevelHierarchy"/>
    <dgm:cxn modelId="{F0450FB3-E46E-4BCD-AC9E-4BBC6DDAABA7}" type="presParOf" srcId="{5BC89D50-CA1A-490D-98CB-E84A9168F8B9}" destId="{4C62E336-541F-4099-902C-90089B03F7AF}" srcOrd="0" destOrd="0" presId="urn:microsoft.com/office/officeart/2008/layout/HorizontalMultiLevelHierarchy"/>
    <dgm:cxn modelId="{808F100B-5146-4DEE-9D98-7A26733EC425}" type="presParOf" srcId="{5BC89D50-CA1A-490D-98CB-E84A9168F8B9}" destId="{5DBE7458-8087-4D56-ABA8-910C9D3CACFA}" srcOrd="1" destOrd="0" presId="urn:microsoft.com/office/officeart/2008/layout/HorizontalMultiLevelHierarchy"/>
    <dgm:cxn modelId="{6BDD1ED9-F475-464D-BEEF-32EE28A2DA49}" type="presParOf" srcId="{4B264187-AFB2-4530-A310-98A2D49292AA}" destId="{B82A097E-1393-429E-A95C-80BE6DB8AA4A}" srcOrd="4" destOrd="0" presId="urn:microsoft.com/office/officeart/2008/layout/HorizontalMultiLevelHierarchy"/>
    <dgm:cxn modelId="{9B7B6840-B352-42F4-AC62-03043ED9A2A5}" type="presParOf" srcId="{B82A097E-1393-429E-A95C-80BE6DB8AA4A}" destId="{67A53737-CF95-4C4F-80DD-96E9B6182DFB}" srcOrd="0" destOrd="0" presId="urn:microsoft.com/office/officeart/2008/layout/HorizontalMultiLevelHierarchy"/>
    <dgm:cxn modelId="{D33D2396-713B-4778-9677-296A65462833}" type="presParOf" srcId="{4B264187-AFB2-4530-A310-98A2D49292AA}" destId="{231A1A39-4599-43BE-9C9F-EB214B2B87A9}" srcOrd="5" destOrd="0" presId="urn:microsoft.com/office/officeart/2008/layout/HorizontalMultiLevelHierarchy"/>
    <dgm:cxn modelId="{684E2D9D-7815-4C2F-9700-DB630D8D1082}" type="presParOf" srcId="{231A1A39-4599-43BE-9C9F-EB214B2B87A9}" destId="{2A8ED406-CF05-4989-9608-440E4AAB4789}" srcOrd="0" destOrd="0" presId="urn:microsoft.com/office/officeart/2008/layout/HorizontalMultiLevelHierarchy"/>
    <dgm:cxn modelId="{606B99E7-ECED-46CB-B964-16B26F0FEA9D}" type="presParOf" srcId="{231A1A39-4599-43BE-9C9F-EB214B2B87A9}" destId="{F51666BE-5397-4C34-936A-94E1B7D7172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B09FA9-40DA-4AE3-921F-192C78BDF30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86AADD5-7356-4F0A-814F-33CA0AA451DE}">
      <dgm:prSet phldrT="[Texte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FR" sz="2400" dirty="0">
              <a:latin typeface="Arial" panose="020B0604020202020204" pitchFamily="34" charset="0"/>
              <a:cs typeface="Arial" panose="020B0604020202020204" pitchFamily="34" charset="0"/>
            </a:rPr>
            <a:t>Classement 2021 </a:t>
          </a:r>
        </a:p>
      </dgm:t>
    </dgm:pt>
    <dgm:pt modelId="{385622F7-9F2E-4ECB-8510-EDEBFE945404}" type="parTrans" cxnId="{63D33279-CDBC-40BF-B0AF-D6287D792B9A}">
      <dgm:prSet/>
      <dgm:spPr/>
      <dgm:t>
        <a:bodyPr/>
        <a:lstStyle/>
        <a:p>
          <a:endParaRPr lang="fr-FR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A22577-E325-4DA4-B68C-0C460E2A887D}" type="sibTrans" cxnId="{63D33279-CDBC-40BF-B0AF-D6287D792B9A}">
      <dgm:prSet/>
      <dgm:spPr/>
      <dgm:t>
        <a:bodyPr/>
        <a:lstStyle/>
        <a:p>
          <a:endParaRPr lang="fr-FR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F290B4-6CD7-4C63-B4F4-668D845443EA}">
      <dgm:prSet phldrT="[Texte]" custT="1"/>
      <dgm:spPr>
        <a:noFill/>
        <a:ln>
          <a:solidFill>
            <a:srgbClr val="002060"/>
          </a:solidFill>
        </a:ln>
      </dgm:spPr>
      <dgm:t>
        <a:bodyPr/>
        <a:lstStyle/>
        <a:p>
          <a:r>
            <a:rPr lang="fr-FR" sz="1800" b="1" kern="120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840 ES classés </a:t>
          </a:r>
        </a:p>
        <a:p>
          <a:r>
            <a:rPr lang="fr-FR" sz="1800" b="1" kern="120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(93% des participants)</a:t>
          </a:r>
        </a:p>
      </dgm:t>
    </dgm:pt>
    <dgm:pt modelId="{DEEA8F32-00E1-441A-9741-9AAF26EF5891}" type="parTrans" cxnId="{0F11B160-8321-4E2D-97AA-4A3D1F927969}">
      <dgm:prSet custT="1"/>
      <dgm:spPr/>
      <dgm:t>
        <a:bodyPr/>
        <a:lstStyle/>
        <a:p>
          <a:endParaRPr lang="fr-FR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C104BE-2109-4D3C-96AF-9507762282C7}" type="sibTrans" cxnId="{0F11B160-8321-4E2D-97AA-4A3D1F927969}">
      <dgm:prSet/>
      <dgm:spPr/>
      <dgm:t>
        <a:bodyPr/>
        <a:lstStyle/>
        <a:p>
          <a:endParaRPr lang="fr-FR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E8432C-8CBC-4147-ADEC-B9575342EE97}">
      <dgm:prSet phldrT="[Texte]" custT="1"/>
      <dgm:spPr>
        <a:noFill/>
        <a:ln>
          <a:solidFill>
            <a:srgbClr val="002060"/>
          </a:solidFill>
        </a:ln>
      </dgm:spPr>
      <dgm:t>
        <a:bodyPr/>
        <a:lstStyle/>
        <a:p>
          <a:pPr algn="ctr"/>
          <a:r>
            <a:rPr lang="fr-FR" sz="2000" b="1" dirty="0">
              <a:solidFill>
                <a:srgbClr val="00827A"/>
              </a:solidFill>
              <a:latin typeface="Arial" panose="020B0604020202020204" pitchFamily="34" charset="0"/>
              <a:cs typeface="Arial" panose="020B0604020202020204" pitchFamily="34" charset="0"/>
            </a:rPr>
            <a:t>A = 28%</a:t>
          </a:r>
          <a:br>
            <a:rPr lang="fr-FR" sz="1400" b="1" dirty="0">
              <a:solidFill>
                <a:srgbClr val="00827A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br>
            <a:rPr lang="fr-FR" sz="1400" b="1" dirty="0">
              <a:solidFill>
                <a:srgbClr val="00827A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fr-FR" sz="1400" b="1" dirty="0">
              <a:solidFill>
                <a:srgbClr val="00827A"/>
              </a:solidFill>
              <a:latin typeface="Arial" panose="020B0604020202020204" pitchFamily="34" charset="0"/>
              <a:cs typeface="Arial" panose="020B0604020202020204" pitchFamily="34" charset="0"/>
            </a:rPr>
            <a:t>ES recommandés « certainement » par 77% des patients</a:t>
          </a:r>
          <a:endParaRPr lang="fr-FR" sz="1400" b="1" dirty="0">
            <a:solidFill>
              <a:srgbClr val="FDC3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EB8635-69C2-42DE-9A2A-D8FD6167BEEE}" type="parTrans" cxnId="{83356654-5E7E-4786-AA1F-A20834D17ABD}">
      <dgm:prSet custT="1"/>
      <dgm:spPr/>
      <dgm:t>
        <a:bodyPr/>
        <a:lstStyle/>
        <a:p>
          <a:endParaRPr lang="fr-FR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890A6E-913E-4E8D-B50B-21C9FBC326E4}" type="sibTrans" cxnId="{83356654-5E7E-4786-AA1F-A20834D17ABD}">
      <dgm:prSet/>
      <dgm:spPr/>
      <dgm:t>
        <a:bodyPr/>
        <a:lstStyle/>
        <a:p>
          <a:endParaRPr lang="fr-FR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3332A9-5C04-4FE8-92DC-A22027130193}">
      <dgm:prSet phldrT="[Texte]" custT="1"/>
      <dgm:spPr>
        <a:noFill/>
        <a:ln>
          <a:solidFill>
            <a:srgbClr val="002060"/>
          </a:solidFill>
        </a:ln>
      </dgm:spPr>
      <dgm:t>
        <a:bodyPr/>
        <a:lstStyle/>
        <a:p>
          <a:pPr algn="ctr"/>
          <a:r>
            <a:rPr lang="fr-FR" sz="2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rPr>
            <a:t>B = 46,5%</a:t>
          </a:r>
          <a:endParaRPr lang="fr-FR" sz="2000" b="1" dirty="0">
            <a:solidFill>
              <a:srgbClr val="FDC3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4E75FE-93AC-4E13-B991-402DFE5E7350}" type="parTrans" cxnId="{F9095D2D-DD63-427D-A5D7-583A1CDBB7C5}">
      <dgm:prSet custT="1"/>
      <dgm:spPr/>
      <dgm:t>
        <a:bodyPr/>
        <a:lstStyle/>
        <a:p>
          <a:endParaRPr lang="fr-FR" sz="800"/>
        </a:p>
      </dgm:t>
    </dgm:pt>
    <dgm:pt modelId="{997A8FE3-ED89-46D1-95BA-7E82F0C01F74}" type="sibTrans" cxnId="{F9095D2D-DD63-427D-A5D7-583A1CDBB7C5}">
      <dgm:prSet/>
      <dgm:spPr/>
      <dgm:t>
        <a:bodyPr/>
        <a:lstStyle/>
        <a:p>
          <a:endParaRPr lang="fr-FR" sz="2800"/>
        </a:p>
      </dgm:t>
    </dgm:pt>
    <dgm:pt modelId="{6126CC68-CAE2-44C4-B50B-B9FDFA01A3BD}">
      <dgm:prSet phldrT="[Texte]" custT="1"/>
      <dgm:spPr>
        <a:noFill/>
        <a:ln>
          <a:solidFill>
            <a:srgbClr val="002060"/>
          </a:solidFill>
        </a:ln>
      </dgm:spPr>
      <dgm:t>
        <a:bodyPr/>
        <a:lstStyle/>
        <a:p>
          <a:pPr algn="ctr"/>
          <a:r>
            <a:rPr lang="fr-FR" sz="2000" b="1" dirty="0">
              <a:solidFill>
                <a:srgbClr val="FDC300"/>
              </a:solidFill>
              <a:latin typeface="Arial" panose="020B0604020202020204" pitchFamily="34" charset="0"/>
              <a:cs typeface="Arial" panose="020B0604020202020204" pitchFamily="34" charset="0"/>
            </a:rPr>
            <a:t>C = 20,8%</a:t>
          </a:r>
        </a:p>
      </dgm:t>
    </dgm:pt>
    <dgm:pt modelId="{27FAFD31-1ACF-4BE3-87F7-3268A7B969DF}" type="parTrans" cxnId="{9BF8912D-6892-4FFF-BEAB-074C2BF77195}">
      <dgm:prSet custT="1"/>
      <dgm:spPr/>
      <dgm:t>
        <a:bodyPr/>
        <a:lstStyle/>
        <a:p>
          <a:endParaRPr lang="fr-FR" sz="800"/>
        </a:p>
      </dgm:t>
    </dgm:pt>
    <dgm:pt modelId="{CA7E7081-17DC-4D3A-9D3E-152CB631C195}" type="sibTrans" cxnId="{9BF8912D-6892-4FFF-BEAB-074C2BF77195}">
      <dgm:prSet/>
      <dgm:spPr/>
      <dgm:t>
        <a:bodyPr/>
        <a:lstStyle/>
        <a:p>
          <a:endParaRPr lang="fr-FR" sz="2800"/>
        </a:p>
      </dgm:t>
    </dgm:pt>
    <dgm:pt modelId="{361E74D3-EC0C-4CE8-9DAA-EC528A80EB5E}">
      <dgm:prSet phldrT="[Texte]" custT="1"/>
      <dgm:spPr>
        <a:noFill/>
        <a:ln>
          <a:solidFill>
            <a:srgbClr val="002060"/>
          </a:solidFill>
        </a:ln>
      </dgm:spPr>
      <dgm:t>
        <a:bodyPr/>
        <a:lstStyle/>
        <a:p>
          <a:pPr algn="ctr"/>
          <a:r>
            <a:rPr lang="fr-FR" sz="2000" b="1" kern="1200" dirty="0">
              <a:solidFill>
                <a:srgbClr val="CC66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 = 4,6%</a:t>
          </a:r>
        </a:p>
        <a:p>
          <a:pPr algn="ctr"/>
          <a:r>
            <a:rPr lang="fr-FR" sz="1400" b="1" kern="1200" dirty="0">
              <a:solidFill>
                <a:srgbClr val="CC6600"/>
              </a:solidFill>
              <a:latin typeface="Arial" panose="020B0604020202020204" pitchFamily="34" charset="0"/>
              <a:cs typeface="Arial" panose="020B0604020202020204" pitchFamily="34" charset="0"/>
            </a:rPr>
            <a:t>ES recommandés « certainement » par 52% des patients </a:t>
          </a:r>
          <a:endParaRPr lang="fr-FR" sz="1400" b="1" kern="1200" dirty="0">
            <a:solidFill>
              <a:srgbClr val="FDC3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C20381-0857-4475-A10B-0867065F31F3}" type="parTrans" cxnId="{99C05BA7-CDDD-4A4D-9A85-1FAEC1493F9F}">
      <dgm:prSet custT="1"/>
      <dgm:spPr/>
      <dgm:t>
        <a:bodyPr/>
        <a:lstStyle/>
        <a:p>
          <a:endParaRPr lang="fr-FR" sz="1000"/>
        </a:p>
      </dgm:t>
    </dgm:pt>
    <dgm:pt modelId="{5129839B-5EA9-43FB-97AA-3447294A9949}" type="sibTrans" cxnId="{99C05BA7-CDDD-4A4D-9A85-1FAEC1493F9F}">
      <dgm:prSet/>
      <dgm:spPr/>
      <dgm:t>
        <a:bodyPr/>
        <a:lstStyle/>
        <a:p>
          <a:endParaRPr lang="fr-FR" sz="2800"/>
        </a:p>
      </dgm:t>
    </dgm:pt>
    <dgm:pt modelId="{BCE7B70E-9A35-4994-8866-80FEB40E3860}" type="pres">
      <dgm:prSet presAssocID="{9BB09FA9-40DA-4AE3-921F-192C78BDF30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A8E41A9-BCCE-4D7B-9C1F-6E5FC5557525}" type="pres">
      <dgm:prSet presAssocID="{486AADD5-7356-4F0A-814F-33CA0AA451DE}" presName="root1" presStyleCnt="0"/>
      <dgm:spPr/>
    </dgm:pt>
    <dgm:pt modelId="{84D64869-B359-4C63-BA03-19F59B0C65B8}" type="pres">
      <dgm:prSet presAssocID="{486AADD5-7356-4F0A-814F-33CA0AA451DE}" presName="LevelOneTextNode" presStyleLbl="node0" presStyleIdx="0" presStyleCnt="1" custScaleX="126528" custScaleY="139456">
        <dgm:presLayoutVars>
          <dgm:chPref val="3"/>
        </dgm:presLayoutVars>
      </dgm:prSet>
      <dgm:spPr/>
    </dgm:pt>
    <dgm:pt modelId="{500D2603-E9DB-4620-9947-C4FD1C337105}" type="pres">
      <dgm:prSet presAssocID="{486AADD5-7356-4F0A-814F-33CA0AA451DE}" presName="level2hierChild" presStyleCnt="0"/>
      <dgm:spPr/>
    </dgm:pt>
    <dgm:pt modelId="{E408A303-0A7D-42D1-B24B-F374D17AB484}" type="pres">
      <dgm:prSet presAssocID="{DEEA8F32-00E1-441A-9741-9AAF26EF5891}" presName="conn2-1" presStyleLbl="parChTrans1D2" presStyleIdx="0" presStyleCnt="5"/>
      <dgm:spPr/>
    </dgm:pt>
    <dgm:pt modelId="{0F200D1D-8548-4BFE-A6A3-2B37DB074976}" type="pres">
      <dgm:prSet presAssocID="{DEEA8F32-00E1-441A-9741-9AAF26EF5891}" presName="connTx" presStyleLbl="parChTrans1D2" presStyleIdx="0" presStyleCnt="5"/>
      <dgm:spPr/>
    </dgm:pt>
    <dgm:pt modelId="{BA475C46-C3E6-40CB-8B5C-1720F98B7ACA}" type="pres">
      <dgm:prSet presAssocID="{58F290B4-6CD7-4C63-B4F4-668D845443EA}" presName="root2" presStyleCnt="0"/>
      <dgm:spPr/>
    </dgm:pt>
    <dgm:pt modelId="{201F315C-031D-453C-915C-C057873C4A5F}" type="pres">
      <dgm:prSet presAssocID="{58F290B4-6CD7-4C63-B4F4-668D845443EA}" presName="LevelTwoTextNode" presStyleLbl="node2" presStyleIdx="0" presStyleCnt="5" custScaleX="113182">
        <dgm:presLayoutVars>
          <dgm:chPref val="3"/>
        </dgm:presLayoutVars>
      </dgm:prSet>
      <dgm:spPr/>
    </dgm:pt>
    <dgm:pt modelId="{1395DDB2-1E1E-44F5-B394-837C81B0D370}" type="pres">
      <dgm:prSet presAssocID="{58F290B4-6CD7-4C63-B4F4-668D845443EA}" presName="level3hierChild" presStyleCnt="0"/>
      <dgm:spPr/>
    </dgm:pt>
    <dgm:pt modelId="{F565243C-E45B-46E3-AD75-2AF347A54B83}" type="pres">
      <dgm:prSet presAssocID="{DEEB8635-69C2-42DE-9A2A-D8FD6167BEEE}" presName="conn2-1" presStyleLbl="parChTrans1D2" presStyleIdx="1" presStyleCnt="5"/>
      <dgm:spPr/>
    </dgm:pt>
    <dgm:pt modelId="{6BC90317-D2C4-409E-9683-EEA67DED79BA}" type="pres">
      <dgm:prSet presAssocID="{DEEB8635-69C2-42DE-9A2A-D8FD6167BEEE}" presName="connTx" presStyleLbl="parChTrans1D2" presStyleIdx="1" presStyleCnt="5"/>
      <dgm:spPr/>
    </dgm:pt>
    <dgm:pt modelId="{697FABA6-29DA-4693-ADA6-5F0220A7F7D8}" type="pres">
      <dgm:prSet presAssocID="{00E8432C-8CBC-4147-ADEC-B9575342EE97}" presName="root2" presStyleCnt="0"/>
      <dgm:spPr/>
    </dgm:pt>
    <dgm:pt modelId="{25DCF047-3F27-499C-8260-CADFCB871F85}" type="pres">
      <dgm:prSet presAssocID="{00E8432C-8CBC-4147-ADEC-B9575342EE97}" presName="LevelTwoTextNode" presStyleLbl="node2" presStyleIdx="1" presStyleCnt="5" custScaleY="168484">
        <dgm:presLayoutVars>
          <dgm:chPref val="3"/>
        </dgm:presLayoutVars>
      </dgm:prSet>
      <dgm:spPr/>
    </dgm:pt>
    <dgm:pt modelId="{6F3AA52B-4A65-48AF-9D8A-60CC02E118F7}" type="pres">
      <dgm:prSet presAssocID="{00E8432C-8CBC-4147-ADEC-B9575342EE97}" presName="level3hierChild" presStyleCnt="0"/>
      <dgm:spPr/>
    </dgm:pt>
    <dgm:pt modelId="{16F894F2-1396-4160-9F60-680DA50BF1B7}" type="pres">
      <dgm:prSet presAssocID="{4D4E75FE-93AC-4E13-B991-402DFE5E7350}" presName="conn2-1" presStyleLbl="parChTrans1D2" presStyleIdx="2" presStyleCnt="5"/>
      <dgm:spPr/>
    </dgm:pt>
    <dgm:pt modelId="{504B60B8-6BAD-45B5-905F-0609DA8E805B}" type="pres">
      <dgm:prSet presAssocID="{4D4E75FE-93AC-4E13-B991-402DFE5E7350}" presName="connTx" presStyleLbl="parChTrans1D2" presStyleIdx="2" presStyleCnt="5"/>
      <dgm:spPr/>
    </dgm:pt>
    <dgm:pt modelId="{6E1F5C45-E63F-4BDC-9151-E7D156EDA0B5}" type="pres">
      <dgm:prSet presAssocID="{6A3332A9-5C04-4FE8-92DC-A22027130193}" presName="root2" presStyleCnt="0"/>
      <dgm:spPr/>
    </dgm:pt>
    <dgm:pt modelId="{2878D7DC-FC93-4343-A091-BA5BB595A933}" type="pres">
      <dgm:prSet presAssocID="{6A3332A9-5C04-4FE8-92DC-A22027130193}" presName="LevelTwoTextNode" presStyleLbl="node2" presStyleIdx="2" presStyleCnt="5">
        <dgm:presLayoutVars>
          <dgm:chPref val="3"/>
        </dgm:presLayoutVars>
      </dgm:prSet>
      <dgm:spPr/>
    </dgm:pt>
    <dgm:pt modelId="{4157BB0F-24BB-4742-B492-20EBED7DD537}" type="pres">
      <dgm:prSet presAssocID="{6A3332A9-5C04-4FE8-92DC-A22027130193}" presName="level3hierChild" presStyleCnt="0"/>
      <dgm:spPr/>
    </dgm:pt>
    <dgm:pt modelId="{8561C4C7-01D5-4FD3-800B-BB07B9DA84D2}" type="pres">
      <dgm:prSet presAssocID="{27FAFD31-1ACF-4BE3-87F7-3268A7B969DF}" presName="conn2-1" presStyleLbl="parChTrans1D2" presStyleIdx="3" presStyleCnt="5"/>
      <dgm:spPr/>
    </dgm:pt>
    <dgm:pt modelId="{B2C50440-BA08-4788-A30D-9AB878C45D6E}" type="pres">
      <dgm:prSet presAssocID="{27FAFD31-1ACF-4BE3-87F7-3268A7B969DF}" presName="connTx" presStyleLbl="parChTrans1D2" presStyleIdx="3" presStyleCnt="5"/>
      <dgm:spPr/>
    </dgm:pt>
    <dgm:pt modelId="{00C97F8C-C9D6-46DE-A4C4-AB5D74C9B224}" type="pres">
      <dgm:prSet presAssocID="{6126CC68-CAE2-44C4-B50B-B9FDFA01A3BD}" presName="root2" presStyleCnt="0"/>
      <dgm:spPr/>
    </dgm:pt>
    <dgm:pt modelId="{AC9DF0AE-18E2-4411-BA5F-14C8AFEF239C}" type="pres">
      <dgm:prSet presAssocID="{6126CC68-CAE2-44C4-B50B-B9FDFA01A3BD}" presName="LevelTwoTextNode" presStyleLbl="node2" presStyleIdx="3" presStyleCnt="5">
        <dgm:presLayoutVars>
          <dgm:chPref val="3"/>
        </dgm:presLayoutVars>
      </dgm:prSet>
      <dgm:spPr/>
    </dgm:pt>
    <dgm:pt modelId="{3D35096F-E9C8-45B0-B72B-2FE0F5120148}" type="pres">
      <dgm:prSet presAssocID="{6126CC68-CAE2-44C4-B50B-B9FDFA01A3BD}" presName="level3hierChild" presStyleCnt="0"/>
      <dgm:spPr/>
    </dgm:pt>
    <dgm:pt modelId="{BEAF6BC5-BED7-4559-9AB0-E786DA68F40D}" type="pres">
      <dgm:prSet presAssocID="{8EC20381-0857-4475-A10B-0867065F31F3}" presName="conn2-1" presStyleLbl="parChTrans1D2" presStyleIdx="4" presStyleCnt="5"/>
      <dgm:spPr/>
    </dgm:pt>
    <dgm:pt modelId="{36B2F835-5BB7-4E86-B4CD-643EC5D087AD}" type="pres">
      <dgm:prSet presAssocID="{8EC20381-0857-4475-A10B-0867065F31F3}" presName="connTx" presStyleLbl="parChTrans1D2" presStyleIdx="4" presStyleCnt="5"/>
      <dgm:spPr/>
    </dgm:pt>
    <dgm:pt modelId="{19F6F7B2-4383-408B-800F-B58D38E9433C}" type="pres">
      <dgm:prSet presAssocID="{361E74D3-EC0C-4CE8-9DAA-EC528A80EB5E}" presName="root2" presStyleCnt="0"/>
      <dgm:spPr/>
    </dgm:pt>
    <dgm:pt modelId="{4FEC3479-7CC5-4A2E-833A-D128EAF06F56}" type="pres">
      <dgm:prSet presAssocID="{361E74D3-EC0C-4CE8-9DAA-EC528A80EB5E}" presName="LevelTwoTextNode" presStyleLbl="node2" presStyleIdx="4" presStyleCnt="5" custScaleY="183129">
        <dgm:presLayoutVars>
          <dgm:chPref val="3"/>
        </dgm:presLayoutVars>
      </dgm:prSet>
      <dgm:spPr/>
    </dgm:pt>
    <dgm:pt modelId="{1BCA4F71-D8D6-4B0A-AC0D-BE649BF283C3}" type="pres">
      <dgm:prSet presAssocID="{361E74D3-EC0C-4CE8-9DAA-EC528A80EB5E}" presName="level3hierChild" presStyleCnt="0"/>
      <dgm:spPr/>
    </dgm:pt>
  </dgm:ptLst>
  <dgm:cxnLst>
    <dgm:cxn modelId="{B714CC01-0AB2-4F9D-B169-31917FE949E1}" type="presOf" srcId="{DEEB8635-69C2-42DE-9A2A-D8FD6167BEEE}" destId="{F565243C-E45B-46E3-AD75-2AF347A54B83}" srcOrd="0" destOrd="0" presId="urn:microsoft.com/office/officeart/2008/layout/HorizontalMultiLevelHierarchy"/>
    <dgm:cxn modelId="{2C269504-B51F-4E1C-A3B3-9B8074947EF3}" type="presOf" srcId="{27FAFD31-1ACF-4BE3-87F7-3268A7B969DF}" destId="{B2C50440-BA08-4788-A30D-9AB878C45D6E}" srcOrd="1" destOrd="0" presId="urn:microsoft.com/office/officeart/2008/layout/HorizontalMultiLevelHierarchy"/>
    <dgm:cxn modelId="{FDDFFA04-E03A-47C9-B555-DB11D4CF298E}" type="presOf" srcId="{9BB09FA9-40DA-4AE3-921F-192C78BDF306}" destId="{BCE7B70E-9A35-4994-8866-80FEB40E3860}" srcOrd="0" destOrd="0" presId="urn:microsoft.com/office/officeart/2008/layout/HorizontalMultiLevelHierarchy"/>
    <dgm:cxn modelId="{A494B806-27EC-41A8-ADA5-8E7C5A629587}" type="presOf" srcId="{8EC20381-0857-4475-A10B-0867065F31F3}" destId="{36B2F835-5BB7-4E86-B4CD-643EC5D087AD}" srcOrd="1" destOrd="0" presId="urn:microsoft.com/office/officeart/2008/layout/HorizontalMultiLevelHierarchy"/>
    <dgm:cxn modelId="{25C24621-4369-4FF3-9BFA-F56729029C7E}" type="presOf" srcId="{DEEA8F32-00E1-441A-9741-9AAF26EF5891}" destId="{E408A303-0A7D-42D1-B24B-F374D17AB484}" srcOrd="0" destOrd="0" presId="urn:microsoft.com/office/officeart/2008/layout/HorizontalMultiLevelHierarchy"/>
    <dgm:cxn modelId="{A2120A24-5144-40B4-BD2D-6060D51350BD}" type="presOf" srcId="{4D4E75FE-93AC-4E13-B991-402DFE5E7350}" destId="{504B60B8-6BAD-45B5-905F-0609DA8E805B}" srcOrd="1" destOrd="0" presId="urn:microsoft.com/office/officeart/2008/layout/HorizontalMultiLevelHierarchy"/>
    <dgm:cxn modelId="{F9095D2D-DD63-427D-A5D7-583A1CDBB7C5}" srcId="{486AADD5-7356-4F0A-814F-33CA0AA451DE}" destId="{6A3332A9-5C04-4FE8-92DC-A22027130193}" srcOrd="2" destOrd="0" parTransId="{4D4E75FE-93AC-4E13-B991-402DFE5E7350}" sibTransId="{997A8FE3-ED89-46D1-95BA-7E82F0C01F74}"/>
    <dgm:cxn modelId="{9BF8912D-6892-4FFF-BEAB-074C2BF77195}" srcId="{486AADD5-7356-4F0A-814F-33CA0AA451DE}" destId="{6126CC68-CAE2-44C4-B50B-B9FDFA01A3BD}" srcOrd="3" destOrd="0" parTransId="{27FAFD31-1ACF-4BE3-87F7-3268A7B969DF}" sibTransId="{CA7E7081-17DC-4D3A-9D3E-152CB631C195}"/>
    <dgm:cxn modelId="{0F11B160-8321-4E2D-97AA-4A3D1F927969}" srcId="{486AADD5-7356-4F0A-814F-33CA0AA451DE}" destId="{58F290B4-6CD7-4C63-B4F4-668D845443EA}" srcOrd="0" destOrd="0" parTransId="{DEEA8F32-00E1-441A-9741-9AAF26EF5891}" sibTransId="{53C104BE-2109-4D3C-96AF-9507762282C7}"/>
    <dgm:cxn modelId="{5BE0BE61-C7EE-4B36-8BA0-E8E88746A729}" type="presOf" srcId="{27FAFD31-1ACF-4BE3-87F7-3268A7B969DF}" destId="{8561C4C7-01D5-4FD3-800B-BB07B9DA84D2}" srcOrd="0" destOrd="0" presId="urn:microsoft.com/office/officeart/2008/layout/HorizontalMultiLevelHierarchy"/>
    <dgm:cxn modelId="{83356654-5E7E-4786-AA1F-A20834D17ABD}" srcId="{486AADD5-7356-4F0A-814F-33CA0AA451DE}" destId="{00E8432C-8CBC-4147-ADEC-B9575342EE97}" srcOrd="1" destOrd="0" parTransId="{DEEB8635-69C2-42DE-9A2A-D8FD6167BEEE}" sibTransId="{41890A6E-913E-4E8D-B50B-21C9FBC326E4}"/>
    <dgm:cxn modelId="{63D33279-CDBC-40BF-B0AF-D6287D792B9A}" srcId="{9BB09FA9-40DA-4AE3-921F-192C78BDF306}" destId="{486AADD5-7356-4F0A-814F-33CA0AA451DE}" srcOrd="0" destOrd="0" parTransId="{385622F7-9F2E-4ECB-8510-EDEBFE945404}" sibTransId="{C0A22577-E325-4DA4-B68C-0C460E2A887D}"/>
    <dgm:cxn modelId="{6EA9088F-6891-4D70-8DB7-555ACAF49C31}" type="presOf" srcId="{6126CC68-CAE2-44C4-B50B-B9FDFA01A3BD}" destId="{AC9DF0AE-18E2-4411-BA5F-14C8AFEF239C}" srcOrd="0" destOrd="0" presId="urn:microsoft.com/office/officeart/2008/layout/HorizontalMultiLevelHierarchy"/>
    <dgm:cxn modelId="{4A86BC9C-B7B6-4987-B12E-B81C5158CB4D}" type="presOf" srcId="{58F290B4-6CD7-4C63-B4F4-668D845443EA}" destId="{201F315C-031D-453C-915C-C057873C4A5F}" srcOrd="0" destOrd="0" presId="urn:microsoft.com/office/officeart/2008/layout/HorizontalMultiLevelHierarchy"/>
    <dgm:cxn modelId="{99C05BA7-CDDD-4A4D-9A85-1FAEC1493F9F}" srcId="{486AADD5-7356-4F0A-814F-33CA0AA451DE}" destId="{361E74D3-EC0C-4CE8-9DAA-EC528A80EB5E}" srcOrd="4" destOrd="0" parTransId="{8EC20381-0857-4475-A10B-0867065F31F3}" sibTransId="{5129839B-5EA9-43FB-97AA-3447294A9949}"/>
    <dgm:cxn modelId="{A6D64EC4-F894-4EAE-950C-899251DA9ABE}" type="presOf" srcId="{8EC20381-0857-4475-A10B-0867065F31F3}" destId="{BEAF6BC5-BED7-4559-9AB0-E786DA68F40D}" srcOrd="0" destOrd="0" presId="urn:microsoft.com/office/officeart/2008/layout/HorizontalMultiLevelHierarchy"/>
    <dgm:cxn modelId="{F19798C7-DB2B-4601-A378-74B7C7BC9190}" type="presOf" srcId="{486AADD5-7356-4F0A-814F-33CA0AA451DE}" destId="{84D64869-B359-4C63-BA03-19F59B0C65B8}" srcOrd="0" destOrd="0" presId="urn:microsoft.com/office/officeart/2008/layout/HorizontalMultiLevelHierarchy"/>
    <dgm:cxn modelId="{F69891CC-9878-4A21-8659-32A40ADDB1DF}" type="presOf" srcId="{DEEA8F32-00E1-441A-9741-9AAF26EF5891}" destId="{0F200D1D-8548-4BFE-A6A3-2B37DB074976}" srcOrd="1" destOrd="0" presId="urn:microsoft.com/office/officeart/2008/layout/HorizontalMultiLevelHierarchy"/>
    <dgm:cxn modelId="{7D961DCE-AAAE-4F1B-86B8-2BF2B6F9A735}" type="presOf" srcId="{00E8432C-8CBC-4147-ADEC-B9575342EE97}" destId="{25DCF047-3F27-499C-8260-CADFCB871F85}" srcOrd="0" destOrd="0" presId="urn:microsoft.com/office/officeart/2008/layout/HorizontalMultiLevelHierarchy"/>
    <dgm:cxn modelId="{7BC824D2-75C2-4A89-B7C4-BDF7D1E6AFCE}" type="presOf" srcId="{4D4E75FE-93AC-4E13-B991-402DFE5E7350}" destId="{16F894F2-1396-4160-9F60-680DA50BF1B7}" srcOrd="0" destOrd="0" presId="urn:microsoft.com/office/officeart/2008/layout/HorizontalMultiLevelHierarchy"/>
    <dgm:cxn modelId="{D1F60ED3-2E0C-4A50-8370-058F0E60CE11}" type="presOf" srcId="{DEEB8635-69C2-42DE-9A2A-D8FD6167BEEE}" destId="{6BC90317-D2C4-409E-9683-EEA67DED79BA}" srcOrd="1" destOrd="0" presId="urn:microsoft.com/office/officeart/2008/layout/HorizontalMultiLevelHierarchy"/>
    <dgm:cxn modelId="{CB1DCAF9-EA41-4108-AD75-7508D571A8A8}" type="presOf" srcId="{6A3332A9-5C04-4FE8-92DC-A22027130193}" destId="{2878D7DC-FC93-4343-A091-BA5BB595A933}" srcOrd="0" destOrd="0" presId="urn:microsoft.com/office/officeart/2008/layout/HorizontalMultiLevelHierarchy"/>
    <dgm:cxn modelId="{54093AFE-6D58-4098-9D33-57ED4CCA1DF0}" type="presOf" srcId="{361E74D3-EC0C-4CE8-9DAA-EC528A80EB5E}" destId="{4FEC3479-7CC5-4A2E-833A-D128EAF06F56}" srcOrd="0" destOrd="0" presId="urn:microsoft.com/office/officeart/2008/layout/HorizontalMultiLevelHierarchy"/>
    <dgm:cxn modelId="{61DFCDA1-58B6-4CC0-9DBA-11451E24EA3B}" type="presParOf" srcId="{BCE7B70E-9A35-4994-8866-80FEB40E3860}" destId="{DA8E41A9-BCCE-4D7B-9C1F-6E5FC5557525}" srcOrd="0" destOrd="0" presId="urn:microsoft.com/office/officeart/2008/layout/HorizontalMultiLevelHierarchy"/>
    <dgm:cxn modelId="{2E16762A-CAC1-4C52-8088-5A91B19CEB3F}" type="presParOf" srcId="{DA8E41A9-BCCE-4D7B-9C1F-6E5FC5557525}" destId="{84D64869-B359-4C63-BA03-19F59B0C65B8}" srcOrd="0" destOrd="0" presId="urn:microsoft.com/office/officeart/2008/layout/HorizontalMultiLevelHierarchy"/>
    <dgm:cxn modelId="{552C7FFC-F33F-4954-8754-A13001C3C89E}" type="presParOf" srcId="{DA8E41A9-BCCE-4D7B-9C1F-6E5FC5557525}" destId="{500D2603-E9DB-4620-9947-C4FD1C337105}" srcOrd="1" destOrd="0" presId="urn:microsoft.com/office/officeart/2008/layout/HorizontalMultiLevelHierarchy"/>
    <dgm:cxn modelId="{5290CDC5-22B7-4C7E-B730-945FE835EF78}" type="presParOf" srcId="{500D2603-E9DB-4620-9947-C4FD1C337105}" destId="{E408A303-0A7D-42D1-B24B-F374D17AB484}" srcOrd="0" destOrd="0" presId="urn:microsoft.com/office/officeart/2008/layout/HorizontalMultiLevelHierarchy"/>
    <dgm:cxn modelId="{73CC6477-2DF3-4F61-9CCB-D042F2C2A508}" type="presParOf" srcId="{E408A303-0A7D-42D1-B24B-F374D17AB484}" destId="{0F200D1D-8548-4BFE-A6A3-2B37DB074976}" srcOrd="0" destOrd="0" presId="urn:microsoft.com/office/officeart/2008/layout/HorizontalMultiLevelHierarchy"/>
    <dgm:cxn modelId="{C6FEF0C1-3EA3-4514-B898-79939A4F35D6}" type="presParOf" srcId="{500D2603-E9DB-4620-9947-C4FD1C337105}" destId="{BA475C46-C3E6-40CB-8B5C-1720F98B7ACA}" srcOrd="1" destOrd="0" presId="urn:microsoft.com/office/officeart/2008/layout/HorizontalMultiLevelHierarchy"/>
    <dgm:cxn modelId="{D4869341-766C-4C5E-87FB-C55E4E11D23D}" type="presParOf" srcId="{BA475C46-C3E6-40CB-8B5C-1720F98B7ACA}" destId="{201F315C-031D-453C-915C-C057873C4A5F}" srcOrd="0" destOrd="0" presId="urn:microsoft.com/office/officeart/2008/layout/HorizontalMultiLevelHierarchy"/>
    <dgm:cxn modelId="{7970B9C7-84B3-4AFD-A9FD-97254610B2F0}" type="presParOf" srcId="{BA475C46-C3E6-40CB-8B5C-1720F98B7ACA}" destId="{1395DDB2-1E1E-44F5-B394-837C81B0D370}" srcOrd="1" destOrd="0" presId="urn:microsoft.com/office/officeart/2008/layout/HorizontalMultiLevelHierarchy"/>
    <dgm:cxn modelId="{D5756FB9-5CB8-411E-8FE0-048C8B7C4C92}" type="presParOf" srcId="{500D2603-E9DB-4620-9947-C4FD1C337105}" destId="{F565243C-E45B-46E3-AD75-2AF347A54B83}" srcOrd="2" destOrd="0" presId="urn:microsoft.com/office/officeart/2008/layout/HorizontalMultiLevelHierarchy"/>
    <dgm:cxn modelId="{166B7A51-31C9-461A-9AAB-32D7DB1E930D}" type="presParOf" srcId="{F565243C-E45B-46E3-AD75-2AF347A54B83}" destId="{6BC90317-D2C4-409E-9683-EEA67DED79BA}" srcOrd="0" destOrd="0" presId="urn:microsoft.com/office/officeart/2008/layout/HorizontalMultiLevelHierarchy"/>
    <dgm:cxn modelId="{A28DDE02-56A1-432C-A075-B3F9631B89E7}" type="presParOf" srcId="{500D2603-E9DB-4620-9947-C4FD1C337105}" destId="{697FABA6-29DA-4693-ADA6-5F0220A7F7D8}" srcOrd="3" destOrd="0" presId="urn:microsoft.com/office/officeart/2008/layout/HorizontalMultiLevelHierarchy"/>
    <dgm:cxn modelId="{93A3CB04-0840-488D-A844-77CB5E2DD188}" type="presParOf" srcId="{697FABA6-29DA-4693-ADA6-5F0220A7F7D8}" destId="{25DCF047-3F27-499C-8260-CADFCB871F85}" srcOrd="0" destOrd="0" presId="urn:microsoft.com/office/officeart/2008/layout/HorizontalMultiLevelHierarchy"/>
    <dgm:cxn modelId="{1718BF3C-CC49-4491-AE26-4C563ABC9831}" type="presParOf" srcId="{697FABA6-29DA-4693-ADA6-5F0220A7F7D8}" destId="{6F3AA52B-4A65-48AF-9D8A-60CC02E118F7}" srcOrd="1" destOrd="0" presId="urn:microsoft.com/office/officeart/2008/layout/HorizontalMultiLevelHierarchy"/>
    <dgm:cxn modelId="{C709B230-08CC-499F-AC86-0E2F32C9A35E}" type="presParOf" srcId="{500D2603-E9DB-4620-9947-C4FD1C337105}" destId="{16F894F2-1396-4160-9F60-680DA50BF1B7}" srcOrd="4" destOrd="0" presId="urn:microsoft.com/office/officeart/2008/layout/HorizontalMultiLevelHierarchy"/>
    <dgm:cxn modelId="{3CCE526B-A095-4CDC-9D48-A1117B32D52E}" type="presParOf" srcId="{16F894F2-1396-4160-9F60-680DA50BF1B7}" destId="{504B60B8-6BAD-45B5-905F-0609DA8E805B}" srcOrd="0" destOrd="0" presId="urn:microsoft.com/office/officeart/2008/layout/HorizontalMultiLevelHierarchy"/>
    <dgm:cxn modelId="{5404E63F-B632-4F92-BFD9-9C28A283E14B}" type="presParOf" srcId="{500D2603-E9DB-4620-9947-C4FD1C337105}" destId="{6E1F5C45-E63F-4BDC-9151-E7D156EDA0B5}" srcOrd="5" destOrd="0" presId="urn:microsoft.com/office/officeart/2008/layout/HorizontalMultiLevelHierarchy"/>
    <dgm:cxn modelId="{D130254F-1656-465C-8AC8-8B3A7CA0AB24}" type="presParOf" srcId="{6E1F5C45-E63F-4BDC-9151-E7D156EDA0B5}" destId="{2878D7DC-FC93-4343-A091-BA5BB595A933}" srcOrd="0" destOrd="0" presId="urn:microsoft.com/office/officeart/2008/layout/HorizontalMultiLevelHierarchy"/>
    <dgm:cxn modelId="{C5495835-5E8A-44E4-832C-B4419D00DA4A}" type="presParOf" srcId="{6E1F5C45-E63F-4BDC-9151-E7D156EDA0B5}" destId="{4157BB0F-24BB-4742-B492-20EBED7DD537}" srcOrd="1" destOrd="0" presId="urn:microsoft.com/office/officeart/2008/layout/HorizontalMultiLevelHierarchy"/>
    <dgm:cxn modelId="{714960F0-BB2A-465C-B532-AD987108DBE1}" type="presParOf" srcId="{500D2603-E9DB-4620-9947-C4FD1C337105}" destId="{8561C4C7-01D5-4FD3-800B-BB07B9DA84D2}" srcOrd="6" destOrd="0" presId="urn:microsoft.com/office/officeart/2008/layout/HorizontalMultiLevelHierarchy"/>
    <dgm:cxn modelId="{F5409840-CF38-46FE-B0A5-69965DB06757}" type="presParOf" srcId="{8561C4C7-01D5-4FD3-800B-BB07B9DA84D2}" destId="{B2C50440-BA08-4788-A30D-9AB878C45D6E}" srcOrd="0" destOrd="0" presId="urn:microsoft.com/office/officeart/2008/layout/HorizontalMultiLevelHierarchy"/>
    <dgm:cxn modelId="{D7360C62-764D-47FC-93F7-1CDEF2EDAC41}" type="presParOf" srcId="{500D2603-E9DB-4620-9947-C4FD1C337105}" destId="{00C97F8C-C9D6-46DE-A4C4-AB5D74C9B224}" srcOrd="7" destOrd="0" presId="urn:microsoft.com/office/officeart/2008/layout/HorizontalMultiLevelHierarchy"/>
    <dgm:cxn modelId="{2DB56398-CD48-43CA-8CE4-D62E5A3D1218}" type="presParOf" srcId="{00C97F8C-C9D6-46DE-A4C4-AB5D74C9B224}" destId="{AC9DF0AE-18E2-4411-BA5F-14C8AFEF239C}" srcOrd="0" destOrd="0" presId="urn:microsoft.com/office/officeart/2008/layout/HorizontalMultiLevelHierarchy"/>
    <dgm:cxn modelId="{85AED7E8-3081-4026-9BF4-CDBE59AAD56F}" type="presParOf" srcId="{00C97F8C-C9D6-46DE-A4C4-AB5D74C9B224}" destId="{3D35096F-E9C8-45B0-B72B-2FE0F5120148}" srcOrd="1" destOrd="0" presId="urn:microsoft.com/office/officeart/2008/layout/HorizontalMultiLevelHierarchy"/>
    <dgm:cxn modelId="{40642492-145D-4256-BEC1-C200BBB4DB5E}" type="presParOf" srcId="{500D2603-E9DB-4620-9947-C4FD1C337105}" destId="{BEAF6BC5-BED7-4559-9AB0-E786DA68F40D}" srcOrd="8" destOrd="0" presId="urn:microsoft.com/office/officeart/2008/layout/HorizontalMultiLevelHierarchy"/>
    <dgm:cxn modelId="{611C0B7B-CC4A-432C-86F4-31AEA35DA399}" type="presParOf" srcId="{BEAF6BC5-BED7-4559-9AB0-E786DA68F40D}" destId="{36B2F835-5BB7-4E86-B4CD-643EC5D087AD}" srcOrd="0" destOrd="0" presId="urn:microsoft.com/office/officeart/2008/layout/HorizontalMultiLevelHierarchy"/>
    <dgm:cxn modelId="{9F52AF5A-F61C-4BF7-8733-BFF5048CC3AA}" type="presParOf" srcId="{500D2603-E9DB-4620-9947-C4FD1C337105}" destId="{19F6F7B2-4383-408B-800F-B58D38E9433C}" srcOrd="9" destOrd="0" presId="urn:microsoft.com/office/officeart/2008/layout/HorizontalMultiLevelHierarchy"/>
    <dgm:cxn modelId="{510485A6-F6B8-41A7-A61B-C59BABCED8C7}" type="presParOf" srcId="{19F6F7B2-4383-408B-800F-B58D38E9433C}" destId="{4FEC3479-7CC5-4A2E-833A-D128EAF06F56}" srcOrd="0" destOrd="0" presId="urn:microsoft.com/office/officeart/2008/layout/HorizontalMultiLevelHierarchy"/>
    <dgm:cxn modelId="{7C5BDA4D-BCA7-46BE-9272-34FF47D405B7}" type="presParOf" srcId="{19F6F7B2-4383-408B-800F-B58D38E9433C}" destId="{1BCA4F71-D8D6-4B0A-AC0D-BE649BF283C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B55EB-B8F3-41AB-A58C-3A95C3F0D3DC}">
      <dsp:nvSpPr>
        <dsp:cNvPr id="0" name=""/>
        <dsp:cNvSpPr/>
      </dsp:nvSpPr>
      <dsp:spPr>
        <a:xfrm>
          <a:off x="2096804" y="156319"/>
          <a:ext cx="6115617" cy="1342538"/>
        </a:xfrm>
        <a:prstGeom prst="rect">
          <a:avLst/>
        </a:prstGeom>
        <a:solidFill>
          <a:schemeClr val="lt2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9346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des résultats détaillés des réponses des patients</a:t>
          </a:r>
          <a:r>
            <a:rPr lang="fr-FR" sz="22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en continu, tout au long de l’année</a:t>
          </a:r>
        </a:p>
      </dsp:txBody>
      <dsp:txXfrm>
        <a:off x="2096804" y="156319"/>
        <a:ext cx="6115617" cy="1342538"/>
      </dsp:txXfrm>
    </dsp:sp>
    <dsp:sp modelId="{55D28E99-A01E-4E00-9A2D-B94115D8182C}">
      <dsp:nvSpPr>
        <dsp:cNvPr id="0" name=""/>
        <dsp:cNvSpPr/>
      </dsp:nvSpPr>
      <dsp:spPr>
        <a:xfrm>
          <a:off x="1696279" y="150938"/>
          <a:ext cx="734445" cy="10543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25000" r="-25000"/>
          </a:stretch>
        </a:blip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D70970-5068-41A2-A25A-C61C71CAA019}">
      <dsp:nvSpPr>
        <dsp:cNvPr id="0" name=""/>
        <dsp:cNvSpPr/>
      </dsp:nvSpPr>
      <dsp:spPr>
        <a:xfrm>
          <a:off x="2028754" y="1474511"/>
          <a:ext cx="6183667" cy="1342538"/>
        </a:xfrm>
        <a:prstGeom prst="rect">
          <a:avLst/>
        </a:prstGeom>
        <a:solidFill>
          <a:schemeClr val="lt2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9346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des commentaires libres </a:t>
          </a:r>
          <a:r>
            <a:rPr lang="fr-FR" sz="22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en complément des questionnaires fermés </a:t>
          </a:r>
        </a:p>
      </dsp:txBody>
      <dsp:txXfrm>
        <a:off x="2028754" y="1474511"/>
        <a:ext cx="6183667" cy="1342538"/>
      </dsp:txXfrm>
    </dsp:sp>
    <dsp:sp modelId="{12947D52-7730-401D-B302-C2FC4575DF6F}">
      <dsp:nvSpPr>
        <dsp:cNvPr id="0" name=""/>
        <dsp:cNvSpPr/>
      </dsp:nvSpPr>
      <dsp:spPr>
        <a:xfrm>
          <a:off x="1690354" y="1482405"/>
          <a:ext cx="759057" cy="11038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25000" r="-25000"/>
          </a:stretch>
        </a:blip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9BCD18-ABC8-4640-AB12-37C6B5DDCF3C}">
      <dsp:nvSpPr>
        <dsp:cNvPr id="0" name=""/>
        <dsp:cNvSpPr/>
      </dsp:nvSpPr>
      <dsp:spPr>
        <a:xfrm>
          <a:off x="2014705" y="2782593"/>
          <a:ext cx="6197716" cy="1342538"/>
        </a:xfrm>
        <a:prstGeom prst="rect">
          <a:avLst/>
        </a:prstGeom>
        <a:solidFill>
          <a:schemeClr val="lt2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9346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des résultats d’indicateurs nationaux</a:t>
          </a:r>
          <a:r>
            <a:rPr lang="fr-FR" sz="22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, validés par la HAS pour se situer par rapport aux autres établissements (scores et % de recommandation + classement)</a:t>
          </a:r>
          <a:endParaRPr lang="fr-FR" sz="2200" kern="1200" dirty="0">
            <a:solidFill>
              <a:srgbClr val="002060"/>
            </a:solidFill>
            <a:highlight>
              <a:srgbClr val="FFFF00"/>
            </a:highligh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14705" y="2782593"/>
        <a:ext cx="6197716" cy="1342538"/>
      </dsp:txXfrm>
    </dsp:sp>
    <dsp:sp modelId="{403A8DE6-9E05-4720-BCBF-8F1861B0A495}">
      <dsp:nvSpPr>
        <dsp:cNvPr id="0" name=""/>
        <dsp:cNvSpPr/>
      </dsp:nvSpPr>
      <dsp:spPr>
        <a:xfrm>
          <a:off x="1696082" y="2970117"/>
          <a:ext cx="827125" cy="87743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-25000" r="-25000"/>
          </a:stretch>
        </a:blip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1BF4EC-1F1E-48FE-A053-269934B6C114}">
      <dsp:nvSpPr>
        <dsp:cNvPr id="0" name=""/>
        <dsp:cNvSpPr/>
      </dsp:nvSpPr>
      <dsp:spPr>
        <a:xfrm rot="10800000">
          <a:off x="2053540" y="0"/>
          <a:ext cx="9230849" cy="1276787"/>
        </a:xfrm>
        <a:prstGeom prst="homePlate">
          <a:avLst/>
        </a:prstGeom>
        <a:noFill/>
        <a:ln w="3175">
          <a:solidFill>
            <a:schemeClr val="bg1">
              <a:lumMod val="95000"/>
              <a:alpha val="30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3028" tIns="91440" rIns="170688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Participation des établissements – 903 participants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0" kern="1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93% des ES concernés par e-Satis MCO CA</a:t>
          </a:r>
        </a:p>
      </dsp:txBody>
      <dsp:txXfrm rot="10800000">
        <a:off x="2372737" y="0"/>
        <a:ext cx="8911652" cy="1276787"/>
      </dsp:txXfrm>
    </dsp:sp>
    <dsp:sp modelId="{CBB6B677-8134-44CD-BE01-0FB669142056}">
      <dsp:nvSpPr>
        <dsp:cNvPr id="0" name=""/>
        <dsp:cNvSpPr/>
      </dsp:nvSpPr>
      <dsp:spPr>
        <a:xfrm>
          <a:off x="1363796" y="1456"/>
          <a:ext cx="1276787" cy="1276787"/>
        </a:xfrm>
        <a:prstGeom prst="ellipse">
          <a:avLst/>
        </a:prstGeom>
        <a:blipFill>
          <a:blip xmlns:r="http://schemas.openxmlformats.org/officeDocument/2006/relationships" r:embed="rId1">
            <a:grayscl/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8E3D734-77D7-4F87-9D6E-8A66F4921973}">
      <dsp:nvSpPr>
        <dsp:cNvPr id="0" name=""/>
        <dsp:cNvSpPr/>
      </dsp:nvSpPr>
      <dsp:spPr>
        <a:xfrm rot="10800000">
          <a:off x="2007064" y="1648738"/>
          <a:ext cx="8865911" cy="1276787"/>
        </a:xfrm>
        <a:prstGeom prst="homePlate">
          <a:avLst/>
        </a:prstGeom>
        <a:noFill/>
        <a:ln w="3175">
          <a:solidFill>
            <a:prstClr val="white">
              <a:lumMod val="95000"/>
              <a:alpha val="30000"/>
            </a:prst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3753" tIns="76200" rIns="142240" bIns="76200" numCol="1" spcCol="1270" anchor="ctr" anchorCtr="0">
          <a:noAutofit/>
        </a:bodyPr>
        <a:lstStyle/>
        <a:p>
          <a:pPr marL="0"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Questionnaires envoyés</a:t>
          </a:r>
        </a:p>
        <a:p>
          <a:pPr marL="0" marR="0" lvl="0" indent="0" algn="l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fr-FR" sz="2400" b="0" kern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2 480 601 en 2021</a:t>
          </a:r>
        </a:p>
        <a:p>
          <a:pPr marL="0"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0" kern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+ de 6 million entre mai 2018 et oct. 2021</a:t>
          </a:r>
        </a:p>
      </dsp:txBody>
      <dsp:txXfrm rot="10800000">
        <a:off x="2326261" y="1648738"/>
        <a:ext cx="8546714" cy="1276787"/>
      </dsp:txXfrm>
    </dsp:sp>
    <dsp:sp modelId="{4A80849B-0D51-45CB-A311-1BF2111FC4DE}">
      <dsp:nvSpPr>
        <dsp:cNvPr id="0" name=""/>
        <dsp:cNvSpPr/>
      </dsp:nvSpPr>
      <dsp:spPr>
        <a:xfrm>
          <a:off x="1453764" y="1641754"/>
          <a:ext cx="1276787" cy="1276787"/>
        </a:xfrm>
        <a:prstGeom prst="ellipse">
          <a:avLst/>
        </a:prstGeom>
        <a:blipFill>
          <a:blip xmlns:r="http://schemas.openxmlformats.org/officeDocument/2006/relationships" r:embed="rId3">
            <a:grayscl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B23969D-068C-4E61-953A-54FC975C13A4}">
      <dsp:nvSpPr>
        <dsp:cNvPr id="0" name=""/>
        <dsp:cNvSpPr/>
      </dsp:nvSpPr>
      <dsp:spPr>
        <a:xfrm rot="10800000">
          <a:off x="1984782" y="3283508"/>
          <a:ext cx="9568046" cy="1276787"/>
        </a:xfrm>
        <a:prstGeom prst="homePlate">
          <a:avLst/>
        </a:prstGeom>
        <a:noFill/>
        <a:ln w="3175">
          <a:solidFill>
            <a:prstClr val="white">
              <a:lumMod val="95000"/>
              <a:alpha val="30000"/>
            </a:prst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3753" tIns="76200" rIns="142240" bIns="76200" numCol="1" spcCol="1270" anchor="ctr" anchorCtr="0">
          <a:noAutofit/>
        </a:bodyPr>
        <a:lstStyle/>
        <a:p>
          <a:pPr marL="0"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Réponses reçues</a:t>
          </a:r>
        </a:p>
        <a:p>
          <a:pPr marL="0" marR="0" lvl="0" indent="0" algn="l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fr-FR" sz="2400" b="0" kern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603 929 en 2021 </a:t>
          </a:r>
          <a:r>
            <a:rPr lang="fr-FR" sz="2000" b="0" kern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(taux de réponse 25,4%)</a:t>
          </a:r>
          <a:r>
            <a:rPr lang="fr-FR" sz="2000" b="0" kern="1200" baseline="300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1</a:t>
          </a:r>
          <a:endParaRPr lang="fr-FR" sz="2000" b="0" kern="1200" dirty="0">
            <a:solidFill>
              <a:srgbClr val="5B9BD5">
                <a:lumMod val="50000"/>
              </a:srgb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0"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0" kern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La moitié des ES participants + 420 réponses </a:t>
          </a:r>
          <a:r>
            <a:rPr lang="fr-FR" sz="1800" b="0" kern="1200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(min 30 – max 8823)</a:t>
          </a:r>
        </a:p>
      </dsp:txBody>
      <dsp:txXfrm rot="10800000">
        <a:off x="2303979" y="3283508"/>
        <a:ext cx="9248849" cy="1276787"/>
      </dsp:txXfrm>
    </dsp:sp>
    <dsp:sp modelId="{055E5DB4-8A1A-459E-8FE0-C4805F258BC1}">
      <dsp:nvSpPr>
        <dsp:cNvPr id="0" name=""/>
        <dsp:cNvSpPr/>
      </dsp:nvSpPr>
      <dsp:spPr>
        <a:xfrm>
          <a:off x="1363796" y="3282051"/>
          <a:ext cx="1276787" cy="1276787"/>
        </a:xfrm>
        <a:prstGeom prst="ellipse">
          <a:avLst/>
        </a:prstGeom>
        <a:blipFill>
          <a:blip xmlns:r="http://schemas.openxmlformats.org/officeDocument/2006/relationships" r:embed="rId5">
            <a:grayscl/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2A097E-1393-429E-A95C-80BE6DB8AA4A}">
      <dsp:nvSpPr>
        <dsp:cNvPr id="0" name=""/>
        <dsp:cNvSpPr/>
      </dsp:nvSpPr>
      <dsp:spPr>
        <a:xfrm>
          <a:off x="1522897" y="2550224"/>
          <a:ext cx="633858" cy="11252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6929" y="0"/>
              </a:lnTo>
              <a:lnTo>
                <a:pt x="316929" y="1125292"/>
              </a:lnTo>
              <a:lnTo>
                <a:pt x="633858" y="112529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07538" y="3080582"/>
        <a:ext cx="64576" cy="64576"/>
      </dsp:txXfrm>
    </dsp:sp>
    <dsp:sp modelId="{06AFB7E6-547A-49B0-A787-7C5AEDCFEBD0}">
      <dsp:nvSpPr>
        <dsp:cNvPr id="0" name=""/>
        <dsp:cNvSpPr/>
      </dsp:nvSpPr>
      <dsp:spPr>
        <a:xfrm>
          <a:off x="1522897" y="2318083"/>
          <a:ext cx="633858" cy="232141"/>
        </a:xfrm>
        <a:custGeom>
          <a:avLst/>
          <a:gdLst/>
          <a:ahLst/>
          <a:cxnLst/>
          <a:rect l="0" t="0" r="0" b="0"/>
          <a:pathLst>
            <a:path>
              <a:moveTo>
                <a:pt x="0" y="232141"/>
              </a:moveTo>
              <a:lnTo>
                <a:pt x="316929" y="232141"/>
              </a:lnTo>
              <a:lnTo>
                <a:pt x="316929" y="0"/>
              </a:lnTo>
              <a:lnTo>
                <a:pt x="633858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22950" y="2417278"/>
        <a:ext cx="33751" cy="33751"/>
      </dsp:txXfrm>
    </dsp:sp>
    <dsp:sp modelId="{23AA7761-CEAA-4B60-A2C3-774BDC500AC6}">
      <dsp:nvSpPr>
        <dsp:cNvPr id="0" name=""/>
        <dsp:cNvSpPr/>
      </dsp:nvSpPr>
      <dsp:spPr>
        <a:xfrm>
          <a:off x="1522897" y="1192790"/>
          <a:ext cx="633858" cy="1357433"/>
        </a:xfrm>
        <a:custGeom>
          <a:avLst/>
          <a:gdLst/>
          <a:ahLst/>
          <a:cxnLst/>
          <a:rect l="0" t="0" r="0" b="0"/>
          <a:pathLst>
            <a:path>
              <a:moveTo>
                <a:pt x="0" y="1357433"/>
              </a:moveTo>
              <a:lnTo>
                <a:pt x="316929" y="1357433"/>
              </a:lnTo>
              <a:lnTo>
                <a:pt x="316929" y="0"/>
              </a:lnTo>
              <a:lnTo>
                <a:pt x="633858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02373" y="1834054"/>
        <a:ext cx="74906" cy="74906"/>
      </dsp:txXfrm>
    </dsp:sp>
    <dsp:sp modelId="{AEA7B2A9-C81B-43D4-ADF8-778574098253}">
      <dsp:nvSpPr>
        <dsp:cNvPr id="0" name=""/>
        <dsp:cNvSpPr/>
      </dsp:nvSpPr>
      <dsp:spPr>
        <a:xfrm rot="16200000">
          <a:off x="-1507383" y="2067100"/>
          <a:ext cx="5094313" cy="966248"/>
        </a:xfrm>
        <a:prstGeom prst="rect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Score global ajusté </a:t>
          </a:r>
        </a:p>
      </dsp:txBody>
      <dsp:txXfrm>
        <a:off x="-1507383" y="2067100"/>
        <a:ext cx="5094313" cy="966248"/>
      </dsp:txXfrm>
    </dsp:sp>
    <dsp:sp modelId="{223B8058-27B5-4ECC-AC1D-D1F844DC5319}">
      <dsp:nvSpPr>
        <dsp:cNvPr id="0" name=""/>
        <dsp:cNvSpPr/>
      </dsp:nvSpPr>
      <dsp:spPr>
        <a:xfrm>
          <a:off x="2156756" y="709666"/>
          <a:ext cx="3169293" cy="966248"/>
        </a:xfrm>
        <a:prstGeom prst="rect">
          <a:avLst/>
        </a:prstGeom>
        <a:noFill/>
        <a:ln w="19050" cap="rnd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Minimum de 30 questionnaires patients exploitables pour être intégré au classement</a:t>
          </a:r>
        </a:p>
      </dsp:txBody>
      <dsp:txXfrm>
        <a:off x="2156756" y="709666"/>
        <a:ext cx="3169293" cy="966248"/>
      </dsp:txXfrm>
    </dsp:sp>
    <dsp:sp modelId="{4C62E336-541F-4099-902C-90089B03F7AF}">
      <dsp:nvSpPr>
        <dsp:cNvPr id="0" name=""/>
        <dsp:cNvSpPr/>
      </dsp:nvSpPr>
      <dsp:spPr>
        <a:xfrm>
          <a:off x="2156756" y="1917476"/>
          <a:ext cx="3169293" cy="801212"/>
        </a:xfrm>
        <a:prstGeom prst="rect">
          <a:avLst/>
        </a:prstGeom>
        <a:noFill/>
        <a:ln w="19050" cap="rnd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Score ajusté de satisfaction globale et d’expérience  </a:t>
          </a:r>
        </a:p>
      </dsp:txBody>
      <dsp:txXfrm>
        <a:off x="2156756" y="1917476"/>
        <a:ext cx="3169293" cy="801212"/>
      </dsp:txXfrm>
    </dsp:sp>
    <dsp:sp modelId="{2A8ED406-CF05-4989-9608-440E4AAB4789}">
      <dsp:nvSpPr>
        <dsp:cNvPr id="0" name=""/>
        <dsp:cNvSpPr/>
      </dsp:nvSpPr>
      <dsp:spPr>
        <a:xfrm>
          <a:off x="2156756" y="2960251"/>
          <a:ext cx="3169293" cy="1430530"/>
        </a:xfrm>
        <a:prstGeom prst="rect">
          <a:avLst/>
        </a:prstGeom>
        <a:noFill/>
        <a:ln w="19050" cap="rnd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Classement relatif en 4 classes</a:t>
          </a:r>
          <a:br>
            <a:rPr lang="fr-FR" sz="1600" kern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br>
            <a:rPr lang="fr-FR" sz="1600" kern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fr-FR" sz="1600" kern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1 classe = 1 regroupement statistiquement homogène d’ES selon leur score</a:t>
          </a:r>
          <a:endParaRPr lang="fr-FR" sz="2400" kern="1200" dirty="0">
            <a:solidFill>
              <a:schemeClr val="accent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56756" y="2960251"/>
        <a:ext cx="3169293" cy="14305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F6BC5-BED7-4559-9AB0-E786DA68F40D}">
      <dsp:nvSpPr>
        <dsp:cNvPr id="0" name=""/>
        <dsp:cNvSpPr/>
      </dsp:nvSpPr>
      <dsp:spPr>
        <a:xfrm>
          <a:off x="2113556" y="2619783"/>
          <a:ext cx="456822" cy="1979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8411" y="0"/>
              </a:lnTo>
              <a:lnTo>
                <a:pt x="228411" y="1979393"/>
              </a:lnTo>
              <a:lnTo>
                <a:pt x="456822" y="197939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00" kern="1200"/>
        </a:p>
      </dsp:txBody>
      <dsp:txXfrm>
        <a:off x="2291182" y="3558694"/>
        <a:ext cx="101571" cy="101571"/>
      </dsp:txXfrm>
    </dsp:sp>
    <dsp:sp modelId="{8561C4C7-01D5-4FD3-800B-BB07B9DA84D2}">
      <dsp:nvSpPr>
        <dsp:cNvPr id="0" name=""/>
        <dsp:cNvSpPr/>
      </dsp:nvSpPr>
      <dsp:spPr>
        <a:xfrm>
          <a:off x="2113556" y="2619783"/>
          <a:ext cx="456822" cy="819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8411" y="0"/>
              </a:lnTo>
              <a:lnTo>
                <a:pt x="228411" y="819478"/>
              </a:lnTo>
              <a:lnTo>
                <a:pt x="456822" y="81947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800" kern="1200"/>
        </a:p>
      </dsp:txBody>
      <dsp:txXfrm>
        <a:off x="2318512" y="3006067"/>
        <a:ext cx="46910" cy="46910"/>
      </dsp:txXfrm>
    </dsp:sp>
    <dsp:sp modelId="{16F894F2-1396-4160-9F60-680DA50BF1B7}">
      <dsp:nvSpPr>
        <dsp:cNvPr id="0" name=""/>
        <dsp:cNvSpPr/>
      </dsp:nvSpPr>
      <dsp:spPr>
        <a:xfrm>
          <a:off x="2113556" y="2523071"/>
          <a:ext cx="4568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96712"/>
              </a:moveTo>
              <a:lnTo>
                <a:pt x="228411" y="96712"/>
              </a:lnTo>
              <a:lnTo>
                <a:pt x="228411" y="45720"/>
              </a:lnTo>
              <a:lnTo>
                <a:pt x="456822" y="4572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800" kern="1200"/>
        </a:p>
      </dsp:txBody>
      <dsp:txXfrm>
        <a:off x="2330476" y="2557299"/>
        <a:ext cx="22982" cy="22982"/>
      </dsp:txXfrm>
    </dsp:sp>
    <dsp:sp modelId="{F565243C-E45B-46E3-AD75-2AF347A54B83}">
      <dsp:nvSpPr>
        <dsp:cNvPr id="0" name=""/>
        <dsp:cNvSpPr/>
      </dsp:nvSpPr>
      <dsp:spPr>
        <a:xfrm>
          <a:off x="2113556" y="1459868"/>
          <a:ext cx="456822" cy="1159915"/>
        </a:xfrm>
        <a:custGeom>
          <a:avLst/>
          <a:gdLst/>
          <a:ahLst/>
          <a:cxnLst/>
          <a:rect l="0" t="0" r="0" b="0"/>
          <a:pathLst>
            <a:path>
              <a:moveTo>
                <a:pt x="0" y="1159915"/>
              </a:moveTo>
              <a:lnTo>
                <a:pt x="228411" y="1159915"/>
              </a:lnTo>
              <a:lnTo>
                <a:pt x="228411" y="0"/>
              </a:lnTo>
              <a:lnTo>
                <a:pt x="456822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5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10802" y="2008659"/>
        <a:ext cx="62331" cy="62331"/>
      </dsp:txXfrm>
    </dsp:sp>
    <dsp:sp modelId="{E408A303-0A7D-42D1-B24B-F374D17AB484}">
      <dsp:nvSpPr>
        <dsp:cNvPr id="0" name=""/>
        <dsp:cNvSpPr/>
      </dsp:nvSpPr>
      <dsp:spPr>
        <a:xfrm>
          <a:off x="2113556" y="350944"/>
          <a:ext cx="456822" cy="2268838"/>
        </a:xfrm>
        <a:custGeom>
          <a:avLst/>
          <a:gdLst/>
          <a:ahLst/>
          <a:cxnLst/>
          <a:rect l="0" t="0" r="0" b="0"/>
          <a:pathLst>
            <a:path>
              <a:moveTo>
                <a:pt x="0" y="2268838"/>
              </a:moveTo>
              <a:lnTo>
                <a:pt x="228411" y="2268838"/>
              </a:lnTo>
              <a:lnTo>
                <a:pt x="228411" y="0"/>
              </a:lnTo>
              <a:lnTo>
                <a:pt x="456822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05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84108" y="1427504"/>
        <a:ext cx="115718" cy="115718"/>
      </dsp:txXfrm>
    </dsp:sp>
    <dsp:sp modelId="{84D64869-B359-4C63-BA03-19F59B0C65B8}">
      <dsp:nvSpPr>
        <dsp:cNvPr id="0" name=""/>
        <dsp:cNvSpPr/>
      </dsp:nvSpPr>
      <dsp:spPr>
        <a:xfrm rot="16200000">
          <a:off x="-882625" y="2179228"/>
          <a:ext cx="5111254" cy="881110"/>
        </a:xfrm>
        <a:prstGeom prst="rect">
          <a:avLst/>
        </a:prstGeom>
        <a:solidFill>
          <a:schemeClr val="accent1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Arial" panose="020B0604020202020204" pitchFamily="34" charset="0"/>
              <a:cs typeface="Arial" panose="020B0604020202020204" pitchFamily="34" charset="0"/>
            </a:rPr>
            <a:t>Classement 2021 </a:t>
          </a:r>
        </a:p>
      </dsp:txBody>
      <dsp:txXfrm>
        <a:off x="-882625" y="2179228"/>
        <a:ext cx="5111254" cy="881110"/>
      </dsp:txXfrm>
    </dsp:sp>
    <dsp:sp modelId="{201F315C-031D-453C-915C-C057873C4A5F}">
      <dsp:nvSpPr>
        <dsp:cNvPr id="0" name=""/>
        <dsp:cNvSpPr/>
      </dsp:nvSpPr>
      <dsp:spPr>
        <a:xfrm>
          <a:off x="2570379" y="2756"/>
          <a:ext cx="2585205" cy="696376"/>
        </a:xfrm>
        <a:prstGeom prst="rect">
          <a:avLst/>
        </a:prstGeom>
        <a:noFill/>
        <a:ln w="19050" cap="rnd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840 ES classés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(93% des participants)</a:t>
          </a:r>
        </a:p>
      </dsp:txBody>
      <dsp:txXfrm>
        <a:off x="2570379" y="2756"/>
        <a:ext cx="2585205" cy="696376"/>
      </dsp:txXfrm>
    </dsp:sp>
    <dsp:sp modelId="{25DCF047-3F27-499C-8260-CADFCB871F85}">
      <dsp:nvSpPr>
        <dsp:cNvPr id="0" name=""/>
        <dsp:cNvSpPr/>
      </dsp:nvSpPr>
      <dsp:spPr>
        <a:xfrm>
          <a:off x="2570379" y="873226"/>
          <a:ext cx="2284113" cy="1173282"/>
        </a:xfrm>
        <a:prstGeom prst="rect">
          <a:avLst/>
        </a:prstGeom>
        <a:noFill/>
        <a:ln w="19050" cap="rnd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00827A"/>
              </a:solidFill>
              <a:latin typeface="Arial" panose="020B0604020202020204" pitchFamily="34" charset="0"/>
              <a:cs typeface="Arial" panose="020B0604020202020204" pitchFamily="34" charset="0"/>
            </a:rPr>
            <a:t>A = 28%</a:t>
          </a:r>
          <a:br>
            <a:rPr lang="fr-FR" sz="1400" b="1" kern="1200" dirty="0">
              <a:solidFill>
                <a:srgbClr val="00827A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br>
            <a:rPr lang="fr-FR" sz="1400" b="1" kern="1200" dirty="0">
              <a:solidFill>
                <a:srgbClr val="00827A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fr-FR" sz="1400" b="1" kern="1200" dirty="0">
              <a:solidFill>
                <a:srgbClr val="00827A"/>
              </a:solidFill>
              <a:latin typeface="Arial" panose="020B0604020202020204" pitchFamily="34" charset="0"/>
              <a:cs typeface="Arial" panose="020B0604020202020204" pitchFamily="34" charset="0"/>
            </a:rPr>
            <a:t>ES recommandés « certainement » par 77% des patients</a:t>
          </a:r>
          <a:endParaRPr lang="fr-FR" sz="1400" b="1" kern="1200" dirty="0">
            <a:solidFill>
              <a:srgbClr val="FDC3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70379" y="873226"/>
        <a:ext cx="2284113" cy="1173282"/>
      </dsp:txXfrm>
    </dsp:sp>
    <dsp:sp modelId="{2878D7DC-FC93-4343-A091-BA5BB595A933}">
      <dsp:nvSpPr>
        <dsp:cNvPr id="0" name=""/>
        <dsp:cNvSpPr/>
      </dsp:nvSpPr>
      <dsp:spPr>
        <a:xfrm>
          <a:off x="2570379" y="2220603"/>
          <a:ext cx="2284113" cy="696376"/>
        </a:xfrm>
        <a:prstGeom prst="rect">
          <a:avLst/>
        </a:prstGeom>
        <a:noFill/>
        <a:ln w="19050" cap="rnd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rPr>
            <a:t>B = 46,5%</a:t>
          </a:r>
          <a:endParaRPr lang="fr-FR" sz="2000" b="1" kern="1200" dirty="0">
            <a:solidFill>
              <a:srgbClr val="FDC3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70379" y="2220603"/>
        <a:ext cx="2284113" cy="696376"/>
      </dsp:txXfrm>
    </dsp:sp>
    <dsp:sp modelId="{AC9DF0AE-18E2-4411-BA5F-14C8AFEF239C}">
      <dsp:nvSpPr>
        <dsp:cNvPr id="0" name=""/>
        <dsp:cNvSpPr/>
      </dsp:nvSpPr>
      <dsp:spPr>
        <a:xfrm>
          <a:off x="2570379" y="3091073"/>
          <a:ext cx="2284113" cy="696376"/>
        </a:xfrm>
        <a:prstGeom prst="rect">
          <a:avLst/>
        </a:prstGeom>
        <a:noFill/>
        <a:ln w="19050" cap="rnd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FDC300"/>
              </a:solidFill>
              <a:latin typeface="Arial" panose="020B0604020202020204" pitchFamily="34" charset="0"/>
              <a:cs typeface="Arial" panose="020B0604020202020204" pitchFamily="34" charset="0"/>
            </a:rPr>
            <a:t>C = 20,8%</a:t>
          </a:r>
        </a:p>
      </dsp:txBody>
      <dsp:txXfrm>
        <a:off x="2570379" y="3091073"/>
        <a:ext cx="2284113" cy="696376"/>
      </dsp:txXfrm>
    </dsp:sp>
    <dsp:sp modelId="{4FEC3479-7CC5-4A2E-833A-D128EAF06F56}">
      <dsp:nvSpPr>
        <dsp:cNvPr id="0" name=""/>
        <dsp:cNvSpPr/>
      </dsp:nvSpPr>
      <dsp:spPr>
        <a:xfrm>
          <a:off x="2570379" y="3961543"/>
          <a:ext cx="2284113" cy="1275266"/>
        </a:xfrm>
        <a:prstGeom prst="rect">
          <a:avLst/>
        </a:prstGeom>
        <a:noFill/>
        <a:ln w="19050" cap="rnd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rgbClr val="CC66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 = 4,6%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CC6600"/>
              </a:solidFill>
              <a:latin typeface="Arial" panose="020B0604020202020204" pitchFamily="34" charset="0"/>
              <a:cs typeface="Arial" panose="020B0604020202020204" pitchFamily="34" charset="0"/>
            </a:rPr>
            <a:t>ES recommandés « certainement » par 52% des patients </a:t>
          </a:r>
          <a:endParaRPr lang="fr-FR" sz="1400" b="1" kern="1200" dirty="0">
            <a:solidFill>
              <a:srgbClr val="FDC3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70379" y="3961543"/>
        <a:ext cx="2284113" cy="12752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2175A0BA-8495-42D5-A5C5-18ED5B5ED0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1A05678-AABC-4DFC-9375-E22717F320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88BD3-4FC6-4947-972D-2E4B0E5867B5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B1822E-7AF5-4664-9510-042DD6F605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FDD3124-E4DB-47A6-BAD2-3CA75375C3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719B9-B80F-4299-B67F-9F69F51FEE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25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4FD14-480E-4F47-964D-FC66814D943A}" type="datetimeFigureOut">
              <a:rPr lang="fr-FR" smtClean="0"/>
              <a:t>07/04/2022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4B055-8216-4AD2-AA77-28C1B33D6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749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44B055-8216-4AD2-AA77-28C1B33D67EB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4213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E77FB7C4-87B1-458F-879F-3B59A16A35D2}"/>
              </a:ext>
            </a:extLst>
          </p:cNvPr>
          <p:cNvSpPr/>
          <p:nvPr userDrawn="1"/>
        </p:nvSpPr>
        <p:spPr>
          <a:xfrm>
            <a:off x="2530763" y="3592945"/>
            <a:ext cx="8007927" cy="2382429"/>
          </a:xfrm>
          <a:prstGeom prst="rect">
            <a:avLst/>
          </a:prstGeom>
          <a:solidFill>
            <a:srgbClr val="97BF0D"/>
          </a:solidFill>
          <a:ln>
            <a:solidFill>
              <a:srgbClr val="97BF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75A1822-3559-4EE5-B21D-F9533DC6D151}"/>
              </a:ext>
            </a:extLst>
          </p:cNvPr>
          <p:cNvSpPr/>
          <p:nvPr userDrawn="1"/>
        </p:nvSpPr>
        <p:spPr>
          <a:xfrm>
            <a:off x="2024487" y="3343564"/>
            <a:ext cx="8143025" cy="2207491"/>
          </a:xfrm>
          <a:prstGeom prst="rect">
            <a:avLst/>
          </a:prstGeom>
          <a:solidFill>
            <a:schemeClr val="bg1"/>
          </a:solidFill>
          <a:ln w="76200">
            <a:solidFill>
              <a:srgbClr val="0044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4487" y="3343564"/>
            <a:ext cx="8143025" cy="1283882"/>
          </a:xfrm>
        </p:spPr>
        <p:txBody>
          <a:bodyPr anchor="b">
            <a:noAutofit/>
          </a:bodyPr>
          <a:lstStyle>
            <a:lvl1pPr algn="ctr">
              <a:defRPr sz="4000" b="0">
                <a:solidFill>
                  <a:srgbClr val="004494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24487" y="4627444"/>
            <a:ext cx="8143025" cy="923612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Auteur</a:t>
            </a:r>
            <a:endParaRPr lang="en-US" dirty="0"/>
          </a:p>
        </p:txBody>
      </p:sp>
      <p:sp>
        <p:nvSpPr>
          <p:cNvPr id="33" name="Triangle rectangle 32">
            <a:extLst>
              <a:ext uri="{FF2B5EF4-FFF2-40B4-BE49-F238E27FC236}">
                <a16:creationId xmlns:a16="http://schemas.microsoft.com/office/drawing/2014/main" id="{8D3A9162-B5DD-479A-8600-31B22FB00091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Triangle rectangle 34">
            <a:extLst>
              <a:ext uri="{FF2B5EF4-FFF2-40B4-BE49-F238E27FC236}">
                <a16:creationId xmlns:a16="http://schemas.microsoft.com/office/drawing/2014/main" id="{9A9E70BE-0834-4486-8E79-A5FDB8BA7E53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B316416-FF92-43B9-8EEA-94163782D0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02737" y="6241427"/>
            <a:ext cx="772142" cy="53437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C3D06C43-4B07-40C0-9934-A286D502D9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24889" b="24585"/>
          <a:stretch/>
        </p:blipFill>
        <p:spPr>
          <a:xfrm>
            <a:off x="10965085" y="6277169"/>
            <a:ext cx="1057626" cy="534379"/>
          </a:xfrm>
          <a:prstGeom prst="rect">
            <a:avLst/>
          </a:prstGeom>
        </p:spPr>
      </p:pic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F79BA3F8-AA48-4654-A1E0-F0AE85C5B1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72909" y="636179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6E22FCA9-D4EC-47DC-96E9-1E678FC752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00802" y="6361794"/>
            <a:ext cx="4798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fr-FR" sz="1100" i="1" smtClean="0">
                <a:solidFill>
                  <a:srgbClr val="002060"/>
                </a:solidFill>
                <a:effectLst/>
              </a:defRPr>
            </a:lvl1pPr>
          </a:lstStyle>
          <a:p>
            <a:r>
              <a:rPr lang="fr-FR" b="1" dirty="0"/>
              <a:t>Mesurer la qualité de la prise en charge chirurgicale vue du patient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625350CA-1D0E-4588-8272-961CE1A101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6254" y="6361795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r-FR" dirty="0"/>
              <a:t>Webinaire – 07 avril 2022 – 18h/20h</a:t>
            </a:r>
            <a:endParaRPr lang="en-US" dirty="0"/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7A384738-1480-4083-990D-6CFB08EC254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875582" y="58156"/>
            <a:ext cx="63500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3" name="Triangle rectangle 22">
            <a:extLst>
              <a:ext uri="{FF2B5EF4-FFF2-40B4-BE49-F238E27FC236}">
                <a16:creationId xmlns:a16="http://schemas.microsoft.com/office/drawing/2014/main" id="{F2782EC0-EF39-4AB1-A2D4-C63D0F009FF8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4F375CD5-1927-4959-8A1C-23308447A8AD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0BB0F966-422C-4336-8165-FEB4F0CE8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8832" y="636179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0307B2E4-5711-42B7-956D-6B501E5B0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00802" y="6361794"/>
            <a:ext cx="4798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fr-FR" sz="1100" i="1" smtClean="0">
                <a:solidFill>
                  <a:srgbClr val="002060"/>
                </a:solidFill>
                <a:effectLst/>
              </a:defRPr>
            </a:lvl1pPr>
          </a:lstStyle>
          <a:p>
            <a:r>
              <a:rPr lang="fr-FR" b="1" dirty="0"/>
              <a:t>Mesurer la qualité de la prise en charge chirurgicale vue du patient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CD693E1-1EB0-4859-967B-2DB2CC2FA6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6254" y="6361795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r-FR" dirty="0"/>
              <a:t>Webinaire – 07 avril 2022 – 18h/20h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9" name="Triangle rectangle 18">
            <a:extLst>
              <a:ext uri="{FF2B5EF4-FFF2-40B4-BE49-F238E27FC236}">
                <a16:creationId xmlns:a16="http://schemas.microsoft.com/office/drawing/2014/main" id="{4463624B-CAB6-4859-A5F3-472383E30C63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10F0A63C-0941-41DC-9BC5-9F60FF988AB9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A3832D3-FA98-4CF1-A9E6-B3E5BEDDE6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8832" y="636179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AA10162-B51D-40E8-B66B-EB8C94563E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56753" y="6361794"/>
            <a:ext cx="4737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fr-FR" sz="1100" i="1" smtClean="0">
                <a:solidFill>
                  <a:srgbClr val="002060"/>
                </a:solidFill>
                <a:effectLst/>
              </a:defRPr>
            </a:lvl1pPr>
          </a:lstStyle>
          <a:p>
            <a:r>
              <a:rPr lang="fr-FR" b="1" dirty="0"/>
              <a:t>Mesurer la qualité de la prise en charge chirurgicale vue du patient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AB2060DD-C6C2-42D6-988B-82DD1B1D52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6254" y="6361795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r-FR" dirty="0"/>
              <a:t>Webinaire – 07 avril 2022 – 18h/20h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9" name="Triangle rectangle 18">
            <a:extLst>
              <a:ext uri="{FF2B5EF4-FFF2-40B4-BE49-F238E27FC236}">
                <a16:creationId xmlns:a16="http://schemas.microsoft.com/office/drawing/2014/main" id="{6472E27A-D85D-48EF-9C6E-63506527A801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E1823107-3B5D-4854-A2F2-D3A4B940B08A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FFACFE4-9C4C-464B-B1FF-D6CE6A5E69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8832" y="636179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7562D49-7B27-44E0-9D49-4394661843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00802" y="6361794"/>
            <a:ext cx="4798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fr-FR" sz="1100" i="1" smtClean="0">
                <a:solidFill>
                  <a:srgbClr val="002060"/>
                </a:solidFill>
                <a:effectLst/>
              </a:defRPr>
            </a:lvl1pPr>
          </a:lstStyle>
          <a:p>
            <a:r>
              <a:rPr lang="fr-FR" b="1" dirty="0"/>
              <a:t>Mesurer la qualité de la prise en charge chirurgicale vue du patient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2DD227C5-F5C3-4A85-9CA5-10D5B74051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6254" y="6361795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r-FR" dirty="0"/>
              <a:t>Webinaire – 07 avril 2022 – 18h/20h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97BF0D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97BF0D"/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30" name="Triangle rectangle 29">
            <a:extLst>
              <a:ext uri="{FF2B5EF4-FFF2-40B4-BE49-F238E27FC236}">
                <a16:creationId xmlns:a16="http://schemas.microsoft.com/office/drawing/2014/main" id="{DFE1BCAB-04CE-4D4E-A04C-215BE3493454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Triangle rectangle 30">
            <a:extLst>
              <a:ext uri="{FF2B5EF4-FFF2-40B4-BE49-F238E27FC236}">
                <a16:creationId xmlns:a16="http://schemas.microsoft.com/office/drawing/2014/main" id="{28B7674D-4864-46CE-9CEB-AF441644ACFB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817ECFF3-441E-49F9-8B50-2A36AD68B3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8832" y="636179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69FFFBC8-8960-42E7-B884-0CEACADB81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00802" y="6361794"/>
            <a:ext cx="4798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fr-FR" sz="1100" i="1" smtClean="0">
                <a:solidFill>
                  <a:srgbClr val="002060"/>
                </a:solidFill>
                <a:effectLst/>
              </a:defRPr>
            </a:lvl1pPr>
          </a:lstStyle>
          <a:p>
            <a:r>
              <a:rPr lang="fr-FR" b="1" dirty="0"/>
              <a:t>Mesurer la qualité de la prise en charge chirurgicale vue du patient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6285B281-9E1B-4C4B-B9A8-13D6BBFEFB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6254" y="6361795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r-FR" dirty="0"/>
              <a:t>Webinaire – 07 avril 2022 – 18h/20h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FFC670-30DB-4B59-93F3-54925DC6AA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u="sng"/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9AB66B0-0E55-4EF8-9218-039709F382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98832" y="6361794"/>
            <a:ext cx="683339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6" name="Espace réservé du texte 7">
            <a:extLst>
              <a:ext uri="{FF2B5EF4-FFF2-40B4-BE49-F238E27FC236}">
                <a16:creationId xmlns:a16="http://schemas.microsoft.com/office/drawing/2014/main" id="{118C367F-83E6-4544-9D88-AED0E641CC9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64722" y="2205086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>
                <a:solidFill>
                  <a:schemeClr val="bg1"/>
                </a:solidFill>
                <a:highlight>
                  <a:srgbClr val="97BF0D"/>
                </a:highlight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54863E5C-9E29-4834-B8FF-BC2A530005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653194" y="2205086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lang="fr-FR" sz="1800" b="1" kern="1200" dirty="0">
                <a:solidFill>
                  <a:schemeClr val="bg1"/>
                </a:solidFill>
                <a:highlight>
                  <a:srgbClr val="97BF0D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3AF86C74-F5E8-4067-904E-4A57FA79FA0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605193" y="2205086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lang="fr-FR" sz="1800" b="1" kern="1200" dirty="0">
                <a:solidFill>
                  <a:schemeClr val="bg1"/>
                </a:solidFill>
                <a:highlight>
                  <a:srgbClr val="97BF0D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marL="144000" lvl="0" indent="-144000" algn="l" defTabSz="457200" rtl="0" eaLnBrk="1" latinLnBrk="0" hangingPunct="1">
              <a:spcBef>
                <a:spcPts val="400"/>
              </a:spcBef>
              <a:spcAft>
                <a:spcPts val="800"/>
              </a:spcAft>
              <a:buClr>
                <a:srgbClr val="004494"/>
              </a:buClr>
              <a:buSzPct val="80000"/>
              <a:buFont typeface="+mj-lt"/>
              <a:buAutoNum type="arabicPeriod"/>
            </a:pPr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CD82168-7647-49C4-AD60-267488BD2F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00802" y="6361794"/>
            <a:ext cx="4798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fr-FR" sz="1100" i="1" smtClean="0">
                <a:solidFill>
                  <a:srgbClr val="002060"/>
                </a:solidFill>
                <a:effectLst/>
              </a:defRPr>
            </a:lvl1pPr>
          </a:lstStyle>
          <a:p>
            <a:r>
              <a:rPr lang="fr-FR" b="1" dirty="0"/>
              <a:t>Mesurer la qualité de la prise en charge chirurgicale vue du patient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DB70228E-DA5A-493D-AEB4-2C3519DFAA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6254" y="6361795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r-FR" dirty="0"/>
              <a:t>Webinaire – 07 avril 2022 – 18h/20h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66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753B7EB3-4487-4955-918A-2ECDF7280FE5}"/>
              </a:ext>
            </a:extLst>
          </p:cNvPr>
          <p:cNvSpPr/>
          <p:nvPr userDrawn="1"/>
        </p:nvSpPr>
        <p:spPr>
          <a:xfrm>
            <a:off x="2530763" y="2863273"/>
            <a:ext cx="8007927" cy="2382429"/>
          </a:xfrm>
          <a:prstGeom prst="rect">
            <a:avLst/>
          </a:prstGeom>
          <a:solidFill>
            <a:srgbClr val="97BF0D"/>
          </a:solidFill>
          <a:ln>
            <a:solidFill>
              <a:srgbClr val="97BF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AAF99-75BA-411F-B93D-20F69324579C}"/>
              </a:ext>
            </a:extLst>
          </p:cNvPr>
          <p:cNvSpPr/>
          <p:nvPr userDrawn="1"/>
        </p:nvSpPr>
        <p:spPr>
          <a:xfrm>
            <a:off x="2024487" y="2613892"/>
            <a:ext cx="8143025" cy="2207491"/>
          </a:xfrm>
          <a:prstGeom prst="rect">
            <a:avLst/>
          </a:prstGeom>
          <a:solidFill>
            <a:schemeClr val="bg1"/>
          </a:solidFill>
          <a:ln w="76200">
            <a:solidFill>
              <a:srgbClr val="0044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6C595613-1A42-44EF-AF32-7D764C9865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24487" y="2613892"/>
            <a:ext cx="8143025" cy="1283882"/>
          </a:xfrm>
        </p:spPr>
        <p:txBody>
          <a:bodyPr anchor="b">
            <a:noAutofit/>
          </a:bodyPr>
          <a:lstStyle>
            <a:lvl1pPr algn="ctr">
              <a:defRPr sz="4000" b="0">
                <a:solidFill>
                  <a:srgbClr val="004494"/>
                </a:solidFill>
              </a:defRPr>
            </a:lvl1pPr>
          </a:lstStyle>
          <a:p>
            <a:r>
              <a:rPr lang="fr-FR" dirty="0"/>
              <a:t>Partie 1</a:t>
            </a:r>
            <a:endParaRPr lang="en-US" dirty="0"/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D2F12090-0304-4101-9050-33D9762C4FA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24487" y="3897772"/>
            <a:ext cx="8143025" cy="923612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TITRE</a:t>
            </a:r>
            <a:endParaRPr lang="en-US" dirty="0"/>
          </a:p>
        </p:txBody>
      </p:sp>
      <p:sp>
        <p:nvSpPr>
          <p:cNvPr id="50" name="Triangle rectangle 49">
            <a:extLst>
              <a:ext uri="{FF2B5EF4-FFF2-40B4-BE49-F238E27FC236}">
                <a16:creationId xmlns:a16="http://schemas.microsoft.com/office/drawing/2014/main" id="{F8421E75-C03A-4490-84C5-022335C91B70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Triangle rectangle 50">
            <a:extLst>
              <a:ext uri="{FF2B5EF4-FFF2-40B4-BE49-F238E27FC236}">
                <a16:creationId xmlns:a16="http://schemas.microsoft.com/office/drawing/2014/main" id="{A0D1A316-C248-471A-B884-9176B904AB82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26869AD7-31E4-4B36-BBA9-C122BD3159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02737" y="6241427"/>
            <a:ext cx="772142" cy="534379"/>
          </a:xfrm>
          <a:prstGeom prst="rect">
            <a:avLst/>
          </a:prstGeom>
        </p:spPr>
      </p:pic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17614649-AAA0-4E09-9941-FB92204887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8832" y="636179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BB85C342-0730-4D15-B35B-8FC9AFA717C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24889" b="24585"/>
          <a:stretch/>
        </p:blipFill>
        <p:spPr>
          <a:xfrm>
            <a:off x="10965085" y="6277169"/>
            <a:ext cx="1057626" cy="534379"/>
          </a:xfrm>
          <a:prstGeom prst="rect">
            <a:avLst/>
          </a:prstGeom>
        </p:spPr>
      </p:pic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7038C794-17D4-44A1-81A2-248B76F66E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00802" y="6361794"/>
            <a:ext cx="4798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fr-FR" sz="1100" i="1" smtClean="0">
                <a:solidFill>
                  <a:srgbClr val="002060"/>
                </a:solidFill>
                <a:effectLst/>
              </a:defRPr>
            </a:lvl1pPr>
          </a:lstStyle>
          <a:p>
            <a:r>
              <a:rPr lang="fr-FR" b="1" dirty="0"/>
              <a:t>Mesurer la qualité de la prise en charge chirurgicale vue du patient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F332218E-85E8-4253-9634-24CCF3751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6254" y="6361795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r-FR" dirty="0"/>
              <a:t>Webinaire – 07 avril 2022 – 18h/20h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7" name="Triangle rectangle 16">
            <a:extLst>
              <a:ext uri="{FF2B5EF4-FFF2-40B4-BE49-F238E27FC236}">
                <a16:creationId xmlns:a16="http://schemas.microsoft.com/office/drawing/2014/main" id="{A2EA5685-06B6-4C0F-BCE1-F7BC48D35D99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E0C14684-3D72-4E3B-B265-097A6F938BB2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2F493626-274D-4D77-829D-6D1BF9E23B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8832" y="636179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0642966-CAAB-4715-9B55-DA8D1AF69E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00802" y="6361794"/>
            <a:ext cx="4798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fr-FR" sz="1100" i="1" smtClean="0">
                <a:solidFill>
                  <a:srgbClr val="002060"/>
                </a:solidFill>
                <a:effectLst/>
              </a:defRPr>
            </a:lvl1pPr>
          </a:lstStyle>
          <a:p>
            <a:r>
              <a:rPr lang="fr-FR" b="1" dirty="0"/>
              <a:t>Mesurer la qualité de la prise en charge chirurgicale vue du patient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BA7E5B9B-3DB8-4865-8F2F-4667D5FD9A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6254" y="6361795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r-FR" dirty="0"/>
              <a:t>Webinaire – 07 avril 2022 – 18h/20h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3" name="Triangle rectangle 22">
            <a:extLst>
              <a:ext uri="{FF2B5EF4-FFF2-40B4-BE49-F238E27FC236}">
                <a16:creationId xmlns:a16="http://schemas.microsoft.com/office/drawing/2014/main" id="{CBAE7FC9-F0DC-4689-9DCA-4F60D5C56C74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55C3F1E3-EA21-49CF-B92A-EE059376FE90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F6EFD33-328D-4180-8E62-7FBD7D051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8832" y="636179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D86B34F-A763-42FA-81BC-A011A397EB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00802" y="6361794"/>
            <a:ext cx="4798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fr-FR" sz="1100" i="1" smtClean="0">
                <a:solidFill>
                  <a:srgbClr val="002060"/>
                </a:solidFill>
                <a:effectLst/>
              </a:defRPr>
            </a:lvl1pPr>
          </a:lstStyle>
          <a:p>
            <a:r>
              <a:rPr lang="fr-FR" b="1" dirty="0"/>
              <a:t>Mesurer la qualité de la prise en charge chirurgicale vue du patient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B729F66-D76D-4A0A-B09E-56641853DB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6254" y="6361795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r-FR" dirty="0"/>
              <a:t>Webinaire – 07 avril 2022 – 18h/20h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5" name="Triangle rectangle 14">
            <a:extLst>
              <a:ext uri="{FF2B5EF4-FFF2-40B4-BE49-F238E27FC236}">
                <a16:creationId xmlns:a16="http://schemas.microsoft.com/office/drawing/2014/main" id="{E094352F-D0EC-4FF0-ACA3-C607AC00D5A2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iangle rectangle 15">
            <a:extLst>
              <a:ext uri="{FF2B5EF4-FFF2-40B4-BE49-F238E27FC236}">
                <a16:creationId xmlns:a16="http://schemas.microsoft.com/office/drawing/2014/main" id="{18B8481E-E99F-4244-A220-CDBB463D8EC7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C838917D-BD1B-462F-9DAF-D001B78EA7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8832" y="636179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8CB08D-CCA4-484B-BECB-5BA0F41F4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00802" y="6361794"/>
            <a:ext cx="4798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fr-FR" sz="1100" i="1" smtClean="0">
                <a:solidFill>
                  <a:srgbClr val="002060"/>
                </a:solidFill>
                <a:effectLst/>
              </a:defRPr>
            </a:lvl1pPr>
          </a:lstStyle>
          <a:p>
            <a:r>
              <a:rPr lang="fr-FR" b="1" dirty="0"/>
              <a:t>Mesurer la qualité de la prise en charge chirurgicale vue du patient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7D3F3B0C-99BD-4741-AB68-E73B2F3A94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6254" y="6361795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r-FR" dirty="0"/>
              <a:t>Webinaire – 07 avril 2022 – 18h/20h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25" name="Triangle rectangle 24">
            <a:extLst>
              <a:ext uri="{FF2B5EF4-FFF2-40B4-BE49-F238E27FC236}">
                <a16:creationId xmlns:a16="http://schemas.microsoft.com/office/drawing/2014/main" id="{43FDA7E1-6421-4390-9F28-730397FC7297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C652D044-4D73-49B0-A072-009B65842B7E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CF24211-993A-4D85-BD40-7F6BB514DF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8832" y="636179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8992103E-520F-45B5-96A6-5F76788661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00802" y="6361794"/>
            <a:ext cx="4798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fr-FR" sz="1100" i="1" smtClean="0">
                <a:solidFill>
                  <a:srgbClr val="002060"/>
                </a:solidFill>
                <a:effectLst/>
              </a:defRPr>
            </a:lvl1pPr>
          </a:lstStyle>
          <a:p>
            <a:r>
              <a:rPr lang="fr-FR" b="1" dirty="0"/>
              <a:t>Mesurer la qualité de la prise en charge chirurgicale vue du patient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9559BBB3-8118-421F-B4E8-69B9302BFC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6254" y="6361795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r-FR" dirty="0"/>
              <a:t>Webinaire – 07 avril 2022 – 18h/20h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1091DF81-EE49-433A-B148-2DF48AB88272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iangle rectangle 20">
            <a:extLst>
              <a:ext uri="{FF2B5EF4-FFF2-40B4-BE49-F238E27FC236}">
                <a16:creationId xmlns:a16="http://schemas.microsoft.com/office/drawing/2014/main" id="{6B6AF4AE-F394-43BF-A09F-EDC9010E72E1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07DE5C7-DC0C-4B8A-8B9A-994D9F602B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8832" y="636179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7AC5D57-CF66-454D-A196-D35E3E2CC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00802" y="6361794"/>
            <a:ext cx="4798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fr-FR" sz="1100" i="1" smtClean="0">
                <a:solidFill>
                  <a:srgbClr val="002060"/>
                </a:solidFill>
                <a:effectLst/>
              </a:defRPr>
            </a:lvl1pPr>
          </a:lstStyle>
          <a:p>
            <a:r>
              <a:rPr lang="fr-FR" b="1" dirty="0"/>
              <a:t>Mesurer la qualité de la prise en charge chirurgicale vue du patient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3F0761E-17E0-47BE-AA56-1756A730CD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6254" y="6361795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r-FR" dirty="0"/>
              <a:t>Webinaire – 07 avril 2022 – 18h/20h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855C2331-35AD-4B1E-84FA-6DCF1E277806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Triangle rectangle 26">
            <a:extLst>
              <a:ext uri="{FF2B5EF4-FFF2-40B4-BE49-F238E27FC236}">
                <a16:creationId xmlns:a16="http://schemas.microsoft.com/office/drawing/2014/main" id="{EDFD58A6-013B-470B-93D0-4D0E46837069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8192905E-11CD-4353-80A9-E1B18A31E5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8832" y="636179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2CCEEE8-7798-4B59-B2C3-FB12C69FBF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00802" y="6361794"/>
            <a:ext cx="4798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fr-FR" sz="1100" i="1" smtClean="0">
                <a:solidFill>
                  <a:srgbClr val="002060"/>
                </a:solidFill>
                <a:effectLst/>
              </a:defRPr>
            </a:lvl1pPr>
          </a:lstStyle>
          <a:p>
            <a:r>
              <a:rPr lang="fr-FR" b="1" dirty="0"/>
              <a:t>Mesurer la qualité de la prise en charge chirurgicale vue du patient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46734682-43F4-4749-8DF3-5E270E5800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6254" y="6361795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r-FR" dirty="0"/>
              <a:t>Webinaire – 07 avril 2022 – 18h/20h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BADCAB9A-1BF2-4A3C-B9A4-034231D3F226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0102737" y="6241427"/>
            <a:ext cx="772142" cy="534379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F138147-5043-4C50-AC64-D81D5DAB8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8832" y="636179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ED97BDE0-8E34-48AC-A48C-9161CBB775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/>
          <a:srcRect t="24889" b="24585"/>
          <a:stretch/>
        </p:blipFill>
        <p:spPr>
          <a:xfrm>
            <a:off x="10965085" y="6277169"/>
            <a:ext cx="1057626" cy="534379"/>
          </a:xfrm>
          <a:prstGeom prst="rect">
            <a:avLst/>
          </a:prstGeom>
        </p:spPr>
      </p:pic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4D7C489-B473-43BA-80FC-77D6DF0363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46254" y="6361795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r-FR" dirty="0"/>
              <a:t>Webinaire – 07 avril 2022 – 18h/20h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D58423A-A425-4553-9DF7-B378E96C4A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00802" y="6361794"/>
            <a:ext cx="47980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fr-FR" sz="1100" i="1" smtClean="0">
                <a:solidFill>
                  <a:srgbClr val="002060"/>
                </a:solidFill>
                <a:effectLst/>
              </a:defRPr>
            </a:lvl1pPr>
          </a:lstStyle>
          <a:p>
            <a:r>
              <a:rPr lang="fr-FR" b="1" dirty="0"/>
              <a:t>Mesurer la qualité de la prise en charge chirurgicale vue du patient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49" r:id="rId3"/>
    <p:sldLayoutId id="2147483665" r:id="rId4"/>
    <p:sldLayoutId id="2147483651" r:id="rId5"/>
    <p:sldLayoutId id="2147483666" r:id="rId6"/>
    <p:sldLayoutId id="2147483654" r:id="rId7"/>
    <p:sldLayoutId id="2147483655" r:id="rId8"/>
    <p:sldLayoutId id="2147483667" r:id="rId9"/>
    <p:sldLayoutId id="2147483657" r:id="rId10"/>
    <p:sldLayoutId id="2147483660" r:id="rId11"/>
    <p:sldLayoutId id="2147483662" r:id="rId12"/>
    <p:sldLayoutId id="2147483663" r:id="rId1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449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rgbClr val="004494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sv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9.svg"/><Relationship Id="rId4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sv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3.svg"/><Relationship Id="rId4" Type="http://schemas.openxmlformats.org/officeDocument/2006/relationships/image" Target="../media/image4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sv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hyperlink" Target="mailto:m.gloanec@has-sante.fr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contact.iqss@has-sante.fr" TargetMode="Externa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onnect-pasrel.atih.sante.fr/cas/login?service=https%3A%2F%2Fe-satis.atih.sante.fr%2F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10" Type="http://schemas.openxmlformats.org/officeDocument/2006/relationships/hyperlink" Target="https://e-satis.atih.sante.fr/" TargetMode="External"/><Relationship Id="rId4" Type="http://schemas.openxmlformats.org/officeDocument/2006/relationships/image" Target="../media/image14.png"/><Relationship Id="rId9" Type="http://schemas.openxmlformats.org/officeDocument/2006/relationships/image" Target="../media/image19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B5E2DB-1CA4-44CB-B06D-367327CDA5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</a:rPr>
              <a:t>Mesure de la satisfaction et de l’expérience des patients</a:t>
            </a:r>
            <a:br>
              <a:rPr lang="fr-FR" sz="28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</a:rPr>
              <a:t>Résultats de l’enquête nationale e-Satis en chirurgie ambulatoire</a:t>
            </a:r>
            <a:endParaRPr lang="fr-FR" sz="24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9C1D90D-A4BD-4EF9-AE5A-AF00D41C76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Marie </a:t>
            </a:r>
            <a:r>
              <a:rPr lang="fr-FR" dirty="0" err="1"/>
              <a:t>Gloanec</a:t>
            </a:r>
            <a:r>
              <a:rPr lang="fr-FR" dirty="0"/>
              <a:t> – Haute Autorité de Santé</a:t>
            </a:r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CB813E3-9F23-4F77-A0EC-53D4AB198F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0A7F47-8254-40EE-B531-A180D96401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Mesurer la qualité de la prise en charge chirurgicale vue du patient</a:t>
            </a:r>
            <a:endParaRPr lang="fr-FR" b="1" dirty="0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D6562DAD-02D6-4D17-B0C7-C492C179ACF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r-FR"/>
              <a:t>Webinaire – 07 avril 2022 – 18h/20h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271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645A7D-F2D2-40BD-9BE9-01ACC319F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013" y="131080"/>
            <a:ext cx="8596668" cy="1320800"/>
          </a:xfrm>
        </p:spPr>
        <p:txBody>
          <a:bodyPr>
            <a:normAutofit/>
          </a:bodyPr>
          <a:lstStyle/>
          <a:p>
            <a:r>
              <a:rPr lang="en-US" sz="3200" dirty="0"/>
              <a:t>Des </a:t>
            </a:r>
            <a:r>
              <a:rPr lang="en-US" sz="3200" dirty="0" err="1"/>
              <a:t>pistes</a:t>
            </a:r>
            <a:r>
              <a:rPr lang="en-US" sz="3200" dirty="0"/>
              <a:t> </a:t>
            </a:r>
            <a:r>
              <a:rPr lang="en-US" sz="3200" dirty="0" err="1"/>
              <a:t>d’amélioration</a:t>
            </a:r>
            <a:endParaRPr lang="fr-FR" sz="3200" dirty="0">
              <a:highlight>
                <a:srgbClr val="FFFF00"/>
              </a:highlight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9E549C8-CA50-481C-BC0D-27EF0169EE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5904AD-6E70-4D89-A98D-EA9A3DC022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 dirty="0"/>
              <a:t>Mesurer la qualité de la prise en charge chirurgicale vue du patient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AB2E3871-E8CB-461F-8C85-63AE8FE9ED2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r-FR" dirty="0"/>
              <a:t>Webinaire – 07 avril 2022 – 18h/20h</a:t>
            </a:r>
            <a:endParaRPr lang="en-US" dirty="0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045442D5-2447-49BB-9AE7-3697B958AC52}"/>
              </a:ext>
            </a:extLst>
          </p:cNvPr>
          <p:cNvSpPr/>
          <p:nvPr/>
        </p:nvSpPr>
        <p:spPr>
          <a:xfrm>
            <a:off x="5833931" y="255377"/>
            <a:ext cx="5184576" cy="1454171"/>
          </a:xfrm>
          <a:prstGeom prst="roundRect">
            <a:avLst/>
          </a:prstGeom>
          <a:solidFill>
            <a:schemeClr val="accent1">
              <a:alpha val="32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400">
              <a:solidFill>
                <a:srgbClr val="FFCCCC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07723D3-454C-49E2-AAA0-50ED3B237604}"/>
              </a:ext>
            </a:extLst>
          </p:cNvPr>
          <p:cNvSpPr txBox="1"/>
          <p:nvPr/>
        </p:nvSpPr>
        <p:spPr>
          <a:xfrm>
            <a:off x="6863544" y="464263"/>
            <a:ext cx="3981948" cy="1216816"/>
          </a:xfrm>
          <a:prstGeom prst="rect">
            <a:avLst/>
          </a:prstGeom>
        </p:spPr>
        <p:txBody>
          <a:bodyPr vert="horz" wrap="square" lIns="0" tIns="0" rIns="0" bIns="0" rtlCol="0">
            <a:normAutofit fontScale="92500"/>
          </a:bodyPr>
          <a:lstStyle/>
          <a:p>
            <a:pPr algn="ctr"/>
            <a:r>
              <a:rPr lang="fr-FR" sz="2400" i="1" dirty="0"/>
              <a:t>Analyser ses résultats détaillés et les mettre en regard des commentaires textuels</a:t>
            </a:r>
          </a:p>
        </p:txBody>
      </p:sp>
      <p:pic>
        <p:nvPicPr>
          <p:cNvPr id="12" name="Graphique 11" descr="Bulle de discussion avec un remplissage uni">
            <a:extLst>
              <a:ext uri="{FF2B5EF4-FFF2-40B4-BE49-F238E27FC236}">
                <a16:creationId xmlns:a16="http://schemas.microsoft.com/office/drawing/2014/main" id="{BE6479BC-3B13-4671-906E-F3042D79B7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54944" y="911916"/>
            <a:ext cx="801621" cy="801621"/>
          </a:xfrm>
          <a:prstGeom prst="rect">
            <a:avLst/>
          </a:prstGeom>
        </p:spPr>
      </p:pic>
      <p:pic>
        <p:nvPicPr>
          <p:cNvPr id="13" name="Graphique 12" descr="Recherche de dossiers avec un remplissage uni">
            <a:extLst>
              <a:ext uri="{FF2B5EF4-FFF2-40B4-BE49-F238E27FC236}">
                <a16:creationId xmlns:a16="http://schemas.microsoft.com/office/drawing/2014/main" id="{90665BE2-EA5B-424F-87FB-892EC4CC10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33722" y="308809"/>
            <a:ext cx="763863" cy="763863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636D6377-EBB3-4AB5-ADAF-5DD615E2051D}"/>
              </a:ext>
            </a:extLst>
          </p:cNvPr>
          <p:cNvSpPr txBox="1"/>
          <p:nvPr/>
        </p:nvSpPr>
        <p:spPr>
          <a:xfrm>
            <a:off x="6471009" y="4879136"/>
            <a:ext cx="371477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00" i="1" dirty="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Pas d'arrêt de travail à la sortie ni aucune ordonnance d'anti douleurs et aucun papiers justifiant mon hospitalisation pour fournir à mon employeur. »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4C5CA73-993C-414F-B83B-8C12CAA14D86}"/>
              </a:ext>
            </a:extLst>
          </p:cNvPr>
          <p:cNvSpPr txBox="1"/>
          <p:nvPr/>
        </p:nvSpPr>
        <p:spPr>
          <a:xfrm>
            <a:off x="7471412" y="2791169"/>
            <a:ext cx="353633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00" i="1" dirty="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manque d'informations sur le déroulement de l'après hospitalisation ( durée des douleurs , temps pour reprise d'activité...) »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212FF8A-8270-476E-B900-2CFBCF2C2D46}"/>
              </a:ext>
            </a:extLst>
          </p:cNvPr>
          <p:cNvSpPr txBox="1"/>
          <p:nvPr/>
        </p:nvSpPr>
        <p:spPr>
          <a:xfrm>
            <a:off x="1398506" y="5121365"/>
            <a:ext cx="364840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00" i="1" dirty="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Information compliqué à comprendre sur mon état de santé »</a:t>
            </a:r>
          </a:p>
        </p:txBody>
      </p:sp>
      <p:sp>
        <p:nvSpPr>
          <p:cNvPr id="17" name="Bulle narrative : ronde 16">
            <a:extLst>
              <a:ext uri="{FF2B5EF4-FFF2-40B4-BE49-F238E27FC236}">
                <a16:creationId xmlns:a16="http://schemas.microsoft.com/office/drawing/2014/main" id="{2237787F-C5E4-4ABC-9D51-06037262A286}"/>
              </a:ext>
            </a:extLst>
          </p:cNvPr>
          <p:cNvSpPr/>
          <p:nvPr/>
        </p:nvSpPr>
        <p:spPr>
          <a:xfrm>
            <a:off x="7287349" y="2660404"/>
            <a:ext cx="4010487" cy="1391140"/>
          </a:xfrm>
          <a:prstGeom prst="wedgeEllipseCallout">
            <a:avLst>
              <a:gd name="adj1" fmla="val -64046"/>
              <a:gd name="adj2" fmla="val -76494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8" name="Bulle narrative : ronde 17">
            <a:extLst>
              <a:ext uri="{FF2B5EF4-FFF2-40B4-BE49-F238E27FC236}">
                <a16:creationId xmlns:a16="http://schemas.microsoft.com/office/drawing/2014/main" id="{17E42DE1-7897-4826-B6C1-B3DB91D3AC99}"/>
              </a:ext>
            </a:extLst>
          </p:cNvPr>
          <p:cNvSpPr/>
          <p:nvPr/>
        </p:nvSpPr>
        <p:spPr>
          <a:xfrm>
            <a:off x="6442997" y="4547865"/>
            <a:ext cx="4010487" cy="1808241"/>
          </a:xfrm>
          <a:prstGeom prst="wedgeEllipseCallout">
            <a:avLst>
              <a:gd name="adj1" fmla="val -51703"/>
              <a:gd name="adj2" fmla="val -64327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19" name="Bulle narrative : ronde 18">
            <a:extLst>
              <a:ext uri="{FF2B5EF4-FFF2-40B4-BE49-F238E27FC236}">
                <a16:creationId xmlns:a16="http://schemas.microsoft.com/office/drawing/2014/main" id="{A06221AB-5B73-4645-9E17-72C4F162D218}"/>
              </a:ext>
            </a:extLst>
          </p:cNvPr>
          <p:cNvSpPr/>
          <p:nvPr/>
        </p:nvSpPr>
        <p:spPr>
          <a:xfrm>
            <a:off x="1323834" y="5064821"/>
            <a:ext cx="3648405" cy="938017"/>
          </a:xfrm>
          <a:prstGeom prst="wedgeEllipseCallout">
            <a:avLst>
              <a:gd name="adj1" fmla="val 32940"/>
              <a:gd name="adj2" fmla="val -78449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20" name="Espace réservé du contenu 2">
            <a:extLst>
              <a:ext uri="{FF2B5EF4-FFF2-40B4-BE49-F238E27FC236}">
                <a16:creationId xmlns:a16="http://schemas.microsoft.com/office/drawing/2014/main" id="{6E770C80-571E-4A9C-9E6E-A47BC692C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135741" y="1266221"/>
            <a:ext cx="8005012" cy="3969989"/>
          </a:xfrm>
        </p:spPr>
        <p:txBody>
          <a:bodyPr>
            <a:normAutofit/>
          </a:bodyPr>
          <a:lstStyle/>
          <a:p>
            <a:pPr lvl="3"/>
            <a:r>
              <a:rPr lang="en-US" sz="2400" dirty="0" err="1"/>
              <a:t>Organisation</a:t>
            </a:r>
            <a:r>
              <a:rPr lang="en-US" sz="2400" dirty="0"/>
              <a:t> de la sortie</a:t>
            </a:r>
          </a:p>
          <a:p>
            <a:pPr lvl="4"/>
            <a:r>
              <a:rPr lang="fr-FR" sz="2133" dirty="0"/>
              <a:t>1 patient sur 4 n’a pas reçu de document à sa sortie contenant des informations sur son intervention et son suivi (lettre de liaison)</a:t>
            </a:r>
          </a:p>
          <a:p>
            <a:pPr lvl="4"/>
            <a:endParaRPr lang="en-US" sz="2133" dirty="0"/>
          </a:p>
          <a:p>
            <a:pPr lvl="4"/>
            <a:r>
              <a:rPr lang="fr-FR" sz="2133" dirty="0"/>
              <a:t>1 patient sur 4 (23%) n’a pas reçu d’information sur les signes ou complications devant l’amener à recontacter l’établissement en urgence. </a:t>
            </a:r>
            <a:endParaRPr lang="en-US" sz="2133" dirty="0"/>
          </a:p>
        </p:txBody>
      </p:sp>
    </p:spTree>
    <p:extLst>
      <p:ext uri="{BB962C8B-B14F-4D97-AF65-F5344CB8AC3E}">
        <p14:creationId xmlns:p14="http://schemas.microsoft.com/office/powerpoint/2010/main" val="3531200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645A7D-F2D2-40BD-9BE9-01ACC319F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47" y="131080"/>
            <a:ext cx="8596668" cy="1320800"/>
          </a:xfrm>
        </p:spPr>
        <p:txBody>
          <a:bodyPr>
            <a:normAutofit/>
          </a:bodyPr>
          <a:lstStyle/>
          <a:p>
            <a:r>
              <a:rPr lang="en-US" sz="3200" dirty="0"/>
              <a:t>Les patients très </a:t>
            </a:r>
            <a:r>
              <a:rPr lang="en-US" sz="3200" dirty="0" err="1"/>
              <a:t>satisfaits</a:t>
            </a:r>
            <a:r>
              <a:rPr lang="en-US" sz="3200" dirty="0"/>
              <a:t> de :</a:t>
            </a:r>
            <a:endParaRPr lang="fr-FR" sz="32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9E549C8-CA50-481C-BC0D-27EF0169EE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5904AD-6E70-4D89-A98D-EA9A3DC022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 dirty="0"/>
              <a:t>Mesurer la qualité de la prise en charge chirurgicale vue du patient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AB2E3871-E8CB-461F-8C85-63AE8FE9ED2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r-FR" dirty="0"/>
              <a:t>Webinaire – 07 avril 2022 – 18h/20h</a:t>
            </a:r>
            <a:endParaRPr lang="en-US" dirty="0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834A432F-0784-4FA0-918F-96DBFD75F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22871"/>
            <a:ext cx="11646436" cy="3535981"/>
          </a:xfrm>
        </p:spPr>
        <p:txBody>
          <a:bodyPr>
            <a:normAutofit fontScale="92500" lnSpcReduction="10000"/>
          </a:bodyPr>
          <a:lstStyle/>
          <a:p>
            <a:pPr lvl="3"/>
            <a:r>
              <a:rPr lang="en-US" sz="2400" dirty="0"/>
              <a:t>Presque </a:t>
            </a:r>
            <a:r>
              <a:rPr lang="en-US" sz="2400" dirty="0" err="1"/>
              <a:t>tous</a:t>
            </a:r>
            <a:r>
              <a:rPr lang="en-US" sz="2400" dirty="0"/>
              <a:t> les patients </a:t>
            </a:r>
            <a:r>
              <a:rPr lang="en-US" sz="2400" dirty="0" err="1"/>
              <a:t>disent</a:t>
            </a:r>
            <a:r>
              <a:rPr lang="en-US" sz="2400" dirty="0"/>
              <a:t> </a:t>
            </a:r>
            <a:r>
              <a:rPr lang="en-US" sz="2400" dirty="0" err="1"/>
              <a:t>avoir</a:t>
            </a:r>
            <a:r>
              <a:rPr lang="en-US" sz="2400" dirty="0"/>
              <a:t> </a:t>
            </a:r>
            <a:r>
              <a:rPr lang="en-US" sz="2400" dirty="0" err="1"/>
              <a:t>reçu</a:t>
            </a:r>
            <a:r>
              <a:rPr lang="en-US" sz="2400" dirty="0"/>
              <a:t> les </a:t>
            </a:r>
            <a:r>
              <a:rPr lang="en-US" sz="2400" dirty="0" err="1"/>
              <a:t>informations</a:t>
            </a:r>
            <a:r>
              <a:rPr lang="en-US" sz="2400" dirty="0"/>
              <a:t> sur </a:t>
            </a:r>
            <a:r>
              <a:rPr lang="en-US" sz="2400" dirty="0" err="1"/>
              <a:t>leur</a:t>
            </a:r>
            <a:r>
              <a:rPr lang="en-US" sz="2400" dirty="0"/>
              <a:t> operation (99%)</a:t>
            </a:r>
          </a:p>
          <a:p>
            <a:pPr lvl="3"/>
            <a:r>
              <a:rPr lang="en-US" sz="2400" dirty="0"/>
              <a:t>96 % des patients </a:t>
            </a:r>
            <a:r>
              <a:rPr lang="en-US" sz="2400" dirty="0" err="1"/>
              <a:t>jugent</a:t>
            </a:r>
            <a:r>
              <a:rPr lang="en-US" sz="2400" dirty="0"/>
              <a:t> la </a:t>
            </a:r>
            <a:r>
              <a:rPr lang="en-US" sz="2400" dirty="0" err="1"/>
              <a:t>clarté</a:t>
            </a:r>
            <a:r>
              <a:rPr lang="en-US" sz="2400" dirty="0"/>
              <a:t> des </a:t>
            </a:r>
            <a:r>
              <a:rPr lang="en-US" sz="2400" dirty="0" err="1"/>
              <a:t>réponses</a:t>
            </a:r>
            <a:r>
              <a:rPr lang="en-US" sz="2400" dirty="0"/>
              <a:t> à </a:t>
            </a:r>
            <a:r>
              <a:rPr lang="en-US" sz="2400" dirty="0" err="1"/>
              <a:t>leurs</a:t>
            </a:r>
            <a:r>
              <a:rPr lang="en-US" sz="2400" dirty="0"/>
              <a:t> questions « bonne à </a:t>
            </a:r>
            <a:r>
              <a:rPr lang="en-US" sz="2400" dirty="0" err="1"/>
              <a:t>excellente</a:t>
            </a:r>
            <a:r>
              <a:rPr lang="en-US" sz="2400" dirty="0"/>
              <a:t> »</a:t>
            </a:r>
          </a:p>
          <a:p>
            <a:pPr lvl="3"/>
            <a:r>
              <a:rPr lang="en-US" sz="2400" dirty="0"/>
              <a:t>9 /10 patients se </a:t>
            </a:r>
            <a:r>
              <a:rPr lang="en-US" sz="2400" dirty="0" err="1"/>
              <a:t>sentent</a:t>
            </a:r>
            <a:r>
              <a:rPr lang="en-US" sz="2400" dirty="0"/>
              <a:t> </a:t>
            </a:r>
            <a:r>
              <a:rPr lang="en-US" sz="2400" dirty="0" err="1"/>
              <a:t>soutenus</a:t>
            </a:r>
            <a:r>
              <a:rPr lang="en-US" sz="2400" dirty="0"/>
              <a:t> par les </a:t>
            </a:r>
            <a:r>
              <a:rPr lang="en-US" sz="2400" dirty="0" err="1"/>
              <a:t>professionnels</a:t>
            </a:r>
            <a:r>
              <a:rPr lang="en-US" sz="2400" dirty="0"/>
              <a:t> </a:t>
            </a:r>
          </a:p>
          <a:p>
            <a:pPr marL="287993" lvl="3" indent="0">
              <a:buNone/>
            </a:pPr>
            <a:r>
              <a:rPr lang="en-US" sz="1867" dirty="0">
                <a:sym typeface="Wingdings" panose="05000000000000000000" pitchFamily="2" charset="2"/>
              </a:rPr>
              <a:t>						 </a:t>
            </a:r>
            <a:r>
              <a:rPr lang="en-US" sz="1867" dirty="0"/>
              <a:t>Plus de la </a:t>
            </a:r>
            <a:r>
              <a:rPr lang="en-US" sz="1867" dirty="0" err="1"/>
              <a:t>moitié</a:t>
            </a:r>
            <a:r>
              <a:rPr lang="en-US" sz="1867" dirty="0"/>
              <a:t> des patients </a:t>
            </a:r>
            <a:r>
              <a:rPr lang="en-US" sz="1867" dirty="0" err="1"/>
              <a:t>ont</a:t>
            </a:r>
            <a:r>
              <a:rPr lang="en-US" sz="1867" dirty="0"/>
              <a:t> </a:t>
            </a:r>
            <a:r>
              <a:rPr lang="en-US" sz="1867" dirty="0" err="1"/>
              <a:t>ressenti</a:t>
            </a:r>
            <a:r>
              <a:rPr lang="en-US" sz="1867" dirty="0"/>
              <a:t> de </a:t>
            </a:r>
            <a:r>
              <a:rPr lang="en-US" sz="1867" dirty="0" err="1"/>
              <a:t>l’anxiété</a:t>
            </a:r>
            <a:r>
              <a:rPr lang="en-US" sz="1867" dirty="0"/>
              <a:t> </a:t>
            </a:r>
          </a:p>
          <a:p>
            <a:pPr lvl="3"/>
            <a:r>
              <a:rPr lang="en-US" sz="2400" dirty="0"/>
              <a:t>9 / 10 patients </a:t>
            </a:r>
            <a:r>
              <a:rPr lang="en-US" sz="2400" dirty="0" err="1"/>
              <a:t>considèrent</a:t>
            </a:r>
            <a:r>
              <a:rPr lang="en-US" sz="2400" dirty="0"/>
              <a:t> que la PEC de </a:t>
            </a:r>
            <a:r>
              <a:rPr lang="en-US" sz="2400" dirty="0" err="1"/>
              <a:t>leur</a:t>
            </a:r>
            <a:r>
              <a:rPr lang="en-US" sz="2400" dirty="0"/>
              <a:t> </a:t>
            </a:r>
            <a:r>
              <a:rPr lang="en-US" sz="2400" dirty="0" err="1"/>
              <a:t>douleur</a:t>
            </a:r>
            <a:r>
              <a:rPr lang="en-US" sz="2400" dirty="0"/>
              <a:t> </a:t>
            </a:r>
            <a:r>
              <a:rPr lang="en-US" sz="2400" dirty="0" err="1"/>
              <a:t>était</a:t>
            </a:r>
            <a:r>
              <a:rPr lang="en-US" sz="2400" dirty="0"/>
              <a:t> « bonne à </a:t>
            </a:r>
            <a:r>
              <a:rPr lang="en-US" sz="2400" dirty="0" err="1"/>
              <a:t>excellente</a:t>
            </a:r>
            <a:r>
              <a:rPr lang="en-US" sz="2400" dirty="0"/>
              <a:t> » </a:t>
            </a:r>
          </a:p>
          <a:p>
            <a:pPr marL="287993" lvl="3" indent="0">
              <a:buNone/>
            </a:pPr>
            <a:r>
              <a:rPr lang="en-US" sz="1867" dirty="0">
                <a:sym typeface="Wingdings" panose="05000000000000000000" pitchFamily="2" charset="2"/>
              </a:rPr>
              <a:t>						</a:t>
            </a:r>
            <a:r>
              <a:rPr lang="en-US" sz="1867" dirty="0"/>
              <a:t>46,4 % </a:t>
            </a:r>
            <a:r>
              <a:rPr lang="en-US" sz="1867" dirty="0" err="1"/>
              <a:t>ont</a:t>
            </a:r>
            <a:r>
              <a:rPr lang="en-US" sz="1867" dirty="0"/>
              <a:t> </a:t>
            </a:r>
            <a:r>
              <a:rPr lang="en-US" sz="1867" dirty="0" err="1"/>
              <a:t>ressenti</a:t>
            </a:r>
            <a:r>
              <a:rPr lang="en-US" sz="1867" dirty="0"/>
              <a:t> de la </a:t>
            </a:r>
            <a:r>
              <a:rPr lang="en-US" sz="1867" dirty="0" err="1"/>
              <a:t>douleur</a:t>
            </a:r>
            <a:r>
              <a:rPr lang="en-US" sz="1867" dirty="0"/>
              <a:t> après intervention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4281FE5-3AF6-4C54-AD38-CEC8523D7ED4}"/>
              </a:ext>
            </a:extLst>
          </p:cNvPr>
          <p:cNvSpPr txBox="1"/>
          <p:nvPr/>
        </p:nvSpPr>
        <p:spPr>
          <a:xfrm>
            <a:off x="6755754" y="539992"/>
            <a:ext cx="4279832" cy="1216816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algn="ctr"/>
            <a:r>
              <a:rPr lang="fr-FR" sz="2267" i="1" dirty="0"/>
              <a:t>Diffuser ses résultats détaillés pour valoriser le travail des équipes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C414720D-0B0D-45B8-932C-90095F24A521}"/>
              </a:ext>
            </a:extLst>
          </p:cNvPr>
          <p:cNvSpPr/>
          <p:nvPr/>
        </p:nvSpPr>
        <p:spPr>
          <a:xfrm>
            <a:off x="5999448" y="359816"/>
            <a:ext cx="4992555" cy="1454171"/>
          </a:xfrm>
          <a:prstGeom prst="roundRect">
            <a:avLst/>
          </a:prstGeom>
          <a:solidFill>
            <a:schemeClr val="accent1">
              <a:alpha val="32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400">
              <a:solidFill>
                <a:srgbClr val="FFCCCC"/>
              </a:solidFill>
            </a:endParaRPr>
          </a:p>
        </p:txBody>
      </p:sp>
      <p:pic>
        <p:nvPicPr>
          <p:cNvPr id="10" name="Graphique 9" descr="Ruban avec un remplissage uni">
            <a:extLst>
              <a:ext uri="{FF2B5EF4-FFF2-40B4-BE49-F238E27FC236}">
                <a16:creationId xmlns:a16="http://schemas.microsoft.com/office/drawing/2014/main" id="{43D2DBBD-6C97-4D79-9FF6-797448228F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01322" y="467509"/>
            <a:ext cx="705611" cy="705611"/>
          </a:xfrm>
          <a:prstGeom prst="rect">
            <a:avLst/>
          </a:prstGeom>
        </p:spPr>
      </p:pic>
      <p:pic>
        <p:nvPicPr>
          <p:cNvPr id="11" name="Graphique 10" descr="Groupe contour">
            <a:extLst>
              <a:ext uri="{FF2B5EF4-FFF2-40B4-BE49-F238E27FC236}">
                <a16:creationId xmlns:a16="http://schemas.microsoft.com/office/drawing/2014/main" id="{3BE4A84F-7C90-4371-A93D-1FD6A7883A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71712" y="1107977"/>
            <a:ext cx="768085" cy="76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459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645A7D-F2D2-40BD-9BE9-01ACC319F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499" y="19173"/>
            <a:ext cx="8596668" cy="1320800"/>
          </a:xfrm>
        </p:spPr>
        <p:txBody>
          <a:bodyPr>
            <a:normAutofit/>
          </a:bodyPr>
          <a:lstStyle/>
          <a:p>
            <a:pPr defTabSz="914354">
              <a:lnSpc>
                <a:spcPct val="100000"/>
              </a:lnSpc>
            </a:pPr>
            <a:r>
              <a:rPr lang="fr-FR" sz="3200" dirty="0"/>
              <a:t>Résultats 2021 – national</a:t>
            </a:r>
            <a:br>
              <a:rPr lang="fr-FR" sz="3200" dirty="0"/>
            </a:br>
            <a:r>
              <a:rPr lang="fr-FR" sz="3200" dirty="0"/>
              <a:t>Classement des établissements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9E549C8-CA50-481C-BC0D-27EF0169EE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5904AD-6E70-4D89-A98D-EA9A3DC022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 dirty="0"/>
              <a:t>Mesurer la qualité de la prise en charge chirurgicale vue du patient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AB2E3871-E8CB-461F-8C85-63AE8FE9ED2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r-FR" dirty="0"/>
              <a:t>Webinaire – 07 avril 2022 – 18h/20h</a:t>
            </a:r>
            <a:endParaRPr lang="en-US" dirty="0"/>
          </a:p>
        </p:txBody>
      </p: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CE1E0EDF-57B4-4F9A-B2E0-97E8AAC7B4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8528770"/>
              </p:ext>
            </p:extLst>
          </p:nvPr>
        </p:nvGraphicFramePr>
        <p:xfrm>
          <a:off x="-263777" y="1128101"/>
          <a:ext cx="5882699" cy="5100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11DF6457-20AB-4516-9EFA-E786417974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4916753"/>
              </p:ext>
            </p:extLst>
          </p:nvPr>
        </p:nvGraphicFramePr>
        <p:xfrm>
          <a:off x="4637778" y="924011"/>
          <a:ext cx="6388031" cy="5239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6EB9979F-CC4A-423F-870C-A1F7EA1A50F5}"/>
              </a:ext>
            </a:extLst>
          </p:cNvPr>
          <p:cNvSpPr txBox="1"/>
          <p:nvPr/>
        </p:nvSpPr>
        <p:spPr>
          <a:xfrm>
            <a:off x="9555742" y="2065556"/>
            <a:ext cx="147006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fr-FR" sz="1600" b="1" dirty="0">
                <a:solidFill>
                  <a:srgbClr val="0082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= 16 % en 2019</a:t>
            </a:r>
            <a:endParaRPr lang="fr-FR" sz="1333" b="1" dirty="0">
              <a:solidFill>
                <a:srgbClr val="FDC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7BE57B8-3852-4003-A41B-FD42403A0B3E}"/>
              </a:ext>
            </a:extLst>
          </p:cNvPr>
          <p:cNvSpPr txBox="1"/>
          <p:nvPr/>
        </p:nvSpPr>
        <p:spPr>
          <a:xfrm>
            <a:off x="9555742" y="5110675"/>
            <a:ext cx="15893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fr-FR" sz="1600" b="1" dirty="0">
                <a:solidFill>
                  <a:srgbClr val="CC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= 11 % en 2019</a:t>
            </a:r>
          </a:p>
        </p:txBody>
      </p:sp>
    </p:spTree>
    <p:extLst>
      <p:ext uri="{BB962C8B-B14F-4D97-AF65-F5344CB8AC3E}">
        <p14:creationId xmlns:p14="http://schemas.microsoft.com/office/powerpoint/2010/main" val="162141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32D49D-EABB-4366-9175-E065FE96FF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 conclusion - perspectives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051492D-8561-43C4-A1F4-C19E37E28A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2FF637-FAC2-4A90-86BF-D5AE2DD8C0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Mesurer la qualité de la prise en charge chirurgicale vue du patient</a:t>
            </a:r>
            <a:endParaRPr lang="fr-FR" b="1" dirty="0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7A2AB7A6-1252-4DD1-B6D6-E682A2F1008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r-FR"/>
              <a:t>Webinaire – 07 avril 2022 – 18h/20h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748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6EE567-DB49-42B1-A47A-B8279810C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Poursuivre…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C5A19C0-09C9-45FA-A35E-EDAB4B4691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5D5968-B743-4893-B4CB-C9F536A029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Mesurer la qualité de la prise en charge chirurgicale vue du patient</a:t>
            </a:r>
            <a:endParaRPr lang="fr-FR" b="1" dirty="0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F7BC44F7-31C6-4B27-B302-CC08E66F982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r-FR"/>
              <a:t>Webinaire – 07 avril 2022 – 18h/20h</a:t>
            </a:r>
            <a:endParaRPr lang="en-US" dirty="0"/>
          </a:p>
        </p:txBody>
      </p:sp>
      <p:sp>
        <p:nvSpPr>
          <p:cNvPr id="7" name="Espace réservé du contenu 4">
            <a:extLst>
              <a:ext uri="{FF2B5EF4-FFF2-40B4-BE49-F238E27FC236}">
                <a16:creationId xmlns:a16="http://schemas.microsoft.com/office/drawing/2014/main" id="{2D59FAB8-3423-46D1-B68E-5893A833676C}"/>
              </a:ext>
            </a:extLst>
          </p:cNvPr>
          <p:cNvSpPr txBox="1">
            <a:spLocks/>
          </p:cNvSpPr>
          <p:nvPr/>
        </p:nvSpPr>
        <p:spPr>
          <a:xfrm>
            <a:off x="2800554" y="2468290"/>
            <a:ext cx="7245623" cy="1007586"/>
          </a:xfrm>
          <a:prstGeom prst="rect">
            <a:avLst/>
          </a:prstGeom>
          <a:solidFill>
            <a:schemeClr val="accent3">
              <a:lumMod val="20000"/>
              <a:lumOff val="80000"/>
              <a:alpha val="41000"/>
            </a:schemeClr>
          </a:solidFill>
        </p:spPr>
        <p:txBody>
          <a:bodyPr vert="horz" lIns="0" tIns="0" rIns="0" bIns="0" rtlCol="0">
            <a:noAutofit/>
          </a:bodyPr>
          <a:lstStyle>
            <a:defPPr>
              <a:defRPr lang="en-US"/>
            </a:defPPr>
            <a:lvl1pPr indent="0"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>
                <a:solidFill>
                  <a:srgbClr val="003C7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>
                <a:solidFill>
                  <a:srgbClr val="FF61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0"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360000" indent="-180000" defTabSz="914400">
              <a:lnSpc>
                <a:spcPct val="100000"/>
              </a:lnSpc>
              <a:spcBef>
                <a:spcPts val="1000"/>
              </a:spcBef>
              <a:buClr>
                <a:srgbClr val="FF6168"/>
              </a:buClr>
              <a:buFont typeface="Police système Courant"/>
              <a:buChar char="–"/>
              <a:defRPr sz="150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540000" indent="-180000" defTabSz="914400">
              <a:lnSpc>
                <a:spcPct val="100000"/>
              </a:lnSpc>
              <a:spcBef>
                <a:spcPts val="600"/>
              </a:spcBef>
              <a:buClr>
                <a:srgbClr val="FF6168"/>
              </a:buClr>
              <a:buFont typeface="Arial" panose="020B0604020202020204" pitchFamily="34" charset="0"/>
              <a:buChar char="•"/>
              <a:defRPr sz="120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>
                <a:solidFill>
                  <a:srgbClr val="FF61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 defTabSz="9144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20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defTabSz="914377"/>
            <a:r>
              <a:rPr lang="fr-FR" dirty="0"/>
              <a:t>Aider les établissements dans l’appropriation des résultats, et des commentaires : projet en collaboration avec ORCA – ARS IDF</a:t>
            </a:r>
          </a:p>
          <a:p>
            <a:pPr defTabSz="914377"/>
            <a:endParaRPr lang="fr-FR" dirty="0"/>
          </a:p>
        </p:txBody>
      </p:sp>
      <p:sp>
        <p:nvSpPr>
          <p:cNvPr id="8" name="Espace réservé du contenu 4">
            <a:extLst>
              <a:ext uri="{FF2B5EF4-FFF2-40B4-BE49-F238E27FC236}">
                <a16:creationId xmlns:a16="http://schemas.microsoft.com/office/drawing/2014/main" id="{BB649952-B6C9-4CAE-BBE2-89684B53C276}"/>
              </a:ext>
            </a:extLst>
          </p:cNvPr>
          <p:cNvSpPr txBox="1">
            <a:spLocks/>
          </p:cNvSpPr>
          <p:nvPr/>
        </p:nvSpPr>
        <p:spPr>
          <a:xfrm>
            <a:off x="2831638" y="1206262"/>
            <a:ext cx="7245623" cy="948683"/>
          </a:xfrm>
          <a:prstGeom prst="rect">
            <a:avLst/>
          </a:prstGeom>
          <a:solidFill>
            <a:schemeClr val="accent3">
              <a:lumMod val="20000"/>
              <a:lumOff val="80000"/>
              <a:alpha val="41000"/>
            </a:schemeClr>
          </a:solidFill>
        </p:spPr>
        <p:txBody>
          <a:bodyPr vert="horz" lIns="0" tIns="0" rIns="0" bIns="0" rtlCol="0">
            <a:noAutofit/>
          </a:bodyPr>
          <a:lstStyle>
            <a:defPPr>
              <a:defRPr lang="en-US"/>
            </a:defPPr>
            <a:lvl1pPr indent="0"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>
                <a:solidFill>
                  <a:srgbClr val="003C7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>
                <a:solidFill>
                  <a:srgbClr val="FF61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0"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360000" indent="-180000" defTabSz="914400">
              <a:lnSpc>
                <a:spcPct val="100000"/>
              </a:lnSpc>
              <a:spcBef>
                <a:spcPts val="1000"/>
              </a:spcBef>
              <a:buClr>
                <a:srgbClr val="FF6168"/>
              </a:buClr>
              <a:buFont typeface="Police système Courant"/>
              <a:buChar char="–"/>
              <a:defRPr sz="150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540000" indent="-180000" defTabSz="914400">
              <a:lnSpc>
                <a:spcPct val="100000"/>
              </a:lnSpc>
              <a:spcBef>
                <a:spcPts val="600"/>
              </a:spcBef>
              <a:buClr>
                <a:srgbClr val="FF6168"/>
              </a:buClr>
              <a:buFont typeface="Arial" panose="020B0604020202020204" pitchFamily="34" charset="0"/>
              <a:buChar char="•"/>
              <a:defRPr sz="120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>
                <a:solidFill>
                  <a:srgbClr val="FF61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 defTabSz="9144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20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defTabSz="914377"/>
            <a:r>
              <a:rPr lang="fr-FR" b="1" dirty="0"/>
              <a:t>la promotion d’e-Satis :</a:t>
            </a:r>
          </a:p>
          <a:p>
            <a:pPr defTabSz="914377"/>
            <a:r>
              <a:rPr lang="fr-FR" dirty="0"/>
              <a:t>Augmenter la participation des patients</a:t>
            </a:r>
          </a:p>
        </p:txBody>
      </p:sp>
      <p:sp>
        <p:nvSpPr>
          <p:cNvPr id="9" name="Espace réservé du contenu 4">
            <a:extLst>
              <a:ext uri="{FF2B5EF4-FFF2-40B4-BE49-F238E27FC236}">
                <a16:creationId xmlns:a16="http://schemas.microsoft.com/office/drawing/2014/main" id="{0CC23F2A-A7AE-43E6-AACC-8AA02F81F68F}"/>
              </a:ext>
            </a:extLst>
          </p:cNvPr>
          <p:cNvSpPr txBox="1">
            <a:spLocks/>
          </p:cNvSpPr>
          <p:nvPr/>
        </p:nvSpPr>
        <p:spPr>
          <a:xfrm>
            <a:off x="2831635" y="3645424"/>
            <a:ext cx="7245624" cy="960107"/>
          </a:xfrm>
          <a:prstGeom prst="rect">
            <a:avLst/>
          </a:prstGeom>
          <a:solidFill>
            <a:schemeClr val="accent3">
              <a:lumMod val="20000"/>
              <a:lumOff val="80000"/>
              <a:alpha val="41000"/>
            </a:schemeClr>
          </a:solidFill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FF616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kern="1200">
                <a:solidFill>
                  <a:srgbClr val="FF616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360000" indent="-180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FF6168"/>
              </a:buClr>
              <a:buFont typeface="Police système Courant"/>
              <a:buChar char="–"/>
              <a:defRPr sz="15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54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FF6168"/>
              </a:buClr>
              <a:buFont typeface="Arial" panose="020B0604020202020204" pitchFamily="34" charset="0"/>
              <a:buChar char="•"/>
              <a:defRPr sz="12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kern="1200">
                <a:solidFill>
                  <a:srgbClr val="FF616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2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/>
            <a:r>
              <a:rPr lang="fr-FR" b="1" dirty="0">
                <a:solidFill>
                  <a:srgbClr val="003C7C"/>
                </a:solidFill>
              </a:rPr>
              <a:t>l’extension d’e-Satis : </a:t>
            </a:r>
          </a:p>
          <a:p>
            <a:pPr defTabSz="914377"/>
            <a:r>
              <a:rPr lang="fr-FR" dirty="0">
                <a:solidFill>
                  <a:srgbClr val="003C7C"/>
                </a:solidFill>
              </a:rPr>
              <a:t>Développements en cours en HAD et en santé mentale</a:t>
            </a:r>
            <a:endParaRPr lang="fr-FR" dirty="0"/>
          </a:p>
        </p:txBody>
      </p:sp>
      <p:pic>
        <p:nvPicPr>
          <p:cNvPr id="10" name="Graphique 9" descr="Coche">
            <a:extLst>
              <a:ext uri="{FF2B5EF4-FFF2-40B4-BE49-F238E27FC236}">
                <a16:creationId xmlns:a16="http://schemas.microsoft.com/office/drawing/2014/main" id="{E288F6A4-A258-44EB-97A8-DB1C90ACEE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82065" y="1512647"/>
            <a:ext cx="668215" cy="668215"/>
          </a:xfrm>
          <a:prstGeom prst="rect">
            <a:avLst/>
          </a:prstGeom>
        </p:spPr>
      </p:pic>
      <p:pic>
        <p:nvPicPr>
          <p:cNvPr id="11" name="Graphique 10" descr="Coche">
            <a:extLst>
              <a:ext uri="{FF2B5EF4-FFF2-40B4-BE49-F238E27FC236}">
                <a16:creationId xmlns:a16="http://schemas.microsoft.com/office/drawing/2014/main" id="{247ADD93-595F-480B-A902-AD78A1D06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82065" y="3717033"/>
            <a:ext cx="668215" cy="668215"/>
          </a:xfrm>
          <a:prstGeom prst="rect">
            <a:avLst/>
          </a:prstGeom>
        </p:spPr>
      </p:pic>
      <p:pic>
        <p:nvPicPr>
          <p:cNvPr id="12" name="Graphique 11" descr="Coche">
            <a:extLst>
              <a:ext uri="{FF2B5EF4-FFF2-40B4-BE49-F238E27FC236}">
                <a16:creationId xmlns:a16="http://schemas.microsoft.com/office/drawing/2014/main" id="{86F5BF19-6856-41A5-812B-2D5988B8B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82065" y="4969031"/>
            <a:ext cx="668215" cy="668215"/>
          </a:xfrm>
          <a:prstGeom prst="rect">
            <a:avLst/>
          </a:prstGeom>
        </p:spPr>
      </p:pic>
      <p:sp>
        <p:nvSpPr>
          <p:cNvPr id="13" name="Espace réservé du contenu 4">
            <a:extLst>
              <a:ext uri="{FF2B5EF4-FFF2-40B4-BE49-F238E27FC236}">
                <a16:creationId xmlns:a16="http://schemas.microsoft.com/office/drawing/2014/main" id="{F4796316-C1F9-4C4B-A3FC-5437B939DE46}"/>
              </a:ext>
            </a:extLst>
          </p:cNvPr>
          <p:cNvSpPr txBox="1">
            <a:spLocks/>
          </p:cNvSpPr>
          <p:nvPr/>
        </p:nvSpPr>
        <p:spPr>
          <a:xfrm>
            <a:off x="2800553" y="4775079"/>
            <a:ext cx="7245624" cy="1056117"/>
          </a:xfrm>
          <a:prstGeom prst="rect">
            <a:avLst/>
          </a:prstGeom>
          <a:solidFill>
            <a:schemeClr val="accent3">
              <a:lumMod val="20000"/>
              <a:lumOff val="80000"/>
              <a:alpha val="41000"/>
            </a:schemeClr>
          </a:solidFill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FF616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kern="1200">
                <a:solidFill>
                  <a:srgbClr val="FF616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360000" indent="-180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FF6168"/>
              </a:buClr>
              <a:buFont typeface="Police système Courant"/>
              <a:buChar char="–"/>
              <a:defRPr sz="15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54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FF6168"/>
              </a:buClr>
              <a:buFont typeface="Arial" panose="020B0604020202020204" pitchFamily="34" charset="0"/>
              <a:buChar char="•"/>
              <a:defRPr sz="12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kern="1200">
                <a:solidFill>
                  <a:srgbClr val="FF616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2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/>
            <a:r>
              <a:rPr lang="fr-FR" b="1" dirty="0">
                <a:solidFill>
                  <a:srgbClr val="003C7C"/>
                </a:solidFill>
              </a:rPr>
              <a:t>la valorisation d’e-Satis :</a:t>
            </a:r>
          </a:p>
          <a:p>
            <a:pPr defTabSz="914377"/>
            <a:r>
              <a:rPr lang="fr-FR" dirty="0">
                <a:solidFill>
                  <a:srgbClr val="003C7C"/>
                </a:solidFill>
              </a:rPr>
              <a:t>Analyse nationale de l’ensemble des commentaires patients entre 2016 et 2020 </a:t>
            </a:r>
            <a:r>
              <a:rPr lang="fr-FR" sz="1600" i="1" dirty="0">
                <a:solidFill>
                  <a:srgbClr val="003C7C"/>
                </a:solidFill>
              </a:rPr>
              <a:t>(rapport publié Juin 2022)</a:t>
            </a:r>
            <a:endParaRPr lang="fr-FR" i="1" dirty="0"/>
          </a:p>
        </p:txBody>
      </p:sp>
      <p:pic>
        <p:nvPicPr>
          <p:cNvPr id="14" name="Graphique 13" descr="Coche">
            <a:extLst>
              <a:ext uri="{FF2B5EF4-FFF2-40B4-BE49-F238E27FC236}">
                <a16:creationId xmlns:a16="http://schemas.microsoft.com/office/drawing/2014/main" id="{60B36647-B9FC-4F13-86BE-7E63B2742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75521" y="2568765"/>
            <a:ext cx="668215" cy="668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319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645A7D-F2D2-40BD-9BE9-01ACC319F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802" y="197964"/>
            <a:ext cx="8596668" cy="1320800"/>
          </a:xfrm>
        </p:spPr>
        <p:txBody>
          <a:bodyPr>
            <a:normAutofit/>
          </a:bodyPr>
          <a:lstStyle/>
          <a:p>
            <a:r>
              <a:rPr lang="fr-FR" sz="3200" dirty="0"/>
              <a:t>Pour nous contacter :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9E549C8-CA50-481C-BC0D-27EF0169EE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5904AD-6E70-4D89-A98D-EA9A3DC022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 dirty="0"/>
              <a:t>Mesurer la qualité de la prise en charge chirurgicale vue du patient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AB2E3871-E8CB-461F-8C85-63AE8FE9ED2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r-FR" dirty="0"/>
              <a:t>Webinaire – 07 avril 2022 – 18h/20h</a:t>
            </a:r>
            <a:endParaRPr lang="en-US" dirty="0"/>
          </a:p>
        </p:txBody>
      </p:sp>
      <p:sp>
        <p:nvSpPr>
          <p:cNvPr id="7" name="Espace réservé du pied de page 2">
            <a:extLst>
              <a:ext uri="{FF2B5EF4-FFF2-40B4-BE49-F238E27FC236}">
                <a16:creationId xmlns:a16="http://schemas.microsoft.com/office/drawing/2014/main" id="{5E801312-5DFA-4840-AFB0-CDB5499BE2B4}"/>
              </a:ext>
            </a:extLst>
          </p:cNvPr>
          <p:cNvSpPr txBox="1">
            <a:spLocks/>
          </p:cNvSpPr>
          <p:nvPr/>
        </p:nvSpPr>
        <p:spPr>
          <a:xfrm>
            <a:off x="3228488" y="1270000"/>
            <a:ext cx="5712013" cy="98130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133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133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Marie </a:t>
            </a:r>
            <a:r>
              <a:rPr lang="fr-FR" sz="2133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Gloanec</a:t>
            </a:r>
            <a:r>
              <a:rPr lang="fr-FR" sz="2133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867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FR" sz="1867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m.gloanec@has-sante.fr</a:t>
            </a:r>
            <a:endParaRPr lang="fr-FR" sz="1867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Espace réservé pour une image  7">
            <a:extLst>
              <a:ext uri="{FF2B5EF4-FFF2-40B4-BE49-F238E27FC236}">
                <a16:creationId xmlns:a16="http://schemas.microsoft.com/office/drawing/2014/main" id="{C8A00117-8D08-4B54-97E9-3D3A288106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3" r="7493"/>
          <a:stretch>
            <a:fillRect/>
          </a:stretch>
        </p:blipFill>
        <p:spPr bwMode="auto">
          <a:xfrm>
            <a:off x="1069955" y="870223"/>
            <a:ext cx="2207595" cy="113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A24F5F59-633D-4C1E-8CF0-D07E1A556A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568" y="2046933"/>
            <a:ext cx="1447800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E75F19F-EC3E-4918-A7D9-A0B04836A2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47711" y="3505708"/>
            <a:ext cx="1985580" cy="2818765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4EE3B712-2444-4C96-8802-3B3523C699C4}"/>
              </a:ext>
            </a:extLst>
          </p:cNvPr>
          <p:cNvSpPr txBox="1"/>
          <p:nvPr/>
        </p:nvSpPr>
        <p:spPr>
          <a:xfrm>
            <a:off x="2801065" y="2726154"/>
            <a:ext cx="713222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dirty="0">
                <a:solidFill>
                  <a:srgbClr val="00449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Affiche e-Satis</a:t>
            </a:r>
          </a:p>
          <a:p>
            <a:r>
              <a:rPr lang="fr-FR" sz="2000" dirty="0">
                <a:solidFill>
                  <a:srgbClr val="00449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Demandez vos 5 exemplaires imprimés format affiche :</a:t>
            </a:r>
          </a:p>
          <a:p>
            <a:r>
              <a:rPr lang="fr-FR" sz="2000" dirty="0">
                <a:solidFill>
                  <a:srgbClr val="00449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par mail à </a:t>
            </a:r>
            <a:r>
              <a:rPr lang="fr-FR" sz="20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contact.iqss@has-sante.fr</a:t>
            </a:r>
            <a:endParaRPr lang="fr-FR" sz="20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solidFill>
                  <a:srgbClr val="00449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+précisez destinataire et adresse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7556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32D49D-EABB-4366-9175-E065FE96FF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 e-Satis en chirurgie ambulatoire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CA8D51A-4E34-435B-93E9-242D57896B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objectifs et fonctionnement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051492D-8561-43C4-A1F4-C19E37E28A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2FF637-FAC2-4A90-86BF-D5AE2DD8C0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Mesurer la qualité de la prise en charge chirurgicale vue du patient</a:t>
            </a:r>
            <a:endParaRPr lang="fr-FR" b="1" dirty="0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7A2AB7A6-1252-4DD1-B6D6-E682A2F1008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r-FR"/>
              <a:t>Webinaire – 07 avril 2022 – 18h/20h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219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645A7D-F2D2-40BD-9BE9-01ACC319F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12037"/>
            <a:ext cx="10918318" cy="1320800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003C7C"/>
                </a:solidFill>
              </a:rPr>
              <a:t>e-Satis</a:t>
            </a:r>
            <a:br>
              <a:rPr lang="fr-FR" dirty="0">
                <a:latin typeface="DK Millefeuille" pitchFamily="50" charset="0"/>
              </a:rPr>
            </a:br>
            <a:r>
              <a:rPr lang="fr-FR" sz="2200" b="1" dirty="0">
                <a:solidFill>
                  <a:srgbClr val="003C7C"/>
                </a:solidFill>
              </a:rPr>
              <a:t>Mesurer le point de vue des patients pour produire des indicateurs de résultats</a:t>
            </a:r>
            <a:endParaRPr lang="fr-FR" b="1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9E549C8-CA50-481C-BC0D-27EF0169EE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5904AD-6E70-4D89-A98D-EA9A3DC022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 dirty="0"/>
              <a:t>Mesurer la qualité de la prise en charge chirurgicale vue du patient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AB2E3871-E8CB-461F-8C85-63AE8FE9ED2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r-FR" dirty="0"/>
              <a:t>Webinaire – 07 avril 2022 – 18h/20h</a:t>
            </a:r>
            <a:endParaRPr lang="en-US" dirty="0"/>
          </a:p>
        </p:txBody>
      </p:sp>
      <p:sp>
        <p:nvSpPr>
          <p:cNvPr id="7" name="Espace réservé du contenu 4">
            <a:extLst>
              <a:ext uri="{FF2B5EF4-FFF2-40B4-BE49-F238E27FC236}">
                <a16:creationId xmlns:a16="http://schemas.microsoft.com/office/drawing/2014/main" id="{45C86A21-B0F6-482C-84B0-53FC52E31E3C}"/>
              </a:ext>
            </a:extLst>
          </p:cNvPr>
          <p:cNvSpPr txBox="1">
            <a:spLocks/>
          </p:cNvSpPr>
          <p:nvPr/>
        </p:nvSpPr>
        <p:spPr>
          <a:xfrm>
            <a:off x="6685663" y="2189470"/>
            <a:ext cx="4382533" cy="12809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FF616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kern="1200">
                <a:solidFill>
                  <a:srgbClr val="FF616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360000" indent="-180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FF6168"/>
              </a:buClr>
              <a:buFont typeface="Police système Courant"/>
              <a:buChar char="–"/>
              <a:defRPr sz="15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54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FF6168"/>
              </a:buClr>
              <a:buFont typeface="Arial" panose="020B0604020202020204" pitchFamily="34" charset="0"/>
              <a:buChar char="•"/>
              <a:defRPr sz="12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kern="1200">
                <a:solidFill>
                  <a:srgbClr val="FF616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2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/>
            <a:r>
              <a:rPr lang="fr-FR" b="1" dirty="0">
                <a:solidFill>
                  <a:srgbClr val="003C7C"/>
                </a:solidFill>
              </a:rPr>
              <a:t>Questionnaires adaptés au séjour</a:t>
            </a:r>
            <a:r>
              <a:rPr lang="fr-FR" dirty="0">
                <a:solidFill>
                  <a:srgbClr val="003C7C"/>
                </a:solidFill>
              </a:rPr>
              <a:t>.</a:t>
            </a:r>
          </a:p>
          <a:p>
            <a:pPr defTabSz="914377"/>
            <a:r>
              <a:rPr lang="fr-FR" dirty="0">
                <a:solidFill>
                  <a:srgbClr val="003C7C"/>
                </a:solidFill>
              </a:rPr>
              <a:t>Enquêtes recueillies en continu, toute l’année</a:t>
            </a:r>
          </a:p>
        </p:txBody>
      </p:sp>
      <p:sp>
        <p:nvSpPr>
          <p:cNvPr id="8" name="Espace réservé du contenu 4">
            <a:extLst>
              <a:ext uri="{FF2B5EF4-FFF2-40B4-BE49-F238E27FC236}">
                <a16:creationId xmlns:a16="http://schemas.microsoft.com/office/drawing/2014/main" id="{F9E15422-8966-4290-BFE4-D19F8FCCAAFA}"/>
              </a:ext>
            </a:extLst>
          </p:cNvPr>
          <p:cNvSpPr txBox="1">
            <a:spLocks/>
          </p:cNvSpPr>
          <p:nvPr/>
        </p:nvSpPr>
        <p:spPr>
          <a:xfrm>
            <a:off x="6976276" y="4625926"/>
            <a:ext cx="4991116" cy="123506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FF616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kern="1200">
                <a:solidFill>
                  <a:srgbClr val="FF616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360000" indent="-180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FF6168"/>
              </a:buClr>
              <a:buFont typeface="Police système Courant"/>
              <a:buChar char="–"/>
              <a:defRPr sz="15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54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FF6168"/>
              </a:buClr>
              <a:buFont typeface="Arial" panose="020B0604020202020204" pitchFamily="34" charset="0"/>
              <a:buChar char="•"/>
              <a:defRPr sz="12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kern="1200">
                <a:solidFill>
                  <a:srgbClr val="FF616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2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/>
            <a:r>
              <a:rPr lang="fr-FR" dirty="0">
                <a:solidFill>
                  <a:srgbClr val="003C7C"/>
                </a:solidFill>
              </a:rPr>
              <a:t>Dispositif opérationnel depuis avril 2016.</a:t>
            </a:r>
          </a:p>
          <a:p>
            <a:pPr defTabSz="914377"/>
            <a:r>
              <a:rPr lang="fr-FR" dirty="0">
                <a:solidFill>
                  <a:srgbClr val="97BF0D"/>
                </a:solidFill>
              </a:rPr>
              <a:t>En chirurgie ambulatoire, depuis mai 2018, +1,5 Million de patients répondants</a:t>
            </a:r>
          </a:p>
        </p:txBody>
      </p:sp>
      <p:sp>
        <p:nvSpPr>
          <p:cNvPr id="9" name="Espace réservé du contenu 4">
            <a:extLst>
              <a:ext uri="{FF2B5EF4-FFF2-40B4-BE49-F238E27FC236}">
                <a16:creationId xmlns:a16="http://schemas.microsoft.com/office/drawing/2014/main" id="{9D26E1A3-3515-4934-A6A2-0DBB9C2E4CE1}"/>
              </a:ext>
            </a:extLst>
          </p:cNvPr>
          <p:cNvSpPr txBox="1">
            <a:spLocks/>
          </p:cNvSpPr>
          <p:nvPr/>
        </p:nvSpPr>
        <p:spPr>
          <a:xfrm>
            <a:off x="2213703" y="2215077"/>
            <a:ext cx="3727457" cy="12431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FF616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kern="1200">
                <a:solidFill>
                  <a:srgbClr val="FF616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360000" indent="-180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FF6168"/>
              </a:buClr>
              <a:buFont typeface="Police système Courant"/>
              <a:buChar char="–"/>
              <a:defRPr sz="15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54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FF6168"/>
              </a:buClr>
              <a:buFont typeface="Arial" panose="020B0604020202020204" pitchFamily="34" charset="0"/>
              <a:buChar char="•"/>
              <a:defRPr sz="12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kern="1200">
                <a:solidFill>
                  <a:srgbClr val="FF616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2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/>
            <a:r>
              <a:rPr lang="fr-FR" b="1" dirty="0">
                <a:solidFill>
                  <a:srgbClr val="003C7C"/>
                </a:solidFill>
              </a:rPr>
              <a:t>Dispositif national</a:t>
            </a:r>
            <a:r>
              <a:rPr lang="fr-FR" dirty="0">
                <a:solidFill>
                  <a:srgbClr val="003C7C"/>
                </a:solidFill>
              </a:rPr>
              <a:t>, </a:t>
            </a:r>
          </a:p>
          <a:p>
            <a:pPr defTabSz="914377"/>
            <a:r>
              <a:rPr lang="fr-FR" dirty="0">
                <a:solidFill>
                  <a:srgbClr val="003C7C"/>
                </a:solidFill>
              </a:rPr>
              <a:t>commun à tous les établissements de santé</a:t>
            </a:r>
            <a:endParaRPr lang="fr-FR" dirty="0"/>
          </a:p>
        </p:txBody>
      </p:sp>
      <p:sp>
        <p:nvSpPr>
          <p:cNvPr id="10" name="Espace réservé du contenu 4">
            <a:extLst>
              <a:ext uri="{FF2B5EF4-FFF2-40B4-BE49-F238E27FC236}">
                <a16:creationId xmlns:a16="http://schemas.microsoft.com/office/drawing/2014/main" id="{C227FB47-76FF-4DB4-B820-460781E51FDA}"/>
              </a:ext>
            </a:extLst>
          </p:cNvPr>
          <p:cNvSpPr txBox="1">
            <a:spLocks/>
          </p:cNvSpPr>
          <p:nvPr/>
        </p:nvSpPr>
        <p:spPr>
          <a:xfrm>
            <a:off x="1202360" y="4394232"/>
            <a:ext cx="5336576" cy="190261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defPPr>
              <a:defRPr lang="en-US"/>
            </a:defPPr>
            <a:lvl1pPr indent="0"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>
                <a:solidFill>
                  <a:srgbClr val="003C7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>
                <a:solidFill>
                  <a:srgbClr val="FF61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0"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360000" indent="-180000" defTabSz="914400">
              <a:lnSpc>
                <a:spcPct val="100000"/>
              </a:lnSpc>
              <a:spcBef>
                <a:spcPts val="1000"/>
              </a:spcBef>
              <a:buClr>
                <a:srgbClr val="FF6168"/>
              </a:buClr>
              <a:buFont typeface="Police système Courant"/>
              <a:buChar char="–"/>
              <a:defRPr sz="150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540000" indent="-180000" defTabSz="914400">
              <a:lnSpc>
                <a:spcPct val="100000"/>
              </a:lnSpc>
              <a:spcBef>
                <a:spcPts val="600"/>
              </a:spcBef>
              <a:buClr>
                <a:srgbClr val="FF6168"/>
              </a:buClr>
              <a:buFont typeface="Arial" panose="020B0604020202020204" pitchFamily="34" charset="0"/>
              <a:buChar char="•"/>
              <a:defRPr sz="120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>
                <a:solidFill>
                  <a:srgbClr val="FF61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 defTabSz="9144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20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defTabSz="914377">
              <a:spcBef>
                <a:spcPts val="0"/>
              </a:spcBef>
            </a:pPr>
            <a:r>
              <a:rPr lang="fr-FR" sz="2000" dirty="0"/>
              <a:t> </a:t>
            </a:r>
            <a:r>
              <a:rPr lang="fr-FR" sz="2000" b="1" dirty="0"/>
              <a:t>Pour les patients hospitalisés :</a:t>
            </a:r>
          </a:p>
          <a:p>
            <a:pPr marL="342900" indent="-342900" defTabSz="914377">
              <a:spcBef>
                <a:spcPts val="0"/>
              </a:spcBef>
              <a:buClr>
                <a:srgbClr val="97BF0D"/>
              </a:buClr>
              <a:buFont typeface="Arial" panose="020B0604020202020204" pitchFamily="34" charset="0"/>
              <a:buChar char="•"/>
            </a:pPr>
            <a:r>
              <a:rPr lang="fr-FR" sz="2000" dirty="0"/>
              <a:t>+ de 48h en médecine, chirurgie et obstétrique (</a:t>
            </a:r>
            <a:r>
              <a:rPr lang="fr-FR" sz="2000" b="1" dirty="0"/>
              <a:t>MCO</a:t>
            </a:r>
            <a:r>
              <a:rPr lang="fr-FR" sz="2000" dirty="0"/>
              <a:t>) (depuis 2016)</a:t>
            </a:r>
          </a:p>
          <a:p>
            <a:pPr marL="342900" indent="-342900" defTabSz="914377">
              <a:spcBef>
                <a:spcPts val="0"/>
              </a:spcBef>
              <a:buClr>
                <a:srgbClr val="97BF0D"/>
              </a:buClr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97BF0D"/>
                </a:solidFill>
              </a:rPr>
              <a:t>chirurgie ambulatoire (CA) (depuis 2018)</a:t>
            </a:r>
          </a:p>
          <a:p>
            <a:pPr marL="342900" indent="-342900" defTabSz="914377">
              <a:spcBef>
                <a:spcPts val="0"/>
              </a:spcBef>
              <a:buClr>
                <a:srgbClr val="97BF0D"/>
              </a:buClr>
              <a:buFont typeface="Arial" panose="020B0604020202020204" pitchFamily="34" charset="0"/>
              <a:buChar char="•"/>
            </a:pPr>
            <a:r>
              <a:rPr lang="fr-FR" sz="2000" dirty="0"/>
              <a:t>soins de suite et de réadaptation (</a:t>
            </a:r>
            <a:r>
              <a:rPr lang="fr-FR" sz="2000" b="1" dirty="0"/>
              <a:t>SSR</a:t>
            </a:r>
            <a:r>
              <a:rPr lang="fr-FR" sz="2000" dirty="0"/>
              <a:t>) (depuis 2020). </a:t>
            </a:r>
          </a:p>
        </p:txBody>
      </p:sp>
      <p:sp>
        <p:nvSpPr>
          <p:cNvPr id="11" name="Organigramme : Connecteur 10">
            <a:extLst>
              <a:ext uri="{FF2B5EF4-FFF2-40B4-BE49-F238E27FC236}">
                <a16:creationId xmlns:a16="http://schemas.microsoft.com/office/drawing/2014/main" id="{3E75E4C8-566D-4AD2-A7D7-39939AF95169}"/>
              </a:ext>
            </a:extLst>
          </p:cNvPr>
          <p:cNvSpPr/>
          <p:nvPr/>
        </p:nvSpPr>
        <p:spPr>
          <a:xfrm>
            <a:off x="593733" y="3492747"/>
            <a:ext cx="918620" cy="953791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fr-FR" sz="3600">
              <a:solidFill>
                <a:srgbClr val="003C7C"/>
              </a:solidFill>
              <a:latin typeface="Calibri" panose="020F0502020204030204"/>
            </a:endParaRPr>
          </a:p>
        </p:txBody>
      </p:sp>
      <p:pic>
        <p:nvPicPr>
          <p:cNvPr id="12" name="Graphique 11" descr="Accès universel">
            <a:extLst>
              <a:ext uri="{FF2B5EF4-FFF2-40B4-BE49-F238E27FC236}">
                <a16:creationId xmlns:a16="http://schemas.microsoft.com/office/drawing/2014/main" id="{C161EAF3-817B-430E-9EA8-F7F49FD24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8029" y="3544595"/>
            <a:ext cx="750031" cy="750031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A431F14A-B7F2-419D-A779-005FE7F1FD41}"/>
              </a:ext>
            </a:extLst>
          </p:cNvPr>
          <p:cNvCxnSpPr>
            <a:cxnSpLocks/>
            <a:endCxn id="11" idx="4"/>
          </p:cNvCxnSpPr>
          <p:nvPr/>
        </p:nvCxnSpPr>
        <p:spPr>
          <a:xfrm flipV="1">
            <a:off x="1053044" y="4446538"/>
            <a:ext cx="1" cy="1614839"/>
          </a:xfrm>
          <a:prstGeom prst="line">
            <a:avLst/>
          </a:prstGeom>
          <a:ln w="3175">
            <a:solidFill>
              <a:srgbClr val="97BF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7D2CD45B-D13C-4C13-9B3D-0A7AB3714AC3}"/>
              </a:ext>
            </a:extLst>
          </p:cNvPr>
          <p:cNvCxnSpPr>
            <a:cxnSpLocks/>
          </p:cNvCxnSpPr>
          <p:nvPr/>
        </p:nvCxnSpPr>
        <p:spPr>
          <a:xfrm flipV="1">
            <a:off x="1705068" y="2484963"/>
            <a:ext cx="0" cy="1124631"/>
          </a:xfrm>
          <a:prstGeom prst="line">
            <a:avLst/>
          </a:prstGeom>
          <a:ln w="3175">
            <a:solidFill>
              <a:srgbClr val="97BF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rganigramme : Connecteur 14">
            <a:extLst>
              <a:ext uri="{FF2B5EF4-FFF2-40B4-BE49-F238E27FC236}">
                <a16:creationId xmlns:a16="http://schemas.microsoft.com/office/drawing/2014/main" id="{8138BAAB-5BCF-4AE3-8B18-A0E13628D95C}"/>
              </a:ext>
            </a:extLst>
          </p:cNvPr>
          <p:cNvSpPr/>
          <p:nvPr/>
        </p:nvSpPr>
        <p:spPr>
          <a:xfrm>
            <a:off x="1229834" y="1558055"/>
            <a:ext cx="918620" cy="953791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fr-FR" sz="3600">
              <a:solidFill>
                <a:srgbClr val="003C7C"/>
              </a:solidFill>
              <a:latin typeface="Calibri" panose="020F0502020204030204"/>
            </a:endParaRPr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23919501-52E3-48E6-8792-ADC315818642}"/>
              </a:ext>
            </a:extLst>
          </p:cNvPr>
          <p:cNvCxnSpPr>
            <a:cxnSpLocks/>
          </p:cNvCxnSpPr>
          <p:nvPr/>
        </p:nvCxnSpPr>
        <p:spPr>
          <a:xfrm flipV="1">
            <a:off x="6688495" y="4878194"/>
            <a:ext cx="0" cy="1124631"/>
          </a:xfrm>
          <a:prstGeom prst="line">
            <a:avLst/>
          </a:prstGeom>
          <a:ln w="3175">
            <a:solidFill>
              <a:srgbClr val="97BF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rganigramme : Connecteur 16">
            <a:extLst>
              <a:ext uri="{FF2B5EF4-FFF2-40B4-BE49-F238E27FC236}">
                <a16:creationId xmlns:a16="http://schemas.microsoft.com/office/drawing/2014/main" id="{1B126EF8-4A06-4506-BB03-6E310C81ABAA}"/>
              </a:ext>
            </a:extLst>
          </p:cNvPr>
          <p:cNvSpPr/>
          <p:nvPr/>
        </p:nvSpPr>
        <p:spPr>
          <a:xfrm>
            <a:off x="6172701" y="3917336"/>
            <a:ext cx="918620" cy="953791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fr-FR" sz="3600">
              <a:solidFill>
                <a:srgbClr val="003C7C"/>
              </a:solidFill>
              <a:latin typeface="Calibri" panose="020F0502020204030204"/>
            </a:endParaRPr>
          </a:p>
        </p:txBody>
      </p:sp>
      <p:pic>
        <p:nvPicPr>
          <p:cNvPr id="18" name="Graphique 17" descr="Graphique à barres avec tendance à la hausse">
            <a:extLst>
              <a:ext uri="{FF2B5EF4-FFF2-40B4-BE49-F238E27FC236}">
                <a16:creationId xmlns:a16="http://schemas.microsoft.com/office/drawing/2014/main" id="{D7D01095-920F-4A78-B762-2B053F45CD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22016" y="4098866"/>
            <a:ext cx="590847" cy="590847"/>
          </a:xfrm>
          <a:prstGeom prst="rect">
            <a:avLst/>
          </a:prstGeom>
        </p:spPr>
      </p:pic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5DC4217D-DFD1-4041-A09D-E1BCEC1862D0}"/>
              </a:ext>
            </a:extLst>
          </p:cNvPr>
          <p:cNvCxnSpPr>
            <a:cxnSpLocks/>
          </p:cNvCxnSpPr>
          <p:nvPr/>
        </p:nvCxnSpPr>
        <p:spPr>
          <a:xfrm flipV="1">
            <a:off x="6342432" y="2429919"/>
            <a:ext cx="749" cy="1222255"/>
          </a:xfrm>
          <a:prstGeom prst="line">
            <a:avLst/>
          </a:prstGeom>
          <a:ln w="3175">
            <a:solidFill>
              <a:srgbClr val="97BF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rganigramme : Connecteur 19">
            <a:extLst>
              <a:ext uri="{FF2B5EF4-FFF2-40B4-BE49-F238E27FC236}">
                <a16:creationId xmlns:a16="http://schemas.microsoft.com/office/drawing/2014/main" id="{8CBA7DD1-2204-4883-95F1-4CBB93FE64BB}"/>
              </a:ext>
            </a:extLst>
          </p:cNvPr>
          <p:cNvSpPr/>
          <p:nvPr/>
        </p:nvSpPr>
        <p:spPr>
          <a:xfrm>
            <a:off x="5883120" y="1537823"/>
            <a:ext cx="918620" cy="953791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fr-FR" sz="3600">
              <a:solidFill>
                <a:srgbClr val="003C7C"/>
              </a:solidFill>
              <a:latin typeface="Calibri" panose="020F0502020204030204"/>
            </a:endParaRPr>
          </a:p>
        </p:txBody>
      </p:sp>
      <p:pic>
        <p:nvPicPr>
          <p:cNvPr id="21" name="Graphique 20" descr="Liste de vérification">
            <a:extLst>
              <a:ext uri="{FF2B5EF4-FFF2-40B4-BE49-F238E27FC236}">
                <a16:creationId xmlns:a16="http://schemas.microsoft.com/office/drawing/2014/main" id="{21710C58-EF71-49DD-884C-EFBCC65E2EA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61673" y="1673929"/>
            <a:ext cx="563017" cy="563017"/>
          </a:xfrm>
          <a:prstGeom prst="rect">
            <a:avLst/>
          </a:prstGeom>
        </p:spPr>
      </p:pic>
      <p:pic>
        <p:nvPicPr>
          <p:cNvPr id="22" name="Graphique 21" descr="Réseau">
            <a:extLst>
              <a:ext uri="{FF2B5EF4-FFF2-40B4-BE49-F238E27FC236}">
                <a16:creationId xmlns:a16="http://schemas.microsoft.com/office/drawing/2014/main" id="{D3E290F9-E24E-46DB-B5F4-662A943EDCC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23342" y="1650206"/>
            <a:ext cx="723784" cy="72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300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9CAEB5-B530-460F-9B58-C35EFA7A2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995" y="167813"/>
            <a:ext cx="10573762" cy="1320800"/>
          </a:xfrm>
        </p:spPr>
        <p:txBody>
          <a:bodyPr>
            <a:normAutofit/>
          </a:bodyPr>
          <a:lstStyle/>
          <a:p>
            <a:r>
              <a:rPr lang="fr-FR" sz="3200" dirty="0"/>
              <a:t>Que mesure-ton dans e-Satis chirurgie ambulatoire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B13657-9DA7-42B5-B3CE-7C74EFF91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803" y="969767"/>
            <a:ext cx="10997831" cy="3880773"/>
          </a:xfrm>
        </p:spPr>
        <p:txBody>
          <a:bodyPr/>
          <a:lstStyle/>
          <a:p>
            <a:pPr marL="0" indent="0" defTabSz="609585">
              <a:buNone/>
              <a:defRPr/>
            </a:pPr>
            <a:r>
              <a:rPr lang="fr-FR" sz="2000" b="1" dirty="0">
                <a:solidFill>
                  <a:srgbClr val="004895"/>
                </a:solidFill>
                <a:latin typeface="Arial" panose="020B0604020202020204"/>
              </a:rPr>
              <a:t>62 questions : étapes du parcours</a:t>
            </a:r>
          </a:p>
          <a:p>
            <a:pPr marL="0" indent="0" defTabSz="609585">
              <a:buNone/>
              <a:defRPr/>
            </a:pPr>
            <a:r>
              <a:rPr lang="fr-FR" b="1" dirty="0">
                <a:solidFill>
                  <a:srgbClr val="004895"/>
                </a:solidFill>
                <a:latin typeface="Arial" panose="020B0604020202020204"/>
              </a:rPr>
              <a:t>A</a:t>
            </a:r>
            <a:r>
              <a:rPr lang="fr-FR" sz="1800" b="1" dirty="0">
                <a:solidFill>
                  <a:srgbClr val="004895"/>
                </a:solidFill>
                <a:latin typeface="Arial" panose="020B0604020202020204"/>
              </a:rPr>
              <a:t>vant l’hospitalisation, accueil, prise en charge, chambre et collation, sortie et retour à domicile</a:t>
            </a:r>
            <a:endParaRPr lang="fr-FR" sz="1800" dirty="0">
              <a:solidFill>
                <a:srgbClr val="004895"/>
              </a:solidFill>
              <a:latin typeface="Arial" panose="020B0604020202020204"/>
            </a:endParaRPr>
          </a:p>
          <a:p>
            <a:pPr defTabSz="609585">
              <a:defRPr/>
            </a:pPr>
            <a:r>
              <a:rPr lang="fr-FR" dirty="0">
                <a:solidFill>
                  <a:srgbClr val="004895"/>
                </a:solidFill>
                <a:latin typeface="Arial" panose="020B0604020202020204"/>
              </a:rPr>
              <a:t>Questions d’</a:t>
            </a:r>
            <a:r>
              <a:rPr lang="fr-FR" b="1" dirty="0">
                <a:solidFill>
                  <a:srgbClr val="97BF0D"/>
                </a:solidFill>
                <a:latin typeface="Arial" panose="020B0604020202020204"/>
              </a:rPr>
              <a:t>expérience</a:t>
            </a:r>
            <a:r>
              <a:rPr lang="fr-FR" dirty="0">
                <a:solidFill>
                  <a:srgbClr val="004895"/>
                </a:solidFill>
                <a:latin typeface="Arial" panose="020B0604020202020204"/>
              </a:rPr>
              <a:t> du patient + Questions </a:t>
            </a:r>
            <a:r>
              <a:rPr lang="fr-FR" sz="1800" dirty="0">
                <a:solidFill>
                  <a:srgbClr val="004895"/>
                </a:solidFill>
                <a:latin typeface="Arial" panose="020B0604020202020204"/>
              </a:rPr>
              <a:t>de </a:t>
            </a:r>
            <a:r>
              <a:rPr lang="fr-FR" sz="1800" b="1" dirty="0">
                <a:solidFill>
                  <a:srgbClr val="97BF0D"/>
                </a:solidFill>
                <a:latin typeface="Arial" panose="020B0604020202020204"/>
              </a:rPr>
              <a:t>satisfaction</a:t>
            </a:r>
            <a:r>
              <a:rPr lang="fr-FR" sz="1800" dirty="0">
                <a:solidFill>
                  <a:srgbClr val="FF6168"/>
                </a:solidFill>
                <a:latin typeface="Arial" panose="020B0604020202020204"/>
              </a:rPr>
              <a:t> </a:t>
            </a:r>
            <a:r>
              <a:rPr lang="fr-FR" sz="1800" dirty="0">
                <a:solidFill>
                  <a:srgbClr val="004895"/>
                </a:solidFill>
                <a:latin typeface="Arial" panose="020B0604020202020204"/>
              </a:rPr>
              <a:t>du patient + </a:t>
            </a:r>
            <a:r>
              <a:rPr lang="fr-FR" sz="1800" b="1" dirty="0">
                <a:solidFill>
                  <a:srgbClr val="004494"/>
                </a:solidFill>
                <a:latin typeface="Arial" panose="020B0604020202020204"/>
              </a:rPr>
              <a:t>Commentaires</a:t>
            </a:r>
            <a:r>
              <a:rPr lang="fr-FR" sz="1800" dirty="0">
                <a:solidFill>
                  <a:srgbClr val="004494"/>
                </a:solidFill>
                <a:latin typeface="Arial" panose="020B0604020202020204"/>
              </a:rPr>
              <a:t> libres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790C68-5995-4990-9007-9EA5F7F065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32BB44-E32E-4E8F-B8E4-A358B0F6A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Mesurer la qualité de la prise en charge chirurgicale vue du patient</a:t>
            </a:r>
            <a:endParaRPr lang="fr-FR" b="1" dirty="0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7A1CFD8D-D295-4C60-A902-B89F897F5ED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r-FR"/>
              <a:t>Webinaire – 07 avril 2022 – 18h/20h</a:t>
            </a:r>
            <a:endParaRPr lang="en-US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1DDFE69-0A55-45DC-877B-DC2A9A0DFAE2}"/>
              </a:ext>
            </a:extLst>
          </p:cNvPr>
          <p:cNvSpPr txBox="1"/>
          <p:nvPr/>
        </p:nvSpPr>
        <p:spPr>
          <a:xfrm>
            <a:off x="5950226" y="2299143"/>
            <a:ext cx="6082748" cy="3785652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fr-FR" sz="3200" dirty="0">
                <a:solidFill>
                  <a:srgbClr val="97BF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satisfaction</a:t>
            </a:r>
          </a:p>
          <a:p>
            <a:pPr lvl="0"/>
            <a:endParaRPr lang="fr-FR" sz="1000" dirty="0">
              <a:solidFill>
                <a:schemeClr val="accent5">
                  <a:lumMod val="75000"/>
                </a:schemeClr>
              </a:solidFill>
              <a:latin typeface="DK Millefeuille" pitchFamily="50" charset="0"/>
              <a:cs typeface="Arial" panose="020B0604020202020204" pitchFamily="34" charset="0"/>
            </a:endParaRPr>
          </a:p>
          <a:p>
            <a:pPr>
              <a:buClr>
                <a:srgbClr val="003C7C"/>
              </a:buClr>
            </a:pPr>
            <a:r>
              <a:rPr lang="fr-FR" b="1" dirty="0">
                <a:solidFill>
                  <a:srgbClr val="003C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le patient a-t-il perçu son séjour ou le résultat ?</a:t>
            </a:r>
          </a:p>
          <a:p>
            <a:pPr marL="285750" indent="-285750" defTabSz="685800" eaLnBrk="0" hangingPunct="0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srgbClr val="003C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Ai-je été satisfait des informations sur mon traitement ?</a:t>
            </a:r>
          </a:p>
          <a:p>
            <a:pPr marL="285750" indent="-285750" defTabSz="685800" eaLnBrk="0" hangingPunct="0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srgbClr val="003C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Ai-je été satisfait de la prise en charge de ma douleur ?</a:t>
            </a:r>
            <a:endParaRPr lang="fr-FR" dirty="0">
              <a:solidFill>
                <a:srgbClr val="003C7C"/>
              </a:solidFill>
              <a:latin typeface="Arial" panose="020B0604020202020204" pitchFamily="34" charset="0"/>
              <a:cs typeface="Arial" panose="020B0604020202020204" pitchFamily="34" charset="0"/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85750" lvl="0" indent="-285750">
              <a:buClr>
                <a:srgbClr val="003C7C"/>
              </a:buClr>
              <a:buFont typeface="Arial" panose="020B0604020202020204" pitchFamily="34" charset="0"/>
              <a:buChar char="•"/>
            </a:pPr>
            <a:endParaRPr lang="fr-FR" dirty="0">
              <a:solidFill>
                <a:srgbClr val="003C7C"/>
              </a:solidFill>
              <a:latin typeface="Arial" panose="020B0604020202020204" pitchFamily="34" charset="0"/>
              <a:cs typeface="Arial" panose="020B0604020202020204" pitchFamily="34" charset="0"/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85750" lvl="0" indent="-285750">
              <a:buClr>
                <a:srgbClr val="003C7C"/>
              </a:buClr>
              <a:buFont typeface="Arial" panose="020B0604020202020204" pitchFamily="34" charset="0"/>
              <a:buChar char="•"/>
            </a:pPr>
            <a:endParaRPr lang="fr-FR" dirty="0">
              <a:solidFill>
                <a:srgbClr val="003C7C"/>
              </a:solidFill>
              <a:latin typeface="Arial" panose="020B0604020202020204" pitchFamily="34" charset="0"/>
              <a:cs typeface="Arial" panose="020B0604020202020204" pitchFamily="34" charset="0"/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defTabSz="685800"/>
            <a:r>
              <a:rPr lang="fr-FR" b="1" dirty="0">
                <a:solidFill>
                  <a:srgbClr val="003C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satisfaction est un phénomène complexe </a:t>
            </a:r>
          </a:p>
          <a:p>
            <a:pPr marL="257175" indent="-257175" defTabSz="685800">
              <a:buFont typeface="Wingdings" charset="2"/>
              <a:buChar char=""/>
            </a:pPr>
            <a:r>
              <a:rPr lang="fr-FR" dirty="0">
                <a:solidFill>
                  <a:srgbClr val="003C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Dépend des attentes du patient, de son histoire, de ses réactions émotionnelles, …</a:t>
            </a:r>
          </a:p>
          <a:p>
            <a:pPr marL="257175" indent="-257175" defTabSz="685800">
              <a:buFont typeface="Wingdings" charset="2"/>
              <a:buChar char=""/>
            </a:pPr>
            <a:r>
              <a:rPr lang="fr-FR" b="1" dirty="0">
                <a:solidFill>
                  <a:srgbClr val="003C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Complémentaire </a:t>
            </a:r>
            <a:r>
              <a:rPr lang="fr-FR" dirty="0">
                <a:solidFill>
                  <a:srgbClr val="003C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fr-FR" b="1" dirty="0">
                <a:solidFill>
                  <a:srgbClr val="003C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l’expérience </a:t>
            </a:r>
            <a:r>
              <a:rPr lang="fr-FR" dirty="0">
                <a:solidFill>
                  <a:srgbClr val="003C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du </a:t>
            </a:r>
            <a:r>
              <a:rPr lang="fr-FR" b="1" dirty="0">
                <a:solidFill>
                  <a:srgbClr val="003C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 clinique</a:t>
            </a:r>
            <a:endParaRPr lang="en-US" b="1" dirty="0">
              <a:solidFill>
                <a:srgbClr val="003C7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85DB48C-C227-437F-A14A-65866BE7F2F1}"/>
              </a:ext>
            </a:extLst>
          </p:cNvPr>
          <p:cNvSpPr txBox="1"/>
          <p:nvPr/>
        </p:nvSpPr>
        <p:spPr>
          <a:xfrm>
            <a:off x="636106" y="2299143"/>
            <a:ext cx="5335112" cy="4062651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97BF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L’expérience</a:t>
            </a:r>
          </a:p>
          <a:p>
            <a:pPr lvl="0"/>
            <a:endParaRPr lang="fr-FR" sz="1000" dirty="0">
              <a:solidFill>
                <a:schemeClr val="accent5">
                  <a:lumMod val="75000"/>
                </a:schemeClr>
              </a:solidFill>
              <a:latin typeface="DK Millefeuille" pitchFamily="50" charset="0"/>
              <a:cs typeface="Arial" panose="020B0604020202020204" pitchFamily="34" charset="0"/>
            </a:endParaRPr>
          </a:p>
          <a:p>
            <a:pPr lvl="0">
              <a:buClr>
                <a:srgbClr val="003C7C"/>
              </a:buClr>
            </a:pPr>
            <a:r>
              <a:rPr lang="fr-FR" b="1" dirty="0">
                <a:solidFill>
                  <a:srgbClr val="003C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Relatée en faits : Que s’est-il passé ou non durant mon séjour ?</a:t>
            </a:r>
          </a:p>
          <a:p>
            <a:pPr marL="285750" lvl="0" indent="-285750">
              <a:buClr>
                <a:srgbClr val="003C7C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3C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Ai-je reçu des informations sur mon traitement ?</a:t>
            </a:r>
          </a:p>
          <a:p>
            <a:pPr marL="285750" lvl="0" indent="-285750">
              <a:buClr>
                <a:srgbClr val="003C7C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3C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Ai-je reçu des médicaments pour ma douleur ?</a:t>
            </a:r>
          </a:p>
          <a:p>
            <a:pPr lvl="0">
              <a:buClr>
                <a:srgbClr val="003C7C"/>
              </a:buClr>
            </a:pPr>
            <a:endParaRPr lang="fr-FR" b="1" dirty="0">
              <a:solidFill>
                <a:srgbClr val="003C7C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0">
              <a:buClr>
                <a:srgbClr val="003C7C"/>
              </a:buClr>
            </a:pPr>
            <a:endParaRPr lang="fr-FR" b="1" dirty="0">
              <a:solidFill>
                <a:srgbClr val="003C7C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defTabSz="685800"/>
            <a:r>
              <a:rPr lang="fr-FR" b="1" dirty="0">
                <a:solidFill>
                  <a:srgbClr val="003C7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Relève des PREMS (Patient-</a:t>
            </a:r>
            <a:r>
              <a:rPr lang="fr-FR" b="1" dirty="0" err="1">
                <a:solidFill>
                  <a:srgbClr val="003C7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Reported</a:t>
            </a:r>
            <a:r>
              <a:rPr lang="fr-FR" b="1" dirty="0">
                <a:solidFill>
                  <a:srgbClr val="003C7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r-FR" b="1" dirty="0" err="1">
                <a:solidFill>
                  <a:srgbClr val="003C7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Experience</a:t>
            </a:r>
            <a:r>
              <a:rPr lang="fr-FR" b="1" dirty="0">
                <a:solidFill>
                  <a:srgbClr val="003C7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r-FR" b="1" dirty="0" err="1">
                <a:solidFill>
                  <a:srgbClr val="003C7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Measures</a:t>
            </a:r>
            <a:r>
              <a:rPr lang="fr-FR" b="1" dirty="0">
                <a:solidFill>
                  <a:srgbClr val="003C7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  <a:p>
            <a:pPr marL="342900" indent="-342900" defTabSz="685800">
              <a:buFont typeface="Wingdings" charset="2"/>
              <a:buChar char=""/>
            </a:pPr>
            <a:r>
              <a:rPr lang="fr-FR" dirty="0">
                <a:solidFill>
                  <a:srgbClr val="003C7C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Mesure ce qui est arrivé au patient factuellement </a:t>
            </a:r>
          </a:p>
          <a:p>
            <a:pPr marL="342900" indent="-342900" defTabSz="685800">
              <a:buFont typeface="Wingdings" charset="2"/>
              <a:buChar char=""/>
            </a:pPr>
            <a:r>
              <a:rPr lang="fr-FR" dirty="0">
                <a:solidFill>
                  <a:srgbClr val="003C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Permet d’évaluer concrètement la qualité des processus de soins</a:t>
            </a:r>
          </a:p>
        </p:txBody>
      </p:sp>
    </p:spTree>
    <p:extLst>
      <p:ext uri="{BB962C8B-B14F-4D97-AF65-F5344CB8AC3E}">
        <p14:creationId xmlns:p14="http://schemas.microsoft.com/office/powerpoint/2010/main" val="168753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442F00-D48E-47A0-99DB-AEF82CA28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827" y="367953"/>
            <a:ext cx="9665682" cy="1320800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003C7C"/>
                </a:solidFill>
              </a:rPr>
              <a:t>Un dispositif simple, rapide, sécurisé et accessible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C7E87DD-6F13-4D8D-B9BA-6FD79F66F4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3988F3-1A76-4624-8A3D-E68B26B11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Mesurer la qualité de la prise en charge chirurgicale vue du patient</a:t>
            </a:r>
            <a:endParaRPr lang="fr-FR" b="1" dirty="0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59508644-5988-4F40-9AC7-B2376FFD82A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r-FR"/>
              <a:t>Webinaire – 07 avril 2022 – 18h/20h</a:t>
            </a:r>
            <a:endParaRPr lang="en-US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1E8AF20-B829-4E74-BF66-1ACC5222268F}"/>
              </a:ext>
            </a:extLst>
          </p:cNvPr>
          <p:cNvSpPr txBox="1"/>
          <p:nvPr/>
        </p:nvSpPr>
        <p:spPr>
          <a:xfrm>
            <a:off x="8497455" y="2090233"/>
            <a:ext cx="2974109" cy="3842327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algn="l"/>
            <a:endParaRPr lang="fr-FR" sz="2400" dirty="0"/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53F6B521-C6C2-4103-B26E-C8AC6F8C8E0C}"/>
              </a:ext>
            </a:extLst>
          </p:cNvPr>
          <p:cNvCxnSpPr>
            <a:cxnSpLocks/>
          </p:cNvCxnSpPr>
          <p:nvPr/>
        </p:nvCxnSpPr>
        <p:spPr>
          <a:xfrm flipH="1">
            <a:off x="2258464" y="2760904"/>
            <a:ext cx="7212297" cy="12007"/>
          </a:xfrm>
          <a:prstGeom prst="line">
            <a:avLst/>
          </a:prstGeom>
          <a:ln w="3175">
            <a:solidFill>
              <a:srgbClr val="97BF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rganigramme : Connecteur 25">
            <a:extLst>
              <a:ext uri="{FF2B5EF4-FFF2-40B4-BE49-F238E27FC236}">
                <a16:creationId xmlns:a16="http://schemas.microsoft.com/office/drawing/2014/main" id="{EFA9BC28-4058-454A-B6F5-076A4CF03E86}"/>
              </a:ext>
            </a:extLst>
          </p:cNvPr>
          <p:cNvSpPr/>
          <p:nvPr/>
        </p:nvSpPr>
        <p:spPr>
          <a:xfrm>
            <a:off x="8569283" y="2220536"/>
            <a:ext cx="918620" cy="953791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fr-FR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Organigramme : Connecteur 26">
            <a:extLst>
              <a:ext uri="{FF2B5EF4-FFF2-40B4-BE49-F238E27FC236}">
                <a16:creationId xmlns:a16="http://schemas.microsoft.com/office/drawing/2014/main" id="{688477D2-C120-449C-B255-E00770FDCF6B}"/>
              </a:ext>
            </a:extLst>
          </p:cNvPr>
          <p:cNvSpPr/>
          <p:nvPr/>
        </p:nvSpPr>
        <p:spPr>
          <a:xfrm>
            <a:off x="5079374" y="2208866"/>
            <a:ext cx="918620" cy="953791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fr-FR" sz="3600" dirty="0">
                <a:solidFill>
                  <a:srgbClr val="003C7C"/>
                </a:solidFill>
                <a:latin typeface="Calibri" panose="020F0502020204030204"/>
              </a:rPr>
              <a:t>@</a:t>
            </a:r>
          </a:p>
        </p:txBody>
      </p:sp>
      <p:pic>
        <p:nvPicPr>
          <p:cNvPr id="28" name="Graphique 27" descr="Chronomètre">
            <a:extLst>
              <a:ext uri="{FF2B5EF4-FFF2-40B4-BE49-F238E27FC236}">
                <a16:creationId xmlns:a16="http://schemas.microsoft.com/office/drawing/2014/main" id="{519A3BFC-569D-42FA-87D3-2DD033894B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83918" y="2321127"/>
            <a:ext cx="711757" cy="711757"/>
          </a:xfrm>
          <a:prstGeom prst="rect">
            <a:avLst/>
          </a:prstGeom>
        </p:spPr>
      </p:pic>
      <p:sp>
        <p:nvSpPr>
          <p:cNvPr id="29" name="Espace réservé du contenu 4">
            <a:extLst>
              <a:ext uri="{FF2B5EF4-FFF2-40B4-BE49-F238E27FC236}">
                <a16:creationId xmlns:a16="http://schemas.microsoft.com/office/drawing/2014/main" id="{740401AC-4ED1-4588-92AE-736AF2EC1CDA}"/>
              </a:ext>
            </a:extLst>
          </p:cNvPr>
          <p:cNvSpPr txBox="1">
            <a:spLocks/>
          </p:cNvSpPr>
          <p:nvPr/>
        </p:nvSpPr>
        <p:spPr>
          <a:xfrm>
            <a:off x="8264752" y="2966836"/>
            <a:ext cx="2078264" cy="206690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FF616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kern="1200">
                <a:solidFill>
                  <a:srgbClr val="FF616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360000" indent="-180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FF6168"/>
              </a:buClr>
              <a:buFont typeface="Police système Courant"/>
              <a:buChar char="–"/>
              <a:defRPr sz="15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54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FF6168"/>
              </a:buClr>
              <a:buFont typeface="Arial" panose="020B0604020202020204" pitchFamily="34" charset="0"/>
              <a:buChar char="•"/>
              <a:defRPr sz="12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kern="1200">
                <a:solidFill>
                  <a:srgbClr val="FF616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2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377"/>
            <a:endParaRPr lang="fr-FR" sz="1600" b="1" dirty="0"/>
          </a:p>
          <a:p>
            <a:pPr algn="ctr" defTabSz="914377"/>
            <a:r>
              <a:rPr lang="fr-FR" sz="1600" dirty="0">
                <a:solidFill>
                  <a:srgbClr val="003C7C"/>
                </a:solidFill>
              </a:rPr>
              <a:t>En </a:t>
            </a:r>
            <a:r>
              <a:rPr lang="fr-FR" sz="1600" b="1" dirty="0">
                <a:solidFill>
                  <a:srgbClr val="003C7C"/>
                </a:solidFill>
              </a:rPr>
              <a:t>10-15 minutes</a:t>
            </a:r>
            <a:r>
              <a:rPr lang="fr-FR" sz="1600" dirty="0">
                <a:solidFill>
                  <a:srgbClr val="003C7C"/>
                </a:solidFill>
              </a:rPr>
              <a:t>, le patient donne son avis sur tous les aspects de son séjour.</a:t>
            </a:r>
          </a:p>
          <a:p>
            <a:pPr algn="ctr" defTabSz="914377"/>
            <a:r>
              <a:rPr lang="fr-FR" sz="1600" dirty="0">
                <a:solidFill>
                  <a:srgbClr val="003C7C"/>
                </a:solidFill>
                <a:latin typeface="Arial"/>
                <a:cs typeface="Arial"/>
              </a:rPr>
              <a:t>Il peut remplir le questionnaire en plusieurs fois et </a:t>
            </a:r>
            <a:r>
              <a:rPr lang="fr-FR" sz="1600" b="1" dirty="0">
                <a:solidFill>
                  <a:srgbClr val="003C7C"/>
                </a:solidFill>
                <a:latin typeface="Arial"/>
                <a:cs typeface="Arial"/>
              </a:rPr>
              <a:t>se faire aider</a:t>
            </a:r>
            <a:endParaRPr lang="fr-FR" sz="1600" b="1" dirty="0">
              <a:highlight>
                <a:srgbClr val="FFFF00"/>
              </a:highlight>
              <a:latin typeface="Arial"/>
              <a:cs typeface="Arial"/>
            </a:endParaRPr>
          </a:p>
          <a:p>
            <a:pPr algn="ctr" defTabSz="914377"/>
            <a:endParaRPr lang="fr-FR" sz="1600" dirty="0"/>
          </a:p>
        </p:txBody>
      </p:sp>
      <p:sp>
        <p:nvSpPr>
          <p:cNvPr id="30" name="Organigramme : Connecteur 29">
            <a:extLst>
              <a:ext uri="{FF2B5EF4-FFF2-40B4-BE49-F238E27FC236}">
                <a16:creationId xmlns:a16="http://schemas.microsoft.com/office/drawing/2014/main" id="{00176D37-B6F1-4DB9-AE14-BED6F759CD6D}"/>
              </a:ext>
            </a:extLst>
          </p:cNvPr>
          <p:cNvSpPr/>
          <p:nvPr/>
        </p:nvSpPr>
        <p:spPr>
          <a:xfrm>
            <a:off x="3340446" y="2222413"/>
            <a:ext cx="918620" cy="953791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fr-FR" sz="3600" dirty="0">
              <a:solidFill>
                <a:srgbClr val="003C7C"/>
              </a:solidFill>
              <a:latin typeface="Calibri" panose="020F0502020204030204"/>
            </a:endParaRPr>
          </a:p>
        </p:txBody>
      </p:sp>
      <p:sp>
        <p:nvSpPr>
          <p:cNvPr id="31" name="Espace réservé du contenu 4">
            <a:extLst>
              <a:ext uri="{FF2B5EF4-FFF2-40B4-BE49-F238E27FC236}">
                <a16:creationId xmlns:a16="http://schemas.microsoft.com/office/drawing/2014/main" id="{B06D829F-A408-4461-A6F0-EF9FBA68377E}"/>
              </a:ext>
            </a:extLst>
          </p:cNvPr>
          <p:cNvSpPr txBox="1">
            <a:spLocks/>
          </p:cNvSpPr>
          <p:nvPr/>
        </p:nvSpPr>
        <p:spPr>
          <a:xfrm>
            <a:off x="4737940" y="2969929"/>
            <a:ext cx="1619299" cy="206381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FF616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kern="1200">
                <a:solidFill>
                  <a:srgbClr val="FF616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360000" indent="-180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FF6168"/>
              </a:buClr>
              <a:buFont typeface="Police système Courant"/>
              <a:buChar char="–"/>
              <a:defRPr sz="15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54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FF6168"/>
              </a:buClr>
              <a:buFont typeface="Arial" panose="020B0604020202020204" pitchFamily="34" charset="0"/>
              <a:buChar char="•"/>
              <a:defRPr sz="12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kern="1200">
                <a:solidFill>
                  <a:srgbClr val="FF616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2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377"/>
            <a:endParaRPr lang="fr-FR" sz="1600" b="1" dirty="0"/>
          </a:p>
          <a:p>
            <a:pPr algn="ctr" defTabSz="914377"/>
            <a:r>
              <a:rPr lang="fr-FR" sz="1600" dirty="0">
                <a:solidFill>
                  <a:srgbClr val="003C7C"/>
                </a:solidFill>
              </a:rPr>
              <a:t>un email lui est envoyé avec un lien pour </a:t>
            </a:r>
            <a:r>
              <a:rPr lang="fr-FR" sz="1600" b="1" dirty="0">
                <a:solidFill>
                  <a:srgbClr val="003C7C"/>
                </a:solidFill>
              </a:rPr>
              <a:t>accéder directement </a:t>
            </a:r>
            <a:r>
              <a:rPr lang="fr-FR" sz="1600" dirty="0">
                <a:solidFill>
                  <a:srgbClr val="003C7C"/>
                </a:solidFill>
              </a:rPr>
              <a:t>au questionnaire</a:t>
            </a:r>
            <a:endParaRPr lang="fr-FR" sz="1600" dirty="0"/>
          </a:p>
        </p:txBody>
      </p:sp>
      <p:pic>
        <p:nvPicPr>
          <p:cNvPr id="32" name="Graphique 31" descr="Accueil">
            <a:extLst>
              <a:ext uri="{FF2B5EF4-FFF2-40B4-BE49-F238E27FC236}">
                <a16:creationId xmlns:a16="http://schemas.microsoft.com/office/drawing/2014/main" id="{FCEBF546-07AD-4249-858A-32C0C4AFFC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14520" y="2336883"/>
            <a:ext cx="617699" cy="617699"/>
          </a:xfrm>
          <a:prstGeom prst="rect">
            <a:avLst/>
          </a:prstGeom>
        </p:spPr>
      </p:pic>
      <p:sp>
        <p:nvSpPr>
          <p:cNvPr id="33" name="Organigramme : Connecteur 32">
            <a:extLst>
              <a:ext uri="{FF2B5EF4-FFF2-40B4-BE49-F238E27FC236}">
                <a16:creationId xmlns:a16="http://schemas.microsoft.com/office/drawing/2014/main" id="{BEF0B8E2-1471-4568-9F9F-A3FE4C43BA6F}"/>
              </a:ext>
            </a:extLst>
          </p:cNvPr>
          <p:cNvSpPr/>
          <p:nvPr/>
        </p:nvSpPr>
        <p:spPr>
          <a:xfrm>
            <a:off x="6810522" y="2199554"/>
            <a:ext cx="918620" cy="953791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fr-FR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4" name="Espace réservé du contenu 4">
            <a:extLst>
              <a:ext uri="{FF2B5EF4-FFF2-40B4-BE49-F238E27FC236}">
                <a16:creationId xmlns:a16="http://schemas.microsoft.com/office/drawing/2014/main" id="{591A71AF-5F50-4A20-B6B9-8687A700A12B}"/>
              </a:ext>
            </a:extLst>
          </p:cNvPr>
          <p:cNvSpPr txBox="1">
            <a:spLocks/>
          </p:cNvSpPr>
          <p:nvPr/>
        </p:nvSpPr>
        <p:spPr>
          <a:xfrm>
            <a:off x="2867601" y="3073902"/>
            <a:ext cx="1887415" cy="155534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defPPr>
              <a:defRPr lang="en-US"/>
            </a:defPPr>
            <a:lvl1pPr indent="0" algn="ctr"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>
                <a:solidFill>
                  <a:srgbClr val="FF61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>
                <a:solidFill>
                  <a:srgbClr val="FF61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0"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360000" indent="-180000" defTabSz="914400">
              <a:lnSpc>
                <a:spcPct val="100000"/>
              </a:lnSpc>
              <a:spcBef>
                <a:spcPts val="1000"/>
              </a:spcBef>
              <a:buClr>
                <a:srgbClr val="FF6168"/>
              </a:buClr>
              <a:buFont typeface="Police système Courant"/>
              <a:buChar char="–"/>
              <a:defRPr sz="150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540000" indent="-180000" defTabSz="914400">
              <a:lnSpc>
                <a:spcPct val="100000"/>
              </a:lnSpc>
              <a:spcBef>
                <a:spcPts val="600"/>
              </a:spcBef>
              <a:buClr>
                <a:srgbClr val="FF6168"/>
              </a:buClr>
              <a:buFont typeface="Arial" panose="020B0604020202020204" pitchFamily="34" charset="0"/>
              <a:buChar char="•"/>
              <a:defRPr sz="120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>
                <a:solidFill>
                  <a:srgbClr val="FF61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 defTabSz="9144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20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defTabSz="914377"/>
            <a:endParaRPr lang="fr-FR" dirty="0"/>
          </a:p>
          <a:p>
            <a:pPr defTabSz="914377">
              <a:spcBef>
                <a:spcPts val="0"/>
              </a:spcBef>
            </a:pPr>
            <a:r>
              <a:rPr lang="fr-FR" dirty="0">
                <a:solidFill>
                  <a:srgbClr val="003C7C"/>
                </a:solidFill>
              </a:rPr>
              <a:t>2 semaines</a:t>
            </a:r>
          </a:p>
          <a:p>
            <a:pPr defTabSz="914377">
              <a:spcBef>
                <a:spcPts val="0"/>
              </a:spcBef>
            </a:pPr>
            <a:r>
              <a:rPr lang="fr-FR" b="0" dirty="0">
                <a:solidFill>
                  <a:srgbClr val="003C7C"/>
                </a:solidFill>
              </a:rPr>
              <a:t> après</a:t>
            </a:r>
          </a:p>
          <a:p>
            <a:pPr defTabSz="914377">
              <a:spcBef>
                <a:spcPts val="0"/>
              </a:spcBef>
            </a:pPr>
            <a:r>
              <a:rPr lang="fr-FR" b="0" dirty="0">
                <a:solidFill>
                  <a:srgbClr val="003C7C"/>
                </a:solidFill>
              </a:rPr>
              <a:t> le retour</a:t>
            </a:r>
          </a:p>
          <a:p>
            <a:pPr defTabSz="914377">
              <a:spcBef>
                <a:spcPts val="0"/>
              </a:spcBef>
            </a:pPr>
            <a:r>
              <a:rPr lang="fr-FR" b="0" dirty="0">
                <a:solidFill>
                  <a:srgbClr val="003C7C"/>
                </a:solidFill>
              </a:rPr>
              <a:t> à domicile du patient</a:t>
            </a:r>
          </a:p>
        </p:txBody>
      </p:sp>
      <p:pic>
        <p:nvPicPr>
          <p:cNvPr id="35" name="Graphique 34" descr="Verrouiller">
            <a:extLst>
              <a:ext uri="{FF2B5EF4-FFF2-40B4-BE49-F238E27FC236}">
                <a16:creationId xmlns:a16="http://schemas.microsoft.com/office/drawing/2014/main" id="{8E80D45F-0CD4-45D7-9799-354D801CAFA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958685" y="2320752"/>
            <a:ext cx="656160" cy="656160"/>
          </a:xfrm>
          <a:prstGeom prst="rect">
            <a:avLst/>
          </a:prstGeom>
        </p:spPr>
      </p:pic>
      <p:sp>
        <p:nvSpPr>
          <p:cNvPr id="36" name="Espace réservé du contenu 4">
            <a:extLst>
              <a:ext uri="{FF2B5EF4-FFF2-40B4-BE49-F238E27FC236}">
                <a16:creationId xmlns:a16="http://schemas.microsoft.com/office/drawing/2014/main" id="{3086920E-19F2-4279-9336-075ECAD21E84}"/>
              </a:ext>
            </a:extLst>
          </p:cNvPr>
          <p:cNvSpPr txBox="1">
            <a:spLocks/>
          </p:cNvSpPr>
          <p:nvPr/>
        </p:nvSpPr>
        <p:spPr>
          <a:xfrm>
            <a:off x="6549249" y="2988462"/>
            <a:ext cx="1567340" cy="155534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FF616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kern="1200">
                <a:solidFill>
                  <a:srgbClr val="FF616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360000" indent="-180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FF6168"/>
              </a:buClr>
              <a:buFont typeface="Police système Courant"/>
              <a:buChar char="–"/>
              <a:defRPr sz="15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54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FF6168"/>
              </a:buClr>
              <a:buFont typeface="Arial" panose="020B0604020202020204" pitchFamily="34" charset="0"/>
              <a:buChar char="•"/>
              <a:defRPr sz="12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kern="1200">
                <a:solidFill>
                  <a:srgbClr val="FF616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2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377"/>
            <a:endParaRPr lang="fr-FR" sz="1600" b="1" dirty="0"/>
          </a:p>
          <a:p>
            <a:pPr algn="ctr" defTabSz="914377"/>
            <a:r>
              <a:rPr lang="fr-FR" sz="1600" dirty="0">
                <a:solidFill>
                  <a:srgbClr val="003C7C"/>
                </a:solidFill>
              </a:rPr>
              <a:t>Le lien est </a:t>
            </a:r>
            <a:r>
              <a:rPr lang="fr-FR" sz="1600" b="1" dirty="0">
                <a:solidFill>
                  <a:srgbClr val="003C7C"/>
                </a:solidFill>
              </a:rPr>
              <a:t>sécurisé</a:t>
            </a:r>
            <a:r>
              <a:rPr lang="fr-FR" sz="1600" dirty="0">
                <a:solidFill>
                  <a:srgbClr val="003C7C"/>
                </a:solidFill>
              </a:rPr>
              <a:t> et le questionnaire est </a:t>
            </a:r>
            <a:r>
              <a:rPr lang="fr-FR" sz="1600" b="1" dirty="0">
                <a:solidFill>
                  <a:srgbClr val="003C7C"/>
                </a:solidFill>
              </a:rPr>
              <a:t>anonyme</a:t>
            </a:r>
            <a:endParaRPr lang="fr-FR" sz="1600" b="1" dirty="0"/>
          </a:p>
        </p:txBody>
      </p:sp>
      <p:sp>
        <p:nvSpPr>
          <p:cNvPr id="37" name="Espace réservé du contenu 4">
            <a:extLst>
              <a:ext uri="{FF2B5EF4-FFF2-40B4-BE49-F238E27FC236}">
                <a16:creationId xmlns:a16="http://schemas.microsoft.com/office/drawing/2014/main" id="{809F1E52-E89C-4C6B-9790-CA22A2ABAA29}"/>
              </a:ext>
            </a:extLst>
          </p:cNvPr>
          <p:cNvSpPr txBox="1">
            <a:spLocks/>
          </p:cNvSpPr>
          <p:nvPr/>
        </p:nvSpPr>
        <p:spPr>
          <a:xfrm>
            <a:off x="8713351" y="3071858"/>
            <a:ext cx="1465155" cy="155534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FF616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kern="1200">
                <a:solidFill>
                  <a:srgbClr val="FF616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360000" indent="-1800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FF6168"/>
              </a:buClr>
              <a:buFont typeface="Police système Courant"/>
              <a:buChar char="–"/>
              <a:defRPr sz="15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54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FF6168"/>
              </a:buClr>
              <a:buFont typeface="Arial" panose="020B0604020202020204" pitchFamily="34" charset="0"/>
              <a:buChar char="•"/>
              <a:defRPr sz="12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kern="1200">
                <a:solidFill>
                  <a:srgbClr val="FF616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200" kern="1200">
                <a:solidFill>
                  <a:srgbClr val="0049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377"/>
            <a:endParaRPr lang="fr-FR" sz="1600" b="1" dirty="0"/>
          </a:p>
        </p:txBody>
      </p:sp>
      <p:sp>
        <p:nvSpPr>
          <p:cNvPr id="38" name="Organigramme : Connecteur 37">
            <a:extLst>
              <a:ext uri="{FF2B5EF4-FFF2-40B4-BE49-F238E27FC236}">
                <a16:creationId xmlns:a16="http://schemas.microsoft.com/office/drawing/2014/main" id="{4BA832BB-CE6C-4074-9E15-071E04333F69}"/>
              </a:ext>
            </a:extLst>
          </p:cNvPr>
          <p:cNvSpPr/>
          <p:nvPr/>
        </p:nvSpPr>
        <p:spPr>
          <a:xfrm>
            <a:off x="1735875" y="2199553"/>
            <a:ext cx="918620" cy="953791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fr-FR" sz="3600" dirty="0">
              <a:solidFill>
                <a:srgbClr val="003C7C"/>
              </a:solidFill>
              <a:latin typeface="Calibri" panose="020F0502020204030204"/>
            </a:endParaRPr>
          </a:p>
        </p:txBody>
      </p:sp>
      <p:pic>
        <p:nvPicPr>
          <p:cNvPr id="39" name="Graphique 38" descr="Presse-papiers vérifié contour">
            <a:extLst>
              <a:ext uri="{FF2B5EF4-FFF2-40B4-BE49-F238E27FC236}">
                <a16:creationId xmlns:a16="http://schemas.microsoft.com/office/drawing/2014/main" id="{EDEB9E0B-CFBC-43B7-B87F-CF5B64650A6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26778" y="2233008"/>
            <a:ext cx="755455" cy="755455"/>
          </a:xfrm>
          <a:prstGeom prst="rect">
            <a:avLst/>
          </a:prstGeom>
        </p:spPr>
      </p:pic>
      <p:sp>
        <p:nvSpPr>
          <p:cNvPr id="40" name="Espace réservé du contenu 4">
            <a:extLst>
              <a:ext uri="{FF2B5EF4-FFF2-40B4-BE49-F238E27FC236}">
                <a16:creationId xmlns:a16="http://schemas.microsoft.com/office/drawing/2014/main" id="{7A172C05-03E2-405F-8717-EEAE28DBFD27}"/>
              </a:ext>
            </a:extLst>
          </p:cNvPr>
          <p:cNvSpPr txBox="1">
            <a:spLocks/>
          </p:cNvSpPr>
          <p:nvPr/>
        </p:nvSpPr>
        <p:spPr>
          <a:xfrm>
            <a:off x="1445082" y="3073901"/>
            <a:ext cx="1536119" cy="155534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defPPr>
              <a:defRPr lang="en-US"/>
            </a:defPPr>
            <a:lvl1pPr indent="0" algn="ctr"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1">
                <a:solidFill>
                  <a:srgbClr val="FF61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>
                <a:solidFill>
                  <a:srgbClr val="FF61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0" indent="0"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360000" indent="-180000" defTabSz="914400">
              <a:lnSpc>
                <a:spcPct val="100000"/>
              </a:lnSpc>
              <a:spcBef>
                <a:spcPts val="1000"/>
              </a:spcBef>
              <a:buClr>
                <a:srgbClr val="FF6168"/>
              </a:buClr>
              <a:buFont typeface="Police système Courant"/>
              <a:buChar char="–"/>
              <a:defRPr sz="150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540000" indent="-180000" defTabSz="914400">
              <a:lnSpc>
                <a:spcPct val="100000"/>
              </a:lnSpc>
              <a:spcBef>
                <a:spcPts val="600"/>
              </a:spcBef>
              <a:buClr>
                <a:srgbClr val="FF6168"/>
              </a:buClr>
              <a:buFont typeface="Arial" panose="020B0604020202020204" pitchFamily="34" charset="0"/>
              <a:buChar char="•"/>
              <a:defRPr sz="120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>
                <a:solidFill>
                  <a:srgbClr val="FF616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 defTabSz="9144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20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defTabSz="914377"/>
            <a:endParaRPr lang="fr-FR" dirty="0"/>
          </a:p>
          <a:p>
            <a:pPr defTabSz="914377">
              <a:spcBef>
                <a:spcPts val="0"/>
              </a:spcBef>
            </a:pPr>
            <a:r>
              <a:rPr lang="fr-FR" dirty="0">
                <a:solidFill>
                  <a:srgbClr val="003C7C"/>
                </a:solidFill>
              </a:rPr>
              <a:t>L’établissement recueille l’email </a:t>
            </a:r>
            <a:r>
              <a:rPr lang="fr-FR" b="0" dirty="0">
                <a:solidFill>
                  <a:srgbClr val="003C7C"/>
                </a:solidFill>
              </a:rPr>
              <a:t>du patient pendant son séjour</a:t>
            </a:r>
          </a:p>
          <a:p>
            <a:pPr defTabSz="914377">
              <a:spcBef>
                <a:spcPts val="0"/>
              </a:spcBef>
            </a:pPr>
            <a:r>
              <a:rPr lang="fr-FR" b="0" dirty="0">
                <a:solidFill>
                  <a:srgbClr val="003C7C"/>
                </a:solidFill>
              </a:rPr>
              <a:t>et le dépose sur la plateforme nationale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025AB6DB-CFEE-4E26-8A67-756DABF43787}"/>
              </a:ext>
            </a:extLst>
          </p:cNvPr>
          <p:cNvSpPr txBox="1"/>
          <p:nvPr/>
        </p:nvSpPr>
        <p:spPr>
          <a:xfrm>
            <a:off x="4036861" y="1289016"/>
            <a:ext cx="35143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b="1" i="0" dirty="0">
                <a:solidFill>
                  <a:srgbClr val="004494"/>
                </a:solidFill>
                <a:effectLst/>
                <a:latin typeface="Raleway" pitchFamily="2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https://e-satis.atih.sante.fr</a:t>
            </a:r>
            <a:endParaRPr lang="fr-FR" b="1" i="0" dirty="0">
              <a:solidFill>
                <a:srgbClr val="004494"/>
              </a:solidFill>
              <a:effectLst/>
              <a:latin typeface="Raleway" pitchFamily="2" charset="0"/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683BB947-AFE3-4F22-AD07-5D89A5737772}"/>
              </a:ext>
            </a:extLst>
          </p:cNvPr>
          <p:cNvSpPr txBox="1"/>
          <p:nvPr/>
        </p:nvSpPr>
        <p:spPr>
          <a:xfrm>
            <a:off x="673891" y="1289016"/>
            <a:ext cx="3650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97BF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Plateforme nationale e-Satis : </a:t>
            </a:r>
          </a:p>
        </p:txBody>
      </p:sp>
    </p:spTree>
    <p:extLst>
      <p:ext uri="{BB962C8B-B14F-4D97-AF65-F5344CB8AC3E}">
        <p14:creationId xmlns:p14="http://schemas.microsoft.com/office/powerpoint/2010/main" val="1822668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645A7D-F2D2-40BD-9BE9-01ACC319F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833" y="304800"/>
            <a:ext cx="8596668" cy="1320800"/>
          </a:xfrm>
        </p:spPr>
        <p:txBody>
          <a:bodyPr>
            <a:normAutofit/>
          </a:bodyPr>
          <a:lstStyle/>
          <a:p>
            <a:r>
              <a:rPr lang="fr-FR" sz="3200" dirty="0"/>
              <a:t>Les résultats disponibles pour les établissements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9E549C8-CA50-481C-BC0D-27EF0169EE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5904AD-6E70-4D89-A98D-EA9A3DC022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 dirty="0"/>
              <a:t>Mesurer la qualité de la prise en charge chirurgicale vue du patient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AB2E3871-E8CB-461F-8C85-63AE8FE9ED2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r-FR" dirty="0"/>
              <a:t>Webinaire – 07 avril 2022 – 18h/20h</a:t>
            </a:r>
            <a:endParaRPr lang="en-US" dirty="0"/>
          </a:p>
        </p:txBody>
      </p:sp>
      <p:graphicFrame>
        <p:nvGraphicFramePr>
          <p:cNvPr id="35" name="Diagramme 34">
            <a:extLst>
              <a:ext uri="{FF2B5EF4-FFF2-40B4-BE49-F238E27FC236}">
                <a16:creationId xmlns:a16="http://schemas.microsoft.com/office/drawing/2014/main" id="{1041FCE0-323F-45E8-8959-99D94279BF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0654768"/>
              </p:ext>
            </p:extLst>
          </p:nvPr>
        </p:nvGraphicFramePr>
        <p:xfrm>
          <a:off x="-463826" y="1625600"/>
          <a:ext cx="8212422" cy="4585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" name="Accolade fermante 35">
            <a:extLst>
              <a:ext uri="{FF2B5EF4-FFF2-40B4-BE49-F238E27FC236}">
                <a16:creationId xmlns:a16="http://schemas.microsoft.com/office/drawing/2014/main" id="{66D74526-DCDC-4714-A156-D17B5F0CE849}"/>
              </a:ext>
            </a:extLst>
          </p:cNvPr>
          <p:cNvSpPr/>
          <p:nvPr/>
        </p:nvSpPr>
        <p:spPr>
          <a:xfrm>
            <a:off x="7748597" y="1776536"/>
            <a:ext cx="718656" cy="2662942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F86956D6-95B1-4064-BB89-485EFA1E8266}"/>
              </a:ext>
            </a:extLst>
          </p:cNvPr>
          <p:cNvSpPr txBox="1"/>
          <p:nvPr/>
        </p:nvSpPr>
        <p:spPr>
          <a:xfrm>
            <a:off x="8598832" y="2347587"/>
            <a:ext cx="273647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fr-F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Uniquement accessible par l’établissement </a:t>
            </a:r>
          </a:p>
        </p:txBody>
      </p:sp>
      <p:sp>
        <p:nvSpPr>
          <p:cNvPr id="38" name="Espace réservé du contenu 7">
            <a:extLst>
              <a:ext uri="{FF2B5EF4-FFF2-40B4-BE49-F238E27FC236}">
                <a16:creationId xmlns:a16="http://schemas.microsoft.com/office/drawing/2014/main" id="{27C1CF46-7CBF-46DA-AD73-DE2C73D19852}"/>
              </a:ext>
            </a:extLst>
          </p:cNvPr>
          <p:cNvSpPr txBox="1">
            <a:spLocks/>
          </p:cNvSpPr>
          <p:nvPr/>
        </p:nvSpPr>
        <p:spPr>
          <a:xfrm>
            <a:off x="5553125" y="4698691"/>
            <a:ext cx="5582847" cy="369132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004494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97BF0D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97BF0D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97BF0D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rgbClr val="97BF0D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5"/>
            <a:r>
              <a:rPr lang="fr-F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 rendus publics en décembre de chaque année</a:t>
            </a:r>
          </a:p>
        </p:txBody>
      </p:sp>
      <p:pic>
        <p:nvPicPr>
          <p:cNvPr id="39" name="Image 38">
            <a:extLst>
              <a:ext uri="{FF2B5EF4-FFF2-40B4-BE49-F238E27FC236}">
                <a16:creationId xmlns:a16="http://schemas.microsoft.com/office/drawing/2014/main" id="{A32575D2-75C4-435A-BB7C-91221465FC6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0513" t="8515"/>
          <a:stretch/>
        </p:blipFill>
        <p:spPr>
          <a:xfrm>
            <a:off x="11041917" y="4698691"/>
            <a:ext cx="790803" cy="1104091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8A918335-6E18-4234-B3D8-21F1339915F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86616" y="5677383"/>
            <a:ext cx="2391109" cy="5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476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32D49D-EABB-4366-9175-E065FE96FF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 e-Satis en chirurgie ambulatoire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CA8D51A-4E34-435B-93E9-242D57896B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Résultats nationaux</a:t>
            </a:r>
          </a:p>
          <a:p>
            <a:r>
              <a:rPr lang="fr-FR" dirty="0"/>
              <a:t>Campagne 2021 : 1</a:t>
            </a:r>
            <a:r>
              <a:rPr lang="fr-FR" baseline="30000" dirty="0"/>
              <a:t>er</a:t>
            </a:r>
            <a:r>
              <a:rPr lang="fr-FR" dirty="0"/>
              <a:t> Octobre 2020 au 30 Septembre 2021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051492D-8561-43C4-A1F4-C19E37E28A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2FF637-FAC2-4A90-86BF-D5AE2DD8C0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Mesurer la qualité de la prise en charge chirurgicale vue du patient</a:t>
            </a:r>
            <a:endParaRPr lang="fr-FR" b="1" dirty="0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7A2AB7A6-1252-4DD1-B6D6-E682A2F1008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r-FR"/>
              <a:t>Webinaire – 07 avril 2022 – 18h/20h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755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645A7D-F2D2-40BD-9BE9-01ACC319F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508" y="265043"/>
            <a:ext cx="10891814" cy="1320800"/>
          </a:xfrm>
        </p:spPr>
        <p:txBody>
          <a:bodyPr>
            <a:normAutofit/>
          </a:bodyPr>
          <a:lstStyle/>
          <a:p>
            <a:r>
              <a:rPr lang="fr-FR" sz="3200" dirty="0"/>
              <a:t>Résultats de participation – campagne 2021 </a:t>
            </a:r>
            <a:r>
              <a:rPr lang="fr-FR" sz="2400" dirty="0"/>
              <a:t>(oct.20 – sept. 21)</a:t>
            </a:r>
            <a:endParaRPr lang="fr-FR" sz="32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9E549C8-CA50-481C-BC0D-27EF0169EE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5904AD-6E70-4D89-A98D-EA9A3DC022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 dirty="0"/>
              <a:t>Mesurer la qualité de la prise en charge chirurgicale vue du patient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AB2E3871-E8CB-461F-8C85-63AE8FE9ED2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r-FR" dirty="0"/>
              <a:t>Webinaire – 07 avril 2022 – 18h/20h</a:t>
            </a:r>
            <a:endParaRPr lang="en-US" dirty="0"/>
          </a:p>
        </p:txBody>
      </p: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5D81EBAC-3FEA-4A27-9619-1747586556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033259"/>
              </p:ext>
            </p:extLst>
          </p:nvPr>
        </p:nvGraphicFramePr>
        <p:xfrm>
          <a:off x="-672799" y="1076949"/>
          <a:ext cx="11953376" cy="4560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BAC0C1C8-2E25-4EA8-8FB6-53A5F4E4C0B8}"/>
              </a:ext>
            </a:extLst>
          </p:cNvPr>
          <p:cNvSpPr txBox="1"/>
          <p:nvPr/>
        </p:nvSpPr>
        <p:spPr>
          <a:xfrm>
            <a:off x="7175964" y="5828377"/>
            <a:ext cx="4128459" cy="384041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algn="l"/>
            <a:r>
              <a:rPr lang="fr-FR" sz="1600" baseline="30000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FR" sz="1867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22% des patients -/- </a:t>
            </a:r>
            <a:r>
              <a:rPr lang="fr-FR" sz="1867" dirty="0" err="1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pmsi</a:t>
            </a:r>
            <a:r>
              <a:rPr lang="fr-FR" sz="1867" dirty="0">
                <a:solidFill>
                  <a:srgbClr val="5B9BD5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2020 </a:t>
            </a:r>
          </a:p>
        </p:txBody>
      </p:sp>
    </p:spTree>
    <p:extLst>
      <p:ext uri="{BB962C8B-B14F-4D97-AF65-F5344CB8AC3E}">
        <p14:creationId xmlns:p14="http://schemas.microsoft.com/office/powerpoint/2010/main" val="3872246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F4865A-F3D0-49C5-9FE1-0415276F9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833" y="291548"/>
            <a:ext cx="8596668" cy="1320800"/>
          </a:xfrm>
        </p:spPr>
        <p:txBody>
          <a:bodyPr>
            <a:normAutofit/>
          </a:bodyPr>
          <a:lstStyle/>
          <a:p>
            <a:r>
              <a:rPr lang="fr-FR" sz="3200" dirty="0"/>
              <a:t>Résultats 2021 - national</a:t>
            </a:r>
            <a:br>
              <a:rPr lang="fr-FR" sz="3200" dirty="0"/>
            </a:br>
            <a:r>
              <a:rPr lang="fr-FR" sz="3200" dirty="0"/>
              <a:t>Scores de satisfaction et d’expérience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1568A77-F039-4BD5-A5F0-4F9323B902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004144-3604-4AC4-A78E-FC06388219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Mesurer la qualité de la prise en charge chirurgicale vue du patient</a:t>
            </a:r>
            <a:endParaRPr lang="fr-FR" b="1" dirty="0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E8505558-AEEA-445D-A1C4-66F77C1DE3A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r-FR"/>
              <a:t>Webinaire – 07 avril 2022 – 18h/20h</a:t>
            </a:r>
            <a:endParaRPr lang="en-US" dirty="0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BCC2A08B-6845-4BE6-A6C6-2497500944FC}"/>
              </a:ext>
            </a:extLst>
          </p:cNvPr>
          <p:cNvSpPr txBox="1">
            <a:spLocks/>
          </p:cNvSpPr>
          <p:nvPr/>
        </p:nvSpPr>
        <p:spPr>
          <a:xfrm>
            <a:off x="5109152" y="2669368"/>
            <a:ext cx="3505200" cy="19812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914377"/>
            <a:r>
              <a:rPr lang="fr-FR" sz="4800" dirty="0">
                <a:solidFill>
                  <a:srgbClr val="97BF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84,3/100</a:t>
            </a:r>
          </a:p>
          <a:p>
            <a:pPr algn="l" defTabSz="914377">
              <a:spcBef>
                <a:spcPts val="0"/>
              </a:spcBef>
            </a:pPr>
            <a:r>
              <a:rPr lang="fr-FR" sz="2000" dirty="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</a:t>
            </a:r>
            <a:r>
              <a:rPr lang="fr-FR" sz="1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leur </a:t>
            </a:r>
            <a:r>
              <a:rPr lang="fr-FR" sz="2000" b="1" dirty="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prise en charge</a:t>
            </a:r>
          </a:p>
        </p:txBody>
      </p:sp>
      <p:sp>
        <p:nvSpPr>
          <p:cNvPr id="8" name="Sous-titre 2">
            <a:extLst>
              <a:ext uri="{FF2B5EF4-FFF2-40B4-BE49-F238E27FC236}">
                <a16:creationId xmlns:a16="http://schemas.microsoft.com/office/drawing/2014/main" id="{3A7CC2FD-8116-4594-9E8A-FF25E2B3B831}"/>
              </a:ext>
            </a:extLst>
          </p:cNvPr>
          <p:cNvSpPr txBox="1">
            <a:spLocks/>
          </p:cNvSpPr>
          <p:nvPr/>
        </p:nvSpPr>
        <p:spPr>
          <a:xfrm>
            <a:off x="1020332" y="1823429"/>
            <a:ext cx="3505200" cy="13156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914377"/>
            <a:r>
              <a:rPr lang="fr-FR" sz="4800" dirty="0">
                <a:solidFill>
                  <a:srgbClr val="97BF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81,7/100</a:t>
            </a:r>
          </a:p>
          <a:p>
            <a:pPr algn="l" defTabSz="914377">
              <a:spcBef>
                <a:spcPts val="0"/>
              </a:spcBef>
            </a:pPr>
            <a:r>
              <a:rPr lang="fr-FR" sz="2000" dirty="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</a:t>
            </a:r>
            <a:r>
              <a:rPr lang="fr-FR" sz="2000" b="1" dirty="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l’organisation</a:t>
            </a:r>
          </a:p>
          <a:p>
            <a:pPr algn="l" defTabSz="914377">
              <a:spcBef>
                <a:spcPts val="0"/>
              </a:spcBef>
            </a:pPr>
            <a:r>
              <a:rPr lang="fr-FR" sz="2000" b="1" dirty="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avant l’hospitalisation</a:t>
            </a:r>
            <a:endParaRPr lang="fr-FR" sz="2000" dirty="0">
              <a:solidFill>
                <a:srgbClr val="0049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2419C701-4130-45B4-80B5-D3BF6603BEF8}"/>
              </a:ext>
            </a:extLst>
          </p:cNvPr>
          <p:cNvSpPr txBox="1">
            <a:spLocks/>
          </p:cNvSpPr>
          <p:nvPr/>
        </p:nvSpPr>
        <p:spPr>
          <a:xfrm>
            <a:off x="1732201" y="3672892"/>
            <a:ext cx="3505200" cy="13156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914377"/>
            <a:r>
              <a:rPr lang="fr-FR" sz="4800" dirty="0">
                <a:solidFill>
                  <a:srgbClr val="97BF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80,6/100</a:t>
            </a:r>
          </a:p>
          <a:p>
            <a:pPr algn="l" defTabSz="914377">
              <a:spcBef>
                <a:spcPts val="0"/>
              </a:spcBef>
            </a:pPr>
            <a:r>
              <a:rPr lang="fr-FR" sz="2000" dirty="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</a:t>
            </a:r>
            <a:r>
              <a:rPr lang="fr-FR" sz="2000" b="1" dirty="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l’accueil</a:t>
            </a:r>
          </a:p>
          <a:p>
            <a:pPr algn="l" defTabSz="914377">
              <a:spcBef>
                <a:spcPts val="0"/>
              </a:spcBef>
            </a:pPr>
            <a:r>
              <a:rPr lang="fr-FR" sz="2000" dirty="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leur jour de leur venue</a:t>
            </a:r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FC313A8D-DAC2-42A8-A79D-8CB679656895}"/>
              </a:ext>
            </a:extLst>
          </p:cNvPr>
          <p:cNvSpPr txBox="1">
            <a:spLocks/>
          </p:cNvSpPr>
          <p:nvPr/>
        </p:nvSpPr>
        <p:spPr>
          <a:xfrm>
            <a:off x="8479616" y="1513561"/>
            <a:ext cx="3505200" cy="13156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914377"/>
            <a:r>
              <a:rPr lang="fr-FR" sz="4800" dirty="0">
                <a:solidFill>
                  <a:srgbClr val="97BF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73,6/100</a:t>
            </a:r>
          </a:p>
          <a:p>
            <a:pPr algn="l" defTabSz="914377">
              <a:spcBef>
                <a:spcPts val="0"/>
              </a:spcBef>
            </a:pPr>
            <a:r>
              <a:rPr lang="fr-FR" sz="2000" dirty="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la </a:t>
            </a:r>
            <a:r>
              <a:rPr lang="fr-FR" sz="2000" b="1" dirty="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chambre</a:t>
            </a:r>
          </a:p>
          <a:p>
            <a:pPr algn="l" defTabSz="914377">
              <a:spcBef>
                <a:spcPts val="0"/>
              </a:spcBef>
            </a:pPr>
            <a:r>
              <a:rPr lang="fr-FR" sz="2000" b="1" dirty="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la collation</a:t>
            </a:r>
          </a:p>
        </p:txBody>
      </p:sp>
      <p:sp>
        <p:nvSpPr>
          <p:cNvPr id="11" name="Sous-titre 2">
            <a:extLst>
              <a:ext uri="{FF2B5EF4-FFF2-40B4-BE49-F238E27FC236}">
                <a16:creationId xmlns:a16="http://schemas.microsoft.com/office/drawing/2014/main" id="{7CABB6F5-379A-4A5C-BCC9-BBBC4919562E}"/>
              </a:ext>
            </a:extLst>
          </p:cNvPr>
          <p:cNvSpPr txBox="1">
            <a:spLocks/>
          </p:cNvSpPr>
          <p:nvPr/>
        </p:nvSpPr>
        <p:spPr>
          <a:xfrm>
            <a:off x="8614352" y="3943933"/>
            <a:ext cx="3505200" cy="13156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914377"/>
            <a:r>
              <a:rPr lang="fr-FR" sz="4800" dirty="0">
                <a:solidFill>
                  <a:srgbClr val="97BF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69,9/100</a:t>
            </a:r>
          </a:p>
          <a:p>
            <a:pPr algn="l" defTabSz="914377">
              <a:spcBef>
                <a:spcPts val="0"/>
              </a:spcBef>
            </a:pPr>
            <a:r>
              <a:rPr lang="fr-FR" sz="2000" dirty="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</a:t>
            </a:r>
            <a:r>
              <a:rPr lang="fr-FR" sz="2000" b="1" dirty="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l’organisation</a:t>
            </a:r>
          </a:p>
          <a:p>
            <a:pPr algn="l" defTabSz="914377">
              <a:spcBef>
                <a:spcPts val="0"/>
              </a:spcBef>
            </a:pPr>
            <a:r>
              <a:rPr lang="fr-FR" sz="2000" b="1" dirty="0">
                <a:solidFill>
                  <a:srgbClr val="0049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leur sortie et leur retour à domicile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BAE7D6D1-FF2F-4B2D-A8D7-4A1F8245E14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84" y="1935039"/>
            <a:ext cx="754952" cy="711116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39ABF126-A5C5-4F68-A1FE-9A61004BDD3A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7324" y="4381381"/>
            <a:ext cx="778960" cy="711116"/>
          </a:xfrm>
          <a:prstGeom prst="rect">
            <a:avLst/>
          </a:prstGeom>
        </p:spPr>
      </p:pic>
      <p:sp>
        <p:nvSpPr>
          <p:cNvPr id="14" name="Sous-titre 2">
            <a:extLst>
              <a:ext uri="{FF2B5EF4-FFF2-40B4-BE49-F238E27FC236}">
                <a16:creationId xmlns:a16="http://schemas.microsoft.com/office/drawing/2014/main" id="{D56A1825-1788-4826-9AFB-A081F42AF1A2}"/>
              </a:ext>
            </a:extLst>
          </p:cNvPr>
          <p:cNvSpPr txBox="1">
            <a:spLocks/>
          </p:cNvSpPr>
          <p:nvPr/>
        </p:nvSpPr>
        <p:spPr>
          <a:xfrm>
            <a:off x="821958" y="5700585"/>
            <a:ext cx="10548084" cy="398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/>
            <a:r>
              <a:rPr lang="fr-FR" sz="1400" dirty="0">
                <a:solidFill>
                  <a:srgbClr val="004990"/>
                </a:solidFill>
                <a:latin typeface="Calibri" panose="020F0502020204030204"/>
              </a:rPr>
              <a:t>*Données 2021 - Les résultats complets de l’enquête e-Satis auprès des établissements de santé en France sont accessibles sur le site de la HAS</a:t>
            </a:r>
          </a:p>
        </p:txBody>
      </p:sp>
    </p:spTree>
    <p:extLst>
      <p:ext uri="{BB962C8B-B14F-4D97-AF65-F5344CB8AC3E}">
        <p14:creationId xmlns:p14="http://schemas.microsoft.com/office/powerpoint/2010/main" val="20429382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èlePrésentation_EGRhumato_2019" id="{2B39C09D-0B8F-4C22-8082-349799998875}" vid="{D2C7214D-D8D5-488D-A5F5-0F2FC272B86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2133</TotalTime>
  <Words>1419</Words>
  <Application>Microsoft Office PowerPoint</Application>
  <PresentationFormat>Grand écran</PresentationFormat>
  <Paragraphs>187</Paragraphs>
  <Slides>15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3" baseType="lpstr">
      <vt:lpstr>Arial</vt:lpstr>
      <vt:lpstr>Calibri</vt:lpstr>
      <vt:lpstr>DK Millefeuille</vt:lpstr>
      <vt:lpstr>Raleway</vt:lpstr>
      <vt:lpstr>Trebuchet MS</vt:lpstr>
      <vt:lpstr>Wingdings</vt:lpstr>
      <vt:lpstr>Wingdings 3</vt:lpstr>
      <vt:lpstr>Facette</vt:lpstr>
      <vt:lpstr>Mesure de la satisfaction et de l’expérience des patients Résultats de l’enquête nationale e-Satis en chirurgie ambulatoire</vt:lpstr>
      <vt:lpstr> e-Satis en chirurgie ambulatoire</vt:lpstr>
      <vt:lpstr>e-Satis Mesurer le point de vue des patients pour produire des indicateurs de résultats</vt:lpstr>
      <vt:lpstr>Que mesure-ton dans e-Satis chirurgie ambulatoire ?</vt:lpstr>
      <vt:lpstr>Un dispositif simple, rapide, sécurisé et accessible</vt:lpstr>
      <vt:lpstr>Les résultats disponibles pour les établissements</vt:lpstr>
      <vt:lpstr> e-Satis en chirurgie ambulatoire</vt:lpstr>
      <vt:lpstr>Résultats de participation – campagne 2021 (oct.20 – sept. 21)</vt:lpstr>
      <vt:lpstr>Résultats 2021 - national Scores de satisfaction et d’expérience </vt:lpstr>
      <vt:lpstr>Des pistes d’amélioration</vt:lpstr>
      <vt:lpstr>Les patients très satisfaits de :</vt:lpstr>
      <vt:lpstr>Résultats 2021 – national Classement des établissements</vt:lpstr>
      <vt:lpstr> conclusion - perspectives</vt:lpstr>
      <vt:lpstr>Poursuivre…</vt:lpstr>
      <vt:lpstr>Pour nous contacter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 Devisme</dc:creator>
  <cp:lastModifiedBy>Julia Philadelphe Sanchez</cp:lastModifiedBy>
  <cp:revision>97</cp:revision>
  <dcterms:created xsi:type="dcterms:W3CDTF">2019-05-22T09:39:52Z</dcterms:created>
  <dcterms:modified xsi:type="dcterms:W3CDTF">2022-04-07T14:19:53Z</dcterms:modified>
</cp:coreProperties>
</file>