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66" r:id="rId3"/>
    <p:sldId id="267" r:id="rId4"/>
    <p:sldId id="613" r:id="rId5"/>
    <p:sldId id="268" r:id="rId6"/>
    <p:sldId id="347" r:id="rId7"/>
    <p:sldId id="269" r:id="rId8"/>
    <p:sldId id="271" r:id="rId9"/>
    <p:sldId id="272" r:id="rId10"/>
    <p:sldId id="273" r:id="rId11"/>
    <p:sldId id="619" r:id="rId12"/>
    <p:sldId id="618" r:id="rId13"/>
    <p:sldId id="270" r:id="rId14"/>
    <p:sldId id="349" r:id="rId15"/>
    <p:sldId id="614" r:id="rId16"/>
    <p:sldId id="616" r:id="rId17"/>
    <p:sldId id="65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4B4774-905D-4FFA-8886-480BED9002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5600" y="42166"/>
            <a:ext cx="6400799" cy="320040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C0A9E35-82D9-4A06-A2B8-93A104BD9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B0F966-422C-4336-8165-FEB4F0CE8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00122FA-C09B-4755-80A2-DCCFBAF1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63C698-0C01-4E23-A61B-91E63622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832D3-FA98-4CF1-A9E6-B3E5BEDD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BD31BE-F983-4CD6-9688-4021C365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A10162-B51D-40E8-B66B-EB8C9456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FACFE4-9C4C-464B-B1FF-D6CE6A5E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4E5C5F-C36F-483C-9BEE-14F570BAD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8959D4-23AD-4D7A-B8C8-CB0DC5CE9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ECFF3-441E-49F9-8B50-2A36AD68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26A8D2A-461D-43CB-AD12-4B31C65A3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74492A-6297-445A-A672-C3DF2C609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FC670-30DB-4B59-93F3-54925DC6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AB66B0-0E55-4EF8-9218-039709F38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118C367F-83E6-4544-9D88-AED0E641C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4863E5C-9E29-4834-B8FF-BC2A53000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F86C74-F5E8-4067-904E-4A57FA79F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000" lvl="0" indent="-144000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FC269D6-EA9A-4F72-905C-7F4A2072B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E99BD70-0013-4610-BB33-BB40EB85D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5666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869AD7-31E4-4B36-BBA9-C122BD315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7614649-AAA0-4E09-9941-FB922048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85C342-0730-4D15-B35B-8FC9AFA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902FAB8-6702-4A3A-8FE2-F3733FC07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80178D1-4286-4DF1-B9AD-51923F651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493626-274D-4D77-829D-6D1BF9E2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F94160-C8CA-4A68-BCCD-06D16CD67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AAE81F-B7DC-49A6-83ED-0CAE90A56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6EFD33-328D-4180-8E62-7FBD7D05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36459A-A661-491B-BAE4-0123B0680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B06B40-E344-4DF5-8DAB-0C2FC709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38917D-BD1B-462F-9DAF-D001B78E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EFBA67F-D073-42A2-A3CF-C35A426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830A977-0DAB-4A29-B225-8A9057B2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F24211-993A-4D85-BD40-7F6BB514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BD7C71-0630-4087-8FD2-632476607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37A6422-7DA1-478C-BCEA-FD945E7DE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7DE5C7-DC0C-4B8A-8B9A-994D9F60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EEA3C8-9597-40FB-9687-D19BB6D27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C2979C-3A5D-4452-94F4-DB5CEE0B8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92905E-11CD-4353-80A9-E1B18A31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D9D511-5807-4A0A-B2CD-881EC6B3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6FECD9-8883-4E95-8D9F-BB824A546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DCAB9A-1BF2-4A3C-B9A4-034231D3F2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138147-5043-4C50-AC64-D81D5D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C7D5EE-9C2B-45C5-825E-DDB75480B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D091D5-0DBE-4F39-B1C4-1B266C933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97BDE0-8E34-48AC-A48C-9161CBB77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65" r:id="rId4"/>
    <p:sldLayoutId id="2147483651" r:id="rId5"/>
    <p:sldLayoutId id="2147483666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2" r:id="rId12"/>
    <p:sldLayoutId id="2147483663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F4EB9-4A8E-4EFA-95EC-58A3A251C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Préhabilitation</a:t>
            </a:r>
            <a:r>
              <a:rPr lang="fr-FR" dirty="0"/>
              <a:t>: les questions en suspens.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27AD6C-49CB-440E-BDB6-88590DEE5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Dr Le Guen Morgan, Dpt Anesthésie-Douleur</a:t>
            </a:r>
          </a:p>
          <a:p>
            <a:r>
              <a:rPr lang="fr-FR" dirty="0"/>
              <a:t>Dr Nicolas </a:t>
            </a:r>
            <a:r>
              <a:rPr lang="fr-FR" dirty="0" err="1"/>
              <a:t>Barizien</a:t>
            </a:r>
            <a:r>
              <a:rPr lang="fr-FR" dirty="0"/>
              <a:t>, Médecine Physique et de Réadaptation</a:t>
            </a:r>
          </a:p>
          <a:p>
            <a:r>
              <a:rPr lang="fr-FR" dirty="0"/>
              <a:t>Hôpital FOCH, Suresnes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E2CE9-E70A-49B0-BCC1-28AB3DB38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F2746D-5524-418A-ABD2-6491AA7C92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2B06AF-E7D8-44A5-86ED-E2BD48AB6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84996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07776-E116-43A8-8832-92B37A95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00191" cy="1320800"/>
          </a:xfrm>
        </p:spPr>
        <p:txBody>
          <a:bodyPr/>
          <a:lstStyle/>
          <a:p>
            <a:r>
              <a:rPr lang="fr-FR" b="1" dirty="0"/>
              <a:t>L’adhésion et la compliance au 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3558A-85A5-4A99-8C42-41044D5B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/>
              <a:t>Adhésion au  programme de </a:t>
            </a:r>
            <a:r>
              <a:rPr lang="fr-FR" sz="2000" dirty="0" err="1"/>
              <a:t>préhabilitation</a:t>
            </a:r>
            <a:endParaRPr lang="fr-FR" sz="2000" dirty="0"/>
          </a:p>
          <a:p>
            <a:pPr lvl="1"/>
            <a:r>
              <a:rPr lang="fr-FR" sz="1800" dirty="0"/>
              <a:t>Constat d’un taux élevé d’abandon et de perdu de vue</a:t>
            </a:r>
          </a:p>
          <a:p>
            <a:pPr lvl="1"/>
            <a:r>
              <a:rPr lang="fr-FR" sz="1800" dirty="0"/>
              <a:t>Plus le programme est intensif, plus ce chiffre s’élève</a:t>
            </a:r>
          </a:p>
          <a:p>
            <a:pPr lvl="1"/>
            <a:r>
              <a:rPr lang="fr-FR" sz="1800" dirty="0"/>
              <a:t>Développement de séances d’exercices supervisés: kinésithérapeute, salle de sport (sport santé…)</a:t>
            </a:r>
          </a:p>
          <a:p>
            <a:r>
              <a:rPr lang="fr-FR" sz="2000" dirty="0"/>
              <a:t>Compliance au traitement difficile à mesurer</a:t>
            </a:r>
          </a:p>
          <a:p>
            <a:pPr lvl="1"/>
            <a:r>
              <a:rPr lang="fr-FR" sz="1800" dirty="0"/>
              <a:t>Hétérogénéité des résultats dans la littérature</a:t>
            </a:r>
          </a:p>
          <a:p>
            <a:pPr lvl="1"/>
            <a:r>
              <a:rPr lang="fr-FR" sz="1800" dirty="0"/>
              <a:t>Surveillance du patient à distance!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4BBCBE-8168-4058-A679-9B7853518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FCA874-6888-417A-B13A-B398867D3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86F5F-88CC-4446-9DD6-6937E3928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BD0878-8101-4B04-9DA7-377C97FE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693" y="3225113"/>
            <a:ext cx="4068393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3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CBE59-12DD-473D-8836-3BE48418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85891" cy="1320800"/>
          </a:xfrm>
        </p:spPr>
        <p:txBody>
          <a:bodyPr/>
          <a:lstStyle/>
          <a:p>
            <a:r>
              <a:rPr lang="fr-FR" b="1" dirty="0"/>
              <a:t>L’engagement des proches pour modifier les comportements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76F3A8-1267-4266-869F-63564948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856941" cy="3880773"/>
          </a:xfrm>
        </p:spPr>
        <p:txBody>
          <a:bodyPr>
            <a:normAutofit/>
          </a:bodyPr>
          <a:lstStyle/>
          <a:p>
            <a:r>
              <a:rPr lang="fr-FR" sz="2000" dirty="0"/>
              <a:t>Investissement des proches faible autour du soin</a:t>
            </a:r>
          </a:p>
          <a:p>
            <a:r>
              <a:rPr lang="fr-FR" sz="2000" dirty="0"/>
              <a:t>Difficile de modifier ses comportements seul:</a:t>
            </a:r>
          </a:p>
          <a:p>
            <a:pPr lvl="1"/>
            <a:r>
              <a:rPr lang="fr-FR" sz="1800" dirty="0"/>
              <a:t>Cas de la nutrition – diététique</a:t>
            </a:r>
          </a:p>
          <a:p>
            <a:pPr lvl="1"/>
            <a:r>
              <a:rPr lang="fr-FR" sz="1800" dirty="0"/>
              <a:t>Cas du sevrage tabagique…</a:t>
            </a:r>
          </a:p>
          <a:p>
            <a:r>
              <a:rPr lang="fr-FR" sz="2000" dirty="0"/>
              <a:t>La </a:t>
            </a:r>
            <a:r>
              <a:rPr lang="fr-FR" sz="2000" dirty="0" err="1"/>
              <a:t>préhabilitation</a:t>
            </a:r>
            <a:r>
              <a:rPr lang="fr-FR" sz="2000" dirty="0"/>
              <a:t> modifie t elle les comportements au-delà du postopératoire précoce?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3EC1BC-91AA-46D5-8946-954A57DA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86A0EA-6810-4C97-BAC7-2C09A37DA7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86F7D6-9207-4B8C-AF94-12DC89616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35EBA0B-7253-4703-9FE1-47F5D6B7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32" y="3217704"/>
            <a:ext cx="3923928" cy="26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4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26BA9-9F85-468C-98B2-2CD61602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dehors du champ chirurgical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E1D63C-93CB-46A0-9F72-EECC630F8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Chimiothérapie</a:t>
            </a:r>
          </a:p>
          <a:p>
            <a:r>
              <a:rPr lang="fr-FR" dirty="0"/>
              <a:t>Insuffisant rénal terminal</a:t>
            </a:r>
          </a:p>
          <a:p>
            <a:r>
              <a:rPr lang="fr-FR" dirty="0"/>
              <a:t>COVID long</a:t>
            </a:r>
          </a:p>
          <a:p>
            <a:pPr lvl="1"/>
            <a:r>
              <a:rPr lang="fr-FR" dirty="0"/>
              <a:t>Programme Foch multi disciplinaire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8B5660-2EEF-4206-B124-2342AEA73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57703F-C29F-4A35-BD99-91AB3241AB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5009A6-BF89-4174-BB59-300D3677E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pic>
        <p:nvPicPr>
          <p:cNvPr id="1026" name="Picture 2" descr="L'hôpital Foch de Suresnes (Hauts-de-Seine) a lancé un programme &quot;Rehab Covid&quot; pour les patients atteints.">
            <a:extLst>
              <a:ext uri="{FF2B5EF4-FFF2-40B4-BE49-F238E27FC236}">
                <a16:creationId xmlns:a16="http://schemas.microsoft.com/office/drawing/2014/main" id="{EC64C35A-AD9E-4E63-8638-DC1A0366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" y="3743642"/>
            <a:ext cx="5106035" cy="25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6">
            <a:extLst>
              <a:ext uri="{FF2B5EF4-FFF2-40B4-BE49-F238E27FC236}">
                <a16:creationId xmlns:a16="http://schemas.microsoft.com/office/drawing/2014/main" id="{8B631736-142A-4806-A22D-8925A3B73E43}"/>
              </a:ext>
            </a:extLst>
          </p:cNvPr>
          <p:cNvGrpSpPr/>
          <p:nvPr/>
        </p:nvGrpSpPr>
        <p:grpSpPr>
          <a:xfrm>
            <a:off x="5364480" y="2103120"/>
            <a:ext cx="6624320" cy="3071832"/>
            <a:chOff x="474948" y="1213224"/>
            <a:chExt cx="8211852" cy="487785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DAB06AC-5717-407E-9BFE-172D1513C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4948" y="1331640"/>
              <a:ext cx="7632848" cy="475943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040118-5907-471A-A402-1B7490B51137}"/>
                </a:ext>
              </a:extLst>
            </p:cNvPr>
            <p:cNvSpPr/>
            <p:nvPr/>
          </p:nvSpPr>
          <p:spPr>
            <a:xfrm>
              <a:off x="1619672" y="1484784"/>
              <a:ext cx="792088" cy="4104456"/>
            </a:xfrm>
            <a:prstGeom prst="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D789E2-56C8-4B40-BDBA-D8F0C541DE7A}"/>
                </a:ext>
              </a:extLst>
            </p:cNvPr>
            <p:cNvSpPr/>
            <p:nvPr/>
          </p:nvSpPr>
          <p:spPr>
            <a:xfrm>
              <a:off x="2483768" y="1484784"/>
              <a:ext cx="1872208" cy="4104456"/>
            </a:xfrm>
            <a:prstGeom prst="rec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D765842-1906-491E-9190-620B8D6A0BD0}"/>
                </a:ext>
              </a:extLst>
            </p:cNvPr>
            <p:cNvSpPr txBox="1"/>
            <p:nvPr/>
          </p:nvSpPr>
          <p:spPr>
            <a:xfrm>
              <a:off x="1583668" y="121322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C00000"/>
                  </a:solidFill>
                </a:rPr>
                <a:t>RCTNA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1842705-DBD8-45D7-A962-6EF33E02CDFB}"/>
                </a:ext>
              </a:extLst>
            </p:cNvPr>
            <p:cNvSpPr txBox="1"/>
            <p:nvPr/>
          </p:nvSpPr>
          <p:spPr>
            <a:xfrm>
              <a:off x="2552074" y="1223546"/>
              <a:ext cx="1735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3">
                      <a:lumMod val="50000"/>
                    </a:schemeClr>
                  </a:solidFill>
                </a:rPr>
                <a:t>Pré-habilitation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3BDEEFE-6FD4-47AB-845E-AA3307EF75E8}"/>
                </a:ext>
              </a:extLst>
            </p:cNvPr>
            <p:cNvSpPr txBox="1"/>
            <p:nvPr/>
          </p:nvSpPr>
          <p:spPr>
            <a:xfrm>
              <a:off x="7312496" y="1213224"/>
              <a:ext cx="1374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C00000"/>
                  </a:solidFill>
                </a:rPr>
                <a:t>Chirurgie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F2217201-76E6-4E35-AA93-3109DD4DDA95}"/>
                </a:ext>
              </a:extLst>
            </p:cNvPr>
            <p:cNvCxnSpPr/>
            <p:nvPr/>
          </p:nvCxnSpPr>
          <p:spPr>
            <a:xfrm>
              <a:off x="7767399" y="1582557"/>
              <a:ext cx="0" cy="10801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5D4849A-68D5-4FB3-B213-31D6C76DB627}"/>
              </a:ext>
            </a:extLst>
          </p:cNvPr>
          <p:cNvSpPr txBox="1"/>
          <p:nvPr/>
        </p:nvSpPr>
        <p:spPr>
          <a:xfrm>
            <a:off x="7355840" y="5669280"/>
            <a:ext cx="440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West JA et al </a:t>
            </a:r>
            <a:r>
              <a:rPr lang="fr-FR" i="1" dirty="0"/>
              <a:t>BJA</a:t>
            </a:r>
            <a:r>
              <a:rPr lang="fr-FR" dirty="0"/>
              <a:t> 2015;114:244-55</a:t>
            </a:r>
          </a:p>
        </p:txBody>
      </p:sp>
    </p:spTree>
    <p:extLst>
      <p:ext uri="{BB962C8B-B14F-4D97-AF65-F5344CB8AC3E}">
        <p14:creationId xmlns:p14="http://schemas.microsoft.com/office/powerpoint/2010/main" val="216484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7D3A5-0D41-407A-A2A4-D1EF9D9F6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enjeux organisationnels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95CE87-7FBE-4CA8-AF27-16A58E0F7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B585-245F-4D8E-A932-3077C4F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46F1C-B9FA-44F4-A8F7-B594CC79A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AC600-5468-4ACC-B192-A5C5FBB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32229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2704B520-C2FC-496E-8A0A-F0BD97CD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9" y="444501"/>
            <a:ext cx="8713787" cy="1368425"/>
          </a:xfrm>
        </p:spPr>
        <p:txBody>
          <a:bodyPr/>
          <a:lstStyle/>
          <a:p>
            <a:r>
              <a:rPr lang="fr-FR" altLang="fr-FR" b="1" dirty="0"/>
              <a:t>(R)Évolution culturelle! </a:t>
            </a:r>
          </a:p>
        </p:txBody>
      </p:sp>
      <p:sp>
        <p:nvSpPr>
          <p:cNvPr id="40963" name="ZoneTexte 3">
            <a:extLst>
              <a:ext uri="{FF2B5EF4-FFF2-40B4-BE49-F238E27FC236}">
                <a16:creationId xmlns:a16="http://schemas.microsoft.com/office/drawing/2014/main" id="{738751BC-5753-4512-BF5E-DCFA204B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2979739"/>
            <a:ext cx="2468562" cy="95408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800" dirty="0"/>
              <a:t>Individu  avant un effort</a:t>
            </a:r>
          </a:p>
        </p:txBody>
      </p:sp>
      <p:sp>
        <p:nvSpPr>
          <p:cNvPr id="2" name="Flèche droite 1">
            <a:extLst>
              <a:ext uri="{FF2B5EF4-FFF2-40B4-BE49-F238E27FC236}">
                <a16:creationId xmlns:a16="http://schemas.microsoft.com/office/drawing/2014/main" id="{966CC19E-4AFE-4305-9363-D45F5430D698}"/>
              </a:ext>
            </a:extLst>
          </p:cNvPr>
          <p:cNvSpPr/>
          <p:nvPr/>
        </p:nvSpPr>
        <p:spPr>
          <a:xfrm>
            <a:off x="2135189" y="4365625"/>
            <a:ext cx="8281987" cy="431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A1E4FA-1FBD-45E5-A9FF-AB5937C54D95}"/>
              </a:ext>
            </a:extLst>
          </p:cNvPr>
          <p:cNvSpPr txBox="1"/>
          <p:nvPr/>
        </p:nvSpPr>
        <p:spPr>
          <a:xfrm>
            <a:off x="4779964" y="1412875"/>
            <a:ext cx="2828925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800" dirty="0"/>
              <a:t>Patient </a:t>
            </a:r>
            <a:r>
              <a:rPr lang="fr-FR" sz="2800" dirty="0" err="1"/>
              <a:t>Centred</a:t>
            </a:r>
            <a:r>
              <a:rPr lang="fr-FR" sz="2800" dirty="0"/>
              <a:t>-Care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2A83A4-DD43-4D1C-8B2E-F09EF147BBE5}"/>
              </a:ext>
            </a:extLst>
          </p:cNvPr>
          <p:cNvSpPr txBox="1"/>
          <p:nvPr/>
        </p:nvSpPr>
        <p:spPr>
          <a:xfrm>
            <a:off x="1703388" y="2349500"/>
            <a:ext cx="273685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Programme de soin individualisé collectif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53BF68-3CF7-4EC9-8104-F54587159A80}"/>
              </a:ext>
            </a:extLst>
          </p:cNvPr>
          <p:cNvSpPr txBox="1"/>
          <p:nvPr/>
        </p:nvSpPr>
        <p:spPr>
          <a:xfrm>
            <a:off x="4079875" y="5013326"/>
            <a:ext cx="431958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Développement d’un Hôpital de proximité « hors les murs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045104-ED00-4C35-9C1D-3BE15D1137C9}"/>
              </a:ext>
            </a:extLst>
          </p:cNvPr>
          <p:cNvSpPr txBox="1"/>
          <p:nvPr/>
        </p:nvSpPr>
        <p:spPr>
          <a:xfrm>
            <a:off x="8399463" y="2979738"/>
            <a:ext cx="2017712" cy="830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Nouveaux métiers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 bwMode="gray">
          <a:xfrm>
            <a:off x="8604250" y="6237288"/>
            <a:ext cx="288925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B6CBBA4-37B4-4932-B434-144F07FE0A67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611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07776-E116-43A8-8832-92B37A95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Modalités de financement /  pilotage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3558A-85A5-4A99-8C42-41044D5B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501"/>
            <a:ext cx="9362016" cy="4326862"/>
          </a:xfrm>
        </p:spPr>
        <p:txBody>
          <a:bodyPr>
            <a:normAutofit/>
          </a:bodyPr>
          <a:lstStyle/>
          <a:p>
            <a:r>
              <a:rPr lang="fr-FR" sz="2000" dirty="0"/>
              <a:t>Modèle économique à construire</a:t>
            </a:r>
          </a:p>
          <a:p>
            <a:pPr lvl="1"/>
            <a:r>
              <a:rPr lang="fr-FR" sz="1800" dirty="0"/>
              <a:t>Multiples partenaires « peu reconnus »</a:t>
            </a:r>
          </a:p>
          <a:p>
            <a:pPr lvl="1"/>
            <a:r>
              <a:rPr lang="fr-FR" sz="1800" dirty="0"/>
              <a:t>Suivi à moyen et long terme fondé sur la consultation et quelques épreuves fonctionnelles</a:t>
            </a:r>
          </a:p>
          <a:p>
            <a:pPr lvl="1"/>
            <a:r>
              <a:rPr lang="fr-FR" sz="1800" dirty="0"/>
              <a:t>Dépenses supplémentaires pour un établissement qui lance le projet</a:t>
            </a:r>
          </a:p>
          <a:p>
            <a:r>
              <a:rPr lang="fr-FR" sz="2000" dirty="0"/>
              <a:t>Nouveau parcours pourtant identifiable</a:t>
            </a:r>
          </a:p>
          <a:p>
            <a:r>
              <a:rPr lang="fr-FR" sz="2000" dirty="0"/>
              <a:t>Suivi et implémentation complexe</a:t>
            </a:r>
          </a:p>
          <a:p>
            <a:endParaRPr lang="fr-FR" sz="2000" dirty="0"/>
          </a:p>
          <a:p>
            <a:pPr lvl="1"/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4BBCBE-8168-4058-A679-9B7853518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FCA874-6888-417A-B13A-B398867D3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86F5F-88CC-4446-9DD6-6937E3928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9578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7D3A5-0D41-407A-A2A4-D1EF9D9F6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 conclusion,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95CE87-7FBE-4CA8-AF27-16A58E0F7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B585-245F-4D8E-A932-3077C4F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46F1C-B9FA-44F4-A8F7-B594CC79A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AC600-5468-4ACC-B192-A5C5FBB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90825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4" y="1444724"/>
            <a:ext cx="6638925" cy="36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928986" y="5377924"/>
            <a:ext cx="232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  <a:cs typeface="Calibri" pitchFamily="34" charset="0"/>
              </a:rPr>
              <a:t>Un accueil préopératoire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611064" y="3310039"/>
            <a:ext cx="1647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  <a:cs typeface="Calibri" pitchFamily="34" charset="0"/>
              </a:rPr>
              <a:t>réhabilitation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1857" y="3319564"/>
            <a:ext cx="2084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Préhabilitation</a:t>
            </a:r>
            <a:endParaRPr lang="fr-FR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7566" y="5339824"/>
            <a:ext cx="228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2000" dirty="0">
                <a:latin typeface="Calibri" pitchFamily="34" charset="0"/>
                <a:cs typeface="Calibri" pitchFamily="34" charset="0"/>
              </a:rPr>
              <a:t>Un ambulatoire  « large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52909" y="5225525"/>
            <a:ext cx="232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  <a:cs typeface="Calibri" pitchFamily="34" charset="0"/>
              </a:rPr>
              <a:t>Une unité de 23 heures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multi-disciplinaire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47700" y="736601"/>
            <a:ext cx="9382125" cy="132556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fr-FR" altLang="fr-FR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parcours de l’opéré a changé</a:t>
            </a:r>
          </a:p>
          <a:p>
            <a:endParaRPr lang="en-US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58497" y="5092174"/>
            <a:ext cx="2328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  <a:cs typeface="Calibri" pitchFamily="34" charset="0"/>
              </a:rPr>
              <a:t>Une sortie « monitorée »</a:t>
            </a:r>
          </a:p>
          <a:p>
            <a:pPr algn="ctr"/>
            <a:r>
              <a:rPr lang="fr-FR" sz="2000" dirty="0">
                <a:latin typeface="Calibri" pitchFamily="34" charset="0"/>
                <a:cs typeface="Calibri" pitchFamily="34" charset="0"/>
              </a:rPr>
              <a:t>/</a:t>
            </a:r>
          </a:p>
          <a:p>
            <a:pPr algn="ctr"/>
            <a:r>
              <a:rPr lang="fr-FR" sz="2000" dirty="0">
                <a:latin typeface="Calibri" pitchFamily="34" charset="0"/>
                <a:cs typeface="Calibri" pitchFamily="34" charset="0"/>
              </a:rPr>
              <a:t>Un hôtel hospitalier</a:t>
            </a:r>
          </a:p>
        </p:txBody>
      </p:sp>
    </p:spTree>
    <p:extLst>
      <p:ext uri="{BB962C8B-B14F-4D97-AF65-F5344CB8AC3E}">
        <p14:creationId xmlns:p14="http://schemas.microsoft.com/office/powerpoint/2010/main" val="13648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FBA96-1412-43B0-B312-04FEBF51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4677AE-E623-4AA4-A39B-0E4ADB43B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C48CD7-1B45-4109-B782-2927D15EC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Panorama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ACEDAC-9AA3-4485-A04A-83645C93EF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 les enjeux médicaux d’optimisation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1A9D6F3-B117-4751-8F6E-8094763E35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Les enjeux organisationnels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1C1E69-0DA3-4BB0-9DA9-84E391BDB2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5EF323-9984-462E-B742-871113B91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28082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7D3A5-0D41-407A-A2A4-D1EF9D9F6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panorama: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95CE87-7FBE-4CA8-AF27-16A58E0F7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B585-245F-4D8E-A932-3077C4F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46F1C-B9FA-44F4-A8F7-B594CC79A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AC600-5468-4ACC-B192-A5C5FBB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55585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59FA0-8946-431D-8423-087C91BA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09" y="381000"/>
            <a:ext cx="8596668" cy="1320800"/>
          </a:xfrm>
        </p:spPr>
        <p:txBody>
          <a:bodyPr/>
          <a:lstStyle/>
          <a:p>
            <a:r>
              <a:rPr lang="fr-FR" b="1" dirty="0" err="1"/>
              <a:t>Préhabilitation</a:t>
            </a:r>
            <a:r>
              <a:rPr lang="fr-FR" b="1" dirty="0"/>
              <a:t>: étape cruciale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016E580-579C-42C4-8477-15E50343FEEF}"/>
              </a:ext>
            </a:extLst>
          </p:cNvPr>
          <p:cNvGrpSpPr/>
          <p:nvPr/>
        </p:nvGrpSpPr>
        <p:grpSpPr>
          <a:xfrm>
            <a:off x="933450" y="1123950"/>
            <a:ext cx="9231507" cy="5552772"/>
            <a:chOff x="2351585" y="1455800"/>
            <a:chExt cx="7813372" cy="522092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E6817BA-81AD-4F78-99D1-C51F2122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8000" contrast="-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784" y="1708581"/>
              <a:ext cx="3497535" cy="466338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2A705C8-7C27-4227-92BF-D60289BA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663" y="5145980"/>
              <a:ext cx="772474" cy="102996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F9D1D98-94AC-454D-BAC1-09C2DAB9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202" y="5058735"/>
              <a:ext cx="903336" cy="120444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38C125B-50B2-4085-B82E-EC683666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938" y="1739002"/>
              <a:ext cx="830958" cy="1107944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BC50BAC-9157-4008-AE8C-00DA5C7C2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995" y="1712023"/>
              <a:ext cx="903336" cy="1204448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C1C71C0-A838-4AE4-9C9B-935ADC88B2F3}"/>
                </a:ext>
              </a:extLst>
            </p:cNvPr>
            <p:cNvSpPr txBox="1"/>
            <p:nvPr/>
          </p:nvSpPr>
          <p:spPr>
            <a:xfrm>
              <a:off x="2970302" y="5476393"/>
              <a:ext cx="23374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Échelle HAD</a:t>
              </a:r>
            </a:p>
            <a:p>
              <a:r>
                <a:rPr lang="fr-FR" dirty="0"/>
                <a:t>SF 36</a:t>
              </a:r>
            </a:p>
            <a:p>
              <a:r>
                <a:rPr lang="fr-FR" dirty="0"/>
                <a:t>Entretien motivation</a:t>
              </a:r>
            </a:p>
            <a:p>
              <a:r>
                <a:rPr lang="fr-FR" dirty="0"/>
                <a:t>Relaxation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9AE6FAB-3600-4230-937C-5611553371F1}"/>
                </a:ext>
              </a:extLst>
            </p:cNvPr>
            <p:cNvSpPr txBox="1"/>
            <p:nvPr/>
          </p:nvSpPr>
          <p:spPr>
            <a:xfrm>
              <a:off x="2351585" y="1556793"/>
              <a:ext cx="1972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Epreuve d’effort </a:t>
              </a:r>
            </a:p>
            <a:p>
              <a:r>
                <a:rPr lang="fr-FR" dirty="0"/>
                <a:t>VO2 max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AF7E7A4-1D14-4BC3-B99A-2AE5FADD1316}"/>
                </a:ext>
              </a:extLst>
            </p:cNvPr>
            <p:cNvSpPr txBox="1"/>
            <p:nvPr/>
          </p:nvSpPr>
          <p:spPr>
            <a:xfrm>
              <a:off x="7646319" y="1455800"/>
              <a:ext cx="251863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Test de marche 6mn</a:t>
              </a:r>
            </a:p>
            <a:p>
              <a:r>
                <a:rPr lang="fr-FR" dirty="0"/>
                <a:t>Force quadriceps</a:t>
              </a:r>
            </a:p>
            <a:p>
              <a:r>
                <a:rPr lang="fr-FR" dirty="0"/>
                <a:t>Grip test</a:t>
              </a:r>
            </a:p>
            <a:p>
              <a:r>
                <a:rPr lang="fr-FR" dirty="0"/>
                <a:t>Présentation exercices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A1716DD-A4D8-4690-BD59-EF9C9392F115}"/>
                </a:ext>
              </a:extLst>
            </p:cNvPr>
            <p:cNvSpPr txBox="1"/>
            <p:nvPr/>
          </p:nvSpPr>
          <p:spPr>
            <a:xfrm>
              <a:off x="7610539" y="5393510"/>
              <a:ext cx="25394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Diagnostic nutritionnel</a:t>
              </a:r>
            </a:p>
            <a:p>
              <a:r>
                <a:rPr lang="fr-FR" dirty="0"/>
                <a:t>Ingestas </a:t>
              </a:r>
            </a:p>
            <a:p>
              <a:r>
                <a:rPr lang="fr-FR" dirty="0"/>
                <a:t>Explication régime HP</a:t>
              </a:r>
            </a:p>
            <a:p>
              <a:r>
                <a:rPr lang="fr-FR" dirty="0"/>
                <a:t>Impédancemétrie 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0641ECB-05F5-495A-ACB5-EE80AA002BA8}"/>
                </a:ext>
              </a:extLst>
            </p:cNvPr>
            <p:cNvSpPr/>
            <p:nvPr/>
          </p:nvSpPr>
          <p:spPr>
            <a:xfrm>
              <a:off x="5142005" y="2994873"/>
              <a:ext cx="1511092" cy="20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C646E92-2593-4F73-A6D6-591DED14A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26622" y="3425531"/>
              <a:ext cx="1941854" cy="10922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F142983A-27D1-4391-AF74-A949928AFE5E}"/>
              </a:ext>
            </a:extLst>
          </p:cNvPr>
          <p:cNvSpPr txBox="1"/>
          <p:nvPr/>
        </p:nvSpPr>
        <p:spPr>
          <a:xfrm>
            <a:off x="7972426" y="3124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Bilan initial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7028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762C4-C2AC-4E9E-9099-E57A4F13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95451"/>
            <a:ext cx="10038291" cy="43459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6A184-A15D-444E-8B28-384FFD9B2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CB6F0-6C5A-49FD-A1A0-529EDB208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A6468-9F40-4666-8453-8A4FF0D3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E4D3546-5315-4F6E-9004-951EF788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457200"/>
            <a:ext cx="8596312" cy="1320800"/>
          </a:xfrm>
        </p:spPr>
        <p:txBody>
          <a:bodyPr/>
          <a:lstStyle/>
          <a:p>
            <a:r>
              <a:rPr lang="fr-FR" b="1" dirty="0" err="1"/>
              <a:t>Préhabilitation</a:t>
            </a:r>
            <a:r>
              <a:rPr lang="fr-FR" b="1" dirty="0"/>
              <a:t>: Parcours de soin coordonné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A59A3F-0429-464E-B4BB-83F50AD95039}"/>
              </a:ext>
            </a:extLst>
          </p:cNvPr>
          <p:cNvSpPr txBox="1"/>
          <p:nvPr/>
        </p:nvSpPr>
        <p:spPr>
          <a:xfrm>
            <a:off x="1631951" y="5031517"/>
            <a:ext cx="1223963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Consultation chirurgie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69EAAB-A9A4-4621-B717-6B60FCF7D412}"/>
              </a:ext>
            </a:extLst>
          </p:cNvPr>
          <p:cNvSpPr txBox="1"/>
          <p:nvPr/>
        </p:nvSpPr>
        <p:spPr>
          <a:xfrm>
            <a:off x="2946401" y="5020087"/>
            <a:ext cx="1223963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Consultation anesthésie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5A0AC9-7362-4673-BCB7-18E3A0D97658}"/>
              </a:ext>
            </a:extLst>
          </p:cNvPr>
          <p:cNvSpPr txBox="1"/>
          <p:nvPr/>
        </p:nvSpPr>
        <p:spPr>
          <a:xfrm>
            <a:off x="7464152" y="2278410"/>
            <a:ext cx="1152128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r-FR" sz="1400" dirty="0"/>
          </a:p>
          <a:p>
            <a:pPr algn="ctr">
              <a:defRPr/>
            </a:pPr>
            <a:r>
              <a:rPr lang="fr-FR" sz="1400" dirty="0"/>
              <a:t>Chirurgie</a:t>
            </a:r>
          </a:p>
          <a:p>
            <a:pPr algn="ctr">
              <a:defRPr/>
            </a:pP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8BE601-EE8A-44FC-8E55-C4E2A58FF362}"/>
              </a:ext>
            </a:extLst>
          </p:cNvPr>
          <p:cNvSpPr txBox="1"/>
          <p:nvPr/>
        </p:nvSpPr>
        <p:spPr>
          <a:xfrm>
            <a:off x="2639616" y="2278410"/>
            <a:ext cx="1944216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Évaluation du patient en </a:t>
            </a:r>
            <a:r>
              <a:rPr lang="fr-FR" sz="1400" dirty="0" err="1"/>
              <a:t>préhabilitation</a:t>
            </a:r>
            <a:endParaRPr lang="fr-FR" sz="1400" dirty="0"/>
          </a:p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Hôpital de jour</a:t>
            </a:r>
          </a:p>
        </p:txBody>
      </p:sp>
      <p:sp>
        <p:nvSpPr>
          <p:cNvPr id="16" name="ZoneTexte 9">
            <a:extLst>
              <a:ext uri="{FF2B5EF4-FFF2-40B4-BE49-F238E27FC236}">
                <a16:creationId xmlns:a16="http://schemas.microsoft.com/office/drawing/2014/main" id="{A8C8BE63-D9A9-42FB-8F9D-57B2ABC9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701801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/>
              <a:t>Nutrition</a:t>
            </a:r>
          </a:p>
        </p:txBody>
      </p:sp>
      <p:sp>
        <p:nvSpPr>
          <p:cNvPr id="17" name="ZoneTexte 10">
            <a:extLst>
              <a:ext uri="{FF2B5EF4-FFF2-40B4-BE49-F238E27FC236}">
                <a16:creationId xmlns:a16="http://schemas.microsoft.com/office/drawing/2014/main" id="{CC4AEEDC-5C5D-4557-B595-403B1CB7C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135189"/>
            <a:ext cx="863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/>
              <a:t>Psycho</a:t>
            </a:r>
          </a:p>
        </p:txBody>
      </p:sp>
      <p:sp>
        <p:nvSpPr>
          <p:cNvPr id="18" name="ZoneTexte 11">
            <a:extLst>
              <a:ext uri="{FF2B5EF4-FFF2-40B4-BE49-F238E27FC236}">
                <a16:creationId xmlns:a16="http://schemas.microsoft.com/office/drawing/2014/main" id="{12A0FE93-0D3A-44AB-8276-A074C893C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546351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/>
              <a:t>Kiné </a:t>
            </a:r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3AC914C5-52E6-41B3-BF9A-B6B3E3F1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978151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/>
              <a:t>Sport</a:t>
            </a:r>
          </a:p>
        </p:txBody>
      </p:sp>
      <p:sp>
        <p:nvSpPr>
          <p:cNvPr id="20" name="ZoneTexte 13">
            <a:extLst>
              <a:ext uri="{FF2B5EF4-FFF2-40B4-BE49-F238E27FC236}">
                <a16:creationId xmlns:a16="http://schemas.microsoft.com/office/drawing/2014/main" id="{CA0E8A9A-2583-413A-97E3-783B161F5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3933826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/>
              <a:t>Addiction</a:t>
            </a:r>
          </a:p>
        </p:txBody>
      </p:sp>
      <p:sp>
        <p:nvSpPr>
          <p:cNvPr id="21" name="ZoneTexte 14">
            <a:extLst>
              <a:ext uri="{FF2B5EF4-FFF2-40B4-BE49-F238E27FC236}">
                <a16:creationId xmlns:a16="http://schemas.microsoft.com/office/drawing/2014/main" id="{901CD9D8-1B44-494F-A3A8-A4CAC25F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482976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/>
              <a:t>Gériatrie </a:t>
            </a:r>
          </a:p>
        </p:txBody>
      </p:sp>
      <p:sp>
        <p:nvSpPr>
          <p:cNvPr id="22" name="Chevron 15">
            <a:extLst>
              <a:ext uri="{FF2B5EF4-FFF2-40B4-BE49-F238E27FC236}">
                <a16:creationId xmlns:a16="http://schemas.microsoft.com/office/drawing/2014/main" id="{18462816-D009-4BB8-A7BB-764914EF4A76}"/>
              </a:ext>
            </a:extLst>
          </p:cNvPr>
          <p:cNvSpPr/>
          <p:nvPr/>
        </p:nvSpPr>
        <p:spPr>
          <a:xfrm>
            <a:off x="5591176" y="1701801"/>
            <a:ext cx="360363" cy="28892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Chevron 18">
            <a:extLst>
              <a:ext uri="{FF2B5EF4-FFF2-40B4-BE49-F238E27FC236}">
                <a16:creationId xmlns:a16="http://schemas.microsoft.com/office/drawing/2014/main" id="{9AE47B5C-5A40-47B0-B3F5-2D48251DE30B}"/>
              </a:ext>
            </a:extLst>
          </p:cNvPr>
          <p:cNvSpPr/>
          <p:nvPr/>
        </p:nvSpPr>
        <p:spPr>
          <a:xfrm>
            <a:off x="6816726" y="1701801"/>
            <a:ext cx="358775" cy="28892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hevron 20">
            <a:extLst>
              <a:ext uri="{FF2B5EF4-FFF2-40B4-BE49-F238E27FC236}">
                <a16:creationId xmlns:a16="http://schemas.microsoft.com/office/drawing/2014/main" id="{E76F5816-897B-44BA-9A7B-394783B2391A}"/>
              </a:ext>
            </a:extLst>
          </p:cNvPr>
          <p:cNvSpPr/>
          <p:nvPr/>
        </p:nvSpPr>
        <p:spPr>
          <a:xfrm>
            <a:off x="5591176" y="2135189"/>
            <a:ext cx="360363" cy="28733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Chevron 23">
            <a:extLst>
              <a:ext uri="{FF2B5EF4-FFF2-40B4-BE49-F238E27FC236}">
                <a16:creationId xmlns:a16="http://schemas.microsoft.com/office/drawing/2014/main" id="{EC9F6987-7F82-4A42-81B4-1AF4CBBE6836}"/>
              </a:ext>
            </a:extLst>
          </p:cNvPr>
          <p:cNvSpPr/>
          <p:nvPr/>
        </p:nvSpPr>
        <p:spPr>
          <a:xfrm>
            <a:off x="5591176" y="2566989"/>
            <a:ext cx="360363" cy="287337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Chevron 24">
            <a:extLst>
              <a:ext uri="{FF2B5EF4-FFF2-40B4-BE49-F238E27FC236}">
                <a16:creationId xmlns:a16="http://schemas.microsoft.com/office/drawing/2014/main" id="{BB0A9B74-C30C-49E1-97C1-77644FA80FC2}"/>
              </a:ext>
            </a:extLst>
          </p:cNvPr>
          <p:cNvSpPr/>
          <p:nvPr/>
        </p:nvSpPr>
        <p:spPr>
          <a:xfrm>
            <a:off x="6816726" y="2566989"/>
            <a:ext cx="358775" cy="287337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Chevron 25">
            <a:extLst>
              <a:ext uri="{FF2B5EF4-FFF2-40B4-BE49-F238E27FC236}">
                <a16:creationId xmlns:a16="http://schemas.microsoft.com/office/drawing/2014/main" id="{F4494708-4D5E-431F-9F43-C0AC15747ECA}"/>
              </a:ext>
            </a:extLst>
          </p:cNvPr>
          <p:cNvSpPr/>
          <p:nvPr/>
        </p:nvSpPr>
        <p:spPr>
          <a:xfrm>
            <a:off x="6023670" y="2566989"/>
            <a:ext cx="360362" cy="287337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Chevron 26">
            <a:extLst>
              <a:ext uri="{FF2B5EF4-FFF2-40B4-BE49-F238E27FC236}">
                <a16:creationId xmlns:a16="http://schemas.microsoft.com/office/drawing/2014/main" id="{DBE8047B-0C46-48A9-938A-15BAF3E13FCB}"/>
              </a:ext>
            </a:extLst>
          </p:cNvPr>
          <p:cNvSpPr/>
          <p:nvPr/>
        </p:nvSpPr>
        <p:spPr>
          <a:xfrm>
            <a:off x="6455718" y="2566989"/>
            <a:ext cx="360363" cy="287337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Chevron 29">
            <a:extLst>
              <a:ext uri="{FF2B5EF4-FFF2-40B4-BE49-F238E27FC236}">
                <a16:creationId xmlns:a16="http://schemas.microsoft.com/office/drawing/2014/main" id="{F3B10845-14DC-4CC6-B442-BDF28A7D236E}"/>
              </a:ext>
            </a:extLst>
          </p:cNvPr>
          <p:cNvSpPr/>
          <p:nvPr/>
        </p:nvSpPr>
        <p:spPr>
          <a:xfrm>
            <a:off x="5591176" y="2998789"/>
            <a:ext cx="360363" cy="2873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Chevron 30">
            <a:extLst>
              <a:ext uri="{FF2B5EF4-FFF2-40B4-BE49-F238E27FC236}">
                <a16:creationId xmlns:a16="http://schemas.microsoft.com/office/drawing/2014/main" id="{E306B257-D019-48CD-B54F-4669298FA6E7}"/>
              </a:ext>
            </a:extLst>
          </p:cNvPr>
          <p:cNvSpPr/>
          <p:nvPr/>
        </p:nvSpPr>
        <p:spPr>
          <a:xfrm>
            <a:off x="5591176" y="3933826"/>
            <a:ext cx="720725" cy="28892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Chevron 31">
            <a:extLst>
              <a:ext uri="{FF2B5EF4-FFF2-40B4-BE49-F238E27FC236}">
                <a16:creationId xmlns:a16="http://schemas.microsoft.com/office/drawing/2014/main" id="{EAC979D4-3B3A-4BB0-83DD-068FADB76454}"/>
              </a:ext>
            </a:extLst>
          </p:cNvPr>
          <p:cNvSpPr/>
          <p:nvPr/>
        </p:nvSpPr>
        <p:spPr>
          <a:xfrm>
            <a:off x="5591175" y="3502026"/>
            <a:ext cx="1009650" cy="28892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Chevron 32">
            <a:extLst>
              <a:ext uri="{FF2B5EF4-FFF2-40B4-BE49-F238E27FC236}">
                <a16:creationId xmlns:a16="http://schemas.microsoft.com/office/drawing/2014/main" id="{E3EF358E-E0CD-4BDB-82F2-6D0AE910A43D}"/>
              </a:ext>
            </a:extLst>
          </p:cNvPr>
          <p:cNvSpPr/>
          <p:nvPr/>
        </p:nvSpPr>
        <p:spPr>
          <a:xfrm>
            <a:off x="8975726" y="3502026"/>
            <a:ext cx="360363" cy="28892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Chevron 33">
            <a:extLst>
              <a:ext uri="{FF2B5EF4-FFF2-40B4-BE49-F238E27FC236}">
                <a16:creationId xmlns:a16="http://schemas.microsoft.com/office/drawing/2014/main" id="{FFEFBA1B-4D8E-40E8-B3E6-C81B02A72CB5}"/>
              </a:ext>
            </a:extLst>
          </p:cNvPr>
          <p:cNvSpPr/>
          <p:nvPr/>
        </p:nvSpPr>
        <p:spPr>
          <a:xfrm>
            <a:off x="8975726" y="3933826"/>
            <a:ext cx="360363" cy="28892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1E26C8A-1C10-4522-A8B8-D2C81B2B359C}"/>
              </a:ext>
            </a:extLst>
          </p:cNvPr>
          <p:cNvSpPr txBox="1"/>
          <p:nvPr/>
        </p:nvSpPr>
        <p:spPr>
          <a:xfrm>
            <a:off x="9480178" y="2404194"/>
            <a:ext cx="576262" cy="52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Suivi</a:t>
            </a:r>
          </a:p>
          <a:p>
            <a:pPr>
              <a:defRPr/>
            </a:pPr>
            <a:endParaRPr lang="fr-FR" sz="14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6C73E9F-C3E9-4DA8-AA13-0D0AAA30FD38}"/>
              </a:ext>
            </a:extLst>
          </p:cNvPr>
          <p:cNvSpPr txBox="1"/>
          <p:nvPr/>
        </p:nvSpPr>
        <p:spPr>
          <a:xfrm>
            <a:off x="2459956" y="4058792"/>
            <a:ext cx="1547813" cy="523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rgbClr val="FF0000"/>
                </a:solidFill>
              </a:rPr>
              <a:t>Consultation IDE = orientation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8D37600-65A8-4437-A704-0F20D63FC459}"/>
              </a:ext>
            </a:extLst>
          </p:cNvPr>
          <p:cNvSpPr/>
          <p:nvPr/>
        </p:nvSpPr>
        <p:spPr>
          <a:xfrm>
            <a:off x="4727575" y="1630363"/>
            <a:ext cx="863600" cy="4318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3F3CDDD-C364-4FA0-AD20-7219D8CAEB40}"/>
              </a:ext>
            </a:extLst>
          </p:cNvPr>
          <p:cNvSpPr/>
          <p:nvPr/>
        </p:nvSpPr>
        <p:spPr>
          <a:xfrm>
            <a:off x="4727575" y="2062163"/>
            <a:ext cx="863600" cy="4318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3951533-15A4-4E3C-A683-D5F97CE8E4B1}"/>
              </a:ext>
            </a:extLst>
          </p:cNvPr>
          <p:cNvSpPr/>
          <p:nvPr/>
        </p:nvSpPr>
        <p:spPr>
          <a:xfrm>
            <a:off x="4727575" y="2493963"/>
            <a:ext cx="863600" cy="4318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D41E738-7ED8-4C31-A286-636DEEBA1048}"/>
              </a:ext>
            </a:extLst>
          </p:cNvPr>
          <p:cNvSpPr/>
          <p:nvPr/>
        </p:nvSpPr>
        <p:spPr>
          <a:xfrm>
            <a:off x="4727575" y="2925764"/>
            <a:ext cx="863600" cy="433387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34060C6-3120-48A7-9CE9-BD4461ED448A}"/>
              </a:ext>
            </a:extLst>
          </p:cNvPr>
          <p:cNvSpPr/>
          <p:nvPr/>
        </p:nvSpPr>
        <p:spPr>
          <a:xfrm>
            <a:off x="4727575" y="3430588"/>
            <a:ext cx="863600" cy="431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45BD7BF-4E96-4B11-862A-6715280A3CB4}"/>
              </a:ext>
            </a:extLst>
          </p:cNvPr>
          <p:cNvSpPr/>
          <p:nvPr/>
        </p:nvSpPr>
        <p:spPr>
          <a:xfrm>
            <a:off x="4727575" y="3862388"/>
            <a:ext cx="863600" cy="4318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041D7DD-04BD-4891-B041-93CC8B2A2DBA}"/>
              </a:ext>
            </a:extLst>
          </p:cNvPr>
          <p:cNvSpPr txBox="1"/>
          <p:nvPr/>
        </p:nvSpPr>
        <p:spPr>
          <a:xfrm>
            <a:off x="6672064" y="1035110"/>
            <a:ext cx="64807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/>
              <a:t>Bilan </a:t>
            </a:r>
            <a:r>
              <a:rPr lang="fr-FR" sz="1400" dirty="0" err="1"/>
              <a:t>préop</a:t>
            </a:r>
            <a:endParaRPr lang="fr-FR" sz="14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D9E5A2B-9317-4BFB-BE5D-56C3BEE50CDD}"/>
              </a:ext>
            </a:extLst>
          </p:cNvPr>
          <p:cNvSpPr txBox="1"/>
          <p:nvPr/>
        </p:nvSpPr>
        <p:spPr>
          <a:xfrm>
            <a:off x="9272736" y="1035110"/>
            <a:ext cx="107173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/>
              <a:t>Évaluation </a:t>
            </a:r>
            <a:r>
              <a:rPr lang="fr-FR" sz="1400" dirty="0" err="1"/>
              <a:t>postop</a:t>
            </a:r>
            <a:endParaRPr lang="fr-FR" sz="1400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73A8991-60BC-4EFF-9386-8BD81D20B9F6}"/>
              </a:ext>
            </a:extLst>
          </p:cNvPr>
          <p:cNvSpPr/>
          <p:nvPr/>
        </p:nvSpPr>
        <p:spPr>
          <a:xfrm>
            <a:off x="4727575" y="4367213"/>
            <a:ext cx="863600" cy="4318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ZoneTexte 47">
            <a:extLst>
              <a:ext uri="{FF2B5EF4-FFF2-40B4-BE49-F238E27FC236}">
                <a16:creationId xmlns:a16="http://schemas.microsoft.com/office/drawing/2014/main" id="{957705AF-69F0-409C-8212-386BCF27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44386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400"/>
              <a:t>A Sociale</a:t>
            </a:r>
          </a:p>
        </p:txBody>
      </p:sp>
      <p:sp>
        <p:nvSpPr>
          <p:cNvPr id="46" name="Chevron 49">
            <a:extLst>
              <a:ext uri="{FF2B5EF4-FFF2-40B4-BE49-F238E27FC236}">
                <a16:creationId xmlns:a16="http://schemas.microsoft.com/office/drawing/2014/main" id="{B130F2FE-2CBD-4DE9-A14B-7798761940BF}"/>
              </a:ext>
            </a:extLst>
          </p:cNvPr>
          <p:cNvSpPr/>
          <p:nvPr/>
        </p:nvSpPr>
        <p:spPr>
          <a:xfrm>
            <a:off x="8975726" y="1701801"/>
            <a:ext cx="360363" cy="28892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Chevron 50">
            <a:extLst>
              <a:ext uri="{FF2B5EF4-FFF2-40B4-BE49-F238E27FC236}">
                <a16:creationId xmlns:a16="http://schemas.microsoft.com/office/drawing/2014/main" id="{01C97AA1-9CED-4699-A1B9-2D835CA08977}"/>
              </a:ext>
            </a:extLst>
          </p:cNvPr>
          <p:cNvSpPr/>
          <p:nvPr/>
        </p:nvSpPr>
        <p:spPr>
          <a:xfrm>
            <a:off x="8975726" y="2566989"/>
            <a:ext cx="360363" cy="287337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Chevron 52">
            <a:extLst>
              <a:ext uri="{FF2B5EF4-FFF2-40B4-BE49-F238E27FC236}">
                <a16:creationId xmlns:a16="http://schemas.microsoft.com/office/drawing/2014/main" id="{9F8C5F0A-4FDE-4203-85F2-1E0DB087B680}"/>
              </a:ext>
            </a:extLst>
          </p:cNvPr>
          <p:cNvSpPr/>
          <p:nvPr/>
        </p:nvSpPr>
        <p:spPr>
          <a:xfrm>
            <a:off x="6816726" y="2998789"/>
            <a:ext cx="358775" cy="2873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Chevron 54">
            <a:extLst>
              <a:ext uri="{FF2B5EF4-FFF2-40B4-BE49-F238E27FC236}">
                <a16:creationId xmlns:a16="http://schemas.microsoft.com/office/drawing/2014/main" id="{5E696B1A-CEDE-4749-BAEC-0B2CC078431B}"/>
              </a:ext>
            </a:extLst>
          </p:cNvPr>
          <p:cNvSpPr/>
          <p:nvPr/>
        </p:nvSpPr>
        <p:spPr>
          <a:xfrm>
            <a:off x="8975726" y="2998789"/>
            <a:ext cx="360363" cy="2873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Accolade ouvrante 49">
            <a:extLst>
              <a:ext uri="{FF2B5EF4-FFF2-40B4-BE49-F238E27FC236}">
                <a16:creationId xmlns:a16="http://schemas.microsoft.com/office/drawing/2014/main" id="{25104CFF-7998-47B2-91D1-72AA9C3C3E5E}"/>
              </a:ext>
            </a:extLst>
          </p:cNvPr>
          <p:cNvSpPr/>
          <p:nvPr/>
        </p:nvSpPr>
        <p:spPr>
          <a:xfrm>
            <a:off x="4583114" y="1701800"/>
            <a:ext cx="217487" cy="17287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0DB8A16D-29E1-4387-9E63-16EA8FAA2D6F}"/>
              </a:ext>
            </a:extLst>
          </p:cNvPr>
          <p:cNvCxnSpPr>
            <a:stCxn id="35" idx="0"/>
            <a:endCxn id="15" idx="2"/>
          </p:cNvCxnSpPr>
          <p:nvPr/>
        </p:nvCxnSpPr>
        <p:spPr>
          <a:xfrm flipV="1">
            <a:off x="3233862" y="3017075"/>
            <a:ext cx="377862" cy="104171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8658A9C-FBE6-4489-8D6D-3F83084F0CAC}"/>
              </a:ext>
            </a:extLst>
          </p:cNvPr>
          <p:cNvCxnSpPr>
            <a:stCxn id="12" idx="0"/>
            <a:endCxn id="35" idx="2"/>
          </p:cNvCxnSpPr>
          <p:nvPr/>
        </p:nvCxnSpPr>
        <p:spPr>
          <a:xfrm flipV="1">
            <a:off x="2243932" y="4582666"/>
            <a:ext cx="989930" cy="44885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EA4C1E72-5F88-4C10-B58D-3118857EE88D}"/>
              </a:ext>
            </a:extLst>
          </p:cNvPr>
          <p:cNvCxnSpPr>
            <a:stCxn id="13" idx="0"/>
            <a:endCxn id="35" idx="2"/>
          </p:cNvCxnSpPr>
          <p:nvPr/>
        </p:nvCxnSpPr>
        <p:spPr>
          <a:xfrm flipH="1" flipV="1">
            <a:off x="3233862" y="4582666"/>
            <a:ext cx="324520" cy="43742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4855435-88F4-485E-AC93-3ABC20222F99}"/>
              </a:ext>
            </a:extLst>
          </p:cNvPr>
          <p:cNvCxnSpPr/>
          <p:nvPr/>
        </p:nvCxnSpPr>
        <p:spPr>
          <a:xfrm>
            <a:off x="2279651" y="5806802"/>
            <a:ext cx="2087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67">
            <a:extLst>
              <a:ext uri="{FF2B5EF4-FFF2-40B4-BE49-F238E27FC236}">
                <a16:creationId xmlns:a16="http://schemas.microsoft.com/office/drawing/2014/main" id="{E579CB12-DBA7-4CA6-9D52-8A5A53D2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949678"/>
            <a:ext cx="1079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dirty="0"/>
              <a:t>&lt; 7 jours</a:t>
            </a:r>
          </a:p>
        </p:txBody>
      </p:sp>
      <p:sp>
        <p:nvSpPr>
          <p:cNvPr id="56" name="ZoneTexte 68">
            <a:extLst>
              <a:ext uri="{FF2B5EF4-FFF2-40B4-BE49-F238E27FC236}">
                <a16:creationId xmlns:a16="http://schemas.microsoft.com/office/drawing/2014/main" id="{8C9DF45C-42C3-4BBD-A2A3-FDEA8147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949678"/>
            <a:ext cx="1081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/>
              <a:t>28 jours</a:t>
            </a:r>
          </a:p>
        </p:txBody>
      </p:sp>
      <p:sp>
        <p:nvSpPr>
          <p:cNvPr id="57" name="ZoneTexte 69">
            <a:extLst>
              <a:ext uri="{FF2B5EF4-FFF2-40B4-BE49-F238E27FC236}">
                <a16:creationId xmlns:a16="http://schemas.microsoft.com/office/drawing/2014/main" id="{588FB374-2C4F-4D26-8963-D09C3FE4F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5" y="5949678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dirty="0"/>
              <a:t>&gt; 180 jours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C30BF437-5C04-4F98-A583-47965B471895}"/>
              </a:ext>
            </a:extLst>
          </p:cNvPr>
          <p:cNvCxnSpPr/>
          <p:nvPr/>
        </p:nvCxnSpPr>
        <p:spPr>
          <a:xfrm>
            <a:off x="4511676" y="5806802"/>
            <a:ext cx="3097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8DB9BE4-A1E3-4A54-85E1-B0A213649DA5}"/>
              </a:ext>
            </a:extLst>
          </p:cNvPr>
          <p:cNvCxnSpPr/>
          <p:nvPr/>
        </p:nvCxnSpPr>
        <p:spPr>
          <a:xfrm>
            <a:off x="8472488" y="5806802"/>
            <a:ext cx="208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B316A4B1-E113-4CA4-BD48-689716ABE0A4}"/>
              </a:ext>
            </a:extLst>
          </p:cNvPr>
          <p:cNvSpPr txBox="1"/>
          <p:nvPr/>
        </p:nvSpPr>
        <p:spPr>
          <a:xfrm>
            <a:off x="5375920" y="1035110"/>
            <a:ext cx="7200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dirty="0"/>
              <a:t>Bilan initial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D1284C0-8CB5-4BD7-86EB-D7D24B3B985E}"/>
              </a:ext>
            </a:extLst>
          </p:cNvPr>
          <p:cNvSpPr txBox="1"/>
          <p:nvPr/>
        </p:nvSpPr>
        <p:spPr>
          <a:xfrm>
            <a:off x="8832304" y="4438651"/>
            <a:ext cx="50405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M2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1240FD3-8434-4A90-B2FF-0B3FA11A6C88}"/>
              </a:ext>
            </a:extLst>
          </p:cNvPr>
          <p:cNvSpPr txBox="1"/>
          <p:nvPr/>
        </p:nvSpPr>
        <p:spPr>
          <a:xfrm>
            <a:off x="10056440" y="4438651"/>
            <a:ext cx="50405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M6</a:t>
            </a:r>
          </a:p>
        </p:txBody>
      </p:sp>
      <p:sp>
        <p:nvSpPr>
          <p:cNvPr id="63" name="Chevron 75">
            <a:extLst>
              <a:ext uri="{FF2B5EF4-FFF2-40B4-BE49-F238E27FC236}">
                <a16:creationId xmlns:a16="http://schemas.microsoft.com/office/drawing/2014/main" id="{266947CB-49F3-432B-9037-383B8D4F38E1}"/>
              </a:ext>
            </a:extLst>
          </p:cNvPr>
          <p:cNvSpPr/>
          <p:nvPr/>
        </p:nvSpPr>
        <p:spPr>
          <a:xfrm>
            <a:off x="10199688" y="1701801"/>
            <a:ext cx="360362" cy="28892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Chevron 76">
            <a:extLst>
              <a:ext uri="{FF2B5EF4-FFF2-40B4-BE49-F238E27FC236}">
                <a16:creationId xmlns:a16="http://schemas.microsoft.com/office/drawing/2014/main" id="{22DEDE6D-FE07-40DF-9B67-A02C1497ACC9}"/>
              </a:ext>
            </a:extLst>
          </p:cNvPr>
          <p:cNvSpPr/>
          <p:nvPr/>
        </p:nvSpPr>
        <p:spPr>
          <a:xfrm>
            <a:off x="10199688" y="2566989"/>
            <a:ext cx="360362" cy="287337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Chevron 77">
            <a:extLst>
              <a:ext uri="{FF2B5EF4-FFF2-40B4-BE49-F238E27FC236}">
                <a16:creationId xmlns:a16="http://schemas.microsoft.com/office/drawing/2014/main" id="{2F0E0490-C162-4914-8FFC-F60FFE259B4B}"/>
              </a:ext>
            </a:extLst>
          </p:cNvPr>
          <p:cNvSpPr/>
          <p:nvPr/>
        </p:nvSpPr>
        <p:spPr>
          <a:xfrm>
            <a:off x="10199688" y="2998789"/>
            <a:ext cx="360362" cy="28733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Chevron 79">
            <a:extLst>
              <a:ext uri="{FF2B5EF4-FFF2-40B4-BE49-F238E27FC236}">
                <a16:creationId xmlns:a16="http://schemas.microsoft.com/office/drawing/2014/main" id="{FECF0BB9-CE85-4DEE-835B-C11D6A7E7AD0}"/>
              </a:ext>
            </a:extLst>
          </p:cNvPr>
          <p:cNvSpPr/>
          <p:nvPr/>
        </p:nvSpPr>
        <p:spPr>
          <a:xfrm>
            <a:off x="10199688" y="3502026"/>
            <a:ext cx="360362" cy="288925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ccolade ouvrante 66">
            <a:extLst>
              <a:ext uri="{FF2B5EF4-FFF2-40B4-BE49-F238E27FC236}">
                <a16:creationId xmlns:a16="http://schemas.microsoft.com/office/drawing/2014/main" id="{FC1379EE-1FEC-4407-964A-360737A1B0B1}"/>
              </a:ext>
            </a:extLst>
          </p:cNvPr>
          <p:cNvSpPr/>
          <p:nvPr/>
        </p:nvSpPr>
        <p:spPr>
          <a:xfrm>
            <a:off x="4583114" y="3482975"/>
            <a:ext cx="217487" cy="13160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9C4FC528-AB2E-4C27-81C5-7B47EB9B8C72}"/>
              </a:ext>
            </a:extLst>
          </p:cNvPr>
          <p:cNvCxnSpPr>
            <a:stCxn id="35" idx="3"/>
            <a:endCxn id="67" idx="1"/>
          </p:cNvCxnSpPr>
          <p:nvPr/>
        </p:nvCxnSpPr>
        <p:spPr>
          <a:xfrm flipV="1">
            <a:off x="4007769" y="4140995"/>
            <a:ext cx="575345" cy="179735"/>
          </a:xfrm>
          <a:prstGeom prst="straightConnector1">
            <a:avLst/>
          </a:prstGeom>
          <a:ln w="28575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hevron 80">
            <a:extLst>
              <a:ext uri="{FF2B5EF4-FFF2-40B4-BE49-F238E27FC236}">
                <a16:creationId xmlns:a16="http://schemas.microsoft.com/office/drawing/2014/main" id="{905D36F4-49EF-4C70-9D7E-99E59DD51FAA}"/>
              </a:ext>
            </a:extLst>
          </p:cNvPr>
          <p:cNvSpPr/>
          <p:nvPr/>
        </p:nvSpPr>
        <p:spPr>
          <a:xfrm>
            <a:off x="6816081" y="2134395"/>
            <a:ext cx="359420" cy="28733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ZoneTexte 3">
            <a:extLst>
              <a:ext uri="{FF2B5EF4-FFF2-40B4-BE49-F238E27FC236}">
                <a16:creationId xmlns:a16="http://schemas.microsoft.com/office/drawing/2014/main" id="{2F5A2484-D6B8-4440-B205-C2B39966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2979739"/>
            <a:ext cx="246856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800" dirty="0"/>
              <a:t>Patient futur opéré</a:t>
            </a:r>
          </a:p>
        </p:txBody>
      </p:sp>
      <p:sp>
        <p:nvSpPr>
          <p:cNvPr id="44036" name="ZoneTexte 5">
            <a:extLst>
              <a:ext uri="{FF2B5EF4-FFF2-40B4-BE49-F238E27FC236}">
                <a16:creationId xmlns:a16="http://schemas.microsoft.com/office/drawing/2014/main" id="{B09600B8-9C41-4358-A153-D1F85876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773239"/>
            <a:ext cx="2808288" cy="879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1600" b="1" u="sng"/>
              <a:t>Le chirurgien / oncologue</a:t>
            </a:r>
          </a:p>
          <a:p>
            <a:pPr>
              <a:lnSpc>
                <a:spcPct val="110000"/>
              </a:lnSpc>
            </a:pPr>
            <a:r>
              <a:rPr lang="fr-FR" altLang="fr-FR" sz="1600"/>
              <a:t>Établir la stratégie d’équipe</a:t>
            </a:r>
          </a:p>
          <a:p>
            <a:endParaRPr lang="fr-FR" altLang="fr-FR" sz="1600"/>
          </a:p>
        </p:txBody>
      </p:sp>
      <p:sp>
        <p:nvSpPr>
          <p:cNvPr id="44037" name="ZoneTexte 6">
            <a:extLst>
              <a:ext uri="{FF2B5EF4-FFF2-40B4-BE49-F238E27FC236}">
                <a16:creationId xmlns:a16="http://schemas.microsoft.com/office/drawing/2014/main" id="{35EEF490-1036-4893-BFF1-80FD9C9D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4437064"/>
            <a:ext cx="2303463" cy="9048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 b="1" u="sng"/>
              <a:t>L'infirmière</a:t>
            </a:r>
            <a:endParaRPr lang="fr-FR" altLang="fr-FR" sz="1600" b="1"/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/>
              <a:t>Qualité de l'analgésie pansements </a:t>
            </a:r>
          </a:p>
        </p:txBody>
      </p:sp>
      <p:sp>
        <p:nvSpPr>
          <p:cNvPr id="44038" name="ZoneTexte 7">
            <a:extLst>
              <a:ext uri="{FF2B5EF4-FFF2-40B4-BE49-F238E27FC236}">
                <a16:creationId xmlns:a16="http://schemas.microsoft.com/office/drawing/2014/main" id="{04539494-CD62-47CB-A397-3ADBB0E6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998789"/>
            <a:ext cx="2808287" cy="11509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1600" b="1" u="sng"/>
              <a:t>L’anesthésiste</a:t>
            </a:r>
          </a:p>
          <a:p>
            <a:pPr>
              <a:lnSpc>
                <a:spcPct val="110000"/>
              </a:lnSpc>
            </a:pPr>
            <a:r>
              <a:rPr lang="fr-FR" altLang="fr-FR" sz="1600"/>
              <a:t>Optimisation des exercices</a:t>
            </a:r>
          </a:p>
          <a:p>
            <a:pPr>
              <a:lnSpc>
                <a:spcPct val="110000"/>
              </a:lnSpc>
            </a:pPr>
            <a:r>
              <a:rPr lang="fr-FR" altLang="fr-FR" sz="1600"/>
              <a:t>Programme individuel </a:t>
            </a:r>
          </a:p>
          <a:p>
            <a:endParaRPr lang="fr-FR" altLang="fr-FR" sz="1600"/>
          </a:p>
        </p:txBody>
      </p:sp>
      <p:sp>
        <p:nvSpPr>
          <p:cNvPr id="44039" name="ZoneTexte 8">
            <a:extLst>
              <a:ext uri="{FF2B5EF4-FFF2-40B4-BE49-F238E27FC236}">
                <a16:creationId xmlns:a16="http://schemas.microsoft.com/office/drawing/2014/main" id="{97469842-B95B-43F6-A131-B4F5BF32E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699000"/>
            <a:ext cx="2665412" cy="120173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 b="1" u="sng"/>
              <a:t>Le kinésithérapeute</a:t>
            </a:r>
            <a:endParaRPr lang="fr-FR" altLang="fr-FR" sz="1600" b="1"/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/>
              <a:t>Mobilisation active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/>
              <a:t>Récupération / préparation</a:t>
            </a:r>
          </a:p>
          <a:p>
            <a:endParaRPr lang="fr-FR" altLang="fr-FR" sz="1600"/>
          </a:p>
        </p:txBody>
      </p:sp>
      <p:sp>
        <p:nvSpPr>
          <p:cNvPr id="44040" name="ZoneTexte 9">
            <a:extLst>
              <a:ext uri="{FF2B5EF4-FFF2-40B4-BE49-F238E27FC236}">
                <a16:creationId xmlns:a16="http://schemas.microsoft.com/office/drawing/2014/main" id="{D573900B-8063-44C2-B3B4-CED9DF25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9" y="1757363"/>
            <a:ext cx="2700337" cy="1249362"/>
          </a:xfrm>
          <a:prstGeom prst="rect">
            <a:avLst/>
          </a:prstGeom>
          <a:noFill/>
          <a:ln w="38100">
            <a:solidFill>
              <a:srgbClr val="C919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 b="1" u="sng"/>
              <a:t>Le médecin du sport</a:t>
            </a:r>
            <a:endParaRPr lang="fr-FR" altLang="fr-FR" sz="1600" b="1"/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/>
              <a:t>Gain musculaire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/>
              <a:t>Récupération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/>
              <a:t>rassurance </a:t>
            </a:r>
          </a:p>
        </p:txBody>
      </p:sp>
      <p:sp>
        <p:nvSpPr>
          <p:cNvPr id="40969" name="ZoneTexte 10">
            <a:extLst>
              <a:ext uri="{FF2B5EF4-FFF2-40B4-BE49-F238E27FC236}">
                <a16:creationId xmlns:a16="http://schemas.microsoft.com/office/drawing/2014/main" id="{8177C527-573F-4C4B-8727-D2E3506F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838826"/>
            <a:ext cx="2089150" cy="830263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1600" b="1" u="sng" dirty="0"/>
              <a:t>La famille </a:t>
            </a:r>
          </a:p>
          <a:p>
            <a:pPr>
              <a:defRPr/>
            </a:pPr>
            <a:r>
              <a:rPr lang="fr-FR" altLang="fr-FR" sz="1600" dirty="0"/>
              <a:t>Aide au quotidien</a:t>
            </a:r>
          </a:p>
          <a:p>
            <a:pPr>
              <a:defRPr/>
            </a:pPr>
            <a:r>
              <a:rPr lang="fr-FR" altLang="fr-FR" sz="1600" dirty="0"/>
              <a:t>accompagnement</a:t>
            </a:r>
          </a:p>
        </p:txBody>
      </p:sp>
      <p:sp>
        <p:nvSpPr>
          <p:cNvPr id="44042" name="ZoneTexte 11">
            <a:extLst>
              <a:ext uri="{FF2B5EF4-FFF2-40B4-BE49-F238E27FC236}">
                <a16:creationId xmlns:a16="http://schemas.microsoft.com/office/drawing/2014/main" id="{3940B7FB-5F75-4F1B-9FCC-85FDC73EA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268414"/>
            <a:ext cx="2016125" cy="904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 b="1" u="sng"/>
              <a:t>Le directeur</a:t>
            </a:r>
            <a:endParaRPr lang="fr-FR" altLang="fr-FR" sz="1600" b="1"/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fr-FR" altLang="fr-FR" sz="1600"/>
              <a:t>Fixer le cap et les objectifs à atteindre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9284BA2C-3AC6-41C7-9BD4-824930797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3362325"/>
            <a:ext cx="2439988" cy="10033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fr-FR" altLang="fr-FR" sz="1600" b="1" u="sng" dirty="0"/>
              <a:t>Le nutritionniste</a:t>
            </a:r>
            <a:endParaRPr lang="fr-FR" altLang="fr-FR" sz="1600" b="1" dirty="0"/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fr-FR" altLang="fr-FR" sz="1600" dirty="0"/>
              <a:t>Equilibre alimentaire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fr-FR" altLang="fr-FR" sz="1600" dirty="0"/>
              <a:t>Support </a:t>
            </a:r>
            <a:r>
              <a:rPr lang="fr-FR" altLang="fr-FR" sz="1600" dirty="0" err="1"/>
              <a:t>hyperprotidique</a:t>
            </a:r>
            <a:endParaRPr lang="fr-FR" altLang="fr-FR" sz="1600" dirty="0"/>
          </a:p>
        </p:txBody>
      </p:sp>
      <p:sp>
        <p:nvSpPr>
          <p:cNvPr id="44044" name="ZoneTexte 10">
            <a:extLst>
              <a:ext uri="{FF2B5EF4-FFF2-40B4-BE49-F238E27FC236}">
                <a16:creationId xmlns:a16="http://schemas.microsoft.com/office/drawing/2014/main" id="{8DA6396D-1D77-4723-8811-14AA9DC2B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483100"/>
            <a:ext cx="2735263" cy="831850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u="sng"/>
              <a:t>La psychologue</a:t>
            </a:r>
          </a:p>
          <a:p>
            <a:r>
              <a:rPr lang="fr-FR" altLang="fr-FR" sz="1600"/>
              <a:t>Motivation</a:t>
            </a:r>
          </a:p>
          <a:p>
            <a:r>
              <a:rPr lang="fr-FR" altLang="fr-FR" sz="1600"/>
              <a:t>Relaxation </a:t>
            </a:r>
          </a:p>
        </p:txBody>
      </p:sp>
      <p:sp>
        <p:nvSpPr>
          <p:cNvPr id="44045" name="ZoneTexte 2">
            <a:extLst>
              <a:ext uri="{FF2B5EF4-FFF2-40B4-BE49-F238E27FC236}">
                <a16:creationId xmlns:a16="http://schemas.microsoft.com/office/drawing/2014/main" id="{8677E2F1-505D-46C6-8038-438CD23BA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9" y="5805488"/>
            <a:ext cx="2268537" cy="584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u="sng"/>
              <a:t>Le DIM</a:t>
            </a:r>
          </a:p>
          <a:p>
            <a:r>
              <a:rPr lang="fr-FR" altLang="fr-FR" sz="1600"/>
              <a:t>Application des règles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0"/>
          </p:nvPr>
        </p:nvSpPr>
        <p:spPr bwMode="gray">
          <a:xfrm>
            <a:off x="8604250" y="6237288"/>
            <a:ext cx="288925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B6CBBA4-37B4-4932-B434-144F07FE0A67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561EDF-7EF6-481D-A1A8-016AF705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6278EE5-2D02-496C-A48F-22D651876F0A}"/>
              </a:ext>
            </a:extLst>
          </p:cNvPr>
          <p:cNvSpPr txBox="1">
            <a:spLocks/>
          </p:cNvSpPr>
          <p:nvPr/>
        </p:nvSpPr>
        <p:spPr>
          <a:xfrm>
            <a:off x="525463" y="4572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err="1"/>
              <a:t>Préhabilitation</a:t>
            </a:r>
            <a:r>
              <a:rPr lang="fr-FR" b="1" dirty="0"/>
              <a:t>: Patient au centre du soin</a:t>
            </a:r>
          </a:p>
        </p:txBody>
      </p:sp>
    </p:spTree>
    <p:extLst>
      <p:ext uri="{BB962C8B-B14F-4D97-AF65-F5344CB8AC3E}">
        <p14:creationId xmlns:p14="http://schemas.microsoft.com/office/powerpoint/2010/main" val="34448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7D3A5-0D41-407A-A2A4-D1EF9D9F6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enjeux médicaux d’optimisation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95CE87-7FBE-4CA8-AF27-16A58E0F7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B585-245F-4D8E-A932-3077C4F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146F1C-B9FA-44F4-A8F7-B594CC79AF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AC600-5468-4ACC-B192-A5C5FBB64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120397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DC265-30BE-4E62-8675-AC9EE055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sélection des patients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F8BFC-7833-4677-B5DC-54DF47BA0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9" y="155098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/>
              <a:t>Préciser la réserve fonctionnelle du patient:</a:t>
            </a:r>
          </a:p>
          <a:p>
            <a:pPr lvl="1"/>
            <a:r>
              <a:rPr lang="fr-FR" sz="1800" dirty="0"/>
              <a:t>Intérêt du programme chez le sujet jeune et sportif avant chirurgie majeure?</a:t>
            </a:r>
          </a:p>
          <a:p>
            <a:pPr lvl="1"/>
            <a:r>
              <a:rPr lang="fr-FR" sz="1800" dirty="0"/>
              <a:t>Possibilité chez le patient porteur de comorbidités lourdes: cirrhose, insuffisant respiratoire…?</a:t>
            </a:r>
          </a:p>
          <a:p>
            <a:pPr lvl="1"/>
            <a:r>
              <a:rPr lang="fr-FR" sz="1800" dirty="0"/>
              <a:t>Cas du patient âgé ?</a:t>
            </a:r>
          </a:p>
          <a:p>
            <a:r>
              <a:rPr lang="fr-FR" sz="2000" dirty="0"/>
              <a:t>Outils d’aide à la sélection:</a:t>
            </a:r>
          </a:p>
          <a:p>
            <a:pPr lvl="1"/>
            <a:r>
              <a:rPr lang="fr-FR" sz="1800" dirty="0"/>
              <a:t>Évaluation de la sarcopénie</a:t>
            </a:r>
          </a:p>
          <a:p>
            <a:pPr lvl="1"/>
            <a:r>
              <a:rPr lang="fr-FR" sz="1800" dirty="0"/>
              <a:t>Évaluation de la fragilité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1A3D83-0EF5-4716-A834-0C2456EB5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2CB86-BA8E-496D-B7F0-8D6D49EC70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BBF63E-7973-494C-AD75-E133278F8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pic>
        <p:nvPicPr>
          <p:cNvPr id="7" name="Picture 2" descr="http://www.kantrowitz.com/cancer/images/ct58.jpg">
            <a:extLst>
              <a:ext uri="{FF2B5EF4-FFF2-40B4-BE49-F238E27FC236}">
                <a16:creationId xmlns:a16="http://schemas.microsoft.com/office/drawing/2014/main" id="{DF93D10A-AE4E-4C42-9BC0-E25E458D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9278" y="4744720"/>
            <a:ext cx="2397442" cy="1998896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FC7D8C-5739-48CA-AC23-79532133A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4" t="38667" r="20166" b="23704"/>
          <a:stretch/>
        </p:blipFill>
        <p:spPr>
          <a:xfrm>
            <a:off x="5019039" y="2864580"/>
            <a:ext cx="7028163" cy="24287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8F34F1E-9C9D-4753-B9EE-EBFA0E4BB7AF}"/>
              </a:ext>
            </a:extLst>
          </p:cNvPr>
          <p:cNvSpPr txBox="1"/>
          <p:nvPr/>
        </p:nvSpPr>
        <p:spPr>
          <a:xfrm>
            <a:off x="6217919" y="5648960"/>
            <a:ext cx="541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/>
              <a:t>Carli</a:t>
            </a:r>
            <a:r>
              <a:rPr lang="fr-FR" sz="1400" dirty="0"/>
              <a:t> F et al. </a:t>
            </a:r>
            <a:r>
              <a:rPr lang="fr-FR" sz="1400" i="1" dirty="0"/>
              <a:t>JAMA </a:t>
            </a:r>
            <a:r>
              <a:rPr lang="fr-FR" sz="1400" i="1" dirty="0" err="1"/>
              <a:t>Surgery</a:t>
            </a:r>
            <a:r>
              <a:rPr lang="fr-FR" sz="1400" i="1" dirty="0"/>
              <a:t> </a:t>
            </a:r>
            <a:r>
              <a:rPr lang="fr-FR" sz="1400" dirty="0"/>
              <a:t>2020;155:233-42</a:t>
            </a:r>
          </a:p>
          <a:p>
            <a:pPr algn="r"/>
            <a:r>
              <a:rPr lang="fr-FR" sz="1400" dirty="0"/>
              <a:t>Gillis C et al</a:t>
            </a:r>
            <a:r>
              <a:rPr lang="fr-FR" sz="1400" i="1" dirty="0"/>
              <a:t>. </a:t>
            </a:r>
            <a:r>
              <a:rPr lang="fr-FR" sz="1400" i="1" dirty="0" err="1"/>
              <a:t>Eur</a:t>
            </a:r>
            <a:r>
              <a:rPr lang="fr-FR" sz="1400" i="1" dirty="0"/>
              <a:t> J </a:t>
            </a:r>
            <a:r>
              <a:rPr lang="fr-FR" sz="1400" i="1" dirty="0" err="1"/>
              <a:t>Surg</a:t>
            </a:r>
            <a:r>
              <a:rPr lang="fr-FR" sz="1400" i="1" dirty="0"/>
              <a:t> </a:t>
            </a:r>
            <a:r>
              <a:rPr lang="fr-FR" sz="1400" i="1" dirty="0" err="1"/>
              <a:t>Oncol</a:t>
            </a:r>
            <a:r>
              <a:rPr lang="fr-FR" sz="1400" i="1" dirty="0"/>
              <a:t> </a:t>
            </a:r>
            <a:r>
              <a:rPr lang="fr-FR" sz="1400" dirty="0"/>
              <a:t>2021;47:874-81</a:t>
            </a:r>
          </a:p>
        </p:txBody>
      </p:sp>
    </p:spTree>
    <p:extLst>
      <p:ext uri="{BB962C8B-B14F-4D97-AF65-F5344CB8AC3E}">
        <p14:creationId xmlns:p14="http://schemas.microsoft.com/office/powerpoint/2010/main" val="399938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07776-E116-43A8-8832-92B37A95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6266" cy="1320800"/>
          </a:xfrm>
        </p:spPr>
        <p:txBody>
          <a:bodyPr/>
          <a:lstStyle/>
          <a:p>
            <a:r>
              <a:rPr lang="fr-FR" b="1" dirty="0"/>
              <a:t>La gestion de l’anémie et de la carence martiale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3558A-85A5-4A99-8C42-41044D5B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94741" cy="3880773"/>
          </a:xfrm>
        </p:spPr>
        <p:txBody>
          <a:bodyPr/>
          <a:lstStyle/>
          <a:p>
            <a:r>
              <a:rPr lang="fr-FR" dirty="0"/>
              <a:t>Relation entre anémie et effort physique</a:t>
            </a:r>
          </a:p>
          <a:p>
            <a:r>
              <a:rPr lang="fr-FR" dirty="0"/>
              <a:t>Réduction du recours à la transfusion </a:t>
            </a:r>
            <a:r>
              <a:rPr lang="fr-FR" dirty="0" err="1"/>
              <a:t>périopératoire</a:t>
            </a:r>
            <a:endParaRPr lang="fr-FR" dirty="0"/>
          </a:p>
          <a:p>
            <a:r>
              <a:rPr lang="fr-FR" dirty="0"/>
              <a:t>Temps de préparation préopératoire</a:t>
            </a:r>
          </a:p>
          <a:p>
            <a:r>
              <a:rPr lang="fr-FR" dirty="0"/>
              <a:t>Recherche centrée sur la carence martiale</a:t>
            </a:r>
          </a:p>
          <a:p>
            <a:pPr lvl="1"/>
            <a:r>
              <a:rPr lang="fr-FR" dirty="0"/>
              <a:t>Obstétrique</a:t>
            </a:r>
          </a:p>
          <a:p>
            <a:pPr lvl="1"/>
            <a:r>
              <a:rPr lang="fr-FR" dirty="0"/>
              <a:t>Chirurgie majeure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4BBCBE-8168-4058-A679-9B7853518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FCA874-6888-417A-B13A-B398867D3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86F5F-88CC-4446-9DD6-6937E3928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68CD55-0B16-4377-8F2D-DB190D744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8" t="19444" r="26407" b="17639"/>
          <a:stretch/>
        </p:blipFill>
        <p:spPr>
          <a:xfrm>
            <a:off x="4981574" y="1238250"/>
            <a:ext cx="7010401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011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715</Words>
  <Application>Microsoft Office PowerPoint</Application>
  <PresentationFormat>Grand écran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Facette</vt:lpstr>
      <vt:lpstr>Préhabilitation: les questions en suspens.</vt:lpstr>
      <vt:lpstr>Présentation PowerPoint</vt:lpstr>
      <vt:lpstr>Le panorama: </vt:lpstr>
      <vt:lpstr>Préhabilitation: étape cruciale</vt:lpstr>
      <vt:lpstr>Préhabilitation: Parcours de soin coordonné</vt:lpstr>
      <vt:lpstr>Présentation PowerPoint</vt:lpstr>
      <vt:lpstr>Les enjeux médicaux d’optimisation</vt:lpstr>
      <vt:lpstr>La sélection des patients</vt:lpstr>
      <vt:lpstr>La gestion de l’anémie et de la carence martiale</vt:lpstr>
      <vt:lpstr>L’adhésion et la compliance au traitement</vt:lpstr>
      <vt:lpstr>L’engagement des proches pour modifier les comportements</vt:lpstr>
      <vt:lpstr>La préhabilitation en dehors du champ chirurgical</vt:lpstr>
      <vt:lpstr>Les enjeux organisationnels</vt:lpstr>
      <vt:lpstr>(R)Évolution culturelle! </vt:lpstr>
      <vt:lpstr>Modalités de financement /  pilotage</vt:lpstr>
      <vt:lpstr>En conclusion,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77</cp:revision>
  <dcterms:created xsi:type="dcterms:W3CDTF">2019-05-22T09:39:52Z</dcterms:created>
  <dcterms:modified xsi:type="dcterms:W3CDTF">2021-09-20T07:49:57Z</dcterms:modified>
</cp:coreProperties>
</file>