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5" r:id="rId2"/>
    <p:sldId id="266" r:id="rId3"/>
    <p:sldId id="267" r:id="rId4"/>
    <p:sldId id="268" r:id="rId5"/>
    <p:sldId id="273" r:id="rId6"/>
    <p:sldId id="274" r:id="rId7"/>
    <p:sldId id="269" r:id="rId8"/>
    <p:sldId id="271" r:id="rId9"/>
    <p:sldId id="275" r:id="rId10"/>
    <p:sldId id="279" r:id="rId11"/>
    <p:sldId id="277" r:id="rId12"/>
    <p:sldId id="270" r:id="rId13"/>
    <p:sldId id="272" r:id="rId14"/>
    <p:sldId id="281" r:id="rId15"/>
    <p:sldId id="280" r:id="rId16"/>
    <p:sldId id="282" r:id="rId17"/>
    <p:sldId id="27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65D1"/>
    <a:srgbClr val="97BF0D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24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2862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9CAA64-C43C-4684-BDE8-59945601AD3A}" type="doc">
      <dgm:prSet loTypeId="urn:microsoft.com/office/officeart/2005/8/layout/venn1" loCatId="relationship" qsTypeId="urn:microsoft.com/office/officeart/2005/8/quickstyle/3d1" qsCatId="3D" csTypeId="urn:microsoft.com/office/officeart/2005/8/colors/accent2_3" csCatId="accent2" phldr="1"/>
      <dgm:spPr/>
    </dgm:pt>
    <dgm:pt modelId="{18003532-1B21-482D-812F-C96574CF1DDF}">
      <dgm:prSet phldrT="[Texte]"/>
      <dgm:spPr/>
      <dgm:t>
        <a:bodyPr/>
        <a:lstStyle/>
        <a:p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Soutien psychologique</a:t>
          </a:r>
        </a:p>
      </dgm:t>
    </dgm:pt>
    <dgm:pt modelId="{6F93B1D6-85DE-4A31-B305-36CF8D1935AE}" type="parTrans" cxnId="{9685AD7D-DEA0-40A1-A369-AF5B50C21D20}">
      <dgm:prSet/>
      <dgm:spPr/>
      <dgm:t>
        <a:bodyPr/>
        <a:lstStyle/>
        <a:p>
          <a:endParaRPr lang="fr-FR"/>
        </a:p>
      </dgm:t>
    </dgm:pt>
    <dgm:pt modelId="{F2D06294-5E35-4EE2-A8FF-154DC08D90F5}" type="sibTrans" cxnId="{9685AD7D-DEA0-40A1-A369-AF5B50C21D20}">
      <dgm:prSet/>
      <dgm:spPr/>
      <dgm:t>
        <a:bodyPr/>
        <a:lstStyle/>
        <a:p>
          <a:endParaRPr lang="fr-FR"/>
        </a:p>
      </dgm:t>
    </dgm:pt>
    <dgm:pt modelId="{522ED1B4-695D-48F6-8A79-76362E9D7A9A}">
      <dgm:prSet phldrT="[Texte]"/>
      <dgm:spPr/>
      <dgm:t>
        <a:bodyPr/>
        <a:lstStyle/>
        <a:p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Préparation physique</a:t>
          </a:r>
        </a:p>
      </dgm:t>
    </dgm:pt>
    <dgm:pt modelId="{BFBB3613-9506-494D-9E45-D2DAC498E669}" type="parTrans" cxnId="{6F7A227B-79F9-4203-9AA3-C154C4F69E47}">
      <dgm:prSet/>
      <dgm:spPr/>
      <dgm:t>
        <a:bodyPr/>
        <a:lstStyle/>
        <a:p>
          <a:endParaRPr lang="fr-FR"/>
        </a:p>
      </dgm:t>
    </dgm:pt>
    <dgm:pt modelId="{0C86E5C8-DBB9-4CC9-AEBC-84D3769AFD6F}" type="sibTrans" cxnId="{6F7A227B-79F9-4203-9AA3-C154C4F69E47}">
      <dgm:prSet/>
      <dgm:spPr/>
      <dgm:t>
        <a:bodyPr/>
        <a:lstStyle/>
        <a:p>
          <a:endParaRPr lang="fr-FR"/>
        </a:p>
      </dgm:t>
    </dgm:pt>
    <dgm:pt modelId="{8C7750B7-9757-4E68-9F30-B651CA5C2B04}">
      <dgm:prSet phldrT="[Texte]"/>
      <dgm:spPr/>
      <dgm:t>
        <a:bodyPr/>
        <a:lstStyle/>
        <a:p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Nutrition</a:t>
          </a:r>
        </a:p>
      </dgm:t>
    </dgm:pt>
    <dgm:pt modelId="{E2CFDAB1-F82D-42E3-B091-D553BE557E4A}" type="parTrans" cxnId="{5355F001-CCF5-404E-BE57-75F5C60CB0E3}">
      <dgm:prSet/>
      <dgm:spPr/>
      <dgm:t>
        <a:bodyPr/>
        <a:lstStyle/>
        <a:p>
          <a:endParaRPr lang="fr-FR"/>
        </a:p>
      </dgm:t>
    </dgm:pt>
    <dgm:pt modelId="{FCC65F5B-C173-4541-88FC-BA90BE396F0A}" type="sibTrans" cxnId="{5355F001-CCF5-404E-BE57-75F5C60CB0E3}">
      <dgm:prSet/>
      <dgm:spPr/>
      <dgm:t>
        <a:bodyPr/>
        <a:lstStyle/>
        <a:p>
          <a:endParaRPr lang="fr-FR"/>
        </a:p>
      </dgm:t>
    </dgm:pt>
    <dgm:pt modelId="{2A41460E-C0F7-4D92-B2EA-443B2802EC70}" type="pres">
      <dgm:prSet presAssocID="{909CAA64-C43C-4684-BDE8-59945601AD3A}" presName="compositeShape" presStyleCnt="0">
        <dgm:presLayoutVars>
          <dgm:chMax val="7"/>
          <dgm:dir/>
          <dgm:resizeHandles val="exact"/>
        </dgm:presLayoutVars>
      </dgm:prSet>
      <dgm:spPr/>
    </dgm:pt>
    <dgm:pt modelId="{2FFF5B3D-D72C-4B34-87C9-12DE0FEE8B27}" type="pres">
      <dgm:prSet presAssocID="{18003532-1B21-482D-812F-C96574CF1DDF}" presName="circ1" presStyleLbl="vennNode1" presStyleIdx="0" presStyleCnt="3"/>
      <dgm:spPr/>
    </dgm:pt>
    <dgm:pt modelId="{DEDA7111-EF21-4D8E-B82B-0916618E2C5F}" type="pres">
      <dgm:prSet presAssocID="{18003532-1B21-482D-812F-C96574CF1DD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6F778CD-B0A4-4D2F-AAFC-82AFAA315162}" type="pres">
      <dgm:prSet presAssocID="{522ED1B4-695D-48F6-8A79-76362E9D7A9A}" presName="circ2" presStyleLbl="vennNode1" presStyleIdx="1" presStyleCnt="3"/>
      <dgm:spPr/>
    </dgm:pt>
    <dgm:pt modelId="{AE02C0B3-FC88-4321-BB0C-D88553A174D0}" type="pres">
      <dgm:prSet presAssocID="{522ED1B4-695D-48F6-8A79-76362E9D7A9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1D18552-D8B7-4A90-AFC2-F7A93D44DB52}" type="pres">
      <dgm:prSet presAssocID="{8C7750B7-9757-4E68-9F30-B651CA5C2B04}" presName="circ3" presStyleLbl="vennNode1" presStyleIdx="2" presStyleCnt="3"/>
      <dgm:spPr/>
    </dgm:pt>
    <dgm:pt modelId="{62B916F8-58B2-4DDD-B698-6A181BAD4068}" type="pres">
      <dgm:prSet presAssocID="{8C7750B7-9757-4E68-9F30-B651CA5C2B0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355F001-CCF5-404E-BE57-75F5C60CB0E3}" srcId="{909CAA64-C43C-4684-BDE8-59945601AD3A}" destId="{8C7750B7-9757-4E68-9F30-B651CA5C2B04}" srcOrd="2" destOrd="0" parTransId="{E2CFDAB1-F82D-42E3-B091-D553BE557E4A}" sibTransId="{FCC65F5B-C173-4541-88FC-BA90BE396F0A}"/>
    <dgm:cxn modelId="{C117B130-D6F6-4C31-8AA8-00220468080C}" type="presOf" srcId="{18003532-1B21-482D-812F-C96574CF1DDF}" destId="{DEDA7111-EF21-4D8E-B82B-0916618E2C5F}" srcOrd="1" destOrd="0" presId="urn:microsoft.com/office/officeart/2005/8/layout/venn1"/>
    <dgm:cxn modelId="{B4DCAB3B-AA1A-4920-A7D4-C05DC890D430}" type="presOf" srcId="{8C7750B7-9757-4E68-9F30-B651CA5C2B04}" destId="{81D18552-D8B7-4A90-AFC2-F7A93D44DB52}" srcOrd="0" destOrd="0" presId="urn:microsoft.com/office/officeart/2005/8/layout/venn1"/>
    <dgm:cxn modelId="{247D6352-95F6-48D0-ABE5-796C686C1CD1}" type="presOf" srcId="{909CAA64-C43C-4684-BDE8-59945601AD3A}" destId="{2A41460E-C0F7-4D92-B2EA-443B2802EC70}" srcOrd="0" destOrd="0" presId="urn:microsoft.com/office/officeart/2005/8/layout/venn1"/>
    <dgm:cxn modelId="{6F7A227B-79F9-4203-9AA3-C154C4F69E47}" srcId="{909CAA64-C43C-4684-BDE8-59945601AD3A}" destId="{522ED1B4-695D-48F6-8A79-76362E9D7A9A}" srcOrd="1" destOrd="0" parTransId="{BFBB3613-9506-494D-9E45-D2DAC498E669}" sibTransId="{0C86E5C8-DBB9-4CC9-AEBC-84D3769AFD6F}"/>
    <dgm:cxn modelId="{9685AD7D-DEA0-40A1-A369-AF5B50C21D20}" srcId="{909CAA64-C43C-4684-BDE8-59945601AD3A}" destId="{18003532-1B21-482D-812F-C96574CF1DDF}" srcOrd="0" destOrd="0" parTransId="{6F93B1D6-85DE-4A31-B305-36CF8D1935AE}" sibTransId="{F2D06294-5E35-4EE2-A8FF-154DC08D90F5}"/>
    <dgm:cxn modelId="{1CF39B94-381F-431F-B547-B979D9EFF1B7}" type="presOf" srcId="{8C7750B7-9757-4E68-9F30-B651CA5C2B04}" destId="{62B916F8-58B2-4DDD-B698-6A181BAD4068}" srcOrd="1" destOrd="0" presId="urn:microsoft.com/office/officeart/2005/8/layout/venn1"/>
    <dgm:cxn modelId="{67CF38B0-BCBC-45EA-819D-5C923F77A17D}" type="presOf" srcId="{522ED1B4-695D-48F6-8A79-76362E9D7A9A}" destId="{AE02C0B3-FC88-4321-BB0C-D88553A174D0}" srcOrd="1" destOrd="0" presId="urn:microsoft.com/office/officeart/2005/8/layout/venn1"/>
    <dgm:cxn modelId="{9A05F7F6-3313-44E3-9EE1-415F29AAD905}" type="presOf" srcId="{522ED1B4-695D-48F6-8A79-76362E9D7A9A}" destId="{46F778CD-B0A4-4D2F-AAFC-82AFAA315162}" srcOrd="0" destOrd="0" presId="urn:microsoft.com/office/officeart/2005/8/layout/venn1"/>
    <dgm:cxn modelId="{52F564FC-C24F-4AAA-8A09-CCE496738FCA}" type="presOf" srcId="{18003532-1B21-482D-812F-C96574CF1DDF}" destId="{2FFF5B3D-D72C-4B34-87C9-12DE0FEE8B27}" srcOrd="0" destOrd="0" presId="urn:microsoft.com/office/officeart/2005/8/layout/venn1"/>
    <dgm:cxn modelId="{4717C442-F0B8-4B31-85EB-C68DDE3F5D43}" type="presParOf" srcId="{2A41460E-C0F7-4D92-B2EA-443B2802EC70}" destId="{2FFF5B3D-D72C-4B34-87C9-12DE0FEE8B27}" srcOrd="0" destOrd="0" presId="urn:microsoft.com/office/officeart/2005/8/layout/venn1"/>
    <dgm:cxn modelId="{082FF95F-17EE-4EB2-BCEF-1A9FAB8FDEC2}" type="presParOf" srcId="{2A41460E-C0F7-4D92-B2EA-443B2802EC70}" destId="{DEDA7111-EF21-4D8E-B82B-0916618E2C5F}" srcOrd="1" destOrd="0" presId="urn:microsoft.com/office/officeart/2005/8/layout/venn1"/>
    <dgm:cxn modelId="{DE192BD8-9C5E-4E99-962D-DC083B924AB2}" type="presParOf" srcId="{2A41460E-C0F7-4D92-B2EA-443B2802EC70}" destId="{46F778CD-B0A4-4D2F-AAFC-82AFAA315162}" srcOrd="2" destOrd="0" presId="urn:microsoft.com/office/officeart/2005/8/layout/venn1"/>
    <dgm:cxn modelId="{C6C3A15E-56CA-494F-A1F6-35CDE17417BC}" type="presParOf" srcId="{2A41460E-C0F7-4D92-B2EA-443B2802EC70}" destId="{AE02C0B3-FC88-4321-BB0C-D88553A174D0}" srcOrd="3" destOrd="0" presId="urn:microsoft.com/office/officeart/2005/8/layout/venn1"/>
    <dgm:cxn modelId="{E46CBD2F-BCBE-487A-8397-984F35C09CA4}" type="presParOf" srcId="{2A41460E-C0F7-4D92-B2EA-443B2802EC70}" destId="{81D18552-D8B7-4A90-AFC2-F7A93D44DB52}" srcOrd="4" destOrd="0" presId="urn:microsoft.com/office/officeart/2005/8/layout/venn1"/>
    <dgm:cxn modelId="{6988B2CA-48A6-4A7F-B526-86FD102AB37C}" type="presParOf" srcId="{2A41460E-C0F7-4D92-B2EA-443B2802EC70}" destId="{62B916F8-58B2-4DDD-B698-6A181BAD406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096EAA-7047-4F56-9E67-87BC79159334}" type="doc">
      <dgm:prSet loTypeId="urn:microsoft.com/office/officeart/2009/3/layout/RandomtoResultProcess" loCatId="process" qsTypeId="urn:microsoft.com/office/officeart/2005/8/quickstyle/simple5" qsCatId="simple" csTypeId="urn:microsoft.com/office/officeart/2005/8/colors/colorful5" csCatId="colorful" phldr="1"/>
      <dgm:spPr/>
    </dgm:pt>
    <dgm:pt modelId="{9F3CDFA8-F709-4DD2-A99F-9527AF590F58}">
      <dgm:prSet phldrT="[Texte]"/>
      <dgm:spPr/>
      <dgm:t>
        <a:bodyPr/>
        <a:lstStyle/>
        <a:p>
          <a:r>
            <a:rPr lang="fr-FR" b="1" dirty="0"/>
            <a:t>Autonomie</a:t>
          </a:r>
        </a:p>
      </dgm:t>
    </dgm:pt>
    <dgm:pt modelId="{1CE5FD37-DD6B-4569-9ABE-71A02B7ECFFF}" type="parTrans" cxnId="{EB124FC9-E2A4-476B-8920-927518478AA7}">
      <dgm:prSet/>
      <dgm:spPr/>
      <dgm:t>
        <a:bodyPr/>
        <a:lstStyle/>
        <a:p>
          <a:endParaRPr lang="fr-FR"/>
        </a:p>
      </dgm:t>
    </dgm:pt>
    <dgm:pt modelId="{1F0F5D87-8BFA-40CE-B1B8-09C742DAD2BA}" type="sibTrans" cxnId="{EB124FC9-E2A4-476B-8920-927518478AA7}">
      <dgm:prSet/>
      <dgm:spPr/>
      <dgm:t>
        <a:bodyPr/>
        <a:lstStyle/>
        <a:p>
          <a:endParaRPr lang="fr-FR"/>
        </a:p>
      </dgm:t>
    </dgm:pt>
    <dgm:pt modelId="{9053E6D4-07A2-4135-9947-7BB83353E7F0}" type="pres">
      <dgm:prSet presAssocID="{03096EAA-7047-4F56-9E67-87BC79159334}" presName="Name0" presStyleCnt="0">
        <dgm:presLayoutVars>
          <dgm:dir/>
          <dgm:animOne val="branch"/>
          <dgm:animLvl val="lvl"/>
        </dgm:presLayoutVars>
      </dgm:prSet>
      <dgm:spPr/>
    </dgm:pt>
    <dgm:pt modelId="{16328B2E-9B33-47C1-9762-2AC7C6AB18E6}" type="pres">
      <dgm:prSet presAssocID="{9F3CDFA8-F709-4DD2-A99F-9527AF590F58}" presName="chaos" presStyleCnt="0"/>
      <dgm:spPr/>
    </dgm:pt>
    <dgm:pt modelId="{FFE57B54-2945-43C2-B1DE-0F85D30C636C}" type="pres">
      <dgm:prSet presAssocID="{9F3CDFA8-F709-4DD2-A99F-9527AF590F58}" presName="parTx1" presStyleLbl="revTx" presStyleIdx="0" presStyleCnt="1"/>
      <dgm:spPr/>
    </dgm:pt>
    <dgm:pt modelId="{28B01939-BF76-47DF-A203-7A3735B04E39}" type="pres">
      <dgm:prSet presAssocID="{9F3CDFA8-F709-4DD2-A99F-9527AF590F58}" presName="c1" presStyleLbl="node1" presStyleIdx="0" presStyleCnt="18"/>
      <dgm:spPr/>
    </dgm:pt>
    <dgm:pt modelId="{11B8D37C-2773-48B4-989E-DB2EBF6A6197}" type="pres">
      <dgm:prSet presAssocID="{9F3CDFA8-F709-4DD2-A99F-9527AF590F58}" presName="c2" presStyleLbl="node1" presStyleIdx="1" presStyleCnt="18"/>
      <dgm:spPr/>
    </dgm:pt>
    <dgm:pt modelId="{D7BE81EB-61C0-46C8-9237-C65244EAB556}" type="pres">
      <dgm:prSet presAssocID="{9F3CDFA8-F709-4DD2-A99F-9527AF590F58}" presName="c3" presStyleLbl="node1" presStyleIdx="2" presStyleCnt="18"/>
      <dgm:spPr/>
    </dgm:pt>
    <dgm:pt modelId="{A721FF62-5E0C-4DAE-A8CC-3A06808E87AD}" type="pres">
      <dgm:prSet presAssocID="{9F3CDFA8-F709-4DD2-A99F-9527AF590F58}" presName="c4" presStyleLbl="node1" presStyleIdx="3" presStyleCnt="18"/>
      <dgm:spPr/>
    </dgm:pt>
    <dgm:pt modelId="{EEE47E0A-70E9-4D79-81F5-7C3D2A282137}" type="pres">
      <dgm:prSet presAssocID="{9F3CDFA8-F709-4DD2-A99F-9527AF590F58}" presName="c5" presStyleLbl="node1" presStyleIdx="4" presStyleCnt="18"/>
      <dgm:spPr/>
    </dgm:pt>
    <dgm:pt modelId="{33410129-C5E3-4F7A-A5DF-182E9419D317}" type="pres">
      <dgm:prSet presAssocID="{9F3CDFA8-F709-4DD2-A99F-9527AF590F58}" presName="c6" presStyleLbl="node1" presStyleIdx="5" presStyleCnt="18"/>
      <dgm:spPr/>
    </dgm:pt>
    <dgm:pt modelId="{CEEB9546-491C-4E6F-A3C4-8469A477160A}" type="pres">
      <dgm:prSet presAssocID="{9F3CDFA8-F709-4DD2-A99F-9527AF590F58}" presName="c7" presStyleLbl="node1" presStyleIdx="6" presStyleCnt="18"/>
      <dgm:spPr/>
    </dgm:pt>
    <dgm:pt modelId="{688622C1-ABA7-4720-8BFD-264DEF552876}" type="pres">
      <dgm:prSet presAssocID="{9F3CDFA8-F709-4DD2-A99F-9527AF590F58}" presName="c8" presStyleLbl="node1" presStyleIdx="7" presStyleCnt="18"/>
      <dgm:spPr/>
    </dgm:pt>
    <dgm:pt modelId="{F787FD22-83B3-4A10-893B-31E6ACA485E2}" type="pres">
      <dgm:prSet presAssocID="{9F3CDFA8-F709-4DD2-A99F-9527AF590F58}" presName="c9" presStyleLbl="node1" presStyleIdx="8" presStyleCnt="18"/>
      <dgm:spPr/>
    </dgm:pt>
    <dgm:pt modelId="{628F0E9B-C784-4E9E-A678-7E34251421E1}" type="pres">
      <dgm:prSet presAssocID="{9F3CDFA8-F709-4DD2-A99F-9527AF590F58}" presName="c10" presStyleLbl="node1" presStyleIdx="9" presStyleCnt="18"/>
      <dgm:spPr/>
    </dgm:pt>
    <dgm:pt modelId="{086686B5-C32C-4DB8-BA71-540D599EA087}" type="pres">
      <dgm:prSet presAssocID="{9F3CDFA8-F709-4DD2-A99F-9527AF590F58}" presName="c11" presStyleLbl="node1" presStyleIdx="10" presStyleCnt="18"/>
      <dgm:spPr/>
    </dgm:pt>
    <dgm:pt modelId="{DB8AF534-4E76-4873-83E4-2DDF20F7F4E6}" type="pres">
      <dgm:prSet presAssocID="{9F3CDFA8-F709-4DD2-A99F-9527AF590F58}" presName="c12" presStyleLbl="node1" presStyleIdx="11" presStyleCnt="18"/>
      <dgm:spPr/>
    </dgm:pt>
    <dgm:pt modelId="{905825D2-B6CA-4AC8-9BE7-F9A5918E92A4}" type="pres">
      <dgm:prSet presAssocID="{9F3CDFA8-F709-4DD2-A99F-9527AF590F58}" presName="c13" presStyleLbl="node1" presStyleIdx="12" presStyleCnt="18"/>
      <dgm:spPr/>
    </dgm:pt>
    <dgm:pt modelId="{4C6A0200-BB2A-4F86-9FDD-978BCB77F913}" type="pres">
      <dgm:prSet presAssocID="{9F3CDFA8-F709-4DD2-A99F-9527AF590F58}" presName="c14" presStyleLbl="node1" presStyleIdx="13" presStyleCnt="18"/>
      <dgm:spPr/>
    </dgm:pt>
    <dgm:pt modelId="{E9FB4067-17B4-4339-840D-F3B1F0CB2847}" type="pres">
      <dgm:prSet presAssocID="{9F3CDFA8-F709-4DD2-A99F-9527AF590F58}" presName="c15" presStyleLbl="node1" presStyleIdx="14" presStyleCnt="18"/>
      <dgm:spPr/>
    </dgm:pt>
    <dgm:pt modelId="{60BE6755-2910-4FFC-A69B-C668E1C6FF33}" type="pres">
      <dgm:prSet presAssocID="{9F3CDFA8-F709-4DD2-A99F-9527AF590F58}" presName="c16" presStyleLbl="node1" presStyleIdx="15" presStyleCnt="18"/>
      <dgm:spPr/>
    </dgm:pt>
    <dgm:pt modelId="{7FE97896-22C6-4F11-A5E2-3AB67C43ED97}" type="pres">
      <dgm:prSet presAssocID="{9F3CDFA8-F709-4DD2-A99F-9527AF590F58}" presName="c17" presStyleLbl="node1" presStyleIdx="16" presStyleCnt="18"/>
      <dgm:spPr/>
    </dgm:pt>
    <dgm:pt modelId="{3F362BC8-46F8-4190-B743-7A8994A17719}" type="pres">
      <dgm:prSet presAssocID="{9F3CDFA8-F709-4DD2-A99F-9527AF590F58}" presName="c18" presStyleLbl="node1" presStyleIdx="17" presStyleCnt="18"/>
      <dgm:spPr/>
    </dgm:pt>
  </dgm:ptLst>
  <dgm:cxnLst>
    <dgm:cxn modelId="{7224A761-F6A6-44AF-8D8C-1F4B5F316B59}" type="presOf" srcId="{03096EAA-7047-4F56-9E67-87BC79159334}" destId="{9053E6D4-07A2-4135-9947-7BB83353E7F0}" srcOrd="0" destOrd="0" presId="urn:microsoft.com/office/officeart/2009/3/layout/RandomtoResultProcess"/>
    <dgm:cxn modelId="{C22C6C9B-9DC8-4395-B254-3874C379162A}" type="presOf" srcId="{9F3CDFA8-F709-4DD2-A99F-9527AF590F58}" destId="{FFE57B54-2945-43C2-B1DE-0F85D30C636C}" srcOrd="0" destOrd="0" presId="urn:microsoft.com/office/officeart/2009/3/layout/RandomtoResultProcess"/>
    <dgm:cxn modelId="{EB124FC9-E2A4-476B-8920-927518478AA7}" srcId="{03096EAA-7047-4F56-9E67-87BC79159334}" destId="{9F3CDFA8-F709-4DD2-A99F-9527AF590F58}" srcOrd="0" destOrd="0" parTransId="{1CE5FD37-DD6B-4569-9ABE-71A02B7ECFFF}" sibTransId="{1F0F5D87-8BFA-40CE-B1B8-09C742DAD2BA}"/>
    <dgm:cxn modelId="{ACE30179-B0A2-4042-AC19-7D96B15319AB}" type="presParOf" srcId="{9053E6D4-07A2-4135-9947-7BB83353E7F0}" destId="{16328B2E-9B33-47C1-9762-2AC7C6AB18E6}" srcOrd="0" destOrd="0" presId="urn:microsoft.com/office/officeart/2009/3/layout/RandomtoResultProcess"/>
    <dgm:cxn modelId="{0B66650E-D28F-4DF8-B8AB-E7B1935F0FF2}" type="presParOf" srcId="{16328B2E-9B33-47C1-9762-2AC7C6AB18E6}" destId="{FFE57B54-2945-43C2-B1DE-0F85D30C636C}" srcOrd="0" destOrd="0" presId="urn:microsoft.com/office/officeart/2009/3/layout/RandomtoResultProcess"/>
    <dgm:cxn modelId="{BEC1A9EA-D638-4AE4-B214-FB658515BD78}" type="presParOf" srcId="{16328B2E-9B33-47C1-9762-2AC7C6AB18E6}" destId="{28B01939-BF76-47DF-A203-7A3735B04E39}" srcOrd="1" destOrd="0" presId="urn:microsoft.com/office/officeart/2009/3/layout/RandomtoResultProcess"/>
    <dgm:cxn modelId="{20A50FA4-45B3-4C3F-A211-10E07751064D}" type="presParOf" srcId="{16328B2E-9B33-47C1-9762-2AC7C6AB18E6}" destId="{11B8D37C-2773-48B4-989E-DB2EBF6A6197}" srcOrd="2" destOrd="0" presId="urn:microsoft.com/office/officeart/2009/3/layout/RandomtoResultProcess"/>
    <dgm:cxn modelId="{F21483FF-DA04-4F83-BB54-A1F678218857}" type="presParOf" srcId="{16328B2E-9B33-47C1-9762-2AC7C6AB18E6}" destId="{D7BE81EB-61C0-46C8-9237-C65244EAB556}" srcOrd="3" destOrd="0" presId="urn:microsoft.com/office/officeart/2009/3/layout/RandomtoResultProcess"/>
    <dgm:cxn modelId="{E89C55A4-AB7B-4114-9283-3448C25C2C9B}" type="presParOf" srcId="{16328B2E-9B33-47C1-9762-2AC7C6AB18E6}" destId="{A721FF62-5E0C-4DAE-A8CC-3A06808E87AD}" srcOrd="4" destOrd="0" presId="urn:microsoft.com/office/officeart/2009/3/layout/RandomtoResultProcess"/>
    <dgm:cxn modelId="{5E374EE9-8E8A-4474-BC69-8FDB61B0D707}" type="presParOf" srcId="{16328B2E-9B33-47C1-9762-2AC7C6AB18E6}" destId="{EEE47E0A-70E9-4D79-81F5-7C3D2A282137}" srcOrd="5" destOrd="0" presId="urn:microsoft.com/office/officeart/2009/3/layout/RandomtoResultProcess"/>
    <dgm:cxn modelId="{09EDB109-4F20-4D37-B0E4-AC29FC9D1DBD}" type="presParOf" srcId="{16328B2E-9B33-47C1-9762-2AC7C6AB18E6}" destId="{33410129-C5E3-4F7A-A5DF-182E9419D317}" srcOrd="6" destOrd="0" presId="urn:microsoft.com/office/officeart/2009/3/layout/RandomtoResultProcess"/>
    <dgm:cxn modelId="{9DE2CFEE-5F52-4631-87EB-93CD79AB6579}" type="presParOf" srcId="{16328B2E-9B33-47C1-9762-2AC7C6AB18E6}" destId="{CEEB9546-491C-4E6F-A3C4-8469A477160A}" srcOrd="7" destOrd="0" presId="urn:microsoft.com/office/officeart/2009/3/layout/RandomtoResultProcess"/>
    <dgm:cxn modelId="{B1CBDD94-5F66-4766-9416-3DEC6883BBCE}" type="presParOf" srcId="{16328B2E-9B33-47C1-9762-2AC7C6AB18E6}" destId="{688622C1-ABA7-4720-8BFD-264DEF552876}" srcOrd="8" destOrd="0" presId="urn:microsoft.com/office/officeart/2009/3/layout/RandomtoResultProcess"/>
    <dgm:cxn modelId="{09200470-E163-4BA3-B314-99A7B3B842CB}" type="presParOf" srcId="{16328B2E-9B33-47C1-9762-2AC7C6AB18E6}" destId="{F787FD22-83B3-4A10-893B-31E6ACA485E2}" srcOrd="9" destOrd="0" presId="urn:microsoft.com/office/officeart/2009/3/layout/RandomtoResultProcess"/>
    <dgm:cxn modelId="{6F9D8E9B-95F0-494A-9F0D-F0C045D6DCA8}" type="presParOf" srcId="{16328B2E-9B33-47C1-9762-2AC7C6AB18E6}" destId="{628F0E9B-C784-4E9E-A678-7E34251421E1}" srcOrd="10" destOrd="0" presId="urn:microsoft.com/office/officeart/2009/3/layout/RandomtoResultProcess"/>
    <dgm:cxn modelId="{08F09DF0-AED1-4C29-88B3-79C1798B0043}" type="presParOf" srcId="{16328B2E-9B33-47C1-9762-2AC7C6AB18E6}" destId="{086686B5-C32C-4DB8-BA71-540D599EA087}" srcOrd="11" destOrd="0" presId="urn:microsoft.com/office/officeart/2009/3/layout/RandomtoResultProcess"/>
    <dgm:cxn modelId="{C3F92F60-B9D9-407F-B671-98815EC4C8E6}" type="presParOf" srcId="{16328B2E-9B33-47C1-9762-2AC7C6AB18E6}" destId="{DB8AF534-4E76-4873-83E4-2DDF20F7F4E6}" srcOrd="12" destOrd="0" presId="urn:microsoft.com/office/officeart/2009/3/layout/RandomtoResultProcess"/>
    <dgm:cxn modelId="{CFF2E788-364C-4707-A4E5-84A7A8FB20BF}" type="presParOf" srcId="{16328B2E-9B33-47C1-9762-2AC7C6AB18E6}" destId="{905825D2-B6CA-4AC8-9BE7-F9A5918E92A4}" srcOrd="13" destOrd="0" presId="urn:microsoft.com/office/officeart/2009/3/layout/RandomtoResultProcess"/>
    <dgm:cxn modelId="{E40451B1-6BE6-4A15-9917-4A987D58626C}" type="presParOf" srcId="{16328B2E-9B33-47C1-9762-2AC7C6AB18E6}" destId="{4C6A0200-BB2A-4F86-9FDD-978BCB77F913}" srcOrd="14" destOrd="0" presId="urn:microsoft.com/office/officeart/2009/3/layout/RandomtoResultProcess"/>
    <dgm:cxn modelId="{AB244BEA-0A22-45AE-9C0F-A6E27B4AC085}" type="presParOf" srcId="{16328B2E-9B33-47C1-9762-2AC7C6AB18E6}" destId="{E9FB4067-17B4-4339-840D-F3B1F0CB2847}" srcOrd="15" destOrd="0" presId="urn:microsoft.com/office/officeart/2009/3/layout/RandomtoResultProcess"/>
    <dgm:cxn modelId="{0A618560-B02F-416A-B4FA-2EFA834F5DA3}" type="presParOf" srcId="{16328B2E-9B33-47C1-9762-2AC7C6AB18E6}" destId="{60BE6755-2910-4FFC-A69B-C668E1C6FF33}" srcOrd="16" destOrd="0" presId="urn:microsoft.com/office/officeart/2009/3/layout/RandomtoResultProcess"/>
    <dgm:cxn modelId="{378FF65F-9794-4EFB-9FC5-AAA628A29676}" type="presParOf" srcId="{16328B2E-9B33-47C1-9762-2AC7C6AB18E6}" destId="{7FE97896-22C6-4F11-A5E2-3AB67C43ED97}" srcOrd="17" destOrd="0" presId="urn:microsoft.com/office/officeart/2009/3/layout/RandomtoResultProcess"/>
    <dgm:cxn modelId="{374346DF-6F23-4E2C-853C-0BACB1D8F367}" type="presParOf" srcId="{16328B2E-9B33-47C1-9762-2AC7C6AB18E6}" destId="{3F362BC8-46F8-4190-B743-7A8994A17719}" srcOrd="18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8D59E5-CA88-4553-92B3-AE7873C0441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E9899C8D-87CC-4D7B-83E4-C419F10789ED}">
      <dgm:prSet phldrT="[Texte]"/>
      <dgm:spPr/>
      <dgm:t>
        <a:bodyPr/>
        <a:lstStyle/>
        <a:p>
          <a:r>
            <a:rPr lang="fr-FR" b="1" dirty="0">
              <a:solidFill>
                <a:srgbClr val="C00000"/>
              </a:solidFill>
            </a:rPr>
            <a:t>PREHAB 1</a:t>
          </a:r>
          <a:r>
            <a:rPr lang="fr-FR" b="1" dirty="0"/>
            <a:t>: BILAN INITIAL</a:t>
          </a:r>
        </a:p>
        <a:p>
          <a:r>
            <a:rPr lang="fr-FR" dirty="0"/>
            <a:t>Hospitalisation en UMA 2èmeA une journée 8h30 – 17h MARDI ou JEUDI</a:t>
          </a:r>
        </a:p>
        <a:p>
          <a:r>
            <a:rPr lang="fr-FR" dirty="0"/>
            <a:t>3 à 4 semaines avant la chirurgie </a:t>
          </a:r>
        </a:p>
      </dgm:t>
    </dgm:pt>
    <dgm:pt modelId="{2800FE3A-960F-416D-9AC1-AFC87525FD4D}" type="parTrans" cxnId="{02E60092-644C-4ABB-AEB0-B652D1C94BB0}">
      <dgm:prSet/>
      <dgm:spPr/>
      <dgm:t>
        <a:bodyPr/>
        <a:lstStyle/>
        <a:p>
          <a:endParaRPr lang="fr-FR"/>
        </a:p>
      </dgm:t>
    </dgm:pt>
    <dgm:pt modelId="{C6AC59B3-BB5D-4F0C-A0F2-0905FA0C1F2A}" type="sibTrans" cxnId="{02E60092-644C-4ABB-AEB0-B652D1C94BB0}">
      <dgm:prSet/>
      <dgm:spPr/>
      <dgm:t>
        <a:bodyPr/>
        <a:lstStyle/>
        <a:p>
          <a:endParaRPr lang="fr-FR"/>
        </a:p>
      </dgm:t>
    </dgm:pt>
    <dgm:pt modelId="{4A70201D-B3AB-45C5-8051-132EE5FE84FC}">
      <dgm:prSet phldrT="[Texte]"/>
      <dgm:spPr/>
      <dgm:t>
        <a:bodyPr/>
        <a:lstStyle/>
        <a:p>
          <a:r>
            <a:rPr lang="fr-FR" dirty="0"/>
            <a:t>Kinésithérapeute (TDM6, HGT, Quadriceps)</a:t>
          </a:r>
        </a:p>
      </dgm:t>
    </dgm:pt>
    <dgm:pt modelId="{7916F475-3E34-44A6-A963-8363BB544A3F}" type="parTrans" cxnId="{4A737D07-D13C-4545-9FB8-C299769D1257}">
      <dgm:prSet/>
      <dgm:spPr/>
      <dgm:t>
        <a:bodyPr/>
        <a:lstStyle/>
        <a:p>
          <a:endParaRPr lang="fr-FR"/>
        </a:p>
      </dgm:t>
    </dgm:pt>
    <dgm:pt modelId="{E2E58CE4-DFA3-4AF8-80AF-91FA9AB1E2A6}" type="sibTrans" cxnId="{4A737D07-D13C-4545-9FB8-C299769D1257}">
      <dgm:prSet/>
      <dgm:spPr/>
      <dgm:t>
        <a:bodyPr/>
        <a:lstStyle/>
        <a:p>
          <a:endParaRPr lang="fr-FR"/>
        </a:p>
      </dgm:t>
    </dgm:pt>
    <dgm:pt modelId="{502BDB16-8B97-4A8F-83AB-A3EB556845A5}">
      <dgm:prSet phldrT="[Texte]"/>
      <dgm:spPr>
        <a:solidFill>
          <a:srgbClr val="FFC000"/>
        </a:solidFill>
      </dgm:spPr>
      <dgm:t>
        <a:bodyPr/>
        <a:lstStyle/>
        <a:p>
          <a:r>
            <a:rPr lang="fr-FR" dirty="0"/>
            <a:t>Suivi téléphonique hebdomadaire par IDE coordinatrice </a:t>
          </a:r>
        </a:p>
      </dgm:t>
    </dgm:pt>
    <dgm:pt modelId="{EA597EF7-9F48-404D-BE17-D60386EC374C}" type="parTrans" cxnId="{44AF71AE-F569-48FE-AC24-920448B2E3E7}">
      <dgm:prSet/>
      <dgm:spPr/>
      <dgm:t>
        <a:bodyPr/>
        <a:lstStyle/>
        <a:p>
          <a:endParaRPr lang="fr-FR"/>
        </a:p>
      </dgm:t>
    </dgm:pt>
    <dgm:pt modelId="{76A4635F-F713-4594-8CB5-C70F5F241223}" type="sibTrans" cxnId="{44AF71AE-F569-48FE-AC24-920448B2E3E7}">
      <dgm:prSet/>
      <dgm:spPr/>
      <dgm:t>
        <a:bodyPr/>
        <a:lstStyle/>
        <a:p>
          <a:endParaRPr lang="fr-FR"/>
        </a:p>
      </dgm:t>
    </dgm:pt>
    <dgm:pt modelId="{B8F72CFE-8B77-41F8-9AA7-9754F2BE0E34}">
      <dgm:prSet phldrT="[Texte]"/>
      <dgm:spPr/>
      <dgm:t>
        <a:bodyPr/>
        <a:lstStyle/>
        <a:p>
          <a:r>
            <a:rPr lang="fr-FR" b="1" dirty="0">
              <a:solidFill>
                <a:srgbClr val="C00000"/>
              </a:solidFill>
            </a:rPr>
            <a:t>PREHAB 2</a:t>
          </a:r>
          <a:r>
            <a:rPr lang="fr-FR" b="1" dirty="0"/>
            <a:t>: EVALUATION DE LA PREHABILITATION</a:t>
          </a:r>
        </a:p>
        <a:p>
          <a:r>
            <a:rPr lang="fr-FR" dirty="0"/>
            <a:t>Hospitalisation en UMA 2èmeA une journée 8h30- 17h MARDI ou JEUDI</a:t>
          </a:r>
        </a:p>
        <a:p>
          <a:r>
            <a:rPr lang="fr-FR" dirty="0"/>
            <a:t>Dans la semaine avant la chirurgie</a:t>
          </a:r>
        </a:p>
      </dgm:t>
    </dgm:pt>
    <dgm:pt modelId="{2CE788D4-63AC-4A67-B0F7-29A5FF1D7792}" type="parTrans" cxnId="{B09F2C30-3192-404C-9BFF-83803C5F8FD4}">
      <dgm:prSet/>
      <dgm:spPr/>
      <dgm:t>
        <a:bodyPr/>
        <a:lstStyle/>
        <a:p>
          <a:endParaRPr lang="fr-FR"/>
        </a:p>
      </dgm:t>
    </dgm:pt>
    <dgm:pt modelId="{9DE4AE08-D786-45E7-B03C-CCB65BB82601}" type="sibTrans" cxnId="{B09F2C30-3192-404C-9BFF-83803C5F8FD4}">
      <dgm:prSet/>
      <dgm:spPr/>
      <dgm:t>
        <a:bodyPr/>
        <a:lstStyle/>
        <a:p>
          <a:endParaRPr lang="fr-FR"/>
        </a:p>
      </dgm:t>
    </dgm:pt>
    <dgm:pt modelId="{49A5E17E-E8CC-46CB-A32A-D2E4032C963E}">
      <dgm:prSet phldrT="[Texte]"/>
      <dgm:spPr/>
      <dgm:t>
        <a:bodyPr/>
        <a:lstStyle/>
        <a:p>
          <a:r>
            <a:rPr lang="fr-FR" dirty="0"/>
            <a:t>Diététicienne</a:t>
          </a:r>
        </a:p>
      </dgm:t>
    </dgm:pt>
    <dgm:pt modelId="{8EF80DF1-E8FB-4258-809B-4BE1445E8EA5}" type="parTrans" cxnId="{819BA1FC-FBA7-4515-91E7-57271B373F01}">
      <dgm:prSet/>
      <dgm:spPr/>
      <dgm:t>
        <a:bodyPr/>
        <a:lstStyle/>
        <a:p>
          <a:endParaRPr lang="fr-FR"/>
        </a:p>
      </dgm:t>
    </dgm:pt>
    <dgm:pt modelId="{C130D190-47FE-49C1-A04D-F83ED92BCAEA}" type="sibTrans" cxnId="{819BA1FC-FBA7-4515-91E7-57271B373F01}">
      <dgm:prSet/>
      <dgm:spPr/>
      <dgm:t>
        <a:bodyPr/>
        <a:lstStyle/>
        <a:p>
          <a:endParaRPr lang="fr-FR"/>
        </a:p>
      </dgm:t>
    </dgm:pt>
    <dgm:pt modelId="{7F1F7699-CED3-4E87-9DBC-181C8A718990}">
      <dgm:prSet phldrT="[Texte]"/>
      <dgm:spPr/>
      <dgm:t>
        <a:bodyPr/>
        <a:lstStyle/>
        <a:p>
          <a:r>
            <a:rPr lang="fr-FR" dirty="0"/>
            <a:t>Pneumologue (EFX, EFR) </a:t>
          </a:r>
        </a:p>
      </dgm:t>
    </dgm:pt>
    <dgm:pt modelId="{EB94333C-E839-434E-9AC9-EA65DBF2B92F}" type="parTrans" cxnId="{44207881-CB92-4F81-A7B1-FFF8C9E8DA52}">
      <dgm:prSet/>
      <dgm:spPr/>
      <dgm:t>
        <a:bodyPr/>
        <a:lstStyle/>
        <a:p>
          <a:endParaRPr lang="fr-FR"/>
        </a:p>
      </dgm:t>
    </dgm:pt>
    <dgm:pt modelId="{360D084E-9FD5-47D7-86C8-0F616BCEFB59}" type="sibTrans" cxnId="{44207881-CB92-4F81-A7B1-FFF8C9E8DA52}">
      <dgm:prSet/>
      <dgm:spPr/>
      <dgm:t>
        <a:bodyPr/>
        <a:lstStyle/>
        <a:p>
          <a:endParaRPr lang="fr-FR"/>
        </a:p>
      </dgm:t>
    </dgm:pt>
    <dgm:pt modelId="{4BFEBEF4-56DF-4448-B4F8-565A18760F40}">
      <dgm:prSet phldrT="[Texte]"/>
      <dgm:spPr/>
      <dgm:t>
        <a:bodyPr/>
        <a:lstStyle/>
        <a:p>
          <a:r>
            <a:rPr lang="fr-FR" dirty="0"/>
            <a:t>Hypnothérapeute</a:t>
          </a:r>
        </a:p>
      </dgm:t>
    </dgm:pt>
    <dgm:pt modelId="{C3F9E28C-610A-4290-8B1D-CED7823ADF9D}" type="parTrans" cxnId="{D3938421-263D-49D5-9DB6-FBA9F499203C}">
      <dgm:prSet/>
      <dgm:spPr/>
      <dgm:t>
        <a:bodyPr/>
        <a:lstStyle/>
        <a:p>
          <a:endParaRPr lang="fr-FR"/>
        </a:p>
      </dgm:t>
    </dgm:pt>
    <dgm:pt modelId="{4D1F7E45-535B-4B4C-8DEB-771305C46AE5}" type="sibTrans" cxnId="{D3938421-263D-49D5-9DB6-FBA9F499203C}">
      <dgm:prSet/>
      <dgm:spPr/>
      <dgm:t>
        <a:bodyPr/>
        <a:lstStyle/>
        <a:p>
          <a:endParaRPr lang="fr-FR"/>
        </a:p>
      </dgm:t>
    </dgm:pt>
    <dgm:pt modelId="{096230E2-11FD-453D-B0A9-F04859275BBE}">
      <dgm:prSet phldrT="[Texte]"/>
      <dgm:spPr/>
      <dgm:t>
        <a:bodyPr/>
        <a:lstStyle/>
        <a:p>
          <a:r>
            <a:rPr lang="fr-FR" dirty="0"/>
            <a:t>Gériatre si &gt; 75 ans</a:t>
          </a:r>
        </a:p>
      </dgm:t>
    </dgm:pt>
    <dgm:pt modelId="{F8275932-D306-42DE-83B6-F03805D72147}" type="parTrans" cxnId="{DFFFA698-B9B1-4269-AED4-2071472A48C5}">
      <dgm:prSet/>
      <dgm:spPr/>
      <dgm:t>
        <a:bodyPr/>
        <a:lstStyle/>
        <a:p>
          <a:endParaRPr lang="fr-FR"/>
        </a:p>
      </dgm:t>
    </dgm:pt>
    <dgm:pt modelId="{320FE099-53A6-4B12-ABF2-A8FE139A1288}" type="sibTrans" cxnId="{DFFFA698-B9B1-4269-AED4-2071472A48C5}">
      <dgm:prSet/>
      <dgm:spPr/>
      <dgm:t>
        <a:bodyPr/>
        <a:lstStyle/>
        <a:p>
          <a:endParaRPr lang="fr-FR"/>
        </a:p>
      </dgm:t>
    </dgm:pt>
    <dgm:pt modelId="{7471CC8D-8A53-4FC2-A279-53229E9AE10B}">
      <dgm:prSet phldrT="[Texte]"/>
      <dgm:spPr/>
      <dgm:t>
        <a:bodyPr/>
        <a:lstStyle/>
        <a:p>
          <a:r>
            <a:rPr lang="fr-FR" dirty="0"/>
            <a:t>CPA après la consultation de chirurgie le même jour </a:t>
          </a:r>
        </a:p>
      </dgm:t>
    </dgm:pt>
    <dgm:pt modelId="{F8598BE5-F051-4CF7-866F-E398F8B2FD3E}" type="parTrans" cxnId="{B2E675D6-72EC-48F4-8848-E52F2B980CEA}">
      <dgm:prSet/>
      <dgm:spPr/>
      <dgm:t>
        <a:bodyPr/>
        <a:lstStyle/>
        <a:p>
          <a:endParaRPr lang="fr-FR"/>
        </a:p>
      </dgm:t>
    </dgm:pt>
    <dgm:pt modelId="{544594D9-6FDA-40E2-9435-5A06FDA9D3E1}" type="sibTrans" cxnId="{B2E675D6-72EC-48F4-8848-E52F2B980CEA}">
      <dgm:prSet/>
      <dgm:spPr/>
      <dgm:t>
        <a:bodyPr/>
        <a:lstStyle/>
        <a:p>
          <a:endParaRPr lang="fr-FR"/>
        </a:p>
      </dgm:t>
    </dgm:pt>
    <dgm:pt modelId="{E5EBDA17-3499-41D9-B52C-8C157CCC1C5A}">
      <dgm:prSet phldrT="[Texte]"/>
      <dgm:spPr/>
      <dgm:t>
        <a:bodyPr/>
        <a:lstStyle/>
        <a:p>
          <a:r>
            <a:rPr lang="fr-FR" dirty="0"/>
            <a:t>Kinésithérapeute (TDM6, HGT, Quadriceps)</a:t>
          </a:r>
        </a:p>
      </dgm:t>
    </dgm:pt>
    <dgm:pt modelId="{F291ED87-0077-45C7-BB75-54101C5062A3}" type="parTrans" cxnId="{DCEE18C1-1FD0-4DC3-A5DF-2E11487D4D46}">
      <dgm:prSet/>
      <dgm:spPr/>
      <dgm:t>
        <a:bodyPr/>
        <a:lstStyle/>
        <a:p>
          <a:endParaRPr lang="fr-FR"/>
        </a:p>
      </dgm:t>
    </dgm:pt>
    <dgm:pt modelId="{EB6E5D10-0471-4E41-AA14-34B5A8F663E2}" type="sibTrans" cxnId="{DCEE18C1-1FD0-4DC3-A5DF-2E11487D4D46}">
      <dgm:prSet/>
      <dgm:spPr/>
      <dgm:t>
        <a:bodyPr/>
        <a:lstStyle/>
        <a:p>
          <a:endParaRPr lang="fr-FR"/>
        </a:p>
      </dgm:t>
    </dgm:pt>
    <dgm:pt modelId="{325756FD-DDD9-43FE-8D2A-A54BC2148451}">
      <dgm:prSet/>
      <dgm:spPr/>
      <dgm:t>
        <a:bodyPr/>
        <a:lstStyle/>
        <a:p>
          <a:r>
            <a:rPr lang="fr-FR" dirty="0"/>
            <a:t>Diététicienne</a:t>
          </a:r>
        </a:p>
      </dgm:t>
    </dgm:pt>
    <dgm:pt modelId="{576B3D02-1207-44D5-B63C-EC8891372A85}" type="parTrans" cxnId="{8E74E0FE-9C6F-4A07-BDCD-37F1406CB237}">
      <dgm:prSet/>
      <dgm:spPr/>
      <dgm:t>
        <a:bodyPr/>
        <a:lstStyle/>
        <a:p>
          <a:endParaRPr lang="fr-FR"/>
        </a:p>
      </dgm:t>
    </dgm:pt>
    <dgm:pt modelId="{778CE339-815A-45FE-BBD1-D298BEF216AC}" type="sibTrans" cxnId="{8E74E0FE-9C6F-4A07-BDCD-37F1406CB237}">
      <dgm:prSet/>
      <dgm:spPr/>
      <dgm:t>
        <a:bodyPr/>
        <a:lstStyle/>
        <a:p>
          <a:endParaRPr lang="fr-FR"/>
        </a:p>
      </dgm:t>
    </dgm:pt>
    <dgm:pt modelId="{A792BA1D-9A1F-4F2D-A8FA-C4FDD0659527}">
      <dgm:prSet/>
      <dgm:spPr/>
      <dgm:t>
        <a:bodyPr/>
        <a:lstStyle/>
        <a:p>
          <a:r>
            <a:rPr lang="fr-FR" dirty="0"/>
            <a:t>Pneumologue (EFX, EFR)</a:t>
          </a:r>
        </a:p>
      </dgm:t>
    </dgm:pt>
    <dgm:pt modelId="{2BBB76A9-D871-429A-AA88-D0EB5373A63C}" type="parTrans" cxnId="{F02FE4B8-06D0-480F-AD82-59809BD36980}">
      <dgm:prSet/>
      <dgm:spPr/>
      <dgm:t>
        <a:bodyPr/>
        <a:lstStyle/>
        <a:p>
          <a:endParaRPr lang="fr-FR"/>
        </a:p>
      </dgm:t>
    </dgm:pt>
    <dgm:pt modelId="{2A9E274C-0CAD-4D37-BE5C-23525A223155}" type="sibTrans" cxnId="{F02FE4B8-06D0-480F-AD82-59809BD36980}">
      <dgm:prSet/>
      <dgm:spPr/>
      <dgm:t>
        <a:bodyPr/>
        <a:lstStyle/>
        <a:p>
          <a:endParaRPr lang="fr-FR"/>
        </a:p>
      </dgm:t>
    </dgm:pt>
    <dgm:pt modelId="{7F2CA659-39DE-48AC-BBD7-9DA96E6ADCFD}">
      <dgm:prSet/>
      <dgm:spPr/>
      <dgm:t>
        <a:bodyPr/>
        <a:lstStyle/>
        <a:p>
          <a:r>
            <a:rPr lang="fr-FR" dirty="0"/>
            <a:t>Hypnothérapeute</a:t>
          </a:r>
        </a:p>
      </dgm:t>
    </dgm:pt>
    <dgm:pt modelId="{B2F6BF4C-7950-43F7-B374-5F3B24C57198}" type="parTrans" cxnId="{890AB992-3E50-4649-BA23-319BBCFDE646}">
      <dgm:prSet/>
      <dgm:spPr/>
      <dgm:t>
        <a:bodyPr/>
        <a:lstStyle/>
        <a:p>
          <a:endParaRPr lang="fr-FR"/>
        </a:p>
      </dgm:t>
    </dgm:pt>
    <dgm:pt modelId="{2913A86B-8B18-424D-A866-75A0A10341BB}" type="sibTrans" cxnId="{890AB992-3E50-4649-BA23-319BBCFDE646}">
      <dgm:prSet/>
      <dgm:spPr/>
      <dgm:t>
        <a:bodyPr/>
        <a:lstStyle/>
        <a:p>
          <a:endParaRPr lang="fr-FR"/>
        </a:p>
      </dgm:t>
    </dgm:pt>
    <dgm:pt modelId="{EEB321C5-314E-44DC-86BE-5F917DEDEE28}">
      <dgm:prSet/>
      <dgm:spPr/>
      <dgm:t>
        <a:bodyPr/>
        <a:lstStyle/>
        <a:p>
          <a:r>
            <a:rPr lang="fr-FR" dirty="0"/>
            <a:t>Gériatre si &gt; 75 ans</a:t>
          </a:r>
        </a:p>
      </dgm:t>
    </dgm:pt>
    <dgm:pt modelId="{307D1894-EB58-46B8-A624-4E217569265C}" type="parTrans" cxnId="{8BB0B182-D663-4F39-BDE9-30797E77123D}">
      <dgm:prSet/>
      <dgm:spPr/>
      <dgm:t>
        <a:bodyPr/>
        <a:lstStyle/>
        <a:p>
          <a:endParaRPr lang="fr-FR"/>
        </a:p>
      </dgm:t>
    </dgm:pt>
    <dgm:pt modelId="{EB459167-0093-436B-886C-AACD03EA26E8}" type="sibTrans" cxnId="{8BB0B182-D663-4F39-BDE9-30797E77123D}">
      <dgm:prSet/>
      <dgm:spPr/>
      <dgm:t>
        <a:bodyPr/>
        <a:lstStyle/>
        <a:p>
          <a:endParaRPr lang="fr-FR"/>
        </a:p>
      </dgm:t>
    </dgm:pt>
    <dgm:pt modelId="{4894266C-01F1-4485-B24D-D4668559DF89}">
      <dgm:prSet/>
      <dgm:spPr/>
      <dgm:t>
        <a:bodyPr/>
        <a:lstStyle/>
        <a:p>
          <a:r>
            <a:rPr lang="fr-FR" b="1" dirty="0"/>
            <a:t>REHABILITATION</a:t>
          </a:r>
          <a:r>
            <a:rPr lang="fr-FR" dirty="0"/>
            <a:t>: EVALUATION POST OPERATOIRE à 2 et 6 mois post opératoire</a:t>
          </a:r>
        </a:p>
      </dgm:t>
    </dgm:pt>
    <dgm:pt modelId="{54C8D7E6-D800-452C-9CF5-99BB8AAE2E41}" type="parTrans" cxnId="{42ED491A-B62C-4B50-8292-84B9CDC9AC9D}">
      <dgm:prSet/>
      <dgm:spPr/>
      <dgm:t>
        <a:bodyPr/>
        <a:lstStyle/>
        <a:p>
          <a:endParaRPr lang="fr-FR"/>
        </a:p>
      </dgm:t>
    </dgm:pt>
    <dgm:pt modelId="{A1309B0E-AA60-4B1C-BE43-B772B06CFD8A}" type="sibTrans" cxnId="{42ED491A-B62C-4B50-8292-84B9CDC9AC9D}">
      <dgm:prSet/>
      <dgm:spPr/>
      <dgm:t>
        <a:bodyPr/>
        <a:lstStyle/>
        <a:p>
          <a:endParaRPr lang="fr-FR"/>
        </a:p>
      </dgm:t>
    </dgm:pt>
    <dgm:pt modelId="{6D81D61C-C9DB-4404-901C-A8A432813AD8}">
      <dgm:prSet phldrT="[Texte]"/>
      <dgm:spPr/>
      <dgm:t>
        <a:bodyPr/>
        <a:lstStyle/>
        <a:p>
          <a:r>
            <a:rPr lang="fr-FR" dirty="0"/>
            <a:t>IDE de tabacologie</a:t>
          </a:r>
        </a:p>
      </dgm:t>
    </dgm:pt>
    <dgm:pt modelId="{7F5BE477-AC35-4273-B0D2-9F32AF930607}" type="parTrans" cxnId="{2DFCDC3D-BB81-4835-B581-6DBE13FED3ED}">
      <dgm:prSet/>
      <dgm:spPr/>
      <dgm:t>
        <a:bodyPr/>
        <a:lstStyle/>
        <a:p>
          <a:endParaRPr lang="fr-FR"/>
        </a:p>
      </dgm:t>
    </dgm:pt>
    <dgm:pt modelId="{769F3435-F513-4D8F-99F4-9302474DC7AD}" type="sibTrans" cxnId="{2DFCDC3D-BB81-4835-B581-6DBE13FED3ED}">
      <dgm:prSet/>
      <dgm:spPr/>
      <dgm:t>
        <a:bodyPr/>
        <a:lstStyle/>
        <a:p>
          <a:endParaRPr lang="fr-FR"/>
        </a:p>
      </dgm:t>
    </dgm:pt>
    <dgm:pt modelId="{A7022972-1704-421B-96A8-08074C55C55B}">
      <dgm:prSet/>
      <dgm:spPr/>
      <dgm:t>
        <a:bodyPr/>
        <a:lstStyle/>
        <a:p>
          <a:r>
            <a:rPr lang="fr-FR" dirty="0"/>
            <a:t>IDE de tabacologie</a:t>
          </a:r>
        </a:p>
      </dgm:t>
    </dgm:pt>
    <dgm:pt modelId="{4255D6EA-5BE1-441A-A45B-2296233AB626}" type="parTrans" cxnId="{8184DD1E-3E32-405E-B370-3955B7E55135}">
      <dgm:prSet/>
      <dgm:spPr/>
      <dgm:t>
        <a:bodyPr/>
        <a:lstStyle/>
        <a:p>
          <a:endParaRPr lang="fr-FR"/>
        </a:p>
      </dgm:t>
    </dgm:pt>
    <dgm:pt modelId="{96A43F26-130D-4B0D-A47F-8D5CD8F6739F}" type="sibTrans" cxnId="{8184DD1E-3E32-405E-B370-3955B7E55135}">
      <dgm:prSet/>
      <dgm:spPr/>
      <dgm:t>
        <a:bodyPr/>
        <a:lstStyle/>
        <a:p>
          <a:endParaRPr lang="fr-FR"/>
        </a:p>
      </dgm:t>
    </dgm:pt>
    <dgm:pt modelId="{DB5D2D23-ADAE-4CAC-8B86-B72557B18BEF}">
      <dgm:prSet phldrT="[Texte]"/>
      <dgm:spPr/>
      <dgm:t>
        <a:bodyPr/>
        <a:lstStyle/>
        <a:p>
          <a:r>
            <a:rPr lang="fr-FR" dirty="0"/>
            <a:t>	</a:t>
          </a:r>
          <a:r>
            <a:rPr lang="fr-FR" b="1" dirty="0"/>
            <a:t>COURRIER MEDICAL DE SYNTHESE et PRESCRIPTIONS (exercices physiques, nutrition, substituts nicotiniques, coping, auto hypnose)</a:t>
          </a:r>
        </a:p>
      </dgm:t>
    </dgm:pt>
    <dgm:pt modelId="{C1AEEBFA-A0A8-4B63-A3AA-9237A5177C52}" type="parTrans" cxnId="{28A58AE3-E1F7-44A1-9218-467D4591E9C7}">
      <dgm:prSet/>
      <dgm:spPr/>
      <dgm:t>
        <a:bodyPr/>
        <a:lstStyle/>
        <a:p>
          <a:endParaRPr lang="fr-FR"/>
        </a:p>
      </dgm:t>
    </dgm:pt>
    <dgm:pt modelId="{603A6CC3-CB65-4990-A4AB-9824C59FDE7B}" type="sibTrans" cxnId="{28A58AE3-E1F7-44A1-9218-467D4591E9C7}">
      <dgm:prSet/>
      <dgm:spPr/>
      <dgm:t>
        <a:bodyPr/>
        <a:lstStyle/>
        <a:p>
          <a:endParaRPr lang="fr-FR"/>
        </a:p>
      </dgm:t>
    </dgm:pt>
    <dgm:pt modelId="{74BBEB4A-49C7-44FA-8E5A-E340FADC96B7}">
      <dgm:prSet phldrT="[Texte]"/>
      <dgm:spPr/>
      <dgm:t>
        <a:bodyPr/>
        <a:lstStyle/>
        <a:p>
          <a:r>
            <a:rPr lang="fr-FR" dirty="0"/>
            <a:t>Psychologue</a:t>
          </a:r>
        </a:p>
      </dgm:t>
    </dgm:pt>
    <dgm:pt modelId="{FC29A90D-8CFF-4BC3-A0B9-335460B7C191}" type="parTrans" cxnId="{D1DF9B80-B805-4E61-B4C1-C08BB5210032}">
      <dgm:prSet/>
      <dgm:spPr/>
      <dgm:t>
        <a:bodyPr/>
        <a:lstStyle/>
        <a:p>
          <a:endParaRPr lang="fr-FR"/>
        </a:p>
      </dgm:t>
    </dgm:pt>
    <dgm:pt modelId="{5E1F95A1-2394-46D8-847E-90C1C082C408}" type="sibTrans" cxnId="{D1DF9B80-B805-4E61-B4C1-C08BB5210032}">
      <dgm:prSet/>
      <dgm:spPr/>
      <dgm:t>
        <a:bodyPr/>
        <a:lstStyle/>
        <a:p>
          <a:endParaRPr lang="fr-FR"/>
        </a:p>
      </dgm:t>
    </dgm:pt>
    <dgm:pt modelId="{00BE2C76-7EBB-4417-98F8-4D3258813A55}">
      <dgm:prSet/>
      <dgm:spPr/>
      <dgm:t>
        <a:bodyPr/>
        <a:lstStyle/>
        <a:p>
          <a:r>
            <a:rPr lang="fr-FR" dirty="0"/>
            <a:t>Psychologue</a:t>
          </a:r>
        </a:p>
      </dgm:t>
    </dgm:pt>
    <dgm:pt modelId="{E83FFF14-AFB8-4F84-997F-C64F301FF6AD}" type="parTrans" cxnId="{5D285543-6B9C-4CE7-B5D0-E774AC245670}">
      <dgm:prSet/>
      <dgm:spPr/>
      <dgm:t>
        <a:bodyPr/>
        <a:lstStyle/>
        <a:p>
          <a:endParaRPr lang="fr-FR"/>
        </a:p>
      </dgm:t>
    </dgm:pt>
    <dgm:pt modelId="{BD648852-6BCF-4ED3-9787-4F506FA15D7D}" type="sibTrans" cxnId="{5D285543-6B9C-4CE7-B5D0-E774AC245670}">
      <dgm:prSet/>
      <dgm:spPr/>
      <dgm:t>
        <a:bodyPr/>
        <a:lstStyle/>
        <a:p>
          <a:endParaRPr lang="fr-FR"/>
        </a:p>
      </dgm:t>
    </dgm:pt>
    <dgm:pt modelId="{4493B2CE-9958-4F7B-855E-243F859E3060}">
      <dgm:prSet/>
      <dgm:spPr/>
      <dgm:t>
        <a:bodyPr/>
        <a:lstStyle/>
        <a:p>
          <a:r>
            <a:rPr lang="fr-FR" dirty="0"/>
            <a:t>	</a:t>
          </a:r>
          <a:r>
            <a:rPr lang="fr-FR" b="1" dirty="0"/>
            <a:t>COURRIER MEDICAL DE SYNTHESE</a:t>
          </a:r>
        </a:p>
      </dgm:t>
    </dgm:pt>
    <dgm:pt modelId="{A8178CEC-D1C0-428E-8877-67BF74BCB2AB}" type="parTrans" cxnId="{0B24C4CB-49A8-468B-B0D5-E585A9AC2EE9}">
      <dgm:prSet/>
      <dgm:spPr/>
      <dgm:t>
        <a:bodyPr/>
        <a:lstStyle/>
        <a:p>
          <a:endParaRPr lang="fr-FR"/>
        </a:p>
      </dgm:t>
    </dgm:pt>
    <dgm:pt modelId="{21B77186-5312-4D6A-818D-242FE6B6A7D7}" type="sibTrans" cxnId="{0B24C4CB-49A8-468B-B0D5-E585A9AC2EE9}">
      <dgm:prSet/>
      <dgm:spPr/>
      <dgm:t>
        <a:bodyPr/>
        <a:lstStyle/>
        <a:p>
          <a:endParaRPr lang="fr-FR"/>
        </a:p>
      </dgm:t>
    </dgm:pt>
    <dgm:pt modelId="{4C5CD0AB-F1F5-4B7D-86AE-29D193437889}">
      <dgm:prSet phldrT="[Texte]"/>
      <dgm:spPr/>
      <dgm:t>
        <a:bodyPr/>
        <a:lstStyle/>
        <a:p>
          <a:r>
            <a:rPr lang="fr-FR" dirty="0"/>
            <a:t>+/- injection de FER</a:t>
          </a:r>
        </a:p>
      </dgm:t>
    </dgm:pt>
    <dgm:pt modelId="{FBED16D7-31D5-4C17-996B-83D8FAFC543F}" type="parTrans" cxnId="{626099A1-3861-414B-98F2-C73FD5934230}">
      <dgm:prSet/>
      <dgm:spPr/>
      <dgm:t>
        <a:bodyPr/>
        <a:lstStyle/>
        <a:p>
          <a:endParaRPr lang="fr-FR"/>
        </a:p>
      </dgm:t>
    </dgm:pt>
    <dgm:pt modelId="{3CB13C69-55FE-4B46-BDDD-546F8EC5D920}" type="sibTrans" cxnId="{626099A1-3861-414B-98F2-C73FD5934230}">
      <dgm:prSet/>
      <dgm:spPr/>
      <dgm:t>
        <a:bodyPr/>
        <a:lstStyle/>
        <a:p>
          <a:endParaRPr lang="fr-FR"/>
        </a:p>
      </dgm:t>
    </dgm:pt>
    <dgm:pt modelId="{1D57C543-BB26-4AD3-947F-1A11835B9977}" type="pres">
      <dgm:prSet presAssocID="{8C8D59E5-CA88-4553-92B3-AE7873C0441C}" presName="linear" presStyleCnt="0">
        <dgm:presLayoutVars>
          <dgm:animLvl val="lvl"/>
          <dgm:resizeHandles val="exact"/>
        </dgm:presLayoutVars>
      </dgm:prSet>
      <dgm:spPr/>
    </dgm:pt>
    <dgm:pt modelId="{A9AB6899-FE1A-4FF9-9B69-166361BD8DF2}" type="pres">
      <dgm:prSet presAssocID="{7471CC8D-8A53-4FC2-A279-53229E9AE10B}" presName="parentText" presStyleLbl="node1" presStyleIdx="0" presStyleCnt="5" custScaleY="36730" custLinFactNeighborX="-709" custLinFactNeighborY="88807">
        <dgm:presLayoutVars>
          <dgm:chMax val="0"/>
          <dgm:bulletEnabled val="1"/>
        </dgm:presLayoutVars>
      </dgm:prSet>
      <dgm:spPr/>
    </dgm:pt>
    <dgm:pt modelId="{6B96BFDB-4C3F-468F-9A52-B6308C2B2693}" type="pres">
      <dgm:prSet presAssocID="{544594D9-6FDA-40E2-9435-5A06FDA9D3E1}" presName="spacer" presStyleCnt="0"/>
      <dgm:spPr/>
    </dgm:pt>
    <dgm:pt modelId="{A27D3110-A2F6-4B23-8388-016A0590973A}" type="pres">
      <dgm:prSet presAssocID="{E9899C8D-87CC-4D7B-83E4-C419F10789E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F781FB2-54A4-4CFB-8E21-B699B8572660}" type="pres">
      <dgm:prSet presAssocID="{E9899C8D-87CC-4D7B-83E4-C419F10789ED}" presName="childText" presStyleLbl="revTx" presStyleIdx="0" presStyleCnt="2">
        <dgm:presLayoutVars>
          <dgm:bulletEnabled val="1"/>
        </dgm:presLayoutVars>
      </dgm:prSet>
      <dgm:spPr/>
    </dgm:pt>
    <dgm:pt modelId="{6811DAD8-AAFE-4A40-BBDE-AC20A64E7EF3}" type="pres">
      <dgm:prSet presAssocID="{502BDB16-8B97-4A8F-83AB-A3EB556845A5}" presName="parentText" presStyleLbl="node1" presStyleIdx="2" presStyleCnt="5" custScaleY="46832">
        <dgm:presLayoutVars>
          <dgm:chMax val="0"/>
          <dgm:bulletEnabled val="1"/>
        </dgm:presLayoutVars>
      </dgm:prSet>
      <dgm:spPr/>
    </dgm:pt>
    <dgm:pt modelId="{22AE3EC9-46A8-4B9E-B840-1E08203AA0C5}" type="pres">
      <dgm:prSet presAssocID="{76A4635F-F713-4594-8CB5-C70F5F241223}" presName="spacer" presStyleCnt="0"/>
      <dgm:spPr/>
    </dgm:pt>
    <dgm:pt modelId="{892252E0-7AFA-4131-A0D2-A7E53C2DFC47}" type="pres">
      <dgm:prSet presAssocID="{B8F72CFE-8B77-41F8-9AA7-9754F2BE0E3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9B202A8-61D1-41A5-8776-89CB8D149425}" type="pres">
      <dgm:prSet presAssocID="{B8F72CFE-8B77-41F8-9AA7-9754F2BE0E34}" presName="childText" presStyleLbl="revTx" presStyleIdx="1" presStyleCnt="2">
        <dgm:presLayoutVars>
          <dgm:bulletEnabled val="1"/>
        </dgm:presLayoutVars>
      </dgm:prSet>
      <dgm:spPr/>
    </dgm:pt>
    <dgm:pt modelId="{53D3F4E8-E295-4EB8-B502-E653D57B0AC8}" type="pres">
      <dgm:prSet presAssocID="{4894266C-01F1-4485-B24D-D4668559DF89}" presName="parentText" presStyleLbl="node1" presStyleIdx="4" presStyleCnt="5" custScaleY="87213">
        <dgm:presLayoutVars>
          <dgm:chMax val="0"/>
          <dgm:bulletEnabled val="1"/>
        </dgm:presLayoutVars>
      </dgm:prSet>
      <dgm:spPr/>
    </dgm:pt>
  </dgm:ptLst>
  <dgm:cxnLst>
    <dgm:cxn modelId="{2B3BA304-5A2B-44C0-A273-3AE8065103C2}" type="presOf" srcId="{E5EBDA17-3499-41D9-B52C-8C157CCC1C5A}" destId="{E9B202A8-61D1-41A5-8776-89CB8D149425}" srcOrd="0" destOrd="0" presId="urn:microsoft.com/office/officeart/2005/8/layout/vList2"/>
    <dgm:cxn modelId="{4A737D07-D13C-4545-9FB8-C299769D1257}" srcId="{E9899C8D-87CC-4D7B-83E4-C419F10789ED}" destId="{4A70201D-B3AB-45C5-8051-132EE5FE84FC}" srcOrd="0" destOrd="0" parTransId="{7916F475-3E34-44A6-A963-8363BB544A3F}" sibTransId="{E2E58CE4-DFA3-4AF8-80AF-91FA9AB1E2A6}"/>
    <dgm:cxn modelId="{42ED491A-B62C-4B50-8292-84B9CDC9AC9D}" srcId="{8C8D59E5-CA88-4553-92B3-AE7873C0441C}" destId="{4894266C-01F1-4485-B24D-D4668559DF89}" srcOrd="4" destOrd="0" parTransId="{54C8D7E6-D800-452C-9CF5-99BB8AAE2E41}" sibTransId="{A1309B0E-AA60-4B1C-BE43-B772B06CFD8A}"/>
    <dgm:cxn modelId="{4201C01E-ECD2-461C-82E9-40269363A93F}" type="presOf" srcId="{4BFEBEF4-56DF-4448-B4F8-565A18760F40}" destId="{BF781FB2-54A4-4CFB-8E21-B699B8572660}" srcOrd="0" destOrd="4" presId="urn:microsoft.com/office/officeart/2005/8/layout/vList2"/>
    <dgm:cxn modelId="{8184DD1E-3E32-405E-B370-3955B7E55135}" srcId="{B8F72CFE-8B77-41F8-9AA7-9754F2BE0E34}" destId="{A7022972-1704-421B-96A8-08074C55C55B}" srcOrd="5" destOrd="0" parTransId="{4255D6EA-5BE1-441A-A45B-2296233AB626}" sibTransId="{96A43F26-130D-4B0D-A47F-8D5CD8F6739F}"/>
    <dgm:cxn modelId="{D3938421-263D-49D5-9DB6-FBA9F499203C}" srcId="{E9899C8D-87CC-4D7B-83E4-C419F10789ED}" destId="{4BFEBEF4-56DF-4448-B4F8-565A18760F40}" srcOrd="4" destOrd="0" parTransId="{C3F9E28C-610A-4290-8B1D-CED7823ADF9D}" sibTransId="{4D1F7E45-535B-4B4C-8DEB-771305C46AE5}"/>
    <dgm:cxn modelId="{A01E432F-5C9D-462A-AA06-72DB755A801E}" type="presOf" srcId="{4C5CD0AB-F1F5-4B7D-86AE-29D193437889}" destId="{BF781FB2-54A4-4CFB-8E21-B699B8572660}" srcOrd="0" destOrd="7" presId="urn:microsoft.com/office/officeart/2005/8/layout/vList2"/>
    <dgm:cxn modelId="{B09F2C30-3192-404C-9BFF-83803C5F8FD4}" srcId="{8C8D59E5-CA88-4553-92B3-AE7873C0441C}" destId="{B8F72CFE-8B77-41F8-9AA7-9754F2BE0E34}" srcOrd="3" destOrd="0" parTransId="{2CE788D4-63AC-4A67-B0F7-29A5FF1D7792}" sibTransId="{9DE4AE08-D786-45E7-B03C-CCB65BB82601}"/>
    <dgm:cxn modelId="{2DFCDC3D-BB81-4835-B581-6DBE13FED3ED}" srcId="{E9899C8D-87CC-4D7B-83E4-C419F10789ED}" destId="{6D81D61C-C9DB-4404-901C-A8A432813AD8}" srcOrd="5" destOrd="0" parTransId="{7F5BE477-AC35-4273-B0D2-9F32AF930607}" sibTransId="{769F3435-F513-4D8F-99F4-9302474DC7AD}"/>
    <dgm:cxn modelId="{72E7CB5D-7039-476C-8891-FB5836B03B2F}" type="presOf" srcId="{7F1F7699-CED3-4E87-9DBC-181C8A718990}" destId="{BF781FB2-54A4-4CFB-8E21-B699B8572660}" srcOrd="0" destOrd="3" presId="urn:microsoft.com/office/officeart/2005/8/layout/vList2"/>
    <dgm:cxn modelId="{40A38960-8954-43BE-B97D-D3011800488B}" type="presOf" srcId="{A792BA1D-9A1F-4F2D-A8FA-C4FDD0659527}" destId="{E9B202A8-61D1-41A5-8776-89CB8D149425}" srcOrd="0" destOrd="3" presId="urn:microsoft.com/office/officeart/2005/8/layout/vList2"/>
    <dgm:cxn modelId="{5D285543-6B9C-4CE7-B5D0-E774AC245670}" srcId="{B8F72CFE-8B77-41F8-9AA7-9754F2BE0E34}" destId="{00BE2C76-7EBB-4417-98F8-4D3258813A55}" srcOrd="2" destOrd="0" parTransId="{E83FFF14-AFB8-4F84-997F-C64F301FF6AD}" sibTransId="{BD648852-6BCF-4ED3-9787-4F506FA15D7D}"/>
    <dgm:cxn modelId="{739F6348-AFE5-45B3-A13E-0156E77E4FF1}" type="presOf" srcId="{4894266C-01F1-4485-B24D-D4668559DF89}" destId="{53D3F4E8-E295-4EB8-B502-E653D57B0AC8}" srcOrd="0" destOrd="0" presId="urn:microsoft.com/office/officeart/2005/8/layout/vList2"/>
    <dgm:cxn modelId="{4F08A849-C1F0-4EEF-8089-8FF201699487}" type="presOf" srcId="{74BBEB4A-49C7-44FA-8E5A-E340FADC96B7}" destId="{BF781FB2-54A4-4CFB-8E21-B699B8572660}" srcOrd="0" destOrd="2" presId="urn:microsoft.com/office/officeart/2005/8/layout/vList2"/>
    <dgm:cxn modelId="{C304394F-7B59-4531-9B48-A7C8222B14FD}" type="presOf" srcId="{325756FD-DDD9-43FE-8D2A-A54BC2148451}" destId="{E9B202A8-61D1-41A5-8776-89CB8D149425}" srcOrd="0" destOrd="1" presId="urn:microsoft.com/office/officeart/2005/8/layout/vList2"/>
    <dgm:cxn modelId="{1A0FD870-79EC-432D-90CE-2097BD8E3CDC}" type="presOf" srcId="{096230E2-11FD-453D-B0A9-F04859275BBE}" destId="{BF781FB2-54A4-4CFB-8E21-B699B8572660}" srcOrd="0" destOrd="6" presId="urn:microsoft.com/office/officeart/2005/8/layout/vList2"/>
    <dgm:cxn modelId="{DEEFFA50-4295-436F-A27F-6E0A6D4524CB}" type="presOf" srcId="{49A5E17E-E8CC-46CB-A32A-D2E4032C963E}" destId="{BF781FB2-54A4-4CFB-8E21-B699B8572660}" srcOrd="0" destOrd="1" presId="urn:microsoft.com/office/officeart/2005/8/layout/vList2"/>
    <dgm:cxn modelId="{D382EA71-6255-4852-BF73-899F6F53BD2F}" type="presOf" srcId="{E9899C8D-87CC-4D7B-83E4-C419F10789ED}" destId="{A27D3110-A2F6-4B23-8388-016A0590973A}" srcOrd="0" destOrd="0" presId="urn:microsoft.com/office/officeart/2005/8/layout/vList2"/>
    <dgm:cxn modelId="{44110973-20C9-4A33-A819-D58197C2F789}" type="presOf" srcId="{00BE2C76-7EBB-4417-98F8-4D3258813A55}" destId="{E9B202A8-61D1-41A5-8776-89CB8D149425}" srcOrd="0" destOrd="2" presId="urn:microsoft.com/office/officeart/2005/8/layout/vList2"/>
    <dgm:cxn modelId="{D1DF9B80-B805-4E61-B4C1-C08BB5210032}" srcId="{E9899C8D-87CC-4D7B-83E4-C419F10789ED}" destId="{74BBEB4A-49C7-44FA-8E5A-E340FADC96B7}" srcOrd="2" destOrd="0" parTransId="{FC29A90D-8CFF-4BC3-A0B9-335460B7C191}" sibTransId="{5E1F95A1-2394-46D8-847E-90C1C082C408}"/>
    <dgm:cxn modelId="{44207881-CB92-4F81-A7B1-FFF8C9E8DA52}" srcId="{E9899C8D-87CC-4D7B-83E4-C419F10789ED}" destId="{7F1F7699-CED3-4E87-9DBC-181C8A718990}" srcOrd="3" destOrd="0" parTransId="{EB94333C-E839-434E-9AC9-EA65DBF2B92F}" sibTransId="{360D084E-9FD5-47D7-86C8-0F616BCEFB59}"/>
    <dgm:cxn modelId="{8BB0B182-D663-4F39-BDE9-30797E77123D}" srcId="{B8F72CFE-8B77-41F8-9AA7-9754F2BE0E34}" destId="{EEB321C5-314E-44DC-86BE-5F917DEDEE28}" srcOrd="6" destOrd="0" parTransId="{307D1894-EB58-46B8-A624-4E217569265C}" sibTransId="{EB459167-0093-436B-886C-AACD03EA26E8}"/>
    <dgm:cxn modelId="{48D49E84-241A-464F-AEE7-748BA980F47D}" type="presOf" srcId="{6D81D61C-C9DB-4404-901C-A8A432813AD8}" destId="{BF781FB2-54A4-4CFB-8E21-B699B8572660}" srcOrd="0" destOrd="5" presId="urn:microsoft.com/office/officeart/2005/8/layout/vList2"/>
    <dgm:cxn modelId="{D2248487-C03D-4901-8CAC-514073FE1B91}" type="presOf" srcId="{B8F72CFE-8B77-41F8-9AA7-9754F2BE0E34}" destId="{892252E0-7AFA-4131-A0D2-A7E53C2DFC47}" srcOrd="0" destOrd="0" presId="urn:microsoft.com/office/officeart/2005/8/layout/vList2"/>
    <dgm:cxn modelId="{382EC98B-3270-4868-ABD7-AE8F4850067B}" type="presOf" srcId="{4493B2CE-9958-4F7B-855E-243F859E3060}" destId="{E9B202A8-61D1-41A5-8776-89CB8D149425}" srcOrd="0" destOrd="7" presId="urn:microsoft.com/office/officeart/2005/8/layout/vList2"/>
    <dgm:cxn modelId="{02E60092-644C-4ABB-AEB0-B652D1C94BB0}" srcId="{8C8D59E5-CA88-4553-92B3-AE7873C0441C}" destId="{E9899C8D-87CC-4D7B-83E4-C419F10789ED}" srcOrd="1" destOrd="0" parTransId="{2800FE3A-960F-416D-9AC1-AFC87525FD4D}" sibTransId="{C6AC59B3-BB5D-4F0C-A0F2-0905FA0C1F2A}"/>
    <dgm:cxn modelId="{50689392-9359-4EB3-9823-1EDE5D6CDC63}" type="presOf" srcId="{7F2CA659-39DE-48AC-BBD7-9DA96E6ADCFD}" destId="{E9B202A8-61D1-41A5-8776-89CB8D149425}" srcOrd="0" destOrd="4" presId="urn:microsoft.com/office/officeart/2005/8/layout/vList2"/>
    <dgm:cxn modelId="{890AB992-3E50-4649-BA23-319BBCFDE646}" srcId="{B8F72CFE-8B77-41F8-9AA7-9754F2BE0E34}" destId="{7F2CA659-39DE-48AC-BBD7-9DA96E6ADCFD}" srcOrd="4" destOrd="0" parTransId="{B2F6BF4C-7950-43F7-B374-5F3B24C57198}" sibTransId="{2913A86B-8B18-424D-A866-75A0A10341BB}"/>
    <dgm:cxn modelId="{E4A9C194-489E-4F5A-B708-D431F89522B6}" type="presOf" srcId="{A7022972-1704-421B-96A8-08074C55C55B}" destId="{E9B202A8-61D1-41A5-8776-89CB8D149425}" srcOrd="0" destOrd="5" presId="urn:microsoft.com/office/officeart/2005/8/layout/vList2"/>
    <dgm:cxn modelId="{DFFFA698-B9B1-4269-AED4-2071472A48C5}" srcId="{E9899C8D-87CC-4D7B-83E4-C419F10789ED}" destId="{096230E2-11FD-453D-B0A9-F04859275BBE}" srcOrd="6" destOrd="0" parTransId="{F8275932-D306-42DE-83B6-F03805D72147}" sibTransId="{320FE099-53A6-4B12-ABF2-A8FE139A1288}"/>
    <dgm:cxn modelId="{626099A1-3861-414B-98F2-C73FD5934230}" srcId="{E9899C8D-87CC-4D7B-83E4-C419F10789ED}" destId="{4C5CD0AB-F1F5-4B7D-86AE-29D193437889}" srcOrd="7" destOrd="0" parTransId="{FBED16D7-31D5-4C17-996B-83D8FAFC543F}" sibTransId="{3CB13C69-55FE-4B46-BDDD-546F8EC5D920}"/>
    <dgm:cxn modelId="{44AF71AE-F569-48FE-AC24-920448B2E3E7}" srcId="{8C8D59E5-CA88-4553-92B3-AE7873C0441C}" destId="{502BDB16-8B97-4A8F-83AB-A3EB556845A5}" srcOrd="2" destOrd="0" parTransId="{EA597EF7-9F48-404D-BE17-D60386EC374C}" sibTransId="{76A4635F-F713-4594-8CB5-C70F5F241223}"/>
    <dgm:cxn modelId="{84AC6DB2-929A-4776-A0BF-F04C15C7AB39}" type="presOf" srcId="{DB5D2D23-ADAE-4CAC-8B86-B72557B18BEF}" destId="{BF781FB2-54A4-4CFB-8E21-B699B8572660}" srcOrd="0" destOrd="8" presId="urn:microsoft.com/office/officeart/2005/8/layout/vList2"/>
    <dgm:cxn modelId="{F02FE4B8-06D0-480F-AD82-59809BD36980}" srcId="{B8F72CFE-8B77-41F8-9AA7-9754F2BE0E34}" destId="{A792BA1D-9A1F-4F2D-A8FA-C4FDD0659527}" srcOrd="3" destOrd="0" parTransId="{2BBB76A9-D871-429A-AA88-D0EB5373A63C}" sibTransId="{2A9E274C-0CAD-4D37-BE5C-23525A223155}"/>
    <dgm:cxn modelId="{DCEE18C1-1FD0-4DC3-A5DF-2E11487D4D46}" srcId="{B8F72CFE-8B77-41F8-9AA7-9754F2BE0E34}" destId="{E5EBDA17-3499-41D9-B52C-8C157CCC1C5A}" srcOrd="0" destOrd="0" parTransId="{F291ED87-0077-45C7-BB75-54101C5062A3}" sibTransId="{EB6E5D10-0471-4E41-AA14-34B5A8F663E2}"/>
    <dgm:cxn modelId="{5AE36DC2-0F7E-45BF-B6E1-1849B1FC2FDC}" type="presOf" srcId="{7471CC8D-8A53-4FC2-A279-53229E9AE10B}" destId="{A9AB6899-FE1A-4FF9-9B69-166361BD8DF2}" srcOrd="0" destOrd="0" presId="urn:microsoft.com/office/officeart/2005/8/layout/vList2"/>
    <dgm:cxn modelId="{0B24C4CB-49A8-468B-B0D5-E585A9AC2EE9}" srcId="{EEB321C5-314E-44DC-86BE-5F917DEDEE28}" destId="{4493B2CE-9958-4F7B-855E-243F859E3060}" srcOrd="0" destOrd="0" parTransId="{A8178CEC-D1C0-428E-8877-67BF74BCB2AB}" sibTransId="{21B77186-5312-4D6A-818D-242FE6B6A7D7}"/>
    <dgm:cxn modelId="{B2E675D6-72EC-48F4-8848-E52F2B980CEA}" srcId="{8C8D59E5-CA88-4553-92B3-AE7873C0441C}" destId="{7471CC8D-8A53-4FC2-A279-53229E9AE10B}" srcOrd="0" destOrd="0" parTransId="{F8598BE5-F051-4CF7-866F-E398F8B2FD3E}" sibTransId="{544594D9-6FDA-40E2-9435-5A06FDA9D3E1}"/>
    <dgm:cxn modelId="{650949DA-67C0-45E4-A228-6184112B134E}" type="presOf" srcId="{4A70201D-B3AB-45C5-8051-132EE5FE84FC}" destId="{BF781FB2-54A4-4CFB-8E21-B699B8572660}" srcOrd="0" destOrd="0" presId="urn:microsoft.com/office/officeart/2005/8/layout/vList2"/>
    <dgm:cxn modelId="{28A58AE3-E1F7-44A1-9218-467D4591E9C7}" srcId="{4C5CD0AB-F1F5-4B7D-86AE-29D193437889}" destId="{DB5D2D23-ADAE-4CAC-8B86-B72557B18BEF}" srcOrd="0" destOrd="0" parTransId="{C1AEEBFA-A0A8-4B63-A3AA-9237A5177C52}" sibTransId="{603A6CC3-CB65-4990-A4AB-9824C59FDE7B}"/>
    <dgm:cxn modelId="{7380FDE8-EC5B-411C-953F-C28C01B09036}" type="presOf" srcId="{502BDB16-8B97-4A8F-83AB-A3EB556845A5}" destId="{6811DAD8-AAFE-4A40-BBDE-AC20A64E7EF3}" srcOrd="0" destOrd="0" presId="urn:microsoft.com/office/officeart/2005/8/layout/vList2"/>
    <dgm:cxn modelId="{340527ED-2B9F-47A0-ABE1-9926CD2FFC9D}" type="presOf" srcId="{8C8D59E5-CA88-4553-92B3-AE7873C0441C}" destId="{1D57C543-BB26-4AD3-947F-1A11835B9977}" srcOrd="0" destOrd="0" presId="urn:microsoft.com/office/officeart/2005/8/layout/vList2"/>
    <dgm:cxn modelId="{CE867DFB-9C26-4A15-9510-1181A239E6D8}" type="presOf" srcId="{EEB321C5-314E-44DC-86BE-5F917DEDEE28}" destId="{E9B202A8-61D1-41A5-8776-89CB8D149425}" srcOrd="0" destOrd="6" presId="urn:microsoft.com/office/officeart/2005/8/layout/vList2"/>
    <dgm:cxn modelId="{819BA1FC-FBA7-4515-91E7-57271B373F01}" srcId="{E9899C8D-87CC-4D7B-83E4-C419F10789ED}" destId="{49A5E17E-E8CC-46CB-A32A-D2E4032C963E}" srcOrd="1" destOrd="0" parTransId="{8EF80DF1-E8FB-4258-809B-4BE1445E8EA5}" sibTransId="{C130D190-47FE-49C1-A04D-F83ED92BCAEA}"/>
    <dgm:cxn modelId="{8E74E0FE-9C6F-4A07-BDCD-37F1406CB237}" srcId="{B8F72CFE-8B77-41F8-9AA7-9754F2BE0E34}" destId="{325756FD-DDD9-43FE-8D2A-A54BC2148451}" srcOrd="1" destOrd="0" parTransId="{576B3D02-1207-44D5-B63C-EC8891372A85}" sibTransId="{778CE339-815A-45FE-BBD1-D298BEF216AC}"/>
    <dgm:cxn modelId="{7292559F-593E-4659-81FE-E6DB889F4E57}" type="presParOf" srcId="{1D57C543-BB26-4AD3-947F-1A11835B9977}" destId="{A9AB6899-FE1A-4FF9-9B69-166361BD8DF2}" srcOrd="0" destOrd="0" presId="urn:microsoft.com/office/officeart/2005/8/layout/vList2"/>
    <dgm:cxn modelId="{476BAEF3-49F9-4F8D-BB13-2F9A719B337F}" type="presParOf" srcId="{1D57C543-BB26-4AD3-947F-1A11835B9977}" destId="{6B96BFDB-4C3F-468F-9A52-B6308C2B2693}" srcOrd="1" destOrd="0" presId="urn:microsoft.com/office/officeart/2005/8/layout/vList2"/>
    <dgm:cxn modelId="{BBC6C0EA-2096-4BBB-A026-948F26428C2B}" type="presParOf" srcId="{1D57C543-BB26-4AD3-947F-1A11835B9977}" destId="{A27D3110-A2F6-4B23-8388-016A0590973A}" srcOrd="2" destOrd="0" presId="urn:microsoft.com/office/officeart/2005/8/layout/vList2"/>
    <dgm:cxn modelId="{09DBDA2B-5447-4669-8167-245D880F721B}" type="presParOf" srcId="{1D57C543-BB26-4AD3-947F-1A11835B9977}" destId="{BF781FB2-54A4-4CFB-8E21-B699B8572660}" srcOrd="3" destOrd="0" presId="urn:microsoft.com/office/officeart/2005/8/layout/vList2"/>
    <dgm:cxn modelId="{8FD0E077-F7CE-4AA9-B43B-D536B7634D62}" type="presParOf" srcId="{1D57C543-BB26-4AD3-947F-1A11835B9977}" destId="{6811DAD8-AAFE-4A40-BBDE-AC20A64E7EF3}" srcOrd="4" destOrd="0" presId="urn:microsoft.com/office/officeart/2005/8/layout/vList2"/>
    <dgm:cxn modelId="{4A43BE14-C6BE-496F-9FF8-E6F9152AB588}" type="presParOf" srcId="{1D57C543-BB26-4AD3-947F-1A11835B9977}" destId="{22AE3EC9-46A8-4B9E-B840-1E08203AA0C5}" srcOrd="5" destOrd="0" presId="urn:microsoft.com/office/officeart/2005/8/layout/vList2"/>
    <dgm:cxn modelId="{96B207A6-20FC-4FBF-9E88-C4C3BE97D238}" type="presParOf" srcId="{1D57C543-BB26-4AD3-947F-1A11835B9977}" destId="{892252E0-7AFA-4131-A0D2-A7E53C2DFC47}" srcOrd="6" destOrd="0" presId="urn:microsoft.com/office/officeart/2005/8/layout/vList2"/>
    <dgm:cxn modelId="{BB760B47-5A1D-4A25-87D9-E5D83607133D}" type="presParOf" srcId="{1D57C543-BB26-4AD3-947F-1A11835B9977}" destId="{E9B202A8-61D1-41A5-8776-89CB8D149425}" srcOrd="7" destOrd="0" presId="urn:microsoft.com/office/officeart/2005/8/layout/vList2"/>
    <dgm:cxn modelId="{C5A82218-0D75-4FD0-B44A-D4BCBBA49C3F}" type="presParOf" srcId="{1D57C543-BB26-4AD3-947F-1A11835B9977}" destId="{53D3F4E8-E295-4EB8-B502-E653D57B0AC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E9E4FE-BF4D-4972-B077-5E294A573989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EBAE566E-C7F5-4EEB-AF5D-CA8A55B4F14F}">
      <dgm:prSet phldrT="[Texte]"/>
      <dgm:spPr/>
      <dgm:t>
        <a:bodyPr/>
        <a:lstStyle/>
        <a:p>
          <a:r>
            <a:rPr lang="fr-FR" dirty="0"/>
            <a:t>50 000 séjours MCO / an</a:t>
          </a:r>
        </a:p>
      </dgm:t>
    </dgm:pt>
    <dgm:pt modelId="{0799A443-C070-4ECC-A605-EAE72BA57E22}" type="parTrans" cxnId="{804DCE72-FD9C-40B3-A626-A2EC3E39AC31}">
      <dgm:prSet/>
      <dgm:spPr/>
      <dgm:t>
        <a:bodyPr/>
        <a:lstStyle/>
        <a:p>
          <a:endParaRPr lang="fr-FR"/>
        </a:p>
      </dgm:t>
    </dgm:pt>
    <dgm:pt modelId="{21815AC5-D1B2-4562-A7D4-02538A834B0A}" type="sibTrans" cxnId="{804DCE72-FD9C-40B3-A626-A2EC3E39AC31}">
      <dgm:prSet/>
      <dgm:spPr/>
      <dgm:t>
        <a:bodyPr/>
        <a:lstStyle/>
        <a:p>
          <a:endParaRPr lang="fr-FR"/>
        </a:p>
      </dgm:t>
    </dgm:pt>
    <dgm:pt modelId="{D175BA29-240A-41CE-97AB-F398C62013D5}">
      <dgm:prSet phldrT="[Texte]"/>
      <dgm:spPr/>
      <dgm:t>
        <a:bodyPr/>
        <a:lstStyle/>
        <a:p>
          <a:r>
            <a:rPr lang="fr-FR" dirty="0"/>
            <a:t>PREHAB VISCERAL</a:t>
          </a:r>
        </a:p>
      </dgm:t>
    </dgm:pt>
    <dgm:pt modelId="{0CC11984-8DF2-4665-87A1-25AC649094AA}" type="parTrans" cxnId="{8A4E5A27-76B8-4E3A-B3A6-0AE906029D5C}">
      <dgm:prSet/>
      <dgm:spPr/>
      <dgm:t>
        <a:bodyPr/>
        <a:lstStyle/>
        <a:p>
          <a:endParaRPr lang="fr-FR"/>
        </a:p>
      </dgm:t>
    </dgm:pt>
    <dgm:pt modelId="{ED94DAD5-5217-4587-B9AC-8C7D0FD6D44E}" type="sibTrans" cxnId="{8A4E5A27-76B8-4E3A-B3A6-0AE906029D5C}">
      <dgm:prSet/>
      <dgm:spPr/>
      <dgm:t>
        <a:bodyPr/>
        <a:lstStyle/>
        <a:p>
          <a:endParaRPr lang="fr-FR"/>
        </a:p>
      </dgm:t>
    </dgm:pt>
    <dgm:pt modelId="{726E7B0D-4A32-491F-9EAE-8CA12546D0A6}">
      <dgm:prSet phldrT="[Texte]"/>
      <dgm:spPr/>
      <dgm:t>
        <a:bodyPr/>
        <a:lstStyle/>
        <a:p>
          <a:r>
            <a:rPr lang="fr-FR" dirty="0"/>
            <a:t>PREHAB ORTHOPEDIE</a:t>
          </a:r>
        </a:p>
      </dgm:t>
    </dgm:pt>
    <dgm:pt modelId="{281DC162-2D7B-4D16-9DED-47021A594E4A}" type="parTrans" cxnId="{58EBA782-9717-4A60-93A5-83F2AAF42B7B}">
      <dgm:prSet/>
      <dgm:spPr/>
      <dgm:t>
        <a:bodyPr/>
        <a:lstStyle/>
        <a:p>
          <a:endParaRPr lang="fr-FR"/>
        </a:p>
      </dgm:t>
    </dgm:pt>
    <dgm:pt modelId="{5F7C643D-C34F-4AB1-96C9-11449F76348B}" type="sibTrans" cxnId="{58EBA782-9717-4A60-93A5-83F2AAF42B7B}">
      <dgm:prSet/>
      <dgm:spPr/>
      <dgm:t>
        <a:bodyPr/>
        <a:lstStyle/>
        <a:p>
          <a:endParaRPr lang="fr-FR"/>
        </a:p>
      </dgm:t>
    </dgm:pt>
    <dgm:pt modelId="{F8EA1F1E-61EA-4173-9C06-EDEF19DB418E}">
      <dgm:prSet phldrT="[Texte]"/>
      <dgm:spPr/>
      <dgm:t>
        <a:bodyPr/>
        <a:lstStyle/>
        <a:p>
          <a:r>
            <a:rPr lang="fr-FR" dirty="0"/>
            <a:t>Depuis mai 2021</a:t>
          </a:r>
        </a:p>
      </dgm:t>
    </dgm:pt>
    <dgm:pt modelId="{E8F7495D-6FF7-49EE-8EEF-CA1B75A79C07}" type="parTrans" cxnId="{5E243A68-946B-4470-94E8-EE76E88C9F73}">
      <dgm:prSet/>
      <dgm:spPr/>
      <dgm:t>
        <a:bodyPr/>
        <a:lstStyle/>
        <a:p>
          <a:endParaRPr lang="fr-FR"/>
        </a:p>
      </dgm:t>
    </dgm:pt>
    <dgm:pt modelId="{680929E0-F9DD-4E79-A487-A63D366D05B3}" type="sibTrans" cxnId="{5E243A68-946B-4470-94E8-EE76E88C9F73}">
      <dgm:prSet/>
      <dgm:spPr/>
      <dgm:t>
        <a:bodyPr/>
        <a:lstStyle/>
        <a:p>
          <a:endParaRPr lang="fr-FR"/>
        </a:p>
      </dgm:t>
    </dgm:pt>
    <dgm:pt modelId="{A9BB1376-3600-4AA4-BEDB-7A12E7AEB3A2}">
      <dgm:prSet phldrT="[Texte]"/>
      <dgm:spPr/>
      <dgm:t>
        <a:bodyPr/>
        <a:lstStyle/>
        <a:p>
          <a:r>
            <a:rPr lang="fr-FR" dirty="0"/>
            <a:t>Inclusion depuis sept 2019 = 32</a:t>
          </a:r>
        </a:p>
      </dgm:t>
    </dgm:pt>
    <dgm:pt modelId="{1022F858-6B5C-4AF7-82C6-0235483B60ED}" type="parTrans" cxnId="{7A7E0183-8908-4207-9833-72447429C048}">
      <dgm:prSet/>
      <dgm:spPr/>
      <dgm:t>
        <a:bodyPr/>
        <a:lstStyle/>
        <a:p>
          <a:endParaRPr lang="fr-FR"/>
        </a:p>
      </dgm:t>
    </dgm:pt>
    <dgm:pt modelId="{59A02E0E-26E2-4BCE-9EB6-DE8142F622EE}" type="sibTrans" cxnId="{7A7E0183-8908-4207-9833-72447429C048}">
      <dgm:prSet/>
      <dgm:spPr/>
      <dgm:t>
        <a:bodyPr/>
        <a:lstStyle/>
        <a:p>
          <a:endParaRPr lang="fr-FR"/>
        </a:p>
      </dgm:t>
    </dgm:pt>
    <dgm:pt modelId="{E4187FC3-3D9E-4DEF-8BB6-6B38E4294A69}">
      <dgm:prSet phldrT="[Texte]"/>
      <dgm:spPr/>
      <dgm:t>
        <a:bodyPr/>
        <a:lstStyle/>
        <a:p>
          <a:r>
            <a:rPr lang="fr-FR" dirty="0"/>
            <a:t>Exclusion (délai) = 17</a:t>
          </a:r>
        </a:p>
      </dgm:t>
    </dgm:pt>
    <dgm:pt modelId="{7D2CACFB-53AE-41F8-AA01-DF5EFBF043AE}" type="parTrans" cxnId="{A5AE4C7C-3087-4D92-A2E1-44F6E47C5EDF}">
      <dgm:prSet/>
      <dgm:spPr/>
      <dgm:t>
        <a:bodyPr/>
        <a:lstStyle/>
        <a:p>
          <a:endParaRPr lang="fr-FR"/>
        </a:p>
      </dgm:t>
    </dgm:pt>
    <dgm:pt modelId="{F835074F-33D5-4BF0-923D-343568D30AE5}" type="sibTrans" cxnId="{A5AE4C7C-3087-4D92-A2E1-44F6E47C5EDF}">
      <dgm:prSet/>
      <dgm:spPr/>
      <dgm:t>
        <a:bodyPr/>
        <a:lstStyle/>
        <a:p>
          <a:endParaRPr lang="fr-FR"/>
        </a:p>
      </dgm:t>
    </dgm:pt>
    <dgm:pt modelId="{3B526252-5B46-4453-B081-CF12DFCBF0BB}">
      <dgm:prSet phldrT="[Texte]"/>
      <dgm:spPr/>
      <dgm:t>
        <a:bodyPr/>
        <a:lstStyle/>
        <a:p>
          <a:r>
            <a:rPr lang="fr-FR" dirty="0"/>
            <a:t>Refus = 5</a:t>
          </a:r>
        </a:p>
      </dgm:t>
    </dgm:pt>
    <dgm:pt modelId="{8E68173B-64E4-41F6-A706-E059852EB58B}" type="parTrans" cxnId="{48E20622-AEDE-4694-AB4A-A39E799A149A}">
      <dgm:prSet/>
      <dgm:spPr/>
      <dgm:t>
        <a:bodyPr/>
        <a:lstStyle/>
        <a:p>
          <a:endParaRPr lang="fr-FR"/>
        </a:p>
      </dgm:t>
    </dgm:pt>
    <dgm:pt modelId="{B926A2B5-4254-439A-B9BC-BCB32068F66D}" type="sibTrans" cxnId="{48E20622-AEDE-4694-AB4A-A39E799A149A}">
      <dgm:prSet/>
      <dgm:spPr/>
      <dgm:t>
        <a:bodyPr/>
        <a:lstStyle/>
        <a:p>
          <a:endParaRPr lang="fr-FR"/>
        </a:p>
      </dgm:t>
    </dgm:pt>
    <dgm:pt modelId="{948C9E6E-FE33-4E05-8F44-F6B09A0EF827}">
      <dgm:prSet phldrT="[Texte]"/>
      <dgm:spPr/>
      <dgm:t>
        <a:bodyPr/>
        <a:lstStyle/>
        <a:p>
          <a:r>
            <a:rPr lang="fr-FR" dirty="0"/>
            <a:t>Perdus de vue ?</a:t>
          </a:r>
        </a:p>
      </dgm:t>
    </dgm:pt>
    <dgm:pt modelId="{6CAE7A44-3E7F-4F75-B77B-BAF5F6D48B68}" type="parTrans" cxnId="{A7A81DB8-CDDE-4D82-865E-9C4007978B79}">
      <dgm:prSet/>
      <dgm:spPr/>
      <dgm:t>
        <a:bodyPr/>
        <a:lstStyle/>
        <a:p>
          <a:endParaRPr lang="fr-FR"/>
        </a:p>
      </dgm:t>
    </dgm:pt>
    <dgm:pt modelId="{28641CEF-DE11-4A3F-A890-72F479DBF9E8}" type="sibTrans" cxnId="{A7A81DB8-CDDE-4D82-865E-9C4007978B79}">
      <dgm:prSet/>
      <dgm:spPr/>
      <dgm:t>
        <a:bodyPr/>
        <a:lstStyle/>
        <a:p>
          <a:endParaRPr lang="fr-FR"/>
        </a:p>
      </dgm:t>
    </dgm:pt>
    <dgm:pt modelId="{4C9B0F6B-7577-4BBB-9A27-1C55CF776E5B}">
      <dgm:prSet phldrT="[Texte]"/>
      <dgm:spPr/>
      <dgm:t>
        <a:bodyPr/>
        <a:lstStyle/>
        <a:p>
          <a:r>
            <a:rPr lang="fr-FR" dirty="0"/>
            <a:t>Construction du projet</a:t>
          </a:r>
        </a:p>
      </dgm:t>
    </dgm:pt>
    <dgm:pt modelId="{F802A278-83A3-41FE-A13A-AE2830007B59}" type="parTrans" cxnId="{506574FA-A3B6-4230-845C-183ACE7580F6}">
      <dgm:prSet/>
      <dgm:spPr/>
      <dgm:t>
        <a:bodyPr/>
        <a:lstStyle/>
        <a:p>
          <a:endParaRPr lang="fr-FR"/>
        </a:p>
      </dgm:t>
    </dgm:pt>
    <dgm:pt modelId="{71AF86FE-C74D-499E-9347-24FE7B7B27AA}" type="sibTrans" cxnId="{506574FA-A3B6-4230-845C-183ACE7580F6}">
      <dgm:prSet/>
      <dgm:spPr/>
      <dgm:t>
        <a:bodyPr/>
        <a:lstStyle/>
        <a:p>
          <a:endParaRPr lang="fr-FR"/>
        </a:p>
      </dgm:t>
    </dgm:pt>
    <dgm:pt modelId="{DD2CB700-CDFB-4034-8547-C23EE7501C3D}">
      <dgm:prSet phldrT="[Texte]"/>
      <dgm:spPr/>
      <dgm:t>
        <a:bodyPr/>
        <a:lstStyle/>
        <a:p>
          <a:r>
            <a:rPr lang="fr-FR" dirty="0"/>
            <a:t>Décembre 2018 Visite Equipe Hôpital Foch</a:t>
          </a:r>
        </a:p>
      </dgm:t>
    </dgm:pt>
    <dgm:pt modelId="{DAEA3F1F-BEBF-4647-BACB-3E0A0648A202}" type="parTrans" cxnId="{D79F10B3-3862-4C0E-84F2-E1B5403E3C28}">
      <dgm:prSet/>
      <dgm:spPr/>
      <dgm:t>
        <a:bodyPr/>
        <a:lstStyle/>
        <a:p>
          <a:endParaRPr lang="fr-FR"/>
        </a:p>
      </dgm:t>
    </dgm:pt>
    <dgm:pt modelId="{201C7B66-988C-4F2E-9E95-131497100C9A}" type="sibTrans" cxnId="{D79F10B3-3862-4C0E-84F2-E1B5403E3C28}">
      <dgm:prSet/>
      <dgm:spPr/>
      <dgm:t>
        <a:bodyPr/>
        <a:lstStyle/>
        <a:p>
          <a:endParaRPr lang="fr-FR"/>
        </a:p>
      </dgm:t>
    </dgm:pt>
    <dgm:pt modelId="{F95E3BB9-22F4-443D-BBBC-6885690AAE95}">
      <dgm:prSet phldrT="[Texte]"/>
      <dgm:spPr/>
      <dgm:t>
        <a:bodyPr/>
        <a:lstStyle/>
        <a:p>
          <a:r>
            <a:rPr lang="fr-FR" dirty="0"/>
            <a:t>Premier patient Septembre 2019</a:t>
          </a:r>
        </a:p>
      </dgm:t>
    </dgm:pt>
    <dgm:pt modelId="{8D676A25-EBEF-437F-A7E9-A543D3A7804C}" type="parTrans" cxnId="{A4DB4A23-3109-4FEB-941B-F94199FCE00F}">
      <dgm:prSet/>
      <dgm:spPr/>
      <dgm:t>
        <a:bodyPr/>
        <a:lstStyle/>
        <a:p>
          <a:endParaRPr lang="fr-FR"/>
        </a:p>
      </dgm:t>
    </dgm:pt>
    <dgm:pt modelId="{B9944E89-85AD-4BA1-B092-6C11492A2C82}" type="sibTrans" cxnId="{A4DB4A23-3109-4FEB-941B-F94199FCE00F}">
      <dgm:prSet/>
      <dgm:spPr/>
      <dgm:t>
        <a:bodyPr/>
        <a:lstStyle/>
        <a:p>
          <a:endParaRPr lang="fr-FR"/>
        </a:p>
      </dgm:t>
    </dgm:pt>
    <dgm:pt modelId="{6E074F79-2D24-4D6A-A07A-1C774A762373}" type="pres">
      <dgm:prSet presAssocID="{27E9E4FE-BF4D-4972-B077-5E294A573989}" presName="linear" presStyleCnt="0">
        <dgm:presLayoutVars>
          <dgm:animLvl val="lvl"/>
          <dgm:resizeHandles val="exact"/>
        </dgm:presLayoutVars>
      </dgm:prSet>
      <dgm:spPr/>
    </dgm:pt>
    <dgm:pt modelId="{9A893E00-6905-42B6-8544-B41E619E969B}" type="pres">
      <dgm:prSet presAssocID="{EBAE566E-C7F5-4EEB-AF5D-CA8A55B4F14F}" presName="parentText" presStyleLbl="node1" presStyleIdx="0" presStyleCnt="4" custLinFactY="-9453" custLinFactNeighborX="1643" custLinFactNeighborY="-100000">
        <dgm:presLayoutVars>
          <dgm:chMax val="0"/>
          <dgm:bulletEnabled val="1"/>
        </dgm:presLayoutVars>
      </dgm:prSet>
      <dgm:spPr/>
    </dgm:pt>
    <dgm:pt modelId="{BD8D8552-B58D-4061-8BD0-1826471FBF33}" type="pres">
      <dgm:prSet presAssocID="{21815AC5-D1B2-4562-A7D4-02538A834B0A}" presName="spacer" presStyleCnt="0"/>
      <dgm:spPr/>
    </dgm:pt>
    <dgm:pt modelId="{450C5B69-FB63-4789-9F1B-B598976CDB93}" type="pres">
      <dgm:prSet presAssocID="{4C9B0F6B-7577-4BBB-9A27-1C55CF776E5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B718F26-C23E-4C21-9963-39113DF440E3}" type="pres">
      <dgm:prSet presAssocID="{4C9B0F6B-7577-4BBB-9A27-1C55CF776E5B}" presName="childText" presStyleLbl="revTx" presStyleIdx="0" presStyleCnt="3">
        <dgm:presLayoutVars>
          <dgm:bulletEnabled val="1"/>
        </dgm:presLayoutVars>
      </dgm:prSet>
      <dgm:spPr/>
    </dgm:pt>
    <dgm:pt modelId="{75FC96E0-F31E-4857-BE53-244641A42444}" type="pres">
      <dgm:prSet presAssocID="{D175BA29-240A-41CE-97AB-F398C62013D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62BDF52-D28B-4847-80EA-0130B5C438CB}" type="pres">
      <dgm:prSet presAssocID="{D175BA29-240A-41CE-97AB-F398C62013D5}" presName="childText" presStyleLbl="revTx" presStyleIdx="1" presStyleCnt="3">
        <dgm:presLayoutVars>
          <dgm:bulletEnabled val="1"/>
        </dgm:presLayoutVars>
      </dgm:prSet>
      <dgm:spPr/>
    </dgm:pt>
    <dgm:pt modelId="{1E175FDE-DE17-413A-9A4D-A0B0B734B861}" type="pres">
      <dgm:prSet presAssocID="{726E7B0D-4A32-491F-9EAE-8CA12546D0A6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95FEC1E4-9A74-49C3-ADFB-F4950CE7012F}" type="pres">
      <dgm:prSet presAssocID="{726E7B0D-4A32-491F-9EAE-8CA12546D0A6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48E20622-AEDE-4694-AB4A-A39E799A149A}" srcId="{D175BA29-240A-41CE-97AB-F398C62013D5}" destId="{3B526252-5B46-4453-B081-CF12DFCBF0BB}" srcOrd="2" destOrd="0" parTransId="{8E68173B-64E4-41F6-A706-E059852EB58B}" sibTransId="{B926A2B5-4254-439A-B9BC-BCB32068F66D}"/>
    <dgm:cxn modelId="{A4DB4A23-3109-4FEB-941B-F94199FCE00F}" srcId="{4C9B0F6B-7577-4BBB-9A27-1C55CF776E5B}" destId="{F95E3BB9-22F4-443D-BBBC-6885690AAE95}" srcOrd="1" destOrd="0" parTransId="{8D676A25-EBEF-437F-A7E9-A543D3A7804C}" sibTransId="{B9944E89-85AD-4BA1-B092-6C11492A2C82}"/>
    <dgm:cxn modelId="{8A4E5A27-76B8-4E3A-B3A6-0AE906029D5C}" srcId="{27E9E4FE-BF4D-4972-B077-5E294A573989}" destId="{D175BA29-240A-41CE-97AB-F398C62013D5}" srcOrd="2" destOrd="0" parTransId="{0CC11984-8DF2-4665-87A1-25AC649094AA}" sibTransId="{ED94DAD5-5217-4587-B9AC-8C7D0FD6D44E}"/>
    <dgm:cxn modelId="{3350962B-057C-4670-875C-119ED855E67F}" type="presOf" srcId="{4C9B0F6B-7577-4BBB-9A27-1C55CF776E5B}" destId="{450C5B69-FB63-4789-9F1B-B598976CDB93}" srcOrd="0" destOrd="0" presId="urn:microsoft.com/office/officeart/2005/8/layout/vList2"/>
    <dgm:cxn modelId="{BE3A382E-8FDF-4D2C-A5AB-5EB739A28D6C}" type="presOf" srcId="{EBAE566E-C7F5-4EEB-AF5D-CA8A55B4F14F}" destId="{9A893E00-6905-42B6-8544-B41E619E969B}" srcOrd="0" destOrd="0" presId="urn:microsoft.com/office/officeart/2005/8/layout/vList2"/>
    <dgm:cxn modelId="{C391E13F-693B-4D42-BBFC-A7FFDFE11636}" type="presOf" srcId="{D175BA29-240A-41CE-97AB-F398C62013D5}" destId="{75FC96E0-F31E-4857-BE53-244641A42444}" srcOrd="0" destOrd="0" presId="urn:microsoft.com/office/officeart/2005/8/layout/vList2"/>
    <dgm:cxn modelId="{B80FA340-AF8A-40B5-8359-C60F6C9B38D9}" type="presOf" srcId="{948C9E6E-FE33-4E05-8F44-F6B09A0EF827}" destId="{A62BDF52-D28B-4847-80EA-0130B5C438CB}" srcOrd="0" destOrd="3" presId="urn:microsoft.com/office/officeart/2005/8/layout/vList2"/>
    <dgm:cxn modelId="{F277D461-8D27-4F70-8A27-FCCD8699FC44}" type="presOf" srcId="{27E9E4FE-BF4D-4972-B077-5E294A573989}" destId="{6E074F79-2D24-4D6A-A07A-1C774A762373}" srcOrd="0" destOrd="0" presId="urn:microsoft.com/office/officeart/2005/8/layout/vList2"/>
    <dgm:cxn modelId="{C566CF42-DEE0-436D-9B83-2573241D23F4}" type="presOf" srcId="{3B526252-5B46-4453-B081-CF12DFCBF0BB}" destId="{A62BDF52-D28B-4847-80EA-0130B5C438CB}" srcOrd="0" destOrd="2" presId="urn:microsoft.com/office/officeart/2005/8/layout/vList2"/>
    <dgm:cxn modelId="{5E243A68-946B-4470-94E8-EE76E88C9F73}" srcId="{726E7B0D-4A32-491F-9EAE-8CA12546D0A6}" destId="{F8EA1F1E-61EA-4173-9C06-EDEF19DB418E}" srcOrd="0" destOrd="0" parTransId="{E8F7495D-6FF7-49EE-8EEF-CA1B75A79C07}" sibTransId="{680929E0-F9DD-4E79-A487-A63D366D05B3}"/>
    <dgm:cxn modelId="{E561B851-4F0F-4A4C-86BA-327497B43021}" type="presOf" srcId="{F8EA1F1E-61EA-4173-9C06-EDEF19DB418E}" destId="{95FEC1E4-9A74-49C3-ADFB-F4950CE7012F}" srcOrd="0" destOrd="0" presId="urn:microsoft.com/office/officeart/2005/8/layout/vList2"/>
    <dgm:cxn modelId="{804DCE72-FD9C-40B3-A626-A2EC3E39AC31}" srcId="{27E9E4FE-BF4D-4972-B077-5E294A573989}" destId="{EBAE566E-C7F5-4EEB-AF5D-CA8A55B4F14F}" srcOrd="0" destOrd="0" parTransId="{0799A443-C070-4ECC-A605-EAE72BA57E22}" sibTransId="{21815AC5-D1B2-4562-A7D4-02538A834B0A}"/>
    <dgm:cxn modelId="{EE3A0256-3CA4-4159-96DA-0180484970AB}" type="presOf" srcId="{A9BB1376-3600-4AA4-BEDB-7A12E7AEB3A2}" destId="{A62BDF52-D28B-4847-80EA-0130B5C438CB}" srcOrd="0" destOrd="0" presId="urn:microsoft.com/office/officeart/2005/8/layout/vList2"/>
    <dgm:cxn modelId="{38430857-A3C0-4744-9DB8-36E146E93AE8}" type="presOf" srcId="{F95E3BB9-22F4-443D-BBBC-6885690AAE95}" destId="{6B718F26-C23E-4C21-9963-39113DF440E3}" srcOrd="0" destOrd="1" presId="urn:microsoft.com/office/officeart/2005/8/layout/vList2"/>
    <dgm:cxn modelId="{A5AE4C7C-3087-4D92-A2E1-44F6E47C5EDF}" srcId="{D175BA29-240A-41CE-97AB-F398C62013D5}" destId="{E4187FC3-3D9E-4DEF-8BB6-6B38E4294A69}" srcOrd="1" destOrd="0" parTransId="{7D2CACFB-53AE-41F8-AA01-DF5EFBF043AE}" sibTransId="{F835074F-33D5-4BF0-923D-343568D30AE5}"/>
    <dgm:cxn modelId="{58EBA782-9717-4A60-93A5-83F2AAF42B7B}" srcId="{27E9E4FE-BF4D-4972-B077-5E294A573989}" destId="{726E7B0D-4A32-491F-9EAE-8CA12546D0A6}" srcOrd="3" destOrd="0" parTransId="{281DC162-2D7B-4D16-9DED-47021A594E4A}" sibTransId="{5F7C643D-C34F-4AB1-96C9-11449F76348B}"/>
    <dgm:cxn modelId="{7A7E0183-8908-4207-9833-72447429C048}" srcId="{D175BA29-240A-41CE-97AB-F398C62013D5}" destId="{A9BB1376-3600-4AA4-BEDB-7A12E7AEB3A2}" srcOrd="0" destOrd="0" parTransId="{1022F858-6B5C-4AF7-82C6-0235483B60ED}" sibTransId="{59A02E0E-26E2-4BCE-9EB6-DE8142F622EE}"/>
    <dgm:cxn modelId="{4330FBA1-E6F3-4F62-B896-145EB0AD3BB0}" type="presOf" srcId="{726E7B0D-4A32-491F-9EAE-8CA12546D0A6}" destId="{1E175FDE-DE17-413A-9A4D-A0B0B734B861}" srcOrd="0" destOrd="0" presId="urn:microsoft.com/office/officeart/2005/8/layout/vList2"/>
    <dgm:cxn modelId="{D79F10B3-3862-4C0E-84F2-E1B5403E3C28}" srcId="{4C9B0F6B-7577-4BBB-9A27-1C55CF776E5B}" destId="{DD2CB700-CDFB-4034-8547-C23EE7501C3D}" srcOrd="0" destOrd="0" parTransId="{DAEA3F1F-BEBF-4647-BACB-3E0A0648A202}" sibTransId="{201C7B66-988C-4F2E-9E95-131497100C9A}"/>
    <dgm:cxn modelId="{A7A81DB8-CDDE-4D82-865E-9C4007978B79}" srcId="{D175BA29-240A-41CE-97AB-F398C62013D5}" destId="{948C9E6E-FE33-4E05-8F44-F6B09A0EF827}" srcOrd="3" destOrd="0" parTransId="{6CAE7A44-3E7F-4F75-B77B-BAF5F6D48B68}" sibTransId="{28641CEF-DE11-4A3F-A890-72F479DBF9E8}"/>
    <dgm:cxn modelId="{9A0D31CE-F0EF-4220-85C6-8D620C6E7441}" type="presOf" srcId="{DD2CB700-CDFB-4034-8547-C23EE7501C3D}" destId="{6B718F26-C23E-4C21-9963-39113DF440E3}" srcOrd="0" destOrd="0" presId="urn:microsoft.com/office/officeart/2005/8/layout/vList2"/>
    <dgm:cxn modelId="{B9649FE7-B816-45D4-B01D-8366F9B340E5}" type="presOf" srcId="{E4187FC3-3D9E-4DEF-8BB6-6B38E4294A69}" destId="{A62BDF52-D28B-4847-80EA-0130B5C438CB}" srcOrd="0" destOrd="1" presId="urn:microsoft.com/office/officeart/2005/8/layout/vList2"/>
    <dgm:cxn modelId="{506574FA-A3B6-4230-845C-183ACE7580F6}" srcId="{27E9E4FE-BF4D-4972-B077-5E294A573989}" destId="{4C9B0F6B-7577-4BBB-9A27-1C55CF776E5B}" srcOrd="1" destOrd="0" parTransId="{F802A278-83A3-41FE-A13A-AE2830007B59}" sibTransId="{71AF86FE-C74D-499E-9347-24FE7B7B27AA}"/>
    <dgm:cxn modelId="{AA07EB47-35D1-4E2D-99CC-2E4FEAD85F5E}" type="presParOf" srcId="{6E074F79-2D24-4D6A-A07A-1C774A762373}" destId="{9A893E00-6905-42B6-8544-B41E619E969B}" srcOrd="0" destOrd="0" presId="urn:microsoft.com/office/officeart/2005/8/layout/vList2"/>
    <dgm:cxn modelId="{082E69A7-8679-47F7-8723-BBF4587A21DB}" type="presParOf" srcId="{6E074F79-2D24-4D6A-A07A-1C774A762373}" destId="{BD8D8552-B58D-4061-8BD0-1826471FBF33}" srcOrd="1" destOrd="0" presId="urn:microsoft.com/office/officeart/2005/8/layout/vList2"/>
    <dgm:cxn modelId="{FD5249BB-5250-4761-AF0D-CBA8AF565D53}" type="presParOf" srcId="{6E074F79-2D24-4D6A-A07A-1C774A762373}" destId="{450C5B69-FB63-4789-9F1B-B598976CDB93}" srcOrd="2" destOrd="0" presId="urn:microsoft.com/office/officeart/2005/8/layout/vList2"/>
    <dgm:cxn modelId="{E6E59E6F-9F63-4D3B-A93F-F83132F183F0}" type="presParOf" srcId="{6E074F79-2D24-4D6A-A07A-1C774A762373}" destId="{6B718F26-C23E-4C21-9963-39113DF440E3}" srcOrd="3" destOrd="0" presId="urn:microsoft.com/office/officeart/2005/8/layout/vList2"/>
    <dgm:cxn modelId="{4D979288-6508-4C90-AAA9-D0CC7A7140E7}" type="presParOf" srcId="{6E074F79-2D24-4D6A-A07A-1C774A762373}" destId="{75FC96E0-F31E-4857-BE53-244641A42444}" srcOrd="4" destOrd="0" presId="urn:microsoft.com/office/officeart/2005/8/layout/vList2"/>
    <dgm:cxn modelId="{5869D9F4-47D8-44E0-A9C7-37356B382A3D}" type="presParOf" srcId="{6E074F79-2D24-4D6A-A07A-1C774A762373}" destId="{A62BDF52-D28B-4847-80EA-0130B5C438CB}" srcOrd="5" destOrd="0" presId="urn:microsoft.com/office/officeart/2005/8/layout/vList2"/>
    <dgm:cxn modelId="{558B8DC7-0BAE-4D8D-B3AE-85E052F7809B}" type="presParOf" srcId="{6E074F79-2D24-4D6A-A07A-1C774A762373}" destId="{1E175FDE-DE17-413A-9A4D-A0B0B734B861}" srcOrd="6" destOrd="0" presId="urn:microsoft.com/office/officeart/2005/8/layout/vList2"/>
    <dgm:cxn modelId="{CBD0BF87-EA27-4704-BA7E-1440D1AA78E3}" type="presParOf" srcId="{6E074F79-2D24-4D6A-A07A-1C774A762373}" destId="{95FEC1E4-9A74-49C3-ADFB-F4950CE7012F}" srcOrd="7" destOrd="0" presId="urn:microsoft.com/office/officeart/2005/8/layout/vList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3FEBA5-468A-4CA3-A176-E9F475E5F7EB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fr-FR"/>
        </a:p>
      </dgm:t>
    </dgm:pt>
    <dgm:pt modelId="{072E71B1-0CC1-4D42-A92A-420261D74771}">
      <dgm:prSet phldrT="[Texte]"/>
      <dgm:spPr/>
      <dgm:t>
        <a:bodyPr/>
        <a:lstStyle/>
        <a:p>
          <a:r>
            <a:rPr lang="fr-FR" dirty="0"/>
            <a:t>Points positifs</a:t>
          </a:r>
        </a:p>
      </dgm:t>
    </dgm:pt>
    <dgm:pt modelId="{14ED86E5-875F-43DB-8AF2-72F84CAEA3E0}" type="parTrans" cxnId="{2FB9CCE6-DEB1-4564-B418-8C3AB641231D}">
      <dgm:prSet/>
      <dgm:spPr/>
      <dgm:t>
        <a:bodyPr/>
        <a:lstStyle/>
        <a:p>
          <a:endParaRPr lang="fr-FR"/>
        </a:p>
      </dgm:t>
    </dgm:pt>
    <dgm:pt modelId="{DBC1CD7E-1A83-4C8F-B2A1-89598B41FBEE}" type="sibTrans" cxnId="{2FB9CCE6-DEB1-4564-B418-8C3AB641231D}">
      <dgm:prSet/>
      <dgm:spPr/>
      <dgm:t>
        <a:bodyPr/>
        <a:lstStyle/>
        <a:p>
          <a:endParaRPr lang="fr-FR"/>
        </a:p>
      </dgm:t>
    </dgm:pt>
    <dgm:pt modelId="{3F874907-4FFB-4308-A045-98653147FB6C}">
      <dgm:prSet phldrT="[Texte]"/>
      <dgm:spPr/>
      <dgm:t>
        <a:bodyPr/>
        <a:lstStyle/>
        <a:p>
          <a:r>
            <a:rPr lang="fr-FR" dirty="0"/>
            <a:t>Motivation des acteurs</a:t>
          </a:r>
        </a:p>
      </dgm:t>
    </dgm:pt>
    <dgm:pt modelId="{9B582F2A-BB12-445A-A526-4B00E10F1399}" type="parTrans" cxnId="{128C49E8-8818-4363-9610-B28F3EA32813}">
      <dgm:prSet/>
      <dgm:spPr/>
      <dgm:t>
        <a:bodyPr/>
        <a:lstStyle/>
        <a:p>
          <a:endParaRPr lang="fr-FR"/>
        </a:p>
      </dgm:t>
    </dgm:pt>
    <dgm:pt modelId="{2E4A84DA-8F9C-4E20-BB6C-F83991363B06}" type="sibTrans" cxnId="{128C49E8-8818-4363-9610-B28F3EA32813}">
      <dgm:prSet/>
      <dgm:spPr/>
      <dgm:t>
        <a:bodyPr/>
        <a:lstStyle/>
        <a:p>
          <a:endParaRPr lang="fr-FR"/>
        </a:p>
      </dgm:t>
    </dgm:pt>
    <dgm:pt modelId="{0A8E9DC7-C4CA-48F7-AC1D-9C2982BC7317}">
      <dgm:prSet phldrT="[Texte]"/>
      <dgm:spPr/>
      <dgm:t>
        <a:bodyPr/>
        <a:lstStyle/>
        <a:p>
          <a:r>
            <a:rPr lang="fr-FR" dirty="0"/>
            <a:t>Difficultés rencontrées</a:t>
          </a:r>
        </a:p>
      </dgm:t>
    </dgm:pt>
    <dgm:pt modelId="{55EC75C4-21DE-4AF1-89D8-4E33FD51835F}" type="parTrans" cxnId="{560DBBBD-5910-4711-8160-16E86085096A}">
      <dgm:prSet/>
      <dgm:spPr/>
      <dgm:t>
        <a:bodyPr/>
        <a:lstStyle/>
        <a:p>
          <a:endParaRPr lang="fr-FR"/>
        </a:p>
      </dgm:t>
    </dgm:pt>
    <dgm:pt modelId="{0700CED1-FF2E-405D-80C5-B53F435DBC78}" type="sibTrans" cxnId="{560DBBBD-5910-4711-8160-16E86085096A}">
      <dgm:prSet/>
      <dgm:spPr/>
      <dgm:t>
        <a:bodyPr/>
        <a:lstStyle/>
        <a:p>
          <a:endParaRPr lang="fr-FR"/>
        </a:p>
      </dgm:t>
    </dgm:pt>
    <dgm:pt modelId="{EAABDFB2-BB98-4BB6-8F19-9526999A927C}">
      <dgm:prSet phldrT="[Texte]"/>
      <dgm:spPr/>
      <dgm:t>
        <a:bodyPr/>
        <a:lstStyle/>
        <a:p>
          <a:r>
            <a:rPr lang="fr-FR" dirty="0"/>
            <a:t>Adhésion et Observance</a:t>
          </a:r>
        </a:p>
      </dgm:t>
    </dgm:pt>
    <dgm:pt modelId="{D4ECD462-8671-44D0-8634-74BEDAF65C33}" type="parTrans" cxnId="{62A7468C-792A-482E-8E63-F0B10F9A3518}">
      <dgm:prSet/>
      <dgm:spPr/>
      <dgm:t>
        <a:bodyPr/>
        <a:lstStyle/>
        <a:p>
          <a:endParaRPr lang="fr-FR"/>
        </a:p>
      </dgm:t>
    </dgm:pt>
    <dgm:pt modelId="{E111A927-DA8D-4E2D-A844-15647BAC0192}" type="sibTrans" cxnId="{62A7468C-792A-482E-8E63-F0B10F9A3518}">
      <dgm:prSet/>
      <dgm:spPr/>
      <dgm:t>
        <a:bodyPr/>
        <a:lstStyle/>
        <a:p>
          <a:endParaRPr lang="fr-FR"/>
        </a:p>
      </dgm:t>
    </dgm:pt>
    <dgm:pt modelId="{CBF7DBD9-72A6-4CB8-8FDA-8A2F6815A518}">
      <dgm:prSet phldrT="[Texte]"/>
      <dgm:spPr/>
      <dgm:t>
        <a:bodyPr/>
        <a:lstStyle/>
        <a:p>
          <a:r>
            <a:rPr lang="fr-FR" dirty="0"/>
            <a:t>Satisfaction Patient</a:t>
          </a:r>
        </a:p>
      </dgm:t>
    </dgm:pt>
    <dgm:pt modelId="{42265B79-469B-42A6-85D1-EE4D02287B2C}" type="parTrans" cxnId="{5BECEC05-9DEB-4AED-932B-80D0D2102356}">
      <dgm:prSet/>
      <dgm:spPr/>
      <dgm:t>
        <a:bodyPr/>
        <a:lstStyle/>
        <a:p>
          <a:endParaRPr lang="fr-FR"/>
        </a:p>
      </dgm:t>
    </dgm:pt>
    <dgm:pt modelId="{CC786BDF-D8FB-42FF-98B6-8934B0B1C77C}" type="sibTrans" cxnId="{5BECEC05-9DEB-4AED-932B-80D0D2102356}">
      <dgm:prSet/>
      <dgm:spPr/>
      <dgm:t>
        <a:bodyPr/>
        <a:lstStyle/>
        <a:p>
          <a:endParaRPr lang="fr-FR"/>
        </a:p>
      </dgm:t>
    </dgm:pt>
    <dgm:pt modelId="{3DFD2827-78D0-47E6-9191-7BA921C1AF43}">
      <dgm:prSet phldrT="[Texte]"/>
      <dgm:spPr/>
      <dgm:t>
        <a:bodyPr/>
        <a:lstStyle/>
        <a:p>
          <a:r>
            <a:rPr lang="fr-FR" dirty="0" err="1"/>
            <a:t>Hypnothérapie</a:t>
          </a:r>
          <a:endParaRPr lang="fr-FR" dirty="0"/>
        </a:p>
      </dgm:t>
    </dgm:pt>
    <dgm:pt modelId="{F66DC061-2D59-4632-9392-5296F14252A0}" type="parTrans" cxnId="{08B81B12-7984-43F1-B48F-58F09DC5B69A}">
      <dgm:prSet/>
      <dgm:spPr/>
      <dgm:t>
        <a:bodyPr/>
        <a:lstStyle/>
        <a:p>
          <a:endParaRPr lang="fr-FR"/>
        </a:p>
      </dgm:t>
    </dgm:pt>
    <dgm:pt modelId="{AEAC0B95-168D-4FEC-AC01-1643B6B53B5F}" type="sibTrans" cxnId="{08B81B12-7984-43F1-B48F-58F09DC5B69A}">
      <dgm:prSet/>
      <dgm:spPr/>
      <dgm:t>
        <a:bodyPr/>
        <a:lstStyle/>
        <a:p>
          <a:endParaRPr lang="fr-FR"/>
        </a:p>
      </dgm:t>
    </dgm:pt>
    <dgm:pt modelId="{FEFCDA61-4BC3-41D8-9705-275A18A91F18}">
      <dgm:prSet phldrT="[Texte]"/>
      <dgm:spPr/>
      <dgm:t>
        <a:bodyPr/>
        <a:lstStyle/>
        <a:p>
          <a:r>
            <a:rPr lang="fr-FR" dirty="0"/>
            <a:t>Indicateurs de suivi</a:t>
          </a:r>
        </a:p>
      </dgm:t>
    </dgm:pt>
    <dgm:pt modelId="{EF44AE95-D52C-473F-9834-E4329A3A0163}" type="parTrans" cxnId="{4F4FBAED-48B3-4F77-83D0-72D619DB9731}">
      <dgm:prSet/>
      <dgm:spPr/>
      <dgm:t>
        <a:bodyPr/>
        <a:lstStyle/>
        <a:p>
          <a:endParaRPr lang="fr-FR"/>
        </a:p>
      </dgm:t>
    </dgm:pt>
    <dgm:pt modelId="{A2C30F86-1B41-4D75-ABF7-DC844DC680F0}" type="sibTrans" cxnId="{4F4FBAED-48B3-4F77-83D0-72D619DB9731}">
      <dgm:prSet/>
      <dgm:spPr/>
      <dgm:t>
        <a:bodyPr/>
        <a:lstStyle/>
        <a:p>
          <a:endParaRPr lang="fr-FR"/>
        </a:p>
      </dgm:t>
    </dgm:pt>
    <dgm:pt modelId="{5B74B4CC-ADC6-4EEB-903C-68D3F3ABA841}">
      <dgm:prSet phldrT="[Texte]"/>
      <dgm:spPr/>
      <dgm:t>
        <a:bodyPr/>
        <a:lstStyle/>
        <a:p>
          <a:r>
            <a:rPr lang="fr-FR" dirty="0"/>
            <a:t>Suivi post opératoire</a:t>
          </a:r>
        </a:p>
      </dgm:t>
    </dgm:pt>
    <dgm:pt modelId="{5DF628D7-84BF-42C9-A73D-5253A8E8388B}" type="parTrans" cxnId="{56F49087-1477-4123-B0EB-A09DA122C852}">
      <dgm:prSet/>
      <dgm:spPr/>
      <dgm:t>
        <a:bodyPr/>
        <a:lstStyle/>
        <a:p>
          <a:endParaRPr lang="fr-FR"/>
        </a:p>
      </dgm:t>
    </dgm:pt>
    <dgm:pt modelId="{30D57566-A3C1-4C50-B277-701C9961BF92}" type="sibTrans" cxnId="{56F49087-1477-4123-B0EB-A09DA122C852}">
      <dgm:prSet/>
      <dgm:spPr/>
      <dgm:t>
        <a:bodyPr/>
        <a:lstStyle/>
        <a:p>
          <a:endParaRPr lang="fr-FR"/>
        </a:p>
      </dgm:t>
    </dgm:pt>
    <dgm:pt modelId="{03DDB692-13A9-4879-BD29-24A637CCE8A2}">
      <dgm:prSet phldrT="[Texte]"/>
      <dgm:spPr/>
      <dgm:t>
        <a:bodyPr/>
        <a:lstStyle/>
        <a:p>
          <a:r>
            <a:rPr lang="fr-FR" dirty="0"/>
            <a:t>Avenir</a:t>
          </a:r>
        </a:p>
      </dgm:t>
    </dgm:pt>
    <dgm:pt modelId="{1F712B62-4220-4748-8D34-F2A7FE0E17AE}" type="parTrans" cxnId="{AFA9B25E-E144-4448-B6CD-866AE46F079C}">
      <dgm:prSet/>
      <dgm:spPr/>
      <dgm:t>
        <a:bodyPr/>
        <a:lstStyle/>
        <a:p>
          <a:endParaRPr lang="fr-FR"/>
        </a:p>
      </dgm:t>
    </dgm:pt>
    <dgm:pt modelId="{F31AF91C-AAB8-4955-AC5D-CEB5C2C583B1}" type="sibTrans" cxnId="{AFA9B25E-E144-4448-B6CD-866AE46F079C}">
      <dgm:prSet/>
      <dgm:spPr/>
      <dgm:t>
        <a:bodyPr/>
        <a:lstStyle/>
        <a:p>
          <a:endParaRPr lang="fr-FR"/>
        </a:p>
      </dgm:t>
    </dgm:pt>
    <dgm:pt modelId="{15BB73F9-C4D6-4F28-90EB-C6F507E317C7}">
      <dgm:prSet phldrT="[Texte]"/>
      <dgm:spPr/>
      <dgm:t>
        <a:bodyPr/>
        <a:lstStyle/>
        <a:p>
          <a:r>
            <a:rPr lang="fr-FR" dirty="0"/>
            <a:t>FAST PREHAB</a:t>
          </a:r>
        </a:p>
      </dgm:t>
    </dgm:pt>
    <dgm:pt modelId="{A0051492-B188-4F60-9FD5-C0E479F35623}" type="parTrans" cxnId="{8F64FAA4-B229-40E6-BDA3-2C02FF120629}">
      <dgm:prSet/>
      <dgm:spPr/>
      <dgm:t>
        <a:bodyPr/>
        <a:lstStyle/>
        <a:p>
          <a:endParaRPr lang="fr-FR"/>
        </a:p>
      </dgm:t>
    </dgm:pt>
    <dgm:pt modelId="{27A0C41A-D22C-4AF8-B50E-38FD0E40500A}" type="sibTrans" cxnId="{8F64FAA4-B229-40E6-BDA3-2C02FF120629}">
      <dgm:prSet/>
      <dgm:spPr/>
      <dgm:t>
        <a:bodyPr/>
        <a:lstStyle/>
        <a:p>
          <a:endParaRPr lang="fr-FR"/>
        </a:p>
      </dgm:t>
    </dgm:pt>
    <dgm:pt modelId="{79BA8CCE-25B3-4459-994B-281F137D8B0E}">
      <dgm:prSet phldrT="[Texte]"/>
      <dgm:spPr/>
      <dgm:t>
        <a:bodyPr/>
        <a:lstStyle/>
        <a:p>
          <a:r>
            <a:rPr lang="fr-FR" dirty="0"/>
            <a:t>Etude d’efficacité rétrospective</a:t>
          </a:r>
        </a:p>
      </dgm:t>
    </dgm:pt>
    <dgm:pt modelId="{DE193718-4C03-48DE-BA38-6C4D82367F38}" type="parTrans" cxnId="{ACBD983B-93A8-4E18-BA24-0879B4EA0209}">
      <dgm:prSet/>
      <dgm:spPr/>
      <dgm:t>
        <a:bodyPr/>
        <a:lstStyle/>
        <a:p>
          <a:endParaRPr lang="fr-FR"/>
        </a:p>
      </dgm:t>
    </dgm:pt>
    <dgm:pt modelId="{16DBBA41-B54C-4026-8D8A-B7C5FB1AEDCE}" type="sibTrans" cxnId="{ACBD983B-93A8-4E18-BA24-0879B4EA0209}">
      <dgm:prSet/>
      <dgm:spPr/>
      <dgm:t>
        <a:bodyPr/>
        <a:lstStyle/>
        <a:p>
          <a:endParaRPr lang="fr-FR"/>
        </a:p>
      </dgm:t>
    </dgm:pt>
    <dgm:pt modelId="{1F8101E8-E09A-4203-BB46-FC3DDA099580}">
      <dgm:prSet phldrT="[Texte]"/>
      <dgm:spPr/>
      <dgm:t>
        <a:bodyPr/>
        <a:lstStyle/>
        <a:p>
          <a:r>
            <a:rPr lang="fr-FR" dirty="0"/>
            <a:t>Entraînement à l’hôpital</a:t>
          </a:r>
        </a:p>
      </dgm:t>
    </dgm:pt>
    <dgm:pt modelId="{1BFB3683-B02A-46A2-BF68-A3E029B19E85}" type="parTrans" cxnId="{2AE4F93C-EF9E-45CD-A55A-668A262B9AFF}">
      <dgm:prSet/>
      <dgm:spPr/>
      <dgm:t>
        <a:bodyPr/>
        <a:lstStyle/>
        <a:p>
          <a:endParaRPr lang="fr-FR"/>
        </a:p>
      </dgm:t>
    </dgm:pt>
    <dgm:pt modelId="{E6973F8F-585F-4582-9DB2-AC7D6186F190}" type="sibTrans" cxnId="{2AE4F93C-EF9E-45CD-A55A-668A262B9AFF}">
      <dgm:prSet/>
      <dgm:spPr/>
      <dgm:t>
        <a:bodyPr/>
        <a:lstStyle/>
        <a:p>
          <a:endParaRPr lang="fr-FR"/>
        </a:p>
      </dgm:t>
    </dgm:pt>
    <dgm:pt modelId="{2A8FE8E0-01E2-42CF-8ABB-48C89328A8CC}">
      <dgm:prSet phldrT="[Texte]"/>
      <dgm:spPr/>
      <dgm:t>
        <a:bodyPr/>
        <a:lstStyle/>
        <a:p>
          <a:r>
            <a:rPr lang="fr-FR" dirty="0"/>
            <a:t>Suivi des exercices à distance</a:t>
          </a:r>
        </a:p>
      </dgm:t>
    </dgm:pt>
    <dgm:pt modelId="{7F111E12-7B4E-442B-A06D-6CC7C4C0C054}" type="parTrans" cxnId="{028994BD-BC2B-45EA-90C4-A39F08EFBF7E}">
      <dgm:prSet/>
      <dgm:spPr/>
      <dgm:t>
        <a:bodyPr/>
        <a:lstStyle/>
        <a:p>
          <a:endParaRPr lang="fr-FR"/>
        </a:p>
      </dgm:t>
    </dgm:pt>
    <dgm:pt modelId="{BCB9B9DA-C295-4C0B-B307-649DD817C932}" type="sibTrans" cxnId="{028994BD-BC2B-45EA-90C4-A39F08EFBF7E}">
      <dgm:prSet/>
      <dgm:spPr/>
      <dgm:t>
        <a:bodyPr/>
        <a:lstStyle/>
        <a:p>
          <a:endParaRPr lang="fr-FR"/>
        </a:p>
      </dgm:t>
    </dgm:pt>
    <dgm:pt modelId="{0B679F7D-02CC-40EB-B2D9-D5D2602A1991}">
      <dgm:prSet phldrT="[Texte]"/>
      <dgm:spPr/>
      <dgm:t>
        <a:bodyPr/>
        <a:lstStyle/>
        <a:p>
          <a:r>
            <a:rPr lang="fr-FR" dirty="0"/>
            <a:t>Aménagement d’une pièce dédiée et visite du bloc opératoire</a:t>
          </a:r>
        </a:p>
      </dgm:t>
    </dgm:pt>
    <dgm:pt modelId="{63EE5A95-BDC2-461E-AA77-61FBB1C5C6CC}" type="parTrans" cxnId="{D363CB6F-920D-469C-91A1-77BD8349283C}">
      <dgm:prSet/>
      <dgm:spPr/>
      <dgm:t>
        <a:bodyPr/>
        <a:lstStyle/>
        <a:p>
          <a:endParaRPr lang="fr-FR"/>
        </a:p>
      </dgm:t>
    </dgm:pt>
    <dgm:pt modelId="{FC3EF9C7-B924-4CDD-8209-8DF70D737023}" type="sibTrans" cxnId="{D363CB6F-920D-469C-91A1-77BD8349283C}">
      <dgm:prSet/>
      <dgm:spPr/>
      <dgm:t>
        <a:bodyPr/>
        <a:lstStyle/>
        <a:p>
          <a:endParaRPr lang="fr-FR"/>
        </a:p>
      </dgm:t>
    </dgm:pt>
    <dgm:pt modelId="{48D59806-074B-4C27-85CE-36F0D22B2A1E}">
      <dgm:prSet phldrT="[Texte]"/>
      <dgm:spPr/>
      <dgm:t>
        <a:bodyPr/>
        <a:lstStyle/>
        <a:p>
          <a:r>
            <a:rPr lang="fr-FR" dirty="0"/>
            <a:t>RAC dès la SSPI</a:t>
          </a:r>
        </a:p>
      </dgm:t>
    </dgm:pt>
    <dgm:pt modelId="{8AA12B9D-800D-4C4D-BE6C-3D09C89EBC05}" type="parTrans" cxnId="{A1D5EF98-7E92-4717-878F-CE45DA188474}">
      <dgm:prSet/>
      <dgm:spPr/>
      <dgm:t>
        <a:bodyPr/>
        <a:lstStyle/>
        <a:p>
          <a:endParaRPr lang="fr-FR"/>
        </a:p>
      </dgm:t>
    </dgm:pt>
    <dgm:pt modelId="{EA484B49-4E32-48D1-8088-2568A4AA73CA}" type="sibTrans" cxnId="{A1D5EF98-7E92-4717-878F-CE45DA188474}">
      <dgm:prSet/>
      <dgm:spPr/>
      <dgm:t>
        <a:bodyPr/>
        <a:lstStyle/>
        <a:p>
          <a:endParaRPr lang="fr-FR"/>
        </a:p>
      </dgm:t>
    </dgm:pt>
    <dgm:pt modelId="{DC521904-1292-4B5D-9413-4BCDB5A81CD0}" type="pres">
      <dgm:prSet presAssocID="{5E3FEBA5-468A-4CA3-A176-E9F475E5F7EB}" presName="linear" presStyleCnt="0">
        <dgm:presLayoutVars>
          <dgm:animLvl val="lvl"/>
          <dgm:resizeHandles val="exact"/>
        </dgm:presLayoutVars>
      </dgm:prSet>
      <dgm:spPr/>
    </dgm:pt>
    <dgm:pt modelId="{63A7C0D7-387D-43DE-BD63-FE57CE561241}" type="pres">
      <dgm:prSet presAssocID="{072E71B1-0CC1-4D42-A92A-420261D7477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565AC68-66EF-43D8-8117-BF42EB3743F0}" type="pres">
      <dgm:prSet presAssocID="{072E71B1-0CC1-4D42-A92A-420261D74771}" presName="childText" presStyleLbl="revTx" presStyleIdx="0" presStyleCnt="3">
        <dgm:presLayoutVars>
          <dgm:bulletEnabled val="1"/>
        </dgm:presLayoutVars>
      </dgm:prSet>
      <dgm:spPr/>
    </dgm:pt>
    <dgm:pt modelId="{FFE2E429-DE76-4A2D-B386-BA0E15FB8E60}" type="pres">
      <dgm:prSet presAssocID="{0A8E9DC7-C4CA-48F7-AC1D-9C2982BC731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1F7D060-FE98-4934-B940-1CC05942BF9C}" type="pres">
      <dgm:prSet presAssocID="{0A8E9DC7-C4CA-48F7-AC1D-9C2982BC7317}" presName="childText" presStyleLbl="revTx" presStyleIdx="1" presStyleCnt="3">
        <dgm:presLayoutVars>
          <dgm:bulletEnabled val="1"/>
        </dgm:presLayoutVars>
      </dgm:prSet>
      <dgm:spPr/>
    </dgm:pt>
    <dgm:pt modelId="{85AA6BB5-4511-4CE2-BCA5-31DFDA7C8CFC}" type="pres">
      <dgm:prSet presAssocID="{03DDB692-13A9-4879-BD29-24A637CCE8A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57E4CE5-7616-4B70-93FD-04E313D62E60}" type="pres">
      <dgm:prSet presAssocID="{03DDB692-13A9-4879-BD29-24A637CCE8A2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22A17901-7400-4712-A478-73F1AB3DB098}" type="presOf" srcId="{0A8E9DC7-C4CA-48F7-AC1D-9C2982BC7317}" destId="{FFE2E429-DE76-4A2D-B386-BA0E15FB8E60}" srcOrd="0" destOrd="0" presId="urn:microsoft.com/office/officeart/2005/8/layout/vList2"/>
    <dgm:cxn modelId="{5BECEC05-9DEB-4AED-932B-80D0D2102356}" srcId="{072E71B1-0CC1-4D42-A92A-420261D74771}" destId="{CBF7DBD9-72A6-4CB8-8FDA-8A2F6815A518}" srcOrd="1" destOrd="0" parTransId="{42265B79-469B-42A6-85D1-EE4D02287B2C}" sibTransId="{CC786BDF-D8FB-42FF-98B6-8934B0B1C77C}"/>
    <dgm:cxn modelId="{08C91506-6FD7-4DAB-91F5-815D3E1F55C1}" type="presOf" srcId="{5E3FEBA5-468A-4CA3-A176-E9F475E5F7EB}" destId="{DC521904-1292-4B5D-9413-4BCDB5A81CD0}" srcOrd="0" destOrd="0" presId="urn:microsoft.com/office/officeart/2005/8/layout/vList2"/>
    <dgm:cxn modelId="{08B81B12-7984-43F1-B48F-58F09DC5B69A}" srcId="{072E71B1-0CC1-4D42-A92A-420261D74771}" destId="{3DFD2827-78D0-47E6-9191-7BA921C1AF43}" srcOrd="2" destOrd="0" parTransId="{F66DC061-2D59-4632-9392-5296F14252A0}" sibTransId="{AEAC0B95-168D-4FEC-AC01-1643B6B53B5F}"/>
    <dgm:cxn modelId="{3DD6B415-BE21-469D-8EDC-2464F59A01C7}" type="presOf" srcId="{072E71B1-0CC1-4D42-A92A-420261D74771}" destId="{63A7C0D7-387D-43DE-BD63-FE57CE561241}" srcOrd="0" destOrd="0" presId="urn:microsoft.com/office/officeart/2005/8/layout/vList2"/>
    <dgm:cxn modelId="{346AF122-1C20-4D34-A4D3-B106D7FA4B4B}" type="presOf" srcId="{3F874907-4FFB-4308-A045-98653147FB6C}" destId="{B565AC68-66EF-43D8-8117-BF42EB3743F0}" srcOrd="0" destOrd="0" presId="urn:microsoft.com/office/officeart/2005/8/layout/vList2"/>
    <dgm:cxn modelId="{ACBD983B-93A8-4E18-BA24-0879B4EA0209}" srcId="{03DDB692-13A9-4879-BD29-24A637CCE8A2}" destId="{79BA8CCE-25B3-4459-994B-281F137D8B0E}" srcOrd="0" destOrd="0" parTransId="{DE193718-4C03-48DE-BA38-6C4D82367F38}" sibTransId="{16DBBA41-B54C-4026-8D8A-B7C5FB1AEDCE}"/>
    <dgm:cxn modelId="{2AE4F93C-EF9E-45CD-A55A-668A262B9AFF}" srcId="{03DDB692-13A9-4879-BD29-24A637CCE8A2}" destId="{1F8101E8-E09A-4203-BB46-FC3DDA099580}" srcOrd="3" destOrd="0" parTransId="{1BFB3683-B02A-46A2-BF68-A3E029B19E85}" sibTransId="{E6973F8F-585F-4582-9DB2-AC7D6186F190}"/>
    <dgm:cxn modelId="{AFA9B25E-E144-4448-B6CD-866AE46F079C}" srcId="{5E3FEBA5-468A-4CA3-A176-E9F475E5F7EB}" destId="{03DDB692-13A9-4879-BD29-24A637CCE8A2}" srcOrd="2" destOrd="0" parTransId="{1F712B62-4220-4748-8D34-F2A7FE0E17AE}" sibTransId="{F31AF91C-AAB8-4955-AC5D-CEB5C2C583B1}"/>
    <dgm:cxn modelId="{D69B706A-D509-4C58-AE2A-6458CCDB76F2}" type="presOf" srcId="{FEFCDA61-4BC3-41D8-9705-275A18A91F18}" destId="{91F7D060-FE98-4934-B940-1CC05942BF9C}" srcOrd="0" destOrd="1" presId="urn:microsoft.com/office/officeart/2005/8/layout/vList2"/>
    <dgm:cxn modelId="{D363CB6F-920D-469C-91A1-77BD8349283C}" srcId="{03DDB692-13A9-4879-BD29-24A637CCE8A2}" destId="{0B679F7D-02CC-40EB-B2D9-D5D2602A1991}" srcOrd="1" destOrd="0" parTransId="{63EE5A95-BDC2-461E-AA77-61FBB1C5C6CC}" sibTransId="{FC3EF9C7-B924-4CDD-8209-8DF70D737023}"/>
    <dgm:cxn modelId="{F892B650-B242-4428-8F73-AB2E99442A47}" type="presOf" srcId="{15BB73F9-C4D6-4F28-90EB-C6F507E317C7}" destId="{557E4CE5-7616-4B70-93FD-04E313D62E60}" srcOrd="0" destOrd="2" presId="urn:microsoft.com/office/officeart/2005/8/layout/vList2"/>
    <dgm:cxn modelId="{513DC87B-AD3B-41FF-8D81-E5E7C39F9EE0}" type="presOf" srcId="{0B679F7D-02CC-40EB-B2D9-D5D2602A1991}" destId="{557E4CE5-7616-4B70-93FD-04E313D62E60}" srcOrd="0" destOrd="1" presId="urn:microsoft.com/office/officeart/2005/8/layout/vList2"/>
    <dgm:cxn modelId="{56F49087-1477-4123-B0EB-A09DA122C852}" srcId="{0A8E9DC7-C4CA-48F7-AC1D-9C2982BC7317}" destId="{5B74B4CC-ADC6-4EEB-903C-68D3F3ABA841}" srcOrd="2" destOrd="0" parTransId="{5DF628D7-84BF-42C9-A73D-5253A8E8388B}" sibTransId="{30D57566-A3C1-4C50-B277-701C9961BF92}"/>
    <dgm:cxn modelId="{F5C7478A-9EF1-41AB-8684-67C9BB9FA3A9}" type="presOf" srcId="{2A8FE8E0-01E2-42CF-8ABB-48C89328A8CC}" destId="{557E4CE5-7616-4B70-93FD-04E313D62E60}" srcOrd="0" destOrd="4" presId="urn:microsoft.com/office/officeart/2005/8/layout/vList2"/>
    <dgm:cxn modelId="{808A018B-C6B1-48C4-BA58-2A5BF9BD3AAF}" type="presOf" srcId="{1F8101E8-E09A-4203-BB46-FC3DDA099580}" destId="{557E4CE5-7616-4B70-93FD-04E313D62E60}" srcOrd="0" destOrd="3" presId="urn:microsoft.com/office/officeart/2005/8/layout/vList2"/>
    <dgm:cxn modelId="{62A7468C-792A-482E-8E63-F0B10F9A3518}" srcId="{0A8E9DC7-C4CA-48F7-AC1D-9C2982BC7317}" destId="{EAABDFB2-BB98-4BB6-8F19-9526999A927C}" srcOrd="0" destOrd="0" parTransId="{D4ECD462-8671-44D0-8634-74BEDAF65C33}" sibTransId="{E111A927-DA8D-4E2D-A844-15647BAC0192}"/>
    <dgm:cxn modelId="{1CD9B38E-C352-44CD-B1EF-1AFA7BDAA9FE}" type="presOf" srcId="{CBF7DBD9-72A6-4CB8-8FDA-8A2F6815A518}" destId="{B565AC68-66EF-43D8-8117-BF42EB3743F0}" srcOrd="0" destOrd="1" presId="urn:microsoft.com/office/officeart/2005/8/layout/vList2"/>
    <dgm:cxn modelId="{9BE21596-2F1B-471B-A0C3-74731E44A24D}" type="presOf" srcId="{3DFD2827-78D0-47E6-9191-7BA921C1AF43}" destId="{B565AC68-66EF-43D8-8117-BF42EB3743F0}" srcOrd="0" destOrd="2" presId="urn:microsoft.com/office/officeart/2005/8/layout/vList2"/>
    <dgm:cxn modelId="{A1D5EF98-7E92-4717-878F-CE45DA188474}" srcId="{03DDB692-13A9-4879-BD29-24A637CCE8A2}" destId="{48D59806-074B-4C27-85CE-36F0D22B2A1E}" srcOrd="5" destOrd="0" parTransId="{8AA12B9D-800D-4C4D-BE6C-3D09C89EBC05}" sibTransId="{EA484B49-4E32-48D1-8088-2568A4AA73CA}"/>
    <dgm:cxn modelId="{8F64FAA4-B229-40E6-BDA3-2C02FF120629}" srcId="{03DDB692-13A9-4879-BD29-24A637CCE8A2}" destId="{15BB73F9-C4D6-4F28-90EB-C6F507E317C7}" srcOrd="2" destOrd="0" parTransId="{A0051492-B188-4F60-9FD5-C0E479F35623}" sibTransId="{27A0C41A-D22C-4AF8-B50E-38FD0E40500A}"/>
    <dgm:cxn modelId="{61D5EAB2-7F9C-4358-B5FB-52BAAC3386FE}" type="presOf" srcId="{03DDB692-13A9-4879-BD29-24A637CCE8A2}" destId="{85AA6BB5-4511-4CE2-BCA5-31DFDA7C8CFC}" srcOrd="0" destOrd="0" presId="urn:microsoft.com/office/officeart/2005/8/layout/vList2"/>
    <dgm:cxn modelId="{DC12EEBB-5451-43B4-89E5-5972B2DCF5DB}" type="presOf" srcId="{79BA8CCE-25B3-4459-994B-281F137D8B0E}" destId="{557E4CE5-7616-4B70-93FD-04E313D62E60}" srcOrd="0" destOrd="0" presId="urn:microsoft.com/office/officeart/2005/8/layout/vList2"/>
    <dgm:cxn modelId="{028994BD-BC2B-45EA-90C4-A39F08EFBF7E}" srcId="{03DDB692-13A9-4879-BD29-24A637CCE8A2}" destId="{2A8FE8E0-01E2-42CF-8ABB-48C89328A8CC}" srcOrd="4" destOrd="0" parTransId="{7F111E12-7B4E-442B-A06D-6CC7C4C0C054}" sibTransId="{BCB9B9DA-C295-4C0B-B307-649DD817C932}"/>
    <dgm:cxn modelId="{560DBBBD-5910-4711-8160-16E86085096A}" srcId="{5E3FEBA5-468A-4CA3-A176-E9F475E5F7EB}" destId="{0A8E9DC7-C4CA-48F7-AC1D-9C2982BC7317}" srcOrd="1" destOrd="0" parTransId="{55EC75C4-21DE-4AF1-89D8-4E33FD51835F}" sibTransId="{0700CED1-FF2E-405D-80C5-B53F435DBC78}"/>
    <dgm:cxn modelId="{9DD2D0C6-CC4D-4045-9F3E-A7D1B35C6A27}" type="presOf" srcId="{EAABDFB2-BB98-4BB6-8F19-9526999A927C}" destId="{91F7D060-FE98-4934-B940-1CC05942BF9C}" srcOrd="0" destOrd="0" presId="urn:microsoft.com/office/officeart/2005/8/layout/vList2"/>
    <dgm:cxn modelId="{030584D0-4AAF-4291-B957-5C660E39DA93}" type="presOf" srcId="{48D59806-074B-4C27-85CE-36F0D22B2A1E}" destId="{557E4CE5-7616-4B70-93FD-04E313D62E60}" srcOrd="0" destOrd="5" presId="urn:microsoft.com/office/officeart/2005/8/layout/vList2"/>
    <dgm:cxn modelId="{2FB9CCE6-DEB1-4564-B418-8C3AB641231D}" srcId="{5E3FEBA5-468A-4CA3-A176-E9F475E5F7EB}" destId="{072E71B1-0CC1-4D42-A92A-420261D74771}" srcOrd="0" destOrd="0" parTransId="{14ED86E5-875F-43DB-8AF2-72F84CAEA3E0}" sibTransId="{DBC1CD7E-1A83-4C8F-B2A1-89598B41FBEE}"/>
    <dgm:cxn modelId="{128C49E8-8818-4363-9610-B28F3EA32813}" srcId="{072E71B1-0CC1-4D42-A92A-420261D74771}" destId="{3F874907-4FFB-4308-A045-98653147FB6C}" srcOrd="0" destOrd="0" parTransId="{9B582F2A-BB12-445A-A526-4B00E10F1399}" sibTransId="{2E4A84DA-8F9C-4E20-BB6C-F83991363B06}"/>
    <dgm:cxn modelId="{757900E9-4EE3-4619-BA1E-E11637274811}" type="presOf" srcId="{5B74B4CC-ADC6-4EEB-903C-68D3F3ABA841}" destId="{91F7D060-FE98-4934-B940-1CC05942BF9C}" srcOrd="0" destOrd="2" presId="urn:microsoft.com/office/officeart/2005/8/layout/vList2"/>
    <dgm:cxn modelId="{4F4FBAED-48B3-4F77-83D0-72D619DB9731}" srcId="{0A8E9DC7-C4CA-48F7-AC1D-9C2982BC7317}" destId="{FEFCDA61-4BC3-41D8-9705-275A18A91F18}" srcOrd="1" destOrd="0" parTransId="{EF44AE95-D52C-473F-9834-E4329A3A0163}" sibTransId="{A2C30F86-1B41-4D75-ABF7-DC844DC680F0}"/>
    <dgm:cxn modelId="{DBA83E0B-98EE-4388-9855-41A3658265A1}" type="presParOf" srcId="{DC521904-1292-4B5D-9413-4BCDB5A81CD0}" destId="{63A7C0D7-387D-43DE-BD63-FE57CE561241}" srcOrd="0" destOrd="0" presId="urn:microsoft.com/office/officeart/2005/8/layout/vList2"/>
    <dgm:cxn modelId="{D13C7CC4-A401-4D5B-A99D-28D6A401E7C9}" type="presParOf" srcId="{DC521904-1292-4B5D-9413-4BCDB5A81CD0}" destId="{B565AC68-66EF-43D8-8117-BF42EB3743F0}" srcOrd="1" destOrd="0" presId="urn:microsoft.com/office/officeart/2005/8/layout/vList2"/>
    <dgm:cxn modelId="{8E17226A-4948-4BDB-9FB9-A37A75F56DBE}" type="presParOf" srcId="{DC521904-1292-4B5D-9413-4BCDB5A81CD0}" destId="{FFE2E429-DE76-4A2D-B386-BA0E15FB8E60}" srcOrd="2" destOrd="0" presId="urn:microsoft.com/office/officeart/2005/8/layout/vList2"/>
    <dgm:cxn modelId="{4D16A100-A278-47C1-9BEF-F6BF780AC860}" type="presParOf" srcId="{DC521904-1292-4B5D-9413-4BCDB5A81CD0}" destId="{91F7D060-FE98-4934-B940-1CC05942BF9C}" srcOrd="3" destOrd="0" presId="urn:microsoft.com/office/officeart/2005/8/layout/vList2"/>
    <dgm:cxn modelId="{6AA98B28-9938-4C20-8922-9E4F86D073A8}" type="presParOf" srcId="{DC521904-1292-4B5D-9413-4BCDB5A81CD0}" destId="{85AA6BB5-4511-4CE2-BCA5-31DFDA7C8CFC}" srcOrd="4" destOrd="0" presId="urn:microsoft.com/office/officeart/2005/8/layout/vList2"/>
    <dgm:cxn modelId="{6FB64CC6-940E-43DC-9D13-131C0873CA5F}" type="presParOf" srcId="{DC521904-1292-4B5D-9413-4BCDB5A81CD0}" destId="{557E4CE5-7616-4B70-93FD-04E313D62E6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F5B3D-D72C-4B34-87C9-12DE0FEE8B27}">
      <dsp:nvSpPr>
        <dsp:cNvPr id="0" name=""/>
        <dsp:cNvSpPr/>
      </dsp:nvSpPr>
      <dsp:spPr>
        <a:xfrm>
          <a:off x="2286886" y="53470"/>
          <a:ext cx="2566581" cy="2566581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>
              <a:latin typeface="Arial" panose="020B0604020202020204" pitchFamily="34" charset="0"/>
              <a:cs typeface="Arial" panose="020B0604020202020204" pitchFamily="34" charset="0"/>
            </a:rPr>
            <a:t>Soutien psychologique</a:t>
          </a:r>
        </a:p>
      </dsp:txBody>
      <dsp:txXfrm>
        <a:off x="2629097" y="502622"/>
        <a:ext cx="1882159" cy="1154961"/>
      </dsp:txXfrm>
    </dsp:sp>
    <dsp:sp modelId="{46F778CD-B0A4-4D2F-AAFC-82AFAA315162}">
      <dsp:nvSpPr>
        <dsp:cNvPr id="0" name=""/>
        <dsp:cNvSpPr/>
      </dsp:nvSpPr>
      <dsp:spPr>
        <a:xfrm>
          <a:off x="3212994" y="1657583"/>
          <a:ext cx="2566581" cy="2566581"/>
        </a:xfrm>
        <a:prstGeom prst="ellipse">
          <a:avLst/>
        </a:prstGeom>
        <a:solidFill>
          <a:schemeClr val="accent2">
            <a:shade val="80000"/>
            <a:alpha val="50000"/>
            <a:hueOff val="236739"/>
            <a:satOff val="-9285"/>
            <a:lumOff val="14839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>
              <a:latin typeface="Arial" panose="020B0604020202020204" pitchFamily="34" charset="0"/>
              <a:cs typeface="Arial" panose="020B0604020202020204" pitchFamily="34" charset="0"/>
            </a:rPr>
            <a:t>Préparation physique</a:t>
          </a:r>
        </a:p>
      </dsp:txBody>
      <dsp:txXfrm>
        <a:off x="3997940" y="2320616"/>
        <a:ext cx="1539948" cy="1411619"/>
      </dsp:txXfrm>
    </dsp:sp>
    <dsp:sp modelId="{81D18552-D8B7-4A90-AFC2-F7A93D44DB52}">
      <dsp:nvSpPr>
        <dsp:cNvPr id="0" name=""/>
        <dsp:cNvSpPr/>
      </dsp:nvSpPr>
      <dsp:spPr>
        <a:xfrm>
          <a:off x="1360778" y="1657583"/>
          <a:ext cx="2566581" cy="2566581"/>
        </a:xfrm>
        <a:prstGeom prst="ellipse">
          <a:avLst/>
        </a:prstGeom>
        <a:solidFill>
          <a:schemeClr val="accent2">
            <a:shade val="80000"/>
            <a:alpha val="50000"/>
            <a:hueOff val="473479"/>
            <a:satOff val="-18570"/>
            <a:lumOff val="29677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>
              <a:latin typeface="Arial" panose="020B0604020202020204" pitchFamily="34" charset="0"/>
              <a:cs typeface="Arial" panose="020B0604020202020204" pitchFamily="34" charset="0"/>
            </a:rPr>
            <a:t>Nutrition</a:t>
          </a:r>
        </a:p>
      </dsp:txBody>
      <dsp:txXfrm>
        <a:off x="1602464" y="2320616"/>
        <a:ext cx="1539948" cy="14116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E57B54-2945-43C2-B1DE-0F85D30C636C}">
      <dsp:nvSpPr>
        <dsp:cNvPr id="0" name=""/>
        <dsp:cNvSpPr/>
      </dsp:nvSpPr>
      <dsp:spPr>
        <a:xfrm>
          <a:off x="788180" y="419954"/>
          <a:ext cx="1146987" cy="377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dirty="0"/>
            <a:t>Autonomie</a:t>
          </a:r>
        </a:p>
      </dsp:txBody>
      <dsp:txXfrm>
        <a:off x="788180" y="419954"/>
        <a:ext cx="1146987" cy="377984"/>
      </dsp:txXfrm>
    </dsp:sp>
    <dsp:sp modelId="{28B01939-BF76-47DF-A203-7A3735B04E39}">
      <dsp:nvSpPr>
        <dsp:cNvPr id="0" name=""/>
        <dsp:cNvSpPr/>
      </dsp:nvSpPr>
      <dsp:spPr>
        <a:xfrm>
          <a:off x="786877" y="304994"/>
          <a:ext cx="91237" cy="9123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1B8D37C-2773-48B4-989E-DB2EBF6A6197}">
      <dsp:nvSpPr>
        <dsp:cNvPr id="0" name=""/>
        <dsp:cNvSpPr/>
      </dsp:nvSpPr>
      <dsp:spPr>
        <a:xfrm>
          <a:off x="850743" y="177262"/>
          <a:ext cx="91237" cy="91237"/>
        </a:xfrm>
        <a:prstGeom prst="ellipse">
          <a:avLst/>
        </a:prstGeom>
        <a:gradFill rotWithShape="0">
          <a:gsLst>
            <a:gs pos="0">
              <a:schemeClr val="accent5">
                <a:hueOff val="-153876"/>
                <a:satOff val="915"/>
                <a:lumOff val="369"/>
                <a:alphaOff val="0"/>
                <a:tint val="96000"/>
                <a:lumMod val="100000"/>
              </a:schemeClr>
            </a:gs>
            <a:gs pos="78000">
              <a:schemeClr val="accent5">
                <a:hueOff val="-153876"/>
                <a:satOff val="915"/>
                <a:lumOff val="3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7BE81EB-61C0-46C8-9237-C65244EAB556}">
      <dsp:nvSpPr>
        <dsp:cNvPr id="0" name=""/>
        <dsp:cNvSpPr/>
      </dsp:nvSpPr>
      <dsp:spPr>
        <a:xfrm>
          <a:off x="1004022" y="202808"/>
          <a:ext cx="143373" cy="143373"/>
        </a:xfrm>
        <a:prstGeom prst="ellipse">
          <a:avLst/>
        </a:prstGeom>
        <a:gradFill rotWithShape="0">
          <a:gsLst>
            <a:gs pos="0">
              <a:schemeClr val="accent5">
                <a:hueOff val="-307751"/>
                <a:satOff val="1831"/>
                <a:lumOff val="738"/>
                <a:alphaOff val="0"/>
                <a:tint val="96000"/>
                <a:lumMod val="100000"/>
              </a:schemeClr>
            </a:gs>
            <a:gs pos="78000">
              <a:schemeClr val="accent5">
                <a:hueOff val="-307751"/>
                <a:satOff val="1831"/>
                <a:lumOff val="73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21FF62-5E0C-4DAE-A8CC-3A06808E87AD}">
      <dsp:nvSpPr>
        <dsp:cNvPr id="0" name=""/>
        <dsp:cNvSpPr/>
      </dsp:nvSpPr>
      <dsp:spPr>
        <a:xfrm>
          <a:off x="1131755" y="62302"/>
          <a:ext cx="91237" cy="91237"/>
        </a:xfrm>
        <a:prstGeom prst="ellipse">
          <a:avLst/>
        </a:prstGeom>
        <a:gradFill rotWithShape="0">
          <a:gsLst>
            <a:gs pos="0">
              <a:schemeClr val="accent5">
                <a:hueOff val="-461627"/>
                <a:satOff val="2746"/>
                <a:lumOff val="1107"/>
                <a:alphaOff val="0"/>
                <a:tint val="96000"/>
                <a:lumMod val="100000"/>
              </a:schemeClr>
            </a:gs>
            <a:gs pos="78000">
              <a:schemeClr val="accent5">
                <a:hueOff val="-461627"/>
                <a:satOff val="2746"/>
                <a:lumOff val="110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E47E0A-70E9-4D79-81F5-7C3D2A282137}">
      <dsp:nvSpPr>
        <dsp:cNvPr id="0" name=""/>
        <dsp:cNvSpPr/>
      </dsp:nvSpPr>
      <dsp:spPr>
        <a:xfrm>
          <a:off x="1297808" y="11209"/>
          <a:ext cx="91237" cy="91237"/>
        </a:xfrm>
        <a:prstGeom prst="ellipse">
          <a:avLst/>
        </a:prstGeom>
        <a:gradFill rotWithShape="0">
          <a:gsLst>
            <a:gs pos="0">
              <a:schemeClr val="accent5">
                <a:hueOff val="-615503"/>
                <a:satOff val="3662"/>
                <a:lumOff val="1476"/>
                <a:alphaOff val="0"/>
                <a:tint val="96000"/>
                <a:lumMod val="100000"/>
              </a:schemeClr>
            </a:gs>
            <a:gs pos="78000">
              <a:schemeClr val="accent5">
                <a:hueOff val="-615503"/>
                <a:satOff val="3662"/>
                <a:lumOff val="1476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3410129-C5E3-4F7A-A5DF-182E9419D317}">
      <dsp:nvSpPr>
        <dsp:cNvPr id="0" name=""/>
        <dsp:cNvSpPr/>
      </dsp:nvSpPr>
      <dsp:spPr>
        <a:xfrm>
          <a:off x="1502180" y="100622"/>
          <a:ext cx="91237" cy="91237"/>
        </a:xfrm>
        <a:prstGeom prst="ellipse">
          <a:avLst/>
        </a:prstGeom>
        <a:gradFill rotWithShape="0">
          <a:gsLst>
            <a:gs pos="0">
              <a:schemeClr val="accent5">
                <a:hueOff val="-769379"/>
                <a:satOff val="4577"/>
                <a:lumOff val="1845"/>
                <a:alphaOff val="0"/>
                <a:tint val="96000"/>
                <a:lumMod val="100000"/>
              </a:schemeClr>
            </a:gs>
            <a:gs pos="78000">
              <a:schemeClr val="accent5">
                <a:hueOff val="-769379"/>
                <a:satOff val="4577"/>
                <a:lumOff val="184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EEB9546-491C-4E6F-A3C4-8469A477160A}">
      <dsp:nvSpPr>
        <dsp:cNvPr id="0" name=""/>
        <dsp:cNvSpPr/>
      </dsp:nvSpPr>
      <dsp:spPr>
        <a:xfrm>
          <a:off x="1629913" y="164488"/>
          <a:ext cx="143373" cy="143373"/>
        </a:xfrm>
        <a:prstGeom prst="ellipse">
          <a:avLst/>
        </a:prstGeom>
        <a:gradFill rotWithShape="0">
          <a:gsLst>
            <a:gs pos="0">
              <a:schemeClr val="accent5">
                <a:hueOff val="-923254"/>
                <a:satOff val="5493"/>
                <a:lumOff val="2214"/>
                <a:alphaOff val="0"/>
                <a:tint val="96000"/>
                <a:lumMod val="100000"/>
              </a:schemeClr>
            </a:gs>
            <a:gs pos="78000">
              <a:schemeClr val="accent5">
                <a:hueOff val="-923254"/>
                <a:satOff val="5493"/>
                <a:lumOff val="221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88622C1-ABA7-4720-8BFD-264DEF552876}">
      <dsp:nvSpPr>
        <dsp:cNvPr id="0" name=""/>
        <dsp:cNvSpPr/>
      </dsp:nvSpPr>
      <dsp:spPr>
        <a:xfrm>
          <a:off x="1808739" y="304994"/>
          <a:ext cx="91237" cy="91237"/>
        </a:xfrm>
        <a:prstGeom prst="ellipse">
          <a:avLst/>
        </a:prstGeom>
        <a:gradFill rotWithShape="0">
          <a:gsLst>
            <a:gs pos="0">
              <a:schemeClr val="accent5">
                <a:hueOff val="-1077130"/>
                <a:satOff val="6408"/>
                <a:lumOff val="2583"/>
                <a:alphaOff val="0"/>
                <a:tint val="96000"/>
                <a:lumMod val="100000"/>
              </a:schemeClr>
            </a:gs>
            <a:gs pos="78000">
              <a:schemeClr val="accent5">
                <a:hueOff val="-1077130"/>
                <a:satOff val="6408"/>
                <a:lumOff val="258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787FD22-83B3-4A10-893B-31E6ACA485E2}">
      <dsp:nvSpPr>
        <dsp:cNvPr id="0" name=""/>
        <dsp:cNvSpPr/>
      </dsp:nvSpPr>
      <dsp:spPr>
        <a:xfrm>
          <a:off x="1885378" y="445500"/>
          <a:ext cx="91237" cy="91237"/>
        </a:xfrm>
        <a:prstGeom prst="ellipse">
          <a:avLst/>
        </a:prstGeom>
        <a:gradFill rotWithShape="0">
          <a:gsLst>
            <a:gs pos="0">
              <a:schemeClr val="accent5">
                <a:hueOff val="-1231006"/>
                <a:satOff val="7324"/>
                <a:lumOff val="2952"/>
                <a:alphaOff val="0"/>
                <a:tint val="96000"/>
                <a:lumMod val="100000"/>
              </a:schemeClr>
            </a:gs>
            <a:gs pos="78000">
              <a:schemeClr val="accent5">
                <a:hueOff val="-1231006"/>
                <a:satOff val="7324"/>
                <a:lumOff val="2952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28F0E9B-C784-4E9E-A678-7E34251421E1}">
      <dsp:nvSpPr>
        <dsp:cNvPr id="0" name=""/>
        <dsp:cNvSpPr/>
      </dsp:nvSpPr>
      <dsp:spPr>
        <a:xfrm>
          <a:off x="1221168" y="177262"/>
          <a:ext cx="234611" cy="234611"/>
        </a:xfrm>
        <a:prstGeom prst="ellipse">
          <a:avLst/>
        </a:prstGeom>
        <a:gradFill rotWithShape="0">
          <a:gsLst>
            <a:gs pos="0">
              <a:schemeClr val="accent5">
                <a:hueOff val="-1384881"/>
                <a:satOff val="8239"/>
                <a:lumOff val="3322"/>
                <a:alphaOff val="0"/>
                <a:tint val="96000"/>
                <a:lumMod val="100000"/>
              </a:schemeClr>
            </a:gs>
            <a:gs pos="78000">
              <a:schemeClr val="accent5">
                <a:hueOff val="-1384881"/>
                <a:satOff val="8239"/>
                <a:lumOff val="3322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86686B5-C32C-4DB8-BA71-540D599EA087}">
      <dsp:nvSpPr>
        <dsp:cNvPr id="0" name=""/>
        <dsp:cNvSpPr/>
      </dsp:nvSpPr>
      <dsp:spPr>
        <a:xfrm>
          <a:off x="723010" y="662646"/>
          <a:ext cx="91237" cy="91237"/>
        </a:xfrm>
        <a:prstGeom prst="ellipse">
          <a:avLst/>
        </a:prstGeom>
        <a:gradFill rotWithShape="0">
          <a:gsLst>
            <a:gs pos="0">
              <a:schemeClr val="accent5">
                <a:hueOff val="-1538757"/>
                <a:satOff val="9155"/>
                <a:lumOff val="3691"/>
                <a:alphaOff val="0"/>
                <a:tint val="96000"/>
                <a:lumMod val="100000"/>
              </a:schemeClr>
            </a:gs>
            <a:gs pos="78000">
              <a:schemeClr val="accent5">
                <a:hueOff val="-1538757"/>
                <a:satOff val="9155"/>
                <a:lumOff val="369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B8AF534-4E76-4873-83E4-2DDF20F7F4E6}">
      <dsp:nvSpPr>
        <dsp:cNvPr id="0" name=""/>
        <dsp:cNvSpPr/>
      </dsp:nvSpPr>
      <dsp:spPr>
        <a:xfrm>
          <a:off x="799650" y="777605"/>
          <a:ext cx="143373" cy="143373"/>
        </a:xfrm>
        <a:prstGeom prst="ellipse">
          <a:avLst/>
        </a:prstGeom>
        <a:gradFill rotWithShape="0">
          <a:gsLst>
            <a:gs pos="0">
              <a:schemeClr val="accent5">
                <a:hueOff val="-1692633"/>
                <a:satOff val="10070"/>
                <a:lumOff val="4060"/>
                <a:alphaOff val="0"/>
                <a:tint val="96000"/>
                <a:lumMod val="100000"/>
              </a:schemeClr>
            </a:gs>
            <a:gs pos="78000">
              <a:schemeClr val="accent5">
                <a:hueOff val="-1692633"/>
                <a:satOff val="10070"/>
                <a:lumOff val="406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05825D2-B6CA-4AC8-9BE7-F9A5918E92A4}">
      <dsp:nvSpPr>
        <dsp:cNvPr id="0" name=""/>
        <dsp:cNvSpPr/>
      </dsp:nvSpPr>
      <dsp:spPr>
        <a:xfrm>
          <a:off x="991249" y="879792"/>
          <a:ext cx="208543" cy="208543"/>
        </a:xfrm>
        <a:prstGeom prst="ellipse">
          <a:avLst/>
        </a:prstGeom>
        <a:gradFill rotWithShape="0">
          <a:gsLst>
            <a:gs pos="0">
              <a:schemeClr val="accent5">
                <a:hueOff val="-1846508"/>
                <a:satOff val="10986"/>
                <a:lumOff val="4429"/>
                <a:alphaOff val="0"/>
                <a:tint val="96000"/>
                <a:lumMod val="100000"/>
              </a:schemeClr>
            </a:gs>
            <a:gs pos="78000">
              <a:schemeClr val="accent5">
                <a:hueOff val="-1846508"/>
                <a:satOff val="10986"/>
                <a:lumOff val="442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C6A0200-BB2A-4F86-9FDD-978BCB77F913}">
      <dsp:nvSpPr>
        <dsp:cNvPr id="0" name=""/>
        <dsp:cNvSpPr/>
      </dsp:nvSpPr>
      <dsp:spPr>
        <a:xfrm>
          <a:off x="1259488" y="1045844"/>
          <a:ext cx="91237" cy="91237"/>
        </a:xfrm>
        <a:prstGeom prst="ellipse">
          <a:avLst/>
        </a:prstGeom>
        <a:gradFill rotWithShape="0">
          <a:gsLst>
            <a:gs pos="0">
              <a:schemeClr val="accent5">
                <a:hueOff val="-2000384"/>
                <a:satOff val="11901"/>
                <a:lumOff val="4798"/>
                <a:alphaOff val="0"/>
                <a:tint val="96000"/>
                <a:lumMod val="100000"/>
              </a:schemeClr>
            </a:gs>
            <a:gs pos="78000">
              <a:schemeClr val="accent5">
                <a:hueOff val="-2000384"/>
                <a:satOff val="11901"/>
                <a:lumOff val="479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9FB4067-17B4-4339-840D-F3B1F0CB2847}">
      <dsp:nvSpPr>
        <dsp:cNvPr id="0" name=""/>
        <dsp:cNvSpPr/>
      </dsp:nvSpPr>
      <dsp:spPr>
        <a:xfrm>
          <a:off x="1310581" y="879792"/>
          <a:ext cx="143373" cy="143373"/>
        </a:xfrm>
        <a:prstGeom prst="ellipse">
          <a:avLst/>
        </a:prstGeom>
        <a:gradFill rotWithShape="0">
          <a:gsLst>
            <a:gs pos="0">
              <a:schemeClr val="accent5">
                <a:hueOff val="-2154260"/>
                <a:satOff val="12817"/>
                <a:lumOff val="5167"/>
                <a:alphaOff val="0"/>
                <a:tint val="96000"/>
                <a:lumMod val="100000"/>
              </a:schemeClr>
            </a:gs>
            <a:gs pos="78000">
              <a:schemeClr val="accent5">
                <a:hueOff val="-2154260"/>
                <a:satOff val="12817"/>
                <a:lumOff val="516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0BE6755-2910-4FFC-A69B-C668E1C6FF33}">
      <dsp:nvSpPr>
        <dsp:cNvPr id="0" name=""/>
        <dsp:cNvSpPr/>
      </dsp:nvSpPr>
      <dsp:spPr>
        <a:xfrm>
          <a:off x="1438314" y="1058617"/>
          <a:ext cx="91237" cy="91237"/>
        </a:xfrm>
        <a:prstGeom prst="ellipse">
          <a:avLst/>
        </a:prstGeom>
        <a:gradFill rotWithShape="0">
          <a:gsLst>
            <a:gs pos="0">
              <a:schemeClr val="accent5">
                <a:hueOff val="-2308136"/>
                <a:satOff val="13732"/>
                <a:lumOff val="5536"/>
                <a:alphaOff val="0"/>
                <a:tint val="96000"/>
                <a:lumMod val="100000"/>
              </a:schemeClr>
            </a:gs>
            <a:gs pos="78000">
              <a:schemeClr val="accent5">
                <a:hueOff val="-2308136"/>
                <a:satOff val="13732"/>
                <a:lumOff val="5536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FE97896-22C6-4F11-A5E2-3AB67C43ED97}">
      <dsp:nvSpPr>
        <dsp:cNvPr id="0" name=""/>
        <dsp:cNvSpPr/>
      </dsp:nvSpPr>
      <dsp:spPr>
        <a:xfrm>
          <a:off x="1553273" y="854245"/>
          <a:ext cx="208543" cy="208543"/>
        </a:xfrm>
        <a:prstGeom prst="ellipse">
          <a:avLst/>
        </a:prstGeom>
        <a:gradFill rotWithShape="0">
          <a:gsLst>
            <a:gs pos="0">
              <a:schemeClr val="accent5">
                <a:hueOff val="-2462011"/>
                <a:satOff val="14648"/>
                <a:lumOff val="5905"/>
                <a:alphaOff val="0"/>
                <a:tint val="96000"/>
                <a:lumMod val="100000"/>
              </a:schemeClr>
            </a:gs>
            <a:gs pos="78000">
              <a:schemeClr val="accent5">
                <a:hueOff val="-2462011"/>
                <a:satOff val="14648"/>
                <a:lumOff val="590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F362BC8-46F8-4190-B743-7A8994A17719}">
      <dsp:nvSpPr>
        <dsp:cNvPr id="0" name=""/>
        <dsp:cNvSpPr/>
      </dsp:nvSpPr>
      <dsp:spPr>
        <a:xfrm>
          <a:off x="1834285" y="803152"/>
          <a:ext cx="143373" cy="143373"/>
        </a:xfrm>
        <a:prstGeom prst="ellipse">
          <a:avLst/>
        </a:prstGeom>
        <a:gradFill rotWithShape="0">
          <a:gsLst>
            <a:gs pos="0">
              <a:schemeClr val="accent5">
                <a:hueOff val="-2615887"/>
                <a:satOff val="15563"/>
                <a:lumOff val="6274"/>
                <a:alphaOff val="0"/>
                <a:tint val="96000"/>
                <a:lumMod val="100000"/>
              </a:schemeClr>
            </a:gs>
            <a:gs pos="78000">
              <a:schemeClr val="accent5">
                <a:hueOff val="-2615887"/>
                <a:satOff val="15563"/>
                <a:lumOff val="627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AB6899-FE1A-4FF9-9B69-166361BD8DF2}">
      <dsp:nvSpPr>
        <dsp:cNvPr id="0" name=""/>
        <dsp:cNvSpPr/>
      </dsp:nvSpPr>
      <dsp:spPr>
        <a:xfrm>
          <a:off x="0" y="96693"/>
          <a:ext cx="6002215" cy="30726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CPA après la consultation de chirurgie le même jour </a:t>
          </a:r>
        </a:p>
      </dsp:txBody>
      <dsp:txXfrm>
        <a:off x="14999" y="111692"/>
        <a:ext cx="5972217" cy="277266"/>
      </dsp:txXfrm>
    </dsp:sp>
    <dsp:sp modelId="{A27D3110-A2F6-4B23-8388-016A0590973A}">
      <dsp:nvSpPr>
        <dsp:cNvPr id="0" name=""/>
        <dsp:cNvSpPr/>
      </dsp:nvSpPr>
      <dsp:spPr>
        <a:xfrm>
          <a:off x="0" y="408149"/>
          <a:ext cx="6002215" cy="836550"/>
        </a:xfrm>
        <a:prstGeom prst="roundRect">
          <a:avLst/>
        </a:prstGeom>
        <a:solidFill>
          <a:schemeClr val="accent2">
            <a:hueOff val="-678113"/>
            <a:satOff val="-414"/>
            <a:lumOff val="161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kern="1200" dirty="0">
              <a:solidFill>
                <a:srgbClr val="C00000"/>
              </a:solidFill>
            </a:rPr>
            <a:t>PREHAB 1</a:t>
          </a:r>
          <a:r>
            <a:rPr lang="fr-FR" sz="1300" b="1" kern="1200" dirty="0"/>
            <a:t>: BILAN INITIAL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Hospitalisation en UMA 2èmeA une journée 8h30 – 17h MARDI ou JEUDI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3 à 4 semaines avant la chirurgie </a:t>
          </a:r>
        </a:p>
      </dsp:txBody>
      <dsp:txXfrm>
        <a:off x="40837" y="448986"/>
        <a:ext cx="5920541" cy="754876"/>
      </dsp:txXfrm>
    </dsp:sp>
    <dsp:sp modelId="{BF781FB2-54A4-4CFB-8E21-B699B8572660}">
      <dsp:nvSpPr>
        <dsp:cNvPr id="0" name=""/>
        <dsp:cNvSpPr/>
      </dsp:nvSpPr>
      <dsp:spPr>
        <a:xfrm>
          <a:off x="0" y="1244699"/>
          <a:ext cx="6002215" cy="161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70" tIns="16510" rIns="92456" bIns="165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000" kern="1200" dirty="0"/>
            <a:t>Kinésithérapeute (TDM6, HGT, Quadriceps)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000" kern="1200" dirty="0"/>
            <a:t>Diététicienne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000" kern="1200" dirty="0"/>
            <a:t>Psychologue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000" kern="1200" dirty="0"/>
            <a:t>Pneumologue (EFX, EFR)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000" kern="1200" dirty="0"/>
            <a:t>Hypnothérapeute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000" kern="1200" dirty="0"/>
            <a:t>IDE de tabacologie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000" kern="1200" dirty="0"/>
            <a:t>Gériatre si &gt; 75 ans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000" kern="1200" dirty="0"/>
            <a:t>+/- injection de FER</a:t>
          </a: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000" kern="1200" dirty="0"/>
            <a:t>	</a:t>
          </a:r>
          <a:r>
            <a:rPr lang="fr-FR" sz="1000" b="1" kern="1200" dirty="0"/>
            <a:t>COURRIER MEDICAL DE SYNTHESE et PRESCRIPTIONS (exercices physiques, nutrition, substituts nicotiniques, coping, auto hypnose)</a:t>
          </a:r>
        </a:p>
      </dsp:txBody>
      <dsp:txXfrm>
        <a:off x="0" y="1244699"/>
        <a:ext cx="6002215" cy="1614600"/>
      </dsp:txXfrm>
    </dsp:sp>
    <dsp:sp modelId="{6811DAD8-AAFE-4A40-BBDE-AC20A64E7EF3}">
      <dsp:nvSpPr>
        <dsp:cNvPr id="0" name=""/>
        <dsp:cNvSpPr/>
      </dsp:nvSpPr>
      <dsp:spPr>
        <a:xfrm>
          <a:off x="0" y="2859299"/>
          <a:ext cx="6002215" cy="391773"/>
        </a:xfrm>
        <a:prstGeom prst="roundRect">
          <a:avLst/>
        </a:prstGeom>
        <a:solidFill>
          <a:srgbClr val="FFC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Suivi téléphonique hebdomadaire par IDE coordinatrice </a:t>
          </a:r>
        </a:p>
      </dsp:txBody>
      <dsp:txXfrm>
        <a:off x="19125" y="2878424"/>
        <a:ext cx="5963965" cy="353523"/>
      </dsp:txXfrm>
    </dsp:sp>
    <dsp:sp modelId="{892252E0-7AFA-4131-A0D2-A7E53C2DFC47}">
      <dsp:nvSpPr>
        <dsp:cNvPr id="0" name=""/>
        <dsp:cNvSpPr/>
      </dsp:nvSpPr>
      <dsp:spPr>
        <a:xfrm>
          <a:off x="0" y="3288512"/>
          <a:ext cx="6002215" cy="836550"/>
        </a:xfrm>
        <a:prstGeom prst="roundRect">
          <a:avLst/>
        </a:prstGeom>
        <a:solidFill>
          <a:schemeClr val="accent2">
            <a:hueOff val="-2034338"/>
            <a:satOff val="-1242"/>
            <a:lumOff val="485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kern="1200" dirty="0">
              <a:solidFill>
                <a:srgbClr val="C00000"/>
              </a:solidFill>
            </a:rPr>
            <a:t>PREHAB 2</a:t>
          </a:r>
          <a:r>
            <a:rPr lang="fr-FR" sz="1300" b="1" kern="1200" dirty="0"/>
            <a:t>: EVALUATION DE LA PREHABILITATION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Hospitalisation en UMA 2èmeA une journée 8h30- 17h MARDI ou JEUDI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Dans la semaine avant la chirurgie</a:t>
          </a:r>
        </a:p>
      </dsp:txBody>
      <dsp:txXfrm>
        <a:off x="40837" y="3329349"/>
        <a:ext cx="5920541" cy="754876"/>
      </dsp:txXfrm>
    </dsp:sp>
    <dsp:sp modelId="{E9B202A8-61D1-41A5-8776-89CB8D149425}">
      <dsp:nvSpPr>
        <dsp:cNvPr id="0" name=""/>
        <dsp:cNvSpPr/>
      </dsp:nvSpPr>
      <dsp:spPr>
        <a:xfrm>
          <a:off x="0" y="4125062"/>
          <a:ext cx="6002215" cy="1318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70" tIns="16510" rIns="92456" bIns="165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000" kern="1200" dirty="0"/>
            <a:t>Kinésithérapeute (TDM6, HGT, Quadriceps)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000" kern="1200" dirty="0"/>
            <a:t>Diététicienne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000" kern="1200" dirty="0"/>
            <a:t>Psychologue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000" kern="1200" dirty="0"/>
            <a:t>Pneumologue (EFX, EFR)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000" kern="1200" dirty="0"/>
            <a:t>Hypnothérapeute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000" kern="1200" dirty="0"/>
            <a:t>IDE de tabacologie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000" kern="1200" dirty="0"/>
            <a:t>Gériatre si &gt; 75 ans</a:t>
          </a: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000" kern="1200" dirty="0"/>
            <a:t>	</a:t>
          </a:r>
          <a:r>
            <a:rPr lang="fr-FR" sz="1000" b="1" kern="1200" dirty="0"/>
            <a:t>COURRIER MEDICAL DE SYNTHESE</a:t>
          </a:r>
        </a:p>
      </dsp:txBody>
      <dsp:txXfrm>
        <a:off x="0" y="4125062"/>
        <a:ext cx="6002215" cy="1318590"/>
      </dsp:txXfrm>
    </dsp:sp>
    <dsp:sp modelId="{53D3F4E8-E295-4EB8-B502-E653D57B0AC8}">
      <dsp:nvSpPr>
        <dsp:cNvPr id="0" name=""/>
        <dsp:cNvSpPr/>
      </dsp:nvSpPr>
      <dsp:spPr>
        <a:xfrm>
          <a:off x="0" y="5443652"/>
          <a:ext cx="6002215" cy="729580"/>
        </a:xfrm>
        <a:prstGeom prst="roundRect">
          <a:avLst/>
        </a:prstGeom>
        <a:solidFill>
          <a:schemeClr val="accent2">
            <a:hueOff val="-2712450"/>
            <a:satOff val="-1656"/>
            <a:lumOff val="647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kern="1200" dirty="0"/>
            <a:t>REHABILITATION</a:t>
          </a:r>
          <a:r>
            <a:rPr lang="fr-FR" sz="1300" kern="1200" dirty="0"/>
            <a:t>: EVALUATION POST OPERATOIRE à 2 et 6 mois post opératoire</a:t>
          </a:r>
        </a:p>
      </dsp:txBody>
      <dsp:txXfrm>
        <a:off x="35615" y="5479267"/>
        <a:ext cx="5930985" cy="6583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93E00-6905-42B6-8544-B41E619E969B}">
      <dsp:nvSpPr>
        <dsp:cNvPr id="0" name=""/>
        <dsp:cNvSpPr/>
      </dsp:nvSpPr>
      <dsp:spPr>
        <a:xfrm>
          <a:off x="0" y="0"/>
          <a:ext cx="5730949" cy="397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50 000 séjours MCO / an</a:t>
          </a:r>
        </a:p>
      </dsp:txBody>
      <dsp:txXfrm>
        <a:off x="19419" y="19419"/>
        <a:ext cx="5692111" cy="358962"/>
      </dsp:txXfrm>
    </dsp:sp>
    <dsp:sp modelId="{450C5B69-FB63-4789-9F1B-B598976CDB93}">
      <dsp:nvSpPr>
        <dsp:cNvPr id="0" name=""/>
        <dsp:cNvSpPr/>
      </dsp:nvSpPr>
      <dsp:spPr>
        <a:xfrm>
          <a:off x="0" y="510275"/>
          <a:ext cx="5730949" cy="397800"/>
        </a:xfrm>
        <a:prstGeom prst="roundRect">
          <a:avLst/>
        </a:prstGeom>
        <a:solidFill>
          <a:schemeClr val="accent3">
            <a:hueOff val="-93612"/>
            <a:satOff val="-2531"/>
            <a:lumOff val="-522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Construction du projet</a:t>
          </a:r>
        </a:p>
      </dsp:txBody>
      <dsp:txXfrm>
        <a:off x="19419" y="529694"/>
        <a:ext cx="5692111" cy="358962"/>
      </dsp:txXfrm>
    </dsp:sp>
    <dsp:sp modelId="{6B718F26-C23E-4C21-9963-39113DF440E3}">
      <dsp:nvSpPr>
        <dsp:cNvPr id="0" name=""/>
        <dsp:cNvSpPr/>
      </dsp:nvSpPr>
      <dsp:spPr>
        <a:xfrm>
          <a:off x="0" y="908075"/>
          <a:ext cx="5730949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958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300" kern="1200" dirty="0"/>
            <a:t>Décembre 2018 Visite Equipe Hôpital Foch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300" kern="1200" dirty="0"/>
            <a:t>Premier patient Septembre 2019</a:t>
          </a:r>
        </a:p>
      </dsp:txBody>
      <dsp:txXfrm>
        <a:off x="0" y="908075"/>
        <a:ext cx="5730949" cy="431077"/>
      </dsp:txXfrm>
    </dsp:sp>
    <dsp:sp modelId="{75FC96E0-F31E-4857-BE53-244641A42444}">
      <dsp:nvSpPr>
        <dsp:cNvPr id="0" name=""/>
        <dsp:cNvSpPr/>
      </dsp:nvSpPr>
      <dsp:spPr>
        <a:xfrm>
          <a:off x="0" y="1339153"/>
          <a:ext cx="5730949" cy="397800"/>
        </a:xfrm>
        <a:prstGeom prst="roundRect">
          <a:avLst/>
        </a:prstGeom>
        <a:solidFill>
          <a:schemeClr val="accent3">
            <a:hueOff val="-187225"/>
            <a:satOff val="-5061"/>
            <a:lumOff val="-1045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PREHAB VISCERAL</a:t>
          </a:r>
        </a:p>
      </dsp:txBody>
      <dsp:txXfrm>
        <a:off x="19419" y="1358572"/>
        <a:ext cx="5692111" cy="358962"/>
      </dsp:txXfrm>
    </dsp:sp>
    <dsp:sp modelId="{A62BDF52-D28B-4847-80EA-0130B5C438CB}">
      <dsp:nvSpPr>
        <dsp:cNvPr id="0" name=""/>
        <dsp:cNvSpPr/>
      </dsp:nvSpPr>
      <dsp:spPr>
        <a:xfrm>
          <a:off x="0" y="1736953"/>
          <a:ext cx="5730949" cy="862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958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300" kern="1200" dirty="0"/>
            <a:t>Inclusion depuis sept 2019 = 32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300" kern="1200" dirty="0"/>
            <a:t>Exclusion (délai) = 17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300" kern="1200" dirty="0"/>
            <a:t>Refus = 5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300" kern="1200" dirty="0"/>
            <a:t>Perdus de vue ?</a:t>
          </a:r>
        </a:p>
      </dsp:txBody>
      <dsp:txXfrm>
        <a:off x="0" y="1736953"/>
        <a:ext cx="5730949" cy="862155"/>
      </dsp:txXfrm>
    </dsp:sp>
    <dsp:sp modelId="{1E175FDE-DE17-413A-9A4D-A0B0B734B861}">
      <dsp:nvSpPr>
        <dsp:cNvPr id="0" name=""/>
        <dsp:cNvSpPr/>
      </dsp:nvSpPr>
      <dsp:spPr>
        <a:xfrm>
          <a:off x="0" y="2599108"/>
          <a:ext cx="5730949" cy="397800"/>
        </a:xfrm>
        <a:prstGeom prst="roundRect">
          <a:avLst/>
        </a:prstGeom>
        <a:solidFill>
          <a:schemeClr val="accent3">
            <a:hueOff val="-280837"/>
            <a:satOff val="-7592"/>
            <a:lumOff val="-1568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PREHAB ORTHOPEDIE</a:t>
          </a:r>
        </a:p>
      </dsp:txBody>
      <dsp:txXfrm>
        <a:off x="19419" y="2618527"/>
        <a:ext cx="5692111" cy="358962"/>
      </dsp:txXfrm>
    </dsp:sp>
    <dsp:sp modelId="{95FEC1E4-9A74-49C3-ADFB-F4950CE7012F}">
      <dsp:nvSpPr>
        <dsp:cNvPr id="0" name=""/>
        <dsp:cNvSpPr/>
      </dsp:nvSpPr>
      <dsp:spPr>
        <a:xfrm>
          <a:off x="0" y="2996908"/>
          <a:ext cx="5730949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958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300" kern="1200" dirty="0"/>
            <a:t>Depuis mai 2021</a:t>
          </a:r>
        </a:p>
      </dsp:txBody>
      <dsp:txXfrm>
        <a:off x="0" y="2996908"/>
        <a:ext cx="5730949" cy="2815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A7C0D7-387D-43DE-BD63-FE57CE561241}">
      <dsp:nvSpPr>
        <dsp:cNvPr id="0" name=""/>
        <dsp:cNvSpPr/>
      </dsp:nvSpPr>
      <dsp:spPr>
        <a:xfrm>
          <a:off x="0" y="20387"/>
          <a:ext cx="6209414" cy="42120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Points positifs</a:t>
          </a:r>
        </a:p>
      </dsp:txBody>
      <dsp:txXfrm>
        <a:off x="20561" y="40948"/>
        <a:ext cx="6168292" cy="380078"/>
      </dsp:txXfrm>
    </dsp:sp>
    <dsp:sp modelId="{B565AC68-66EF-43D8-8117-BF42EB3743F0}">
      <dsp:nvSpPr>
        <dsp:cNvPr id="0" name=""/>
        <dsp:cNvSpPr/>
      </dsp:nvSpPr>
      <dsp:spPr>
        <a:xfrm>
          <a:off x="0" y="441587"/>
          <a:ext cx="6209414" cy="689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149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400" kern="1200" dirty="0"/>
            <a:t>Motivation des acteurs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400" kern="1200" dirty="0"/>
            <a:t>Satisfaction Patient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400" kern="1200" dirty="0" err="1"/>
            <a:t>Hypnothérapie</a:t>
          </a:r>
          <a:endParaRPr lang="fr-FR" sz="1400" kern="1200" dirty="0"/>
        </a:p>
      </dsp:txBody>
      <dsp:txXfrm>
        <a:off x="0" y="441587"/>
        <a:ext cx="6209414" cy="689310"/>
      </dsp:txXfrm>
    </dsp:sp>
    <dsp:sp modelId="{FFE2E429-DE76-4A2D-B386-BA0E15FB8E60}">
      <dsp:nvSpPr>
        <dsp:cNvPr id="0" name=""/>
        <dsp:cNvSpPr/>
      </dsp:nvSpPr>
      <dsp:spPr>
        <a:xfrm>
          <a:off x="0" y="1130897"/>
          <a:ext cx="6209414" cy="421200"/>
        </a:xfrm>
        <a:prstGeom prst="roundRect">
          <a:avLst/>
        </a:prstGeom>
        <a:solidFill>
          <a:schemeClr val="accent1">
            <a:shade val="50000"/>
            <a:hueOff val="163120"/>
            <a:satOff val="21536"/>
            <a:lumOff val="2521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Difficultés rencontrées</a:t>
          </a:r>
        </a:p>
      </dsp:txBody>
      <dsp:txXfrm>
        <a:off x="20561" y="1151458"/>
        <a:ext cx="6168292" cy="380078"/>
      </dsp:txXfrm>
    </dsp:sp>
    <dsp:sp modelId="{91F7D060-FE98-4934-B940-1CC05942BF9C}">
      <dsp:nvSpPr>
        <dsp:cNvPr id="0" name=""/>
        <dsp:cNvSpPr/>
      </dsp:nvSpPr>
      <dsp:spPr>
        <a:xfrm>
          <a:off x="0" y="1552097"/>
          <a:ext cx="6209414" cy="689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149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400" kern="1200" dirty="0"/>
            <a:t>Adhésion et Observance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400" kern="1200" dirty="0"/>
            <a:t>Indicateurs de suivi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400" kern="1200" dirty="0"/>
            <a:t>Suivi post opératoire</a:t>
          </a:r>
        </a:p>
      </dsp:txBody>
      <dsp:txXfrm>
        <a:off x="0" y="1552097"/>
        <a:ext cx="6209414" cy="689310"/>
      </dsp:txXfrm>
    </dsp:sp>
    <dsp:sp modelId="{85AA6BB5-4511-4CE2-BCA5-31DFDA7C8CFC}">
      <dsp:nvSpPr>
        <dsp:cNvPr id="0" name=""/>
        <dsp:cNvSpPr/>
      </dsp:nvSpPr>
      <dsp:spPr>
        <a:xfrm>
          <a:off x="0" y="2241407"/>
          <a:ext cx="6209414" cy="421200"/>
        </a:xfrm>
        <a:prstGeom prst="roundRect">
          <a:avLst/>
        </a:prstGeom>
        <a:solidFill>
          <a:schemeClr val="accent1">
            <a:shade val="50000"/>
            <a:hueOff val="163120"/>
            <a:satOff val="21536"/>
            <a:lumOff val="2521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Avenir</a:t>
          </a:r>
        </a:p>
      </dsp:txBody>
      <dsp:txXfrm>
        <a:off x="20561" y="2261968"/>
        <a:ext cx="6168292" cy="380078"/>
      </dsp:txXfrm>
    </dsp:sp>
    <dsp:sp modelId="{557E4CE5-7616-4B70-93FD-04E313D62E60}">
      <dsp:nvSpPr>
        <dsp:cNvPr id="0" name=""/>
        <dsp:cNvSpPr/>
      </dsp:nvSpPr>
      <dsp:spPr>
        <a:xfrm>
          <a:off x="0" y="2662607"/>
          <a:ext cx="6209414" cy="1378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149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400" kern="1200" dirty="0"/>
            <a:t>Etude d’efficacité rétrospective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400" kern="1200" dirty="0"/>
            <a:t>Aménagement d’une pièce dédiée et visite du bloc opératoire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400" kern="1200" dirty="0"/>
            <a:t>FAST PREHAB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400" kern="1200" dirty="0"/>
            <a:t>Entraînement à l’hôpital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400" kern="1200" dirty="0"/>
            <a:t>Suivi des exercices à distance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400" kern="1200" dirty="0"/>
            <a:t>RAC dès la SSPI</a:t>
          </a:r>
        </a:p>
      </dsp:txBody>
      <dsp:txXfrm>
        <a:off x="0" y="2662607"/>
        <a:ext cx="6209414" cy="1378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175A0BA-8495-42D5-A5C5-18ED5B5ED0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1A05678-AABC-4DFC-9375-E22717F320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88BD3-4FC6-4947-972D-2E4B0E5867B5}" type="datetimeFigureOut">
              <a:rPr lang="fr-FR" smtClean="0"/>
              <a:t>24/09/2021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B1822E-7AF5-4664-9510-042DD6F605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FDD3124-E4DB-47A6-BAD2-3CA75375C3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719B9-B80F-4299-B67F-9F69F51FEE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25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4FD14-480E-4F47-964D-FC66814D943A}" type="datetimeFigureOut">
              <a:rPr lang="fr-FR" smtClean="0"/>
              <a:t>24/09/2021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4B055-8216-4AD2-AA77-28C1B33D67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0749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77FB7C4-87B1-458F-879F-3B59A16A35D2}"/>
              </a:ext>
            </a:extLst>
          </p:cNvPr>
          <p:cNvSpPr/>
          <p:nvPr userDrawn="1"/>
        </p:nvSpPr>
        <p:spPr>
          <a:xfrm>
            <a:off x="2530763" y="3592945"/>
            <a:ext cx="8007927" cy="2382429"/>
          </a:xfrm>
          <a:prstGeom prst="rect">
            <a:avLst/>
          </a:prstGeom>
          <a:solidFill>
            <a:srgbClr val="97BF0D"/>
          </a:solidFill>
          <a:ln>
            <a:solidFill>
              <a:srgbClr val="97B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5A1822-3559-4EE5-B21D-F9533DC6D151}"/>
              </a:ext>
            </a:extLst>
          </p:cNvPr>
          <p:cNvSpPr/>
          <p:nvPr userDrawn="1"/>
        </p:nvSpPr>
        <p:spPr>
          <a:xfrm>
            <a:off x="2024487" y="3343564"/>
            <a:ext cx="8143025" cy="2207491"/>
          </a:xfrm>
          <a:prstGeom prst="rect">
            <a:avLst/>
          </a:prstGeom>
          <a:solidFill>
            <a:schemeClr val="bg1"/>
          </a:solidFill>
          <a:ln w="76200"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4487" y="3343564"/>
            <a:ext cx="8143025" cy="1283882"/>
          </a:xfrm>
        </p:spPr>
        <p:txBody>
          <a:bodyPr anchor="b">
            <a:noAutofit/>
          </a:bodyPr>
          <a:lstStyle>
            <a:lvl1pPr algn="ctr">
              <a:defRPr sz="4000" b="0">
                <a:solidFill>
                  <a:srgbClr val="004494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24487" y="4627444"/>
            <a:ext cx="8143025" cy="923612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Auteur</a:t>
            </a:r>
            <a:endParaRPr lang="en-US" dirty="0"/>
          </a:p>
        </p:txBody>
      </p:sp>
      <p:sp>
        <p:nvSpPr>
          <p:cNvPr id="33" name="Triangle rectangle 32">
            <a:extLst>
              <a:ext uri="{FF2B5EF4-FFF2-40B4-BE49-F238E27FC236}">
                <a16:creationId xmlns:a16="http://schemas.microsoft.com/office/drawing/2014/main" id="{8D3A9162-B5DD-479A-8600-31B22FB00091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Triangle rectangle 34">
            <a:extLst>
              <a:ext uri="{FF2B5EF4-FFF2-40B4-BE49-F238E27FC236}">
                <a16:creationId xmlns:a16="http://schemas.microsoft.com/office/drawing/2014/main" id="{9A9E70BE-0834-4486-8E79-A5FDB8BA7E53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B316416-FF92-43B9-8EEA-94163782D0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2737" y="6241427"/>
            <a:ext cx="772142" cy="53437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3D06C43-4B07-40C0-9934-A286D502D9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4889" b="24585"/>
          <a:stretch/>
        </p:blipFill>
        <p:spPr>
          <a:xfrm>
            <a:off x="10965085" y="6277169"/>
            <a:ext cx="1057626" cy="53437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74B4774-905D-4FFA-8886-480BED9002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95600" y="42166"/>
            <a:ext cx="6400799" cy="3200400"/>
          </a:xfrm>
          <a:prstGeom prst="rect">
            <a:avLst/>
          </a:prstGeom>
        </p:spPr>
      </p:pic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F79BA3F8-AA48-4654-A1E0-F0AE85C5B1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AC0A9E35-82D9-4A06-A2B8-93A104BD9E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23/09/2021 – 18h/20h</a:t>
            </a:r>
            <a:endParaRPr lang="en-US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6E22FCA9-D4EC-47DC-96E9-1E678FC75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42367" y="6361794"/>
            <a:ext cx="4507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4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La préhabilitation en chirurgie</a:t>
            </a:r>
          </a:p>
        </p:txBody>
      </p:sp>
    </p:spTree>
    <p:extLst>
      <p:ext uri="{BB962C8B-B14F-4D97-AF65-F5344CB8AC3E}">
        <p14:creationId xmlns:p14="http://schemas.microsoft.com/office/powerpoint/2010/main" val="69420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Triangle rectangle 22">
            <a:extLst>
              <a:ext uri="{FF2B5EF4-FFF2-40B4-BE49-F238E27FC236}">
                <a16:creationId xmlns:a16="http://schemas.microsoft.com/office/drawing/2014/main" id="{F2782EC0-EF39-4AB1-A2D4-C63D0F009FF8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riangle rectangle 23">
            <a:extLst>
              <a:ext uri="{FF2B5EF4-FFF2-40B4-BE49-F238E27FC236}">
                <a16:creationId xmlns:a16="http://schemas.microsoft.com/office/drawing/2014/main" id="{4F375CD5-1927-4959-8A1C-23308447A8AD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BB0F966-422C-4336-8165-FEB4F0CE8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00122FA-C09B-4755-80A2-DCCFBAF1F0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23/09/2021 – 18h/20h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B63C698-0C01-4E23-A61B-91E636225D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42367" y="6361794"/>
            <a:ext cx="4507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4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La préhabilitation en chirurgie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Triangle rectangle 18">
            <a:extLst>
              <a:ext uri="{FF2B5EF4-FFF2-40B4-BE49-F238E27FC236}">
                <a16:creationId xmlns:a16="http://schemas.microsoft.com/office/drawing/2014/main" id="{4463624B-CAB6-4859-A5F3-472383E30C63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riangle rectangle 19">
            <a:extLst>
              <a:ext uri="{FF2B5EF4-FFF2-40B4-BE49-F238E27FC236}">
                <a16:creationId xmlns:a16="http://schemas.microsoft.com/office/drawing/2014/main" id="{10F0A63C-0941-41DC-9BC5-9F60FF988AB9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A3832D3-FA98-4CF1-A9E6-B3E5BEDDE6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7BD31BE-F983-4CD6-9688-4021C3654F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23/09/2021 – 18h/20h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AA10162-B51D-40E8-B66B-EB8C94563E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42367" y="6361794"/>
            <a:ext cx="4507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4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La préhabilitation en chirurgie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Triangle rectangle 18">
            <a:extLst>
              <a:ext uri="{FF2B5EF4-FFF2-40B4-BE49-F238E27FC236}">
                <a16:creationId xmlns:a16="http://schemas.microsoft.com/office/drawing/2014/main" id="{6472E27A-D85D-48EF-9C6E-63506527A801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riangle rectangle 19">
            <a:extLst>
              <a:ext uri="{FF2B5EF4-FFF2-40B4-BE49-F238E27FC236}">
                <a16:creationId xmlns:a16="http://schemas.microsoft.com/office/drawing/2014/main" id="{E1823107-3B5D-4854-A2F2-D3A4B940B08A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FFACFE4-9C4C-464B-B1FF-D6CE6A5E69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54E5C5F-C36F-483C-9BEE-14F570BAD5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23/09/2021 – 18h/20h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38959D4-23AD-4D7A-B8C8-CB0DC5CE99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42367" y="6361794"/>
            <a:ext cx="4507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4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La préhabilitation en chirurgie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rgbClr val="97BF0D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rgbClr val="97BF0D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30" name="Triangle rectangle 29">
            <a:extLst>
              <a:ext uri="{FF2B5EF4-FFF2-40B4-BE49-F238E27FC236}">
                <a16:creationId xmlns:a16="http://schemas.microsoft.com/office/drawing/2014/main" id="{DFE1BCAB-04CE-4D4E-A04C-215BE3493454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Triangle rectangle 30">
            <a:extLst>
              <a:ext uri="{FF2B5EF4-FFF2-40B4-BE49-F238E27FC236}">
                <a16:creationId xmlns:a16="http://schemas.microsoft.com/office/drawing/2014/main" id="{28B7674D-4864-46CE-9CEB-AF441644ACFB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17ECFF3-441E-49F9-8B50-2A36AD68B3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26A8D2A-461D-43CB-AD12-4B31C65A35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23/09/2021 – 18h/20h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274492A-6297-445A-A672-C3DF2C6097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42367" y="6361794"/>
            <a:ext cx="4507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4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La préhabilitation en chirurgie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FFC670-30DB-4B59-93F3-54925DC6AA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u="sng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9AB66B0-0E55-4EF8-9218-039709F382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118C367F-83E6-4544-9D88-AED0E641CC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4722" y="2205086"/>
            <a:ext cx="2520000" cy="288032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>
                <a:solidFill>
                  <a:schemeClr val="bg1"/>
                </a:solidFill>
                <a:highlight>
                  <a:srgbClr val="97BF0D"/>
                </a:highlight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54863E5C-9E29-4834-B8FF-BC2A530005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53194" y="2205086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lang="fr-FR" sz="1800" b="1" kern="1200" dirty="0">
                <a:solidFill>
                  <a:schemeClr val="bg1"/>
                </a:solidFill>
                <a:highlight>
                  <a:srgbClr val="97BF0D"/>
                </a:highligh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AF86C74-F5E8-4067-904E-4A57FA79FA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605193" y="2205086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lang="fr-FR" sz="1800" b="1" kern="1200" dirty="0">
                <a:solidFill>
                  <a:schemeClr val="bg1"/>
                </a:solidFill>
                <a:highlight>
                  <a:srgbClr val="97BF0D"/>
                </a:highligh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marL="144000" lvl="0" indent="-144000" algn="l" defTabSz="457200" rtl="0" eaLnBrk="1" latinLnBrk="0" hangingPunct="1">
              <a:spcBef>
                <a:spcPts val="400"/>
              </a:spcBef>
              <a:spcAft>
                <a:spcPts val="800"/>
              </a:spcAft>
              <a:buClr>
                <a:srgbClr val="004494"/>
              </a:buClr>
              <a:buSzPct val="80000"/>
              <a:buFont typeface="+mj-lt"/>
              <a:buAutoNum type="arabicPeriod"/>
            </a:pPr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FC269D6-EA9A-4F72-905C-7F4A2072B8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23/09/2021 – 18h/20h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E99BD70-0013-4610-BB33-BB40EB85D4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42367" y="6361794"/>
            <a:ext cx="4507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4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La préhabilitation en chirurgie</a:t>
            </a:r>
          </a:p>
        </p:txBody>
      </p:sp>
    </p:spTree>
    <p:extLst>
      <p:ext uri="{BB962C8B-B14F-4D97-AF65-F5344CB8AC3E}">
        <p14:creationId xmlns:p14="http://schemas.microsoft.com/office/powerpoint/2010/main" val="3566664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53B7EB3-4487-4955-918A-2ECDF7280FE5}"/>
              </a:ext>
            </a:extLst>
          </p:cNvPr>
          <p:cNvSpPr/>
          <p:nvPr userDrawn="1"/>
        </p:nvSpPr>
        <p:spPr>
          <a:xfrm>
            <a:off x="2530763" y="2863273"/>
            <a:ext cx="8007927" cy="2382429"/>
          </a:xfrm>
          <a:prstGeom prst="rect">
            <a:avLst/>
          </a:prstGeom>
          <a:solidFill>
            <a:srgbClr val="97BF0D"/>
          </a:solidFill>
          <a:ln>
            <a:solidFill>
              <a:srgbClr val="97B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BCAAF99-75BA-411F-B93D-20F69324579C}"/>
              </a:ext>
            </a:extLst>
          </p:cNvPr>
          <p:cNvSpPr/>
          <p:nvPr userDrawn="1"/>
        </p:nvSpPr>
        <p:spPr>
          <a:xfrm>
            <a:off x="2024487" y="2613892"/>
            <a:ext cx="8143025" cy="2207491"/>
          </a:xfrm>
          <a:prstGeom prst="rect">
            <a:avLst/>
          </a:prstGeom>
          <a:solidFill>
            <a:schemeClr val="bg1"/>
          </a:solidFill>
          <a:ln w="76200"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C595613-1A42-44EF-AF32-7D764C9865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4487" y="2613892"/>
            <a:ext cx="8143025" cy="1283882"/>
          </a:xfrm>
        </p:spPr>
        <p:txBody>
          <a:bodyPr anchor="b">
            <a:noAutofit/>
          </a:bodyPr>
          <a:lstStyle>
            <a:lvl1pPr algn="ctr">
              <a:defRPr sz="4000" b="0">
                <a:solidFill>
                  <a:srgbClr val="004494"/>
                </a:solidFill>
              </a:defRPr>
            </a:lvl1pPr>
          </a:lstStyle>
          <a:p>
            <a:r>
              <a:rPr lang="fr-FR" dirty="0"/>
              <a:t>Partie 1</a:t>
            </a:r>
            <a:endParaRPr lang="en-US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D2F12090-0304-4101-9050-33D9762C4F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4487" y="3897772"/>
            <a:ext cx="8143025" cy="923612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</a:t>
            </a:r>
            <a:endParaRPr lang="en-US" dirty="0"/>
          </a:p>
        </p:txBody>
      </p:sp>
      <p:sp>
        <p:nvSpPr>
          <p:cNvPr id="50" name="Triangle rectangle 49">
            <a:extLst>
              <a:ext uri="{FF2B5EF4-FFF2-40B4-BE49-F238E27FC236}">
                <a16:creationId xmlns:a16="http://schemas.microsoft.com/office/drawing/2014/main" id="{F8421E75-C03A-4490-84C5-022335C91B70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Triangle rectangle 50">
            <a:extLst>
              <a:ext uri="{FF2B5EF4-FFF2-40B4-BE49-F238E27FC236}">
                <a16:creationId xmlns:a16="http://schemas.microsoft.com/office/drawing/2014/main" id="{A0D1A316-C248-471A-B884-9176B904AB82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26869AD7-31E4-4B36-BBA9-C122BD3159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2737" y="6241427"/>
            <a:ext cx="772142" cy="534379"/>
          </a:xfrm>
          <a:prstGeom prst="rect">
            <a:avLst/>
          </a:prstGeom>
        </p:spPr>
      </p:pic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17614649-AAA0-4E09-9941-FB92204887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BB85C342-0730-4D15-B35B-8FC9AFA717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4889" b="24585"/>
          <a:stretch/>
        </p:blipFill>
        <p:spPr>
          <a:xfrm>
            <a:off x="10965085" y="6277169"/>
            <a:ext cx="1057626" cy="534379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902FAB8-6702-4A3A-8FE2-F3733FC07E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23/09/2021 – 18h/20h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A80178D1-4286-4DF1-B9AD-51923F6517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42367" y="6361794"/>
            <a:ext cx="4507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4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La préhabilitation en chirurgie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7" name="Triangle rectangle 16">
            <a:extLst>
              <a:ext uri="{FF2B5EF4-FFF2-40B4-BE49-F238E27FC236}">
                <a16:creationId xmlns:a16="http://schemas.microsoft.com/office/drawing/2014/main" id="{A2EA5685-06B6-4C0F-BCE1-F7BC48D35D99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riangle rectangle 17">
            <a:extLst>
              <a:ext uri="{FF2B5EF4-FFF2-40B4-BE49-F238E27FC236}">
                <a16:creationId xmlns:a16="http://schemas.microsoft.com/office/drawing/2014/main" id="{E0C14684-3D72-4E3B-B265-097A6F938BB2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F493626-274D-4D77-829D-6D1BF9E23B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AF94160-C8CA-4A68-BCCD-06D16CD67D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23/09/2021 – 18h/20h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0AAE81F-B7DC-49A6-83ED-0CAE90A562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42367" y="6361794"/>
            <a:ext cx="4507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4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La préhabilitation en chirurgie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Triangle rectangle 22">
            <a:extLst>
              <a:ext uri="{FF2B5EF4-FFF2-40B4-BE49-F238E27FC236}">
                <a16:creationId xmlns:a16="http://schemas.microsoft.com/office/drawing/2014/main" id="{CBAE7FC9-F0DC-4689-9DCA-4F60D5C56C74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riangle rectangle 23">
            <a:extLst>
              <a:ext uri="{FF2B5EF4-FFF2-40B4-BE49-F238E27FC236}">
                <a16:creationId xmlns:a16="http://schemas.microsoft.com/office/drawing/2014/main" id="{55C3F1E3-EA21-49CF-B92A-EE059376FE90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F6EFD33-328D-4180-8E62-7FBD7D051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C36459A-A661-491B-BAE4-0123B0680F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23/09/2021 – 18h/20h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4B06B40-E344-4DF5-8DAB-0C2FC7093D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42367" y="6361794"/>
            <a:ext cx="4507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4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La préhabilitation en chirurgie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5" name="Triangle rectangle 14">
            <a:extLst>
              <a:ext uri="{FF2B5EF4-FFF2-40B4-BE49-F238E27FC236}">
                <a16:creationId xmlns:a16="http://schemas.microsoft.com/office/drawing/2014/main" id="{E094352F-D0EC-4FF0-ACA3-C607AC00D5A2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riangle rectangle 15">
            <a:extLst>
              <a:ext uri="{FF2B5EF4-FFF2-40B4-BE49-F238E27FC236}">
                <a16:creationId xmlns:a16="http://schemas.microsoft.com/office/drawing/2014/main" id="{18B8481E-E99F-4244-A220-CDBB463D8EC7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838917D-BD1B-462F-9DAF-D001B78EA7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EFBA67F-D073-42A2-A3CF-C35A426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23/09/2021 – 18h/20h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830A977-0DAB-4A29-B225-8A9057B225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42367" y="6361794"/>
            <a:ext cx="4507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4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La préhabilitation en chirurgie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25" name="Triangle rectangle 24">
            <a:extLst>
              <a:ext uri="{FF2B5EF4-FFF2-40B4-BE49-F238E27FC236}">
                <a16:creationId xmlns:a16="http://schemas.microsoft.com/office/drawing/2014/main" id="{43FDA7E1-6421-4390-9F28-730397FC7297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riangle rectangle 25">
            <a:extLst>
              <a:ext uri="{FF2B5EF4-FFF2-40B4-BE49-F238E27FC236}">
                <a16:creationId xmlns:a16="http://schemas.microsoft.com/office/drawing/2014/main" id="{C652D044-4D73-49B0-A072-009B65842B7E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CF24211-993A-4D85-BD40-7F6BB514DF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2BD7C71-0630-4087-8FD2-6324766073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23/09/2021 – 18h/20h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37A6422-7DA1-478C-BCEA-FD945E7DEC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42367" y="6361794"/>
            <a:ext cx="4507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4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La préhabilitation en chirurgie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riangle rectangle 19">
            <a:extLst>
              <a:ext uri="{FF2B5EF4-FFF2-40B4-BE49-F238E27FC236}">
                <a16:creationId xmlns:a16="http://schemas.microsoft.com/office/drawing/2014/main" id="{1091DF81-EE49-433A-B148-2DF48AB88272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riangle rectangle 20">
            <a:extLst>
              <a:ext uri="{FF2B5EF4-FFF2-40B4-BE49-F238E27FC236}">
                <a16:creationId xmlns:a16="http://schemas.microsoft.com/office/drawing/2014/main" id="{6B6AF4AE-F394-43BF-A09F-EDC9010E72E1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07DE5C7-DC0C-4B8A-8B9A-994D9F602B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8EEA3C8-9597-40FB-9687-D19BB6D27E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23/09/2021 – 18h/20h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0C2979C-3A5D-4452-94F4-DB5CEE0B80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42367" y="6361794"/>
            <a:ext cx="4507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4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La préhabilitation en chirurgie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6" name="Triangle rectangle 25">
            <a:extLst>
              <a:ext uri="{FF2B5EF4-FFF2-40B4-BE49-F238E27FC236}">
                <a16:creationId xmlns:a16="http://schemas.microsoft.com/office/drawing/2014/main" id="{855C2331-35AD-4B1E-84FA-6DCF1E277806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riangle rectangle 26">
            <a:extLst>
              <a:ext uri="{FF2B5EF4-FFF2-40B4-BE49-F238E27FC236}">
                <a16:creationId xmlns:a16="http://schemas.microsoft.com/office/drawing/2014/main" id="{EDFD58A6-013B-470B-93D0-4D0E46837069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8192905E-11CD-4353-80A9-E1B18A31E5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CD9D511-5807-4A0A-B2CD-881EC6B3F8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23/09/2021 – 18h/20h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26FECD9-8883-4E95-8D9F-BB824A546B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42367" y="6361794"/>
            <a:ext cx="4507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4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La préhabilitation en chirurgie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ADCAB9A-1BF2-4A3C-B9A4-034231D3F22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102737" y="6241427"/>
            <a:ext cx="772142" cy="534379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F138147-5043-4C50-AC64-D81D5DAB8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CC7D5EE-9C2B-45C5-825E-DDB75480B7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23/09/2021 – 18h/20h</a:t>
            </a:r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91D091D5-0DBE-4F39-B1C4-1B266C933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42367" y="6361794"/>
            <a:ext cx="4507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4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La préhabilitation en chirurgie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ED97BDE0-8E34-48AC-A48C-9161CBB775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/>
          <a:srcRect t="24889" b="24585"/>
          <a:stretch/>
        </p:blipFill>
        <p:spPr>
          <a:xfrm>
            <a:off x="10965085" y="6277169"/>
            <a:ext cx="1057626" cy="53437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49" r:id="rId3"/>
    <p:sldLayoutId id="2147483665" r:id="rId4"/>
    <p:sldLayoutId id="2147483651" r:id="rId5"/>
    <p:sldLayoutId id="2147483666" r:id="rId6"/>
    <p:sldLayoutId id="2147483654" r:id="rId7"/>
    <p:sldLayoutId id="2147483655" r:id="rId8"/>
    <p:sldLayoutId id="2147483667" r:id="rId9"/>
    <p:sldLayoutId id="2147483657" r:id="rId10"/>
    <p:sldLayoutId id="2147483660" r:id="rId11"/>
    <p:sldLayoutId id="2147483662" r:id="rId12"/>
    <p:sldLayoutId id="2147483663" r:id="rId1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449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004494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14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6F4EB9-4A8E-4EFA-95EC-58A3A251CD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/>
              <a:t>Mise en place </a:t>
            </a:r>
            <a:br>
              <a:rPr lang="fr-FR" b="1" dirty="0"/>
            </a:br>
            <a:r>
              <a:rPr lang="fr-FR" b="1" dirty="0"/>
              <a:t>d’un circuit de Préhabilitation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A27AD6C-49CB-440E-BDB6-88590DEE5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4487" y="4627444"/>
            <a:ext cx="8143025" cy="933384"/>
          </a:xfrm>
        </p:spPr>
        <p:txBody>
          <a:bodyPr>
            <a:normAutofit/>
          </a:bodyPr>
          <a:lstStyle/>
          <a:p>
            <a:r>
              <a:rPr lang="fr-FR" sz="1800" dirty="0"/>
              <a:t>Dr BELIN Matthieu</a:t>
            </a:r>
          </a:p>
          <a:p>
            <a:r>
              <a:rPr lang="fr-FR" sz="1800" dirty="0"/>
              <a:t>Centre Hospitalier de DOUAI</a:t>
            </a:r>
          </a:p>
          <a:p>
            <a:endParaRPr lang="fr-FR" sz="18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39E2CE9-E70A-49B0-BCC1-28AB3DB38D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4F2746D-5524-418A-ABD2-6491AA7C929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r-FR" dirty="0"/>
              <a:t>Webinaire – 23/09/2021 – 18h/20h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2B06AF-E7D8-44A5-86ED-E2BD48AB66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 dirty="0"/>
              <a:t>La préhabilitation en chirurgie</a:t>
            </a:r>
          </a:p>
        </p:txBody>
      </p:sp>
    </p:spTree>
    <p:extLst>
      <p:ext uri="{BB962C8B-B14F-4D97-AF65-F5344CB8AC3E}">
        <p14:creationId xmlns:p14="http://schemas.microsoft.com/office/powerpoint/2010/main" val="3849961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6534BB-4B21-4FC1-BAF2-AEAEE0EEC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10856"/>
            <a:ext cx="8596668" cy="1320800"/>
          </a:xfrm>
        </p:spPr>
        <p:txBody>
          <a:bodyPr/>
          <a:lstStyle/>
          <a:p>
            <a:r>
              <a:rPr lang="fr-FR" b="1" dirty="0"/>
              <a:t>Pilotage </a:t>
            </a:r>
            <a:r>
              <a:rPr lang="fr-FR" b="1" dirty="0">
                <a:solidFill>
                  <a:srgbClr val="00B0F0"/>
                </a:solidFill>
              </a:rPr>
              <a:t>immersif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8762C4-C2AC-4E9E-9099-E57A4F13D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3964" y="229481"/>
            <a:ext cx="5657628" cy="527903"/>
          </a:xfrm>
        </p:spPr>
        <p:txBody>
          <a:bodyPr>
            <a:normAutofit/>
          </a:bodyPr>
          <a:lstStyle/>
          <a:p>
            <a:r>
              <a:rPr lang="fr-FR" sz="2400" b="1" dirty="0">
                <a:solidFill>
                  <a:schemeClr val="tx1"/>
                </a:solidFill>
              </a:rPr>
              <a:t>4. </a:t>
            </a:r>
            <a:r>
              <a:rPr lang="fr-FR" sz="2400" b="1" dirty="0">
                <a:solidFill>
                  <a:srgbClr val="00B0F0"/>
                </a:solidFill>
              </a:rPr>
              <a:t>Rédaction et validation </a:t>
            </a:r>
            <a:r>
              <a:rPr lang="fr-FR" sz="2400" b="1" dirty="0"/>
              <a:t>du </a:t>
            </a:r>
            <a:r>
              <a:rPr lang="fr-FR" sz="2400" b="1" dirty="0">
                <a:solidFill>
                  <a:schemeClr val="tx1"/>
                </a:solidFill>
              </a:rPr>
              <a:t>circuit</a:t>
            </a:r>
          </a:p>
          <a:p>
            <a:pPr lvl="1"/>
            <a:endParaRPr lang="fr-FR" sz="2200" dirty="0"/>
          </a:p>
          <a:p>
            <a:pPr marL="457200" lvl="1" indent="0">
              <a:buNone/>
            </a:pPr>
            <a:endParaRPr lang="fr-FR" sz="2200" dirty="0"/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1159834827"/>
              </p:ext>
            </p:extLst>
          </p:nvPr>
        </p:nvGraphicFramePr>
        <p:xfrm>
          <a:off x="2723459" y="701966"/>
          <a:ext cx="6002215" cy="6236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oupe 9"/>
          <p:cNvGrpSpPr/>
          <p:nvPr/>
        </p:nvGrpSpPr>
        <p:grpSpPr>
          <a:xfrm>
            <a:off x="8953519" y="3503513"/>
            <a:ext cx="2632363" cy="480291"/>
            <a:chOff x="8996219" y="4322618"/>
            <a:chExt cx="2632363" cy="480291"/>
          </a:xfrm>
        </p:grpSpPr>
        <p:sp>
          <p:nvSpPr>
            <p:cNvPr id="9" name="Rectangle à coins arrondis 8"/>
            <p:cNvSpPr/>
            <p:nvPr/>
          </p:nvSpPr>
          <p:spPr>
            <a:xfrm>
              <a:off x="8996219" y="4322618"/>
              <a:ext cx="2632363" cy="480291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9157850" y="4393486"/>
              <a:ext cx="2378368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rgbClr val="C00000"/>
                  </a:solidFill>
                </a:rPr>
                <a:t>Domicile 3 à 4 semaines</a:t>
              </a:r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10389566" y="824198"/>
            <a:ext cx="1639027" cy="1493693"/>
            <a:chOff x="10347034" y="994326"/>
            <a:chExt cx="1639027" cy="1493693"/>
          </a:xfrm>
        </p:grpSpPr>
        <p:sp>
          <p:nvSpPr>
            <p:cNvPr id="4" name="Ellipse 3"/>
            <p:cNvSpPr/>
            <p:nvPr/>
          </p:nvSpPr>
          <p:spPr>
            <a:xfrm>
              <a:off x="10347034" y="994326"/>
              <a:ext cx="1593329" cy="149369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/>
            <p:cNvSpPr txBox="1"/>
            <p:nvPr/>
          </p:nvSpPr>
          <p:spPr>
            <a:xfrm rot="2083476">
              <a:off x="10378933" y="1247608"/>
              <a:ext cx="1607128" cy="92333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rgbClr val="C00000"/>
                  </a:solidFill>
                </a:rPr>
                <a:t>IDE de coordination pro actif(</a:t>
              </a:r>
              <a:r>
                <a:rPr lang="fr-FR" dirty="0" err="1">
                  <a:solidFill>
                    <a:srgbClr val="C00000"/>
                  </a:solidFill>
                </a:rPr>
                <a:t>ve</a:t>
              </a:r>
              <a:r>
                <a:rPr lang="fr-FR" dirty="0">
                  <a:solidFill>
                    <a:srgbClr val="C00000"/>
                  </a:solidFill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8810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6534BB-4B21-4FC1-BAF2-AEAEE0EEC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Pilotage </a:t>
            </a:r>
            <a:r>
              <a:rPr lang="fr-FR" b="1" dirty="0">
                <a:solidFill>
                  <a:srgbClr val="00B0F0"/>
                </a:solidFill>
              </a:rPr>
              <a:t>immersif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8762C4-C2AC-4E9E-9099-E57A4F13D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40774"/>
            <a:ext cx="4727004" cy="3880773"/>
          </a:xfrm>
        </p:spPr>
        <p:txBody>
          <a:bodyPr>
            <a:noAutofit/>
          </a:bodyPr>
          <a:lstStyle/>
          <a:p>
            <a:r>
              <a:rPr lang="fr-FR" sz="2400" b="1" dirty="0">
                <a:solidFill>
                  <a:srgbClr val="00B0F0"/>
                </a:solidFill>
              </a:rPr>
              <a:t>Elaboration des supports</a:t>
            </a:r>
            <a:endParaRPr lang="fr-FR" sz="2400" dirty="0">
              <a:solidFill>
                <a:srgbClr val="00B0F0"/>
              </a:solidFill>
            </a:endParaRPr>
          </a:p>
          <a:p>
            <a:pPr lvl="1"/>
            <a:endParaRPr lang="fr-FR" sz="1800" dirty="0"/>
          </a:p>
          <a:p>
            <a:pPr lvl="1"/>
            <a:r>
              <a:rPr lang="fr-FR" sz="1800" dirty="0"/>
              <a:t>Questionnaires patient </a:t>
            </a:r>
            <a:r>
              <a:rPr lang="fr-FR" dirty="0"/>
              <a:t>(</a:t>
            </a:r>
            <a:r>
              <a:rPr lang="fr-FR" dirty="0" err="1"/>
              <a:t>Ricci&amp;Gagnon</a:t>
            </a:r>
            <a:r>
              <a:rPr lang="fr-FR" dirty="0"/>
              <a:t>, motivation, HAD, SF36)</a:t>
            </a:r>
          </a:p>
          <a:p>
            <a:pPr lvl="1" algn="just"/>
            <a:r>
              <a:rPr lang="fr-FR" sz="1800" dirty="0"/>
              <a:t>Consentement</a:t>
            </a:r>
          </a:p>
          <a:p>
            <a:pPr lvl="1"/>
            <a:r>
              <a:rPr lang="fr-FR" sz="1800" dirty="0"/>
              <a:t>Journal de bord Hôpital</a:t>
            </a:r>
          </a:p>
          <a:p>
            <a:pPr lvl="1" algn="just"/>
            <a:r>
              <a:rPr lang="fr-FR" sz="1800" dirty="0"/>
              <a:t>Journal de bord Patient</a:t>
            </a:r>
          </a:p>
          <a:p>
            <a:pPr lvl="1" algn="just"/>
            <a:r>
              <a:rPr lang="fr-FR" sz="1800" dirty="0"/>
              <a:t>Carnet d’exercice</a:t>
            </a:r>
          </a:p>
          <a:p>
            <a:pPr lvl="1" algn="just"/>
            <a:r>
              <a:rPr lang="fr-FR" sz="1800" dirty="0"/>
              <a:t>Respect du RGPD: Loi n°2018-493 du 20 juin 2018 (règlement européen 2016/679)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5F6A184-A15D-444E-8B28-384FFD9B24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F1CB6F0-6C5A-49FD-A1A0-529EDB208B7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r-FR" dirty="0"/>
              <a:t>Webinaire – 23/09/2021 – 18h/20h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DBA6468-9F40-4666-8453-8A4FF0D3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 dirty="0"/>
              <a:t>La préhabilitation en chirurgie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265" y="366525"/>
            <a:ext cx="2037140" cy="28278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865" y="366526"/>
            <a:ext cx="2024273" cy="28278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865" y="3360972"/>
            <a:ext cx="2024273" cy="28465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265" y="3362566"/>
            <a:ext cx="2037140" cy="28449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119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87D3A5-0D41-407A-A2A4-D1EF9D9F6A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5873" y="2860429"/>
            <a:ext cx="8143025" cy="1541761"/>
          </a:xfrm>
        </p:spPr>
        <p:txBody>
          <a:bodyPr/>
          <a:lstStyle/>
          <a:p>
            <a:r>
              <a:rPr lang="fr-FR" b="1" dirty="0"/>
              <a:t>Au quotidien,</a:t>
            </a:r>
            <a:br>
              <a:rPr lang="fr-FR" b="1" dirty="0"/>
            </a:br>
            <a:r>
              <a:rPr lang="fr-FR" b="1" dirty="0"/>
              <a:t>les clés de la réussite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70B585-245F-4D8E-A932-3077C4F471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5146F1C-B9FA-44F4-A8F7-B594CC79AF6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r-FR"/>
              <a:t>Webinaire – 23/09/2021 – 18h/20h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98AC600-5468-4ACC-B192-A5C5FBB646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 dirty="0"/>
              <a:t>La préhabilitation en chirurgie</a:t>
            </a:r>
          </a:p>
        </p:txBody>
      </p:sp>
    </p:spTree>
    <p:extLst>
      <p:ext uri="{BB962C8B-B14F-4D97-AF65-F5344CB8AC3E}">
        <p14:creationId xmlns:p14="http://schemas.microsoft.com/office/powerpoint/2010/main" val="21904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6534BB-4B21-4FC1-BAF2-AEAEE0EEC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07573"/>
            <a:ext cx="8596668" cy="1320800"/>
          </a:xfrm>
        </p:spPr>
        <p:txBody>
          <a:bodyPr/>
          <a:lstStyle/>
          <a:p>
            <a:r>
              <a:rPr lang="fr-FR" b="1" dirty="0"/>
              <a:t>La </a:t>
            </a:r>
            <a:r>
              <a:rPr lang="fr-FR" b="1" dirty="0">
                <a:solidFill>
                  <a:srgbClr val="00B0F0"/>
                </a:solidFill>
              </a:rPr>
              <a:t>coordination</a:t>
            </a:r>
            <a:r>
              <a:rPr lang="fr-FR" b="1" dirty="0"/>
              <a:t> du circuit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8762C4-C2AC-4E9E-9099-E57A4F13D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51697"/>
            <a:ext cx="9568635" cy="4602536"/>
          </a:xfrm>
        </p:spPr>
        <p:txBody>
          <a:bodyPr>
            <a:normAutofit lnSpcReduction="10000"/>
          </a:bodyPr>
          <a:lstStyle/>
          <a:p>
            <a:r>
              <a:rPr lang="fr-FR" dirty="0"/>
              <a:t>Définition du </a:t>
            </a:r>
            <a:r>
              <a:rPr lang="fr-FR" b="1" u="sng" dirty="0"/>
              <a:t>rôle de chaque consultant</a:t>
            </a:r>
          </a:p>
          <a:p>
            <a:pPr lvl="1"/>
            <a:r>
              <a:rPr lang="fr-FR" dirty="0"/>
              <a:t>Gastro-entérologue</a:t>
            </a:r>
          </a:p>
          <a:p>
            <a:pPr lvl="1"/>
            <a:r>
              <a:rPr lang="fr-FR" dirty="0"/>
              <a:t>Chirurgien</a:t>
            </a:r>
          </a:p>
          <a:p>
            <a:pPr lvl="1"/>
            <a:r>
              <a:rPr lang="fr-FR" dirty="0"/>
              <a:t>MAR</a:t>
            </a:r>
          </a:p>
          <a:p>
            <a:pPr lvl="1"/>
            <a:r>
              <a:rPr lang="fr-FR" dirty="0"/>
              <a:t>IDE coordinatrice</a:t>
            </a:r>
          </a:p>
          <a:p>
            <a:pPr lvl="1"/>
            <a:r>
              <a:rPr lang="fr-FR" dirty="0"/>
              <a:t>Remise des questionnaires et du consentement</a:t>
            </a:r>
          </a:p>
          <a:p>
            <a:pPr lvl="1"/>
            <a:endParaRPr lang="fr-FR" dirty="0"/>
          </a:p>
          <a:p>
            <a:r>
              <a:rPr lang="fr-FR" dirty="0"/>
              <a:t>Admission du patient en </a:t>
            </a:r>
            <a:r>
              <a:rPr lang="fr-FR" b="1" u="sng" dirty="0"/>
              <a:t>PREHABILITATION 1</a:t>
            </a:r>
          </a:p>
          <a:p>
            <a:pPr lvl="1"/>
            <a:r>
              <a:rPr lang="fr-FR" dirty="0"/>
              <a:t>Recueil du consentement</a:t>
            </a:r>
          </a:p>
          <a:p>
            <a:pPr lvl="1"/>
            <a:r>
              <a:rPr lang="fr-FR" dirty="0"/>
              <a:t>Programmation du Parcours des Intervenants</a:t>
            </a:r>
          </a:p>
          <a:p>
            <a:pPr lvl="1"/>
            <a:r>
              <a:rPr lang="fr-FR" dirty="0"/>
              <a:t>+/- FER INJECTABLE</a:t>
            </a:r>
          </a:p>
          <a:p>
            <a:pPr lvl="1"/>
            <a:r>
              <a:rPr lang="fr-FR" dirty="0"/>
              <a:t>Remise du Journal de Bord et du carnet d’exercice</a:t>
            </a:r>
          </a:p>
          <a:p>
            <a:pPr lvl="1"/>
            <a:r>
              <a:rPr lang="fr-FR" dirty="0"/>
              <a:t>Courrier de synthèse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5F6A184-A15D-444E-8B28-384FFD9B24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F1CB6F0-6C5A-49FD-A1A0-529EDB208B7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r-FR" dirty="0"/>
              <a:t>Webinaire – 23/09/2021 – 18h/20h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DBA6468-9F40-4666-8453-8A4FF0D3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 dirty="0"/>
              <a:t>La préhabilitation en chirurgie</a:t>
            </a:r>
          </a:p>
        </p:txBody>
      </p:sp>
    </p:spTree>
    <p:extLst>
      <p:ext uri="{BB962C8B-B14F-4D97-AF65-F5344CB8AC3E}">
        <p14:creationId xmlns:p14="http://schemas.microsoft.com/office/powerpoint/2010/main" val="778308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8762C4-C2AC-4E9E-9099-E57A4F13D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158949"/>
            <a:ext cx="10199774" cy="4922874"/>
          </a:xfrm>
        </p:spPr>
        <p:txBody>
          <a:bodyPr>
            <a:normAutofit/>
          </a:bodyPr>
          <a:lstStyle/>
          <a:p>
            <a:r>
              <a:rPr lang="fr-FR" b="1" u="sng" dirty="0"/>
              <a:t>Au domicile</a:t>
            </a:r>
          </a:p>
          <a:p>
            <a:pPr lvl="1"/>
            <a:r>
              <a:rPr lang="fr-FR" dirty="0"/>
              <a:t>Temps dédié aux appels hebdomadaires: encouragement, mesure de l’adhésion</a:t>
            </a:r>
          </a:p>
          <a:p>
            <a:pPr lvl="1"/>
            <a:endParaRPr lang="fr-FR" dirty="0"/>
          </a:p>
          <a:p>
            <a:r>
              <a:rPr lang="fr-FR" dirty="0"/>
              <a:t>Admission du patient en </a:t>
            </a:r>
            <a:r>
              <a:rPr lang="fr-FR" b="1" u="sng" dirty="0"/>
              <a:t>PREHABILITATION 2</a:t>
            </a:r>
          </a:p>
          <a:p>
            <a:pPr lvl="1"/>
            <a:r>
              <a:rPr lang="fr-FR" dirty="0"/>
              <a:t>Programmation du Parcours des Intervenants</a:t>
            </a:r>
          </a:p>
          <a:p>
            <a:pPr lvl="1"/>
            <a:r>
              <a:rPr lang="fr-FR" dirty="0"/>
              <a:t>Relecture du Journal de Bord avec le patient</a:t>
            </a:r>
          </a:p>
          <a:p>
            <a:pPr lvl="1"/>
            <a:endParaRPr lang="fr-FR" dirty="0"/>
          </a:p>
          <a:p>
            <a:r>
              <a:rPr lang="fr-FR" b="1" u="sng" dirty="0"/>
              <a:t>Péri opératoire</a:t>
            </a:r>
          </a:p>
          <a:p>
            <a:pPr lvl="1"/>
            <a:r>
              <a:rPr lang="fr-FR" dirty="0"/>
              <a:t>Admission J0</a:t>
            </a:r>
          </a:p>
          <a:p>
            <a:pPr lvl="1"/>
            <a:r>
              <a:rPr lang="fr-FR" dirty="0"/>
              <a:t>Protocole RAC</a:t>
            </a:r>
          </a:p>
          <a:p>
            <a:pPr lvl="1"/>
            <a:r>
              <a:rPr lang="fr-FR" dirty="0"/>
              <a:t>Inclusion des IDE de chirurgie</a:t>
            </a:r>
          </a:p>
          <a:p>
            <a:pPr lvl="1"/>
            <a:r>
              <a:rPr lang="fr-FR" dirty="0"/>
              <a:t>Suivi post opératoire rapproché</a:t>
            </a:r>
          </a:p>
          <a:p>
            <a:pPr lvl="1"/>
            <a:r>
              <a:rPr lang="fr-FR" dirty="0"/>
              <a:t>Incitations à la poursuite des exercices au domicile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5F6A184-A15D-444E-8B28-384FFD9B24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F1CB6F0-6C5A-49FD-A1A0-529EDB208B7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r-FR" dirty="0"/>
              <a:t>Webinaire – 23/09/2021 – 18h/20h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DBA6468-9F40-4666-8453-8A4FF0D3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 dirty="0"/>
              <a:t>La préhabilitation en chirurgie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7E6534BB-4B21-4FC1-BAF2-AEAEE0EEC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07573"/>
            <a:ext cx="8596668" cy="1320800"/>
          </a:xfrm>
        </p:spPr>
        <p:txBody>
          <a:bodyPr/>
          <a:lstStyle/>
          <a:p>
            <a:r>
              <a:rPr lang="fr-FR" b="1" dirty="0"/>
              <a:t>La </a:t>
            </a:r>
            <a:r>
              <a:rPr lang="fr-FR" b="1" dirty="0">
                <a:solidFill>
                  <a:srgbClr val="00B0F0"/>
                </a:solidFill>
              </a:rPr>
              <a:t>coordination</a:t>
            </a:r>
            <a:r>
              <a:rPr lang="fr-FR" b="1" dirty="0"/>
              <a:t> du circuit</a:t>
            </a:r>
          </a:p>
        </p:txBody>
      </p:sp>
    </p:spTree>
    <p:extLst>
      <p:ext uri="{BB962C8B-B14F-4D97-AF65-F5344CB8AC3E}">
        <p14:creationId xmlns:p14="http://schemas.microsoft.com/office/powerpoint/2010/main" val="1127163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6534BB-4B21-4FC1-BAF2-AEAEE0EEC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22509"/>
            <a:ext cx="8596668" cy="1320800"/>
          </a:xfrm>
        </p:spPr>
        <p:txBody>
          <a:bodyPr/>
          <a:lstStyle/>
          <a:p>
            <a:r>
              <a:rPr lang="fr-FR" b="1" dirty="0"/>
              <a:t>Des </a:t>
            </a:r>
            <a:r>
              <a:rPr lang="fr-FR" b="1" dirty="0">
                <a:solidFill>
                  <a:srgbClr val="00B0F0"/>
                </a:solidFill>
              </a:rPr>
              <a:t>points clés</a:t>
            </a:r>
            <a:r>
              <a:rPr lang="fr-FR" b="1" dirty="0"/>
              <a:t> à respecter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8762C4-C2AC-4E9E-9099-E57A4F13D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503" y="1339974"/>
            <a:ext cx="10096174" cy="4848390"/>
          </a:xfrm>
        </p:spPr>
        <p:txBody>
          <a:bodyPr>
            <a:normAutofit/>
          </a:bodyPr>
          <a:lstStyle/>
          <a:p>
            <a:r>
              <a:rPr lang="fr-FR" sz="2000" dirty="0"/>
              <a:t>Délai impératif d’au moins </a:t>
            </a:r>
            <a:r>
              <a:rPr lang="fr-FR" sz="2000" b="1" dirty="0">
                <a:solidFill>
                  <a:srgbClr val="FF0000"/>
                </a:solidFill>
              </a:rPr>
              <a:t>3 semaines </a:t>
            </a:r>
            <a:r>
              <a:rPr lang="fr-FR" sz="2000" dirty="0"/>
              <a:t>de préparation à domicile</a:t>
            </a:r>
          </a:p>
          <a:p>
            <a:r>
              <a:rPr lang="fr-FR" sz="2000" b="1" dirty="0">
                <a:solidFill>
                  <a:srgbClr val="00B0F0"/>
                </a:solidFill>
              </a:rPr>
              <a:t>Adaptation</a:t>
            </a:r>
            <a:r>
              <a:rPr lang="fr-FR" sz="2000" dirty="0"/>
              <a:t> à chaque patient (robuste, intermédiaire, fragile)</a:t>
            </a:r>
          </a:p>
          <a:p>
            <a:r>
              <a:rPr lang="fr-FR" sz="2000" b="1" dirty="0">
                <a:solidFill>
                  <a:srgbClr val="00B0F0"/>
                </a:solidFill>
              </a:rPr>
              <a:t>Adhésion</a:t>
            </a:r>
            <a:r>
              <a:rPr lang="fr-FR" sz="2000" dirty="0"/>
              <a:t> et </a:t>
            </a:r>
            <a:r>
              <a:rPr lang="fr-FR" sz="2000" b="1" dirty="0">
                <a:solidFill>
                  <a:srgbClr val="00B0F0"/>
                </a:solidFill>
              </a:rPr>
              <a:t>observance</a:t>
            </a:r>
          </a:p>
          <a:p>
            <a:r>
              <a:rPr lang="fr-FR" sz="2000" b="1" dirty="0">
                <a:solidFill>
                  <a:srgbClr val="00B0F0"/>
                </a:solidFill>
              </a:rPr>
              <a:t>Valorisation</a:t>
            </a:r>
            <a:r>
              <a:rPr lang="fr-FR" sz="2000" dirty="0"/>
              <a:t> d’un séjour de médecine ambulatoire selon l’</a:t>
            </a:r>
            <a:r>
              <a:rPr lang="fr-FR" sz="2000" b="1" dirty="0">
                <a:solidFill>
                  <a:srgbClr val="00B0F0"/>
                </a:solidFill>
              </a:rPr>
              <a:t>Instruction Gradation</a:t>
            </a:r>
          </a:p>
          <a:p>
            <a:pPr lvl="1"/>
            <a:r>
              <a:rPr lang="fr-FR" sz="1800" dirty="0"/>
              <a:t>Coordination par un professionnel médical</a:t>
            </a:r>
          </a:p>
          <a:p>
            <a:pPr lvl="1"/>
            <a:r>
              <a:rPr lang="fr-FR" sz="1800" dirty="0"/>
              <a:t>Diagnostic principal: Z04.802 Examen et mise en observation pour bilan pré opératoire</a:t>
            </a:r>
          </a:p>
          <a:p>
            <a:pPr lvl="1"/>
            <a:r>
              <a:rPr lang="fr-FR" sz="1800" dirty="0"/>
              <a:t>Comptabiliser le nombre d’interventions</a:t>
            </a:r>
          </a:p>
          <a:p>
            <a:pPr lvl="1"/>
            <a:r>
              <a:rPr lang="fr-FR" sz="2000" b="1" dirty="0">
                <a:solidFill>
                  <a:srgbClr val="00B0F0"/>
                </a:solidFill>
              </a:rPr>
              <a:t>Traçabilité</a:t>
            </a:r>
            <a:r>
              <a:rPr lang="fr-FR" sz="2000" dirty="0"/>
              <a:t> = Rédaction d’un document de synthèse médicale contenant les éléments de la lettre de liaison (décret)</a:t>
            </a:r>
          </a:p>
          <a:p>
            <a:pPr lvl="1"/>
            <a:endParaRPr lang="fr-FR" sz="2000" dirty="0"/>
          </a:p>
          <a:p>
            <a:r>
              <a:rPr lang="fr-FR" sz="2400" b="1" dirty="0">
                <a:solidFill>
                  <a:srgbClr val="00B0F0"/>
                </a:solidFill>
              </a:rPr>
              <a:t>Réhabilitation post opératoire</a:t>
            </a:r>
          </a:p>
          <a:p>
            <a:endParaRPr lang="fr-FR" sz="2200" dirty="0"/>
          </a:p>
          <a:p>
            <a:endParaRPr lang="fr-FR" sz="2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5F6A184-A15D-444E-8B28-384FFD9B24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F1CB6F0-6C5A-49FD-A1A0-529EDB208B7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r-FR" dirty="0"/>
              <a:t>Webinaire – 23/09/2021 – 18h/20h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DBA6468-9F40-4666-8453-8A4FF0D3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 dirty="0"/>
              <a:t>La préhabilitation en chirurgie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5" t="38166" r="10332"/>
          <a:stretch/>
        </p:blipFill>
        <p:spPr bwMode="auto">
          <a:xfrm>
            <a:off x="8460507" y="729674"/>
            <a:ext cx="3622499" cy="1931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822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6534BB-4B21-4FC1-BAF2-AEAEE0EEC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58711"/>
            <a:ext cx="8596668" cy="1320800"/>
          </a:xfrm>
        </p:spPr>
        <p:txBody>
          <a:bodyPr>
            <a:normAutofit/>
          </a:bodyPr>
          <a:lstStyle/>
          <a:p>
            <a:r>
              <a:rPr lang="fr-FR" sz="4400" b="1" dirty="0">
                <a:solidFill>
                  <a:srgbClr val="00B0F0"/>
                </a:solidFill>
              </a:rPr>
              <a:t>RETEX</a:t>
            </a:r>
            <a:r>
              <a:rPr lang="fr-FR" sz="4400" b="1" dirty="0"/>
              <a:t> à Douai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5F6A184-A15D-444E-8B28-384FFD9B24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F1CB6F0-6C5A-49FD-A1A0-529EDB208B7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r-FR" dirty="0"/>
              <a:t>Webinaire – 23/09/2021 – 18h/20h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DBA6468-9F40-4666-8453-8A4FF0D3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 dirty="0"/>
              <a:t>La préhabilitation en chirurgie</a:t>
            </a:r>
          </a:p>
        </p:txBody>
      </p:sp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1696114177"/>
              </p:ext>
            </p:extLst>
          </p:nvPr>
        </p:nvGraphicFramePr>
        <p:xfrm>
          <a:off x="116954" y="2158462"/>
          <a:ext cx="5730949" cy="3341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me 10"/>
          <p:cNvGraphicFramePr/>
          <p:nvPr>
            <p:extLst>
              <p:ext uri="{D42A27DB-BD31-4B8C-83A1-F6EECF244321}">
                <p14:modId xmlns:p14="http://schemas.microsoft.com/office/powerpoint/2010/main" val="3046617010"/>
              </p:ext>
            </p:extLst>
          </p:nvPr>
        </p:nvGraphicFramePr>
        <p:xfrm>
          <a:off x="5879805" y="2094635"/>
          <a:ext cx="6209414" cy="4061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4" name="Imag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237" y="147834"/>
            <a:ext cx="4455042" cy="130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54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6534BB-4B21-4FC1-BAF2-AEAEE0EEC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4010" y="223286"/>
            <a:ext cx="6088644" cy="1414131"/>
          </a:xfrm>
        </p:spPr>
        <p:txBody>
          <a:bodyPr anchor="ctr">
            <a:normAutofit/>
          </a:bodyPr>
          <a:lstStyle/>
          <a:p>
            <a:pPr algn="ctr"/>
            <a:r>
              <a:rPr lang="fr-FR" sz="4400" b="1" u="sng" dirty="0">
                <a:solidFill>
                  <a:schemeClr val="accent2">
                    <a:lumMod val="75000"/>
                  </a:schemeClr>
                </a:solidFill>
              </a:rPr>
              <a:t>Vous êtes prêts !</a:t>
            </a:r>
            <a:endParaRPr lang="fr-FR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8762C4-C2AC-4E9E-9099-E57A4F13D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886" y="1976574"/>
            <a:ext cx="11436513" cy="4479637"/>
          </a:xfrm>
        </p:spPr>
        <p:txBody>
          <a:bodyPr>
            <a:noAutofit/>
          </a:bodyPr>
          <a:lstStyle/>
          <a:p>
            <a:r>
              <a:rPr lang="fr-FR" sz="2000" dirty="0"/>
              <a:t>Projet fédérateur de </a:t>
            </a:r>
            <a:r>
              <a:rPr lang="fr-FR" sz="2000" b="1" dirty="0">
                <a:solidFill>
                  <a:srgbClr val="00B0F0"/>
                </a:solidFill>
              </a:rPr>
              <a:t>médecine péri opératoire</a:t>
            </a:r>
          </a:p>
          <a:p>
            <a:pPr lvl="1"/>
            <a:r>
              <a:rPr lang="fr-FR" sz="1800" dirty="0"/>
              <a:t>Identifier les </a:t>
            </a:r>
            <a:r>
              <a:rPr lang="fr-FR" sz="1800" b="1" dirty="0">
                <a:solidFill>
                  <a:srgbClr val="00B0F0"/>
                </a:solidFill>
              </a:rPr>
              <a:t>acteurs clés </a:t>
            </a:r>
            <a:r>
              <a:rPr lang="fr-FR" sz="1800" dirty="0"/>
              <a:t>(intervenants) et les </a:t>
            </a:r>
            <a:r>
              <a:rPr lang="fr-FR" sz="1800" b="1" dirty="0">
                <a:solidFill>
                  <a:srgbClr val="00B0F0"/>
                </a:solidFill>
              </a:rPr>
              <a:t>acteurs pivots </a:t>
            </a:r>
            <a:r>
              <a:rPr lang="fr-FR" sz="1800" dirty="0"/>
              <a:t>(institutionnels, encadrement)</a:t>
            </a:r>
          </a:p>
          <a:p>
            <a:pPr lvl="1"/>
            <a:r>
              <a:rPr lang="fr-FR" sz="1800" b="1" dirty="0">
                <a:solidFill>
                  <a:srgbClr val="00B0F0"/>
                </a:solidFill>
              </a:rPr>
              <a:t>Décloisonner</a:t>
            </a:r>
            <a:r>
              <a:rPr lang="fr-FR" sz="1800" dirty="0"/>
              <a:t> les compétences</a:t>
            </a:r>
          </a:p>
          <a:p>
            <a:pPr lvl="1"/>
            <a:r>
              <a:rPr lang="fr-FR" sz="1800" dirty="0"/>
              <a:t>Se fixer des objectifs mensuels  (Méthode de management type Agile </a:t>
            </a:r>
            <a:r>
              <a:rPr lang="fr-FR" sz="1800" i="1" dirty="0" err="1"/>
              <a:t>Scrum</a:t>
            </a:r>
            <a:r>
              <a:rPr lang="fr-FR" sz="1800" i="1" dirty="0"/>
              <a:t>)</a:t>
            </a:r>
          </a:p>
          <a:p>
            <a:pPr lvl="1"/>
            <a:endParaRPr lang="fr-FR" sz="1800" i="1" dirty="0"/>
          </a:p>
          <a:p>
            <a:pPr marL="342900" lvl="1" indent="-342900">
              <a:buClr>
                <a:srgbClr val="004494"/>
              </a:buClr>
            </a:pPr>
            <a:r>
              <a:rPr lang="fr-FR" sz="2000" dirty="0">
                <a:solidFill>
                  <a:schemeClr val="tx1"/>
                </a:solidFill>
              </a:rPr>
              <a:t>Parcours de soin transversal centré sur le patient </a:t>
            </a:r>
            <a:r>
              <a:rPr lang="fr-FR" sz="2000" b="1" dirty="0">
                <a:solidFill>
                  <a:srgbClr val="00B0F0"/>
                </a:solidFill>
              </a:rPr>
              <a:t>réalisable dans tout établissement</a:t>
            </a:r>
          </a:p>
          <a:p>
            <a:endParaRPr lang="fr-FR" sz="1800" dirty="0"/>
          </a:p>
          <a:p>
            <a:r>
              <a:rPr lang="fr-FR" sz="2000" b="1" dirty="0">
                <a:solidFill>
                  <a:srgbClr val="00B0F0"/>
                </a:solidFill>
              </a:rPr>
              <a:t>Gagnant-Gagnant</a:t>
            </a:r>
          </a:p>
          <a:p>
            <a:pPr lvl="1"/>
            <a:r>
              <a:rPr lang="fr-FR" sz="2000" b="1" dirty="0">
                <a:solidFill>
                  <a:srgbClr val="00B0F0"/>
                </a:solidFill>
              </a:rPr>
              <a:t>Patient </a:t>
            </a:r>
            <a:r>
              <a:rPr lang="fr-FR" sz="2000" dirty="0"/>
              <a:t>(qualité de vie, soutien psychologique, accompagnement)</a:t>
            </a:r>
          </a:p>
          <a:p>
            <a:pPr lvl="1"/>
            <a:r>
              <a:rPr lang="fr-FR" sz="2000" b="1" dirty="0">
                <a:solidFill>
                  <a:srgbClr val="00B0F0"/>
                </a:solidFill>
              </a:rPr>
              <a:t>Soignants </a:t>
            </a:r>
            <a:r>
              <a:rPr lang="fr-FR" sz="2000" dirty="0"/>
              <a:t>(reconnaissance, lien avec le patient, coopération inter professionnelle)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5F6A184-A15D-444E-8B28-384FFD9B24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F1CB6F0-6C5A-49FD-A1A0-529EDB208B7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r-FR" dirty="0"/>
              <a:t>Webinaire – 23/09/2021 – 18h/20h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DBA6468-9F40-4666-8453-8A4FF0D3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 dirty="0"/>
              <a:t>La préhabilitation en chirurgie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46" y="95697"/>
            <a:ext cx="4851991" cy="169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743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CFBA96-1412-43B0-B312-04FEBF51E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dirty="0"/>
              <a:t>Proposition d’étapes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14677AE-E623-4AA4-A39B-0E4ADB43B8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3C48CD7-1B45-4109-B782-2927D15ECD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4721" y="2205086"/>
            <a:ext cx="11093525" cy="2880320"/>
          </a:xfrm>
        </p:spPr>
        <p:txBody>
          <a:bodyPr>
            <a:normAutofit/>
          </a:bodyPr>
          <a:lstStyle/>
          <a:p>
            <a:r>
              <a:rPr lang="fr-FR" sz="4000" dirty="0"/>
              <a:t>En amont, inventaire de vos ressources</a:t>
            </a:r>
          </a:p>
          <a:p>
            <a:r>
              <a:rPr lang="fr-FR" sz="4000" dirty="0"/>
              <a:t>Pas à pas, pilotage immersif du projet</a:t>
            </a:r>
          </a:p>
          <a:p>
            <a:r>
              <a:rPr lang="fr-FR" sz="4000" dirty="0"/>
              <a:t>Au quotidien, les clés de la réussite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C1C1E69-0DA3-4BB0-9DA9-84E391BDB29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r-FR" dirty="0"/>
              <a:t>Webinaire – 23/09/2021 – 18h/20h</a:t>
            </a:r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D5EF323-9984-462E-B742-871113B916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 dirty="0"/>
              <a:t>La préhabilitation en chirurgie</a:t>
            </a:r>
          </a:p>
        </p:txBody>
      </p:sp>
    </p:spTree>
    <p:extLst>
      <p:ext uri="{BB962C8B-B14F-4D97-AF65-F5344CB8AC3E}">
        <p14:creationId xmlns:p14="http://schemas.microsoft.com/office/powerpoint/2010/main" val="280827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87D3A5-0D41-407A-A2A4-D1EF9D9F6A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4487" y="3048733"/>
            <a:ext cx="8143025" cy="1283882"/>
          </a:xfrm>
        </p:spPr>
        <p:txBody>
          <a:bodyPr/>
          <a:lstStyle/>
          <a:p>
            <a:r>
              <a:rPr lang="fr-FR" b="1" dirty="0"/>
              <a:t>En amont, </a:t>
            </a:r>
            <a:br>
              <a:rPr lang="fr-FR" b="1" dirty="0"/>
            </a:br>
            <a:r>
              <a:rPr lang="fr-FR" b="1" dirty="0"/>
              <a:t>inventaire de vos ressources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70B585-245F-4D8E-A932-3077C4F471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5146F1C-B9FA-44F4-A8F7-B594CC79AF6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r-FR"/>
              <a:t>Webinaire – 23/09/2021 – 18h/20h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98AC600-5468-4ACC-B192-A5C5FBB646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 dirty="0"/>
              <a:t>La préhabilitation en chirurgie</a:t>
            </a:r>
          </a:p>
        </p:txBody>
      </p:sp>
    </p:spTree>
    <p:extLst>
      <p:ext uri="{BB962C8B-B14F-4D97-AF65-F5344CB8AC3E}">
        <p14:creationId xmlns:p14="http://schemas.microsoft.com/office/powerpoint/2010/main" val="555851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6534BB-4B21-4FC1-BAF2-AEAEE0EEC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7036"/>
            <a:ext cx="8596668" cy="1320800"/>
          </a:xfrm>
        </p:spPr>
        <p:txBody>
          <a:bodyPr>
            <a:normAutofit/>
          </a:bodyPr>
          <a:lstStyle/>
          <a:p>
            <a:r>
              <a:rPr lang="fr-FR" dirty="0"/>
              <a:t>La marche à gravir semble trop haute?</a:t>
            </a:r>
            <a:br>
              <a:rPr lang="fr-FR" dirty="0"/>
            </a:br>
            <a:r>
              <a:rPr lang="fr-FR" sz="2800" i="1" dirty="0">
                <a:solidFill>
                  <a:srgbClr val="00B0F0"/>
                </a:solidFill>
              </a:rPr>
              <a:t>Vous avez déjà tout le nécessaire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8762C4-C2AC-4E9E-9099-E57A4F13D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03927"/>
            <a:ext cx="8917240" cy="4851099"/>
          </a:xfrm>
        </p:spPr>
        <p:txBody>
          <a:bodyPr>
            <a:normAutofit fontScale="92500" lnSpcReduction="10000"/>
          </a:bodyPr>
          <a:lstStyle/>
          <a:p>
            <a:r>
              <a:rPr lang="fr-FR" sz="2600" dirty="0"/>
              <a:t>Les premières réponses à apporter</a:t>
            </a:r>
          </a:p>
          <a:p>
            <a:endParaRPr lang="fr-FR" sz="2200" dirty="0"/>
          </a:p>
          <a:p>
            <a:pPr lvl="1"/>
            <a:r>
              <a:rPr lang="fr-FR" sz="1800" dirty="0">
                <a:solidFill>
                  <a:schemeClr val="accent2">
                    <a:lumMod val="75000"/>
                  </a:schemeClr>
                </a:solidFill>
              </a:rPr>
              <a:t>Quels patients sont éligibles dans mon établissement ?</a:t>
            </a:r>
          </a:p>
          <a:p>
            <a:pPr lvl="1"/>
            <a:r>
              <a:rPr lang="fr-FR" sz="1800" dirty="0">
                <a:solidFill>
                  <a:schemeClr val="accent2">
                    <a:lumMod val="75000"/>
                  </a:schemeClr>
                </a:solidFill>
              </a:rPr>
              <a:t>Quel nombre de patients par mois ?</a:t>
            </a:r>
          </a:p>
          <a:p>
            <a:pPr lvl="1"/>
            <a:r>
              <a:rPr lang="fr-FR" sz="1800" dirty="0">
                <a:solidFill>
                  <a:schemeClr val="accent2">
                    <a:lumMod val="75000"/>
                  </a:schemeClr>
                </a:solidFill>
              </a:rPr>
              <a:t>Quelle équipe pour piloter le projet ?</a:t>
            </a:r>
          </a:p>
          <a:p>
            <a:pPr lvl="2"/>
            <a:r>
              <a:rPr lang="fr-FR" sz="1500" dirty="0"/>
              <a:t>Chirurgien / MAR / MPR  </a:t>
            </a:r>
          </a:p>
          <a:p>
            <a:pPr lvl="2"/>
            <a:r>
              <a:rPr lang="fr-FR" sz="1600" dirty="0"/>
              <a:t>Cadre de santé +++</a:t>
            </a:r>
          </a:p>
          <a:p>
            <a:pPr lvl="1"/>
            <a:r>
              <a:rPr lang="fr-FR" sz="1800" dirty="0">
                <a:solidFill>
                  <a:schemeClr val="accent2">
                    <a:lumMod val="75000"/>
                  </a:schemeClr>
                </a:solidFill>
              </a:rPr>
              <a:t>Quels relais institutionnels?</a:t>
            </a:r>
          </a:p>
          <a:p>
            <a:pPr lvl="2"/>
            <a:r>
              <a:rPr lang="fr-FR" sz="1600" dirty="0"/>
              <a:t>PCME</a:t>
            </a:r>
          </a:p>
          <a:p>
            <a:pPr lvl="2"/>
            <a:r>
              <a:rPr lang="fr-FR" sz="1600" dirty="0"/>
              <a:t>Chef de Pôle, Chefs de service</a:t>
            </a:r>
          </a:p>
          <a:p>
            <a:pPr lvl="2"/>
            <a:r>
              <a:rPr lang="fr-FR" sz="1600" dirty="0"/>
              <a:t>Direction de la Stratégie</a:t>
            </a:r>
          </a:p>
          <a:p>
            <a:pPr lvl="2"/>
            <a:r>
              <a:rPr lang="fr-FR" sz="1600" dirty="0"/>
              <a:t>Direction de la Communication</a:t>
            </a:r>
          </a:p>
          <a:p>
            <a:pPr lvl="2"/>
            <a:r>
              <a:rPr lang="fr-FR" sz="1600" dirty="0"/>
              <a:t>Département de l’Information Médicale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5F6A184-A15D-444E-8B28-384FFD9B24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F1CB6F0-6C5A-49FD-A1A0-529EDB208B7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r-FR" dirty="0"/>
              <a:t>Webinaire – 23/09/2021 – 18h/20h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DBA6468-9F40-4666-8453-8A4FF0D3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 dirty="0"/>
              <a:t>La préhabilitation en chirurgie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ABFB16E0-3E68-4DC7-9B6B-34CD13F183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859" y="2909455"/>
            <a:ext cx="4470791" cy="286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17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2457000217"/>
              </p:ext>
            </p:extLst>
          </p:nvPr>
        </p:nvGraphicFramePr>
        <p:xfrm>
          <a:off x="5051646" y="1679944"/>
          <a:ext cx="7140354" cy="4277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8762C4-C2AC-4E9E-9099-E57A4F13D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50109"/>
            <a:ext cx="8813907" cy="4545577"/>
          </a:xfrm>
        </p:spPr>
        <p:txBody>
          <a:bodyPr>
            <a:normAutofit fontScale="92500" lnSpcReduction="10000"/>
          </a:bodyPr>
          <a:lstStyle/>
          <a:p>
            <a:r>
              <a:rPr lang="fr-FR" sz="2600" dirty="0"/>
              <a:t>Inventaire des ressources humaines compétentes</a:t>
            </a:r>
          </a:p>
          <a:p>
            <a:endParaRPr lang="fr-FR" sz="2000" dirty="0"/>
          </a:p>
          <a:p>
            <a:pPr lvl="2"/>
            <a:r>
              <a:rPr lang="fr-FR" sz="1800" dirty="0"/>
              <a:t>Kinésithérapeute</a:t>
            </a:r>
          </a:p>
          <a:p>
            <a:pPr lvl="2"/>
            <a:r>
              <a:rPr lang="fr-FR" sz="1800" dirty="0"/>
              <a:t>Médecin nutritionniste / Diététicien</a:t>
            </a:r>
          </a:p>
          <a:p>
            <a:pPr lvl="2"/>
            <a:r>
              <a:rPr lang="fr-FR" sz="1800" dirty="0"/>
              <a:t>Psychologue</a:t>
            </a:r>
          </a:p>
          <a:p>
            <a:pPr lvl="2"/>
            <a:r>
              <a:rPr lang="fr-FR" sz="1800" dirty="0"/>
              <a:t>Pneumologue / MPR</a:t>
            </a:r>
          </a:p>
          <a:p>
            <a:pPr lvl="2"/>
            <a:r>
              <a:rPr lang="fr-FR" sz="1800" dirty="0"/>
              <a:t>Gériatre et Equipe Mobile de Gériatrie</a:t>
            </a:r>
          </a:p>
          <a:p>
            <a:pPr lvl="2"/>
            <a:r>
              <a:rPr lang="fr-FR" sz="1800" dirty="0"/>
              <a:t>Secrétaire médicale</a:t>
            </a:r>
          </a:p>
          <a:p>
            <a:pPr lvl="2"/>
            <a:r>
              <a:rPr lang="fr-FR" sz="1800" dirty="0"/>
              <a:t>IDE du service d’HDJ (injection de FER)</a:t>
            </a:r>
            <a:endParaRPr lang="fr-FR" sz="2000" dirty="0"/>
          </a:p>
          <a:p>
            <a:pPr lvl="2"/>
            <a:r>
              <a:rPr lang="fr-FR" sz="1800" dirty="0"/>
              <a:t>Hypnothérapeute</a:t>
            </a:r>
          </a:p>
          <a:p>
            <a:pPr lvl="2"/>
            <a:r>
              <a:rPr lang="fr-FR" sz="1800" dirty="0"/>
              <a:t>IDE d’addictologie</a:t>
            </a:r>
          </a:p>
          <a:p>
            <a:pPr lvl="2"/>
            <a:r>
              <a:rPr lang="fr-FR" sz="1800" dirty="0" err="1"/>
              <a:t>Stomathérapeute</a:t>
            </a:r>
            <a:endParaRPr lang="fr-FR" sz="1800" dirty="0"/>
          </a:p>
          <a:p>
            <a:pPr lvl="2"/>
            <a:endParaRPr lang="fr-FR" sz="2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5F6A184-A15D-444E-8B28-384FFD9B24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F1CB6F0-6C5A-49FD-A1A0-529EDB208B7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r-FR" dirty="0"/>
              <a:t>Webinaire – 23/09/2021 – 18h/20h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DBA6468-9F40-4666-8453-8A4FF0D3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 dirty="0"/>
              <a:t>La préhabilitation en chirurgie</a:t>
            </a:r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31303073"/>
              </p:ext>
            </p:extLst>
          </p:nvPr>
        </p:nvGraphicFramePr>
        <p:xfrm>
          <a:off x="7368363" y="3211027"/>
          <a:ext cx="2700670" cy="1161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Titre 1">
            <a:extLst>
              <a:ext uri="{FF2B5EF4-FFF2-40B4-BE49-F238E27FC236}">
                <a16:creationId xmlns:a16="http://schemas.microsoft.com/office/drawing/2014/main" id="{7E6534BB-4B21-4FC1-BAF2-AEAEE0EEC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7036"/>
            <a:ext cx="8596668" cy="1320800"/>
          </a:xfrm>
        </p:spPr>
        <p:txBody>
          <a:bodyPr>
            <a:normAutofit/>
          </a:bodyPr>
          <a:lstStyle/>
          <a:p>
            <a:r>
              <a:rPr lang="fr-FR" dirty="0"/>
              <a:t>La marche à gravir semble trop haute?</a:t>
            </a:r>
            <a:br>
              <a:rPr lang="fr-FR" dirty="0"/>
            </a:br>
            <a:r>
              <a:rPr lang="fr-FR" sz="2800" i="1" dirty="0">
                <a:solidFill>
                  <a:srgbClr val="00B0F0"/>
                </a:solidFill>
              </a:rPr>
              <a:t>Vous avez déjà tout le nécessaire</a:t>
            </a:r>
          </a:p>
        </p:txBody>
      </p:sp>
    </p:spTree>
    <p:extLst>
      <p:ext uri="{BB962C8B-B14F-4D97-AF65-F5344CB8AC3E}">
        <p14:creationId xmlns:p14="http://schemas.microsoft.com/office/powerpoint/2010/main" val="3940765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8762C4-C2AC-4E9E-9099-E57A4F13D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85455"/>
            <a:ext cx="9114848" cy="4887754"/>
          </a:xfrm>
        </p:spPr>
        <p:txBody>
          <a:bodyPr>
            <a:normAutofit fontScale="85000" lnSpcReduction="20000"/>
          </a:bodyPr>
          <a:lstStyle/>
          <a:p>
            <a:r>
              <a:rPr lang="fr-FR" sz="2800" dirty="0"/>
              <a:t>Inventaire des équipements nécessaires</a:t>
            </a:r>
          </a:p>
          <a:p>
            <a:endParaRPr lang="fr-FR" sz="2800" dirty="0"/>
          </a:p>
          <a:p>
            <a:pPr lvl="2"/>
            <a:r>
              <a:rPr lang="fr-FR" sz="1900" dirty="0"/>
              <a:t>Local</a:t>
            </a:r>
          </a:p>
          <a:p>
            <a:pPr lvl="2"/>
            <a:r>
              <a:rPr lang="fr-FR" sz="1900" dirty="0"/>
              <a:t>Mobilier</a:t>
            </a:r>
          </a:p>
          <a:p>
            <a:pPr lvl="2"/>
            <a:r>
              <a:rPr lang="fr-FR" sz="1900" dirty="0"/>
              <a:t>Couloir de marche</a:t>
            </a:r>
          </a:p>
          <a:p>
            <a:pPr lvl="2"/>
            <a:r>
              <a:rPr lang="fr-FR" sz="1900" dirty="0"/>
              <a:t>Epreuve d’effort à l’exercice (bicyclette ergométrique)</a:t>
            </a:r>
          </a:p>
          <a:p>
            <a:pPr lvl="2"/>
            <a:r>
              <a:rPr lang="fr-FR" sz="1900" dirty="0"/>
              <a:t>Dynamomètre</a:t>
            </a:r>
          </a:p>
          <a:p>
            <a:pPr lvl="2"/>
            <a:r>
              <a:rPr lang="fr-FR" sz="1900" dirty="0"/>
              <a:t>Hand grip test</a:t>
            </a:r>
          </a:p>
          <a:p>
            <a:pPr lvl="2"/>
            <a:r>
              <a:rPr lang="fr-FR" sz="1900" dirty="0"/>
              <a:t>Oxymètre de doigt</a:t>
            </a:r>
          </a:p>
          <a:p>
            <a:pPr lvl="2"/>
            <a:r>
              <a:rPr lang="fr-FR" sz="1900" dirty="0" err="1"/>
              <a:t>Impédancemétrie</a:t>
            </a:r>
            <a:endParaRPr lang="fr-FR" sz="1900" dirty="0"/>
          </a:p>
          <a:p>
            <a:pPr lvl="2"/>
            <a:r>
              <a:rPr lang="fr-FR" sz="1900" dirty="0"/>
              <a:t>Boisson lactée HP HC</a:t>
            </a:r>
          </a:p>
          <a:p>
            <a:pPr lvl="2"/>
            <a:r>
              <a:rPr lang="fr-FR" sz="1900" dirty="0"/>
              <a:t>Bandes de résistance élastique</a:t>
            </a:r>
          </a:p>
          <a:p>
            <a:pPr lvl="2"/>
            <a:r>
              <a:rPr lang="fr-FR" sz="1900" dirty="0"/>
              <a:t>Tapis de sol</a:t>
            </a:r>
          </a:p>
          <a:p>
            <a:pPr lvl="2"/>
            <a:r>
              <a:rPr lang="fr-FR" sz="1900" dirty="0"/>
              <a:t>Spiromètre incitatif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5F6A184-A15D-444E-8B28-384FFD9B24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F1CB6F0-6C5A-49FD-A1A0-529EDB208B7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r-FR" dirty="0"/>
              <a:t>Webinaire – 23/09/2021 – 18h/20h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DBA6468-9F40-4666-8453-8A4FF0D3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 dirty="0"/>
              <a:t>La préhabilitation en chirurgie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4" t="43135" r="31908"/>
          <a:stretch/>
        </p:blipFill>
        <p:spPr bwMode="auto">
          <a:xfrm>
            <a:off x="7419635" y="1916868"/>
            <a:ext cx="1857441" cy="184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31872" y="3268999"/>
            <a:ext cx="1473624" cy="1486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2" t="50000" r="36543"/>
          <a:stretch/>
        </p:blipFill>
        <p:spPr bwMode="auto">
          <a:xfrm>
            <a:off x="10226544" y="4374263"/>
            <a:ext cx="1671782" cy="157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7E6534BB-4B21-4FC1-BAF2-AEAEE0EEC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7036"/>
            <a:ext cx="8596668" cy="1320800"/>
          </a:xfrm>
        </p:spPr>
        <p:txBody>
          <a:bodyPr>
            <a:normAutofit/>
          </a:bodyPr>
          <a:lstStyle/>
          <a:p>
            <a:r>
              <a:rPr lang="fr-FR" dirty="0"/>
              <a:t>La marche à gravir semble trop haute?</a:t>
            </a:r>
            <a:br>
              <a:rPr lang="fr-FR" dirty="0"/>
            </a:br>
            <a:r>
              <a:rPr lang="fr-FR" sz="2800" i="1" dirty="0">
                <a:solidFill>
                  <a:srgbClr val="00B0F0"/>
                </a:solidFill>
              </a:rPr>
              <a:t>Vous avez déjà tout le nécessaire</a:t>
            </a:r>
          </a:p>
        </p:txBody>
      </p:sp>
    </p:spTree>
    <p:extLst>
      <p:ext uri="{BB962C8B-B14F-4D97-AF65-F5344CB8AC3E}">
        <p14:creationId xmlns:p14="http://schemas.microsoft.com/office/powerpoint/2010/main" val="3225750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87D3A5-0D41-407A-A2A4-D1EF9D9F6A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4487" y="2836629"/>
            <a:ext cx="8143025" cy="1283882"/>
          </a:xfrm>
        </p:spPr>
        <p:txBody>
          <a:bodyPr/>
          <a:lstStyle/>
          <a:p>
            <a:r>
              <a:rPr lang="fr-FR" b="1" dirty="0"/>
              <a:t>Pas à pas,</a:t>
            </a:r>
            <a:br>
              <a:rPr lang="fr-FR" b="1" dirty="0"/>
            </a:br>
            <a:r>
              <a:rPr lang="fr-FR" b="1" dirty="0"/>
              <a:t>pilotage immersif du projet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70B585-245F-4D8E-A932-3077C4F471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5146F1C-B9FA-44F4-A8F7-B594CC79AF6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r-FR"/>
              <a:t>Webinaire – 23/09/2021 – 18h/20h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98AC600-5468-4ACC-B192-A5C5FBB646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 dirty="0"/>
              <a:t>La préhabilitation en chirurgie</a:t>
            </a:r>
          </a:p>
        </p:txBody>
      </p:sp>
    </p:spTree>
    <p:extLst>
      <p:ext uri="{BB962C8B-B14F-4D97-AF65-F5344CB8AC3E}">
        <p14:creationId xmlns:p14="http://schemas.microsoft.com/office/powerpoint/2010/main" val="21904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6534BB-4B21-4FC1-BAF2-AEAEE0EEC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2520"/>
            <a:ext cx="8596668" cy="1320800"/>
          </a:xfrm>
        </p:spPr>
        <p:txBody>
          <a:bodyPr/>
          <a:lstStyle/>
          <a:p>
            <a:r>
              <a:rPr lang="fr-FR" b="1" dirty="0"/>
              <a:t>Pilotage </a:t>
            </a:r>
            <a:r>
              <a:rPr lang="fr-FR" b="1" dirty="0">
                <a:solidFill>
                  <a:srgbClr val="00B0F0"/>
                </a:solidFill>
              </a:rPr>
              <a:t>immersif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8762C4-C2AC-4E9E-9099-E57A4F13D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286" y="1080655"/>
            <a:ext cx="10729222" cy="4830617"/>
          </a:xfrm>
        </p:spPr>
        <p:txBody>
          <a:bodyPr>
            <a:noAutofit/>
          </a:bodyPr>
          <a:lstStyle/>
          <a:p>
            <a:r>
              <a:rPr lang="fr-FR" b="1" dirty="0"/>
              <a:t>1</a:t>
            </a:r>
            <a:r>
              <a:rPr lang="fr-FR" sz="2000" b="1" dirty="0"/>
              <a:t>. </a:t>
            </a:r>
            <a:r>
              <a:rPr lang="fr-FR" sz="2000" dirty="0"/>
              <a:t>Organiser une </a:t>
            </a:r>
            <a:r>
              <a:rPr lang="fr-FR" sz="2000" b="1" dirty="0">
                <a:solidFill>
                  <a:srgbClr val="00B0F0"/>
                </a:solidFill>
              </a:rPr>
              <a:t>visite auprès d’une équipe </a:t>
            </a:r>
            <a:r>
              <a:rPr lang="fr-FR" sz="2000" dirty="0"/>
              <a:t>pratiquant la Préhabilitation</a:t>
            </a:r>
          </a:p>
          <a:p>
            <a:endParaRPr lang="fr-FR" sz="2000" dirty="0"/>
          </a:p>
          <a:p>
            <a:r>
              <a:rPr lang="fr-FR" sz="2000" b="1" dirty="0">
                <a:solidFill>
                  <a:schemeClr val="tx1"/>
                </a:solidFill>
              </a:rPr>
              <a:t>2.</a:t>
            </a: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2000" b="1" dirty="0">
                <a:solidFill>
                  <a:srgbClr val="00B0F0"/>
                </a:solidFill>
              </a:rPr>
              <a:t>Fiche Projet</a:t>
            </a:r>
            <a:endParaRPr lang="fr-FR" sz="2000" dirty="0">
              <a:solidFill>
                <a:srgbClr val="00B0F0"/>
              </a:solidFill>
            </a:endParaRPr>
          </a:p>
          <a:p>
            <a:pPr lvl="1"/>
            <a:r>
              <a:rPr lang="fr-FR" dirty="0"/>
              <a:t>Chef de projet et pilotage</a:t>
            </a:r>
          </a:p>
          <a:p>
            <a:pPr lvl="1"/>
            <a:r>
              <a:rPr lang="fr-FR" dirty="0"/>
              <a:t>Situation de départ </a:t>
            </a:r>
          </a:p>
          <a:p>
            <a:pPr lvl="1"/>
            <a:r>
              <a:rPr lang="fr-FR" dirty="0"/>
              <a:t>Limites et risques du projet</a:t>
            </a:r>
          </a:p>
          <a:p>
            <a:pPr lvl="1"/>
            <a:r>
              <a:rPr lang="fr-FR" dirty="0"/>
              <a:t>Résultats attendus</a:t>
            </a:r>
          </a:p>
          <a:p>
            <a:pPr lvl="1"/>
            <a:r>
              <a:rPr lang="fr-FR" dirty="0"/>
              <a:t>Personnels concernés</a:t>
            </a:r>
          </a:p>
          <a:p>
            <a:pPr lvl="1"/>
            <a:r>
              <a:rPr lang="fr-FR" dirty="0"/>
              <a:t>Actions à mener</a:t>
            </a:r>
          </a:p>
          <a:p>
            <a:pPr lvl="1"/>
            <a:r>
              <a:rPr lang="fr-FR" dirty="0"/>
              <a:t>Calendrier</a:t>
            </a:r>
          </a:p>
          <a:p>
            <a:pPr lvl="1"/>
            <a:r>
              <a:rPr lang="fr-FR" dirty="0"/>
              <a:t>Indicateurs de suivi</a:t>
            </a:r>
          </a:p>
          <a:p>
            <a:pPr lvl="1"/>
            <a:r>
              <a:rPr lang="fr-FR" dirty="0"/>
              <a:t>Etude médico-économique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5F6A184-A15D-444E-8B28-384FFD9B24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F1CB6F0-6C5A-49FD-A1A0-529EDB208B7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r-FR" dirty="0"/>
              <a:t>Webinaire – 23/09/2021 – 18h/20h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DBA6468-9F40-4666-8453-8A4FF0D3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 dirty="0"/>
              <a:t>La préhabilitation en chirurgie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755" y="2690036"/>
            <a:ext cx="3195074" cy="211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308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8762C4-C2AC-4E9E-9099-E57A4F13D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45" y="1492374"/>
            <a:ext cx="11528383" cy="4100352"/>
          </a:xfrm>
        </p:spPr>
        <p:txBody>
          <a:bodyPr>
            <a:normAutofit lnSpcReduction="10000"/>
          </a:bodyPr>
          <a:lstStyle/>
          <a:p>
            <a:r>
              <a:rPr lang="fr-FR" sz="2000" b="1" dirty="0"/>
              <a:t>3. </a:t>
            </a:r>
            <a:r>
              <a:rPr lang="fr-FR" sz="2000" dirty="0"/>
              <a:t>Cycle de réunions: 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construction du parcours dans le temps et dans l’espace</a:t>
            </a:r>
          </a:p>
          <a:p>
            <a:endParaRPr lang="fr-F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fr-FR" sz="2000" dirty="0"/>
              <a:t>Présentation aux équipes médico-chirurgicales et aux instances</a:t>
            </a:r>
          </a:p>
          <a:p>
            <a:pPr lvl="1"/>
            <a:r>
              <a:rPr lang="fr-FR" sz="2000" dirty="0"/>
              <a:t>Identification du </a:t>
            </a:r>
            <a:r>
              <a:rPr lang="fr-FR" sz="2000" u="sng" dirty="0"/>
              <a:t>lieu d’accueil</a:t>
            </a:r>
            <a:r>
              <a:rPr lang="fr-FR" sz="2000" dirty="0"/>
              <a:t>: Unité d’HDJ, salle d’éducation thérapeutique</a:t>
            </a:r>
          </a:p>
          <a:p>
            <a:pPr lvl="1"/>
            <a:r>
              <a:rPr lang="fr-FR" sz="2000" dirty="0"/>
              <a:t>Identification des </a:t>
            </a:r>
            <a:r>
              <a:rPr lang="fr-FR" sz="2000" u="sng" dirty="0"/>
              <a:t>journées de programmation</a:t>
            </a:r>
            <a:r>
              <a:rPr lang="fr-FR" sz="2000" dirty="0"/>
              <a:t> : en fonction de la disponibilité des intervenants et du nombre de patients à inclure</a:t>
            </a:r>
          </a:p>
          <a:p>
            <a:pPr lvl="1"/>
            <a:r>
              <a:rPr lang="fr-FR" sz="2000" dirty="0"/>
              <a:t>Identification du </a:t>
            </a:r>
            <a:r>
              <a:rPr lang="fr-FR" sz="2000" u="sng" dirty="0"/>
              <a:t>Médecin Responsable </a:t>
            </a:r>
            <a:r>
              <a:rPr lang="fr-FR" sz="2000" dirty="0"/>
              <a:t>du parcours</a:t>
            </a:r>
          </a:p>
          <a:p>
            <a:pPr lvl="1"/>
            <a:r>
              <a:rPr lang="fr-FR" sz="2000" dirty="0"/>
              <a:t>Identification du </a:t>
            </a:r>
            <a:r>
              <a:rPr lang="fr-FR" sz="2000" u="sng" dirty="0"/>
              <a:t>Responsable de la Coordination</a:t>
            </a:r>
          </a:p>
          <a:p>
            <a:pPr lvl="1"/>
            <a:r>
              <a:rPr lang="fr-FR" sz="2000" u="sng" dirty="0"/>
              <a:t>Attribution des évaluations </a:t>
            </a:r>
            <a:r>
              <a:rPr lang="fr-FR" sz="2000" dirty="0"/>
              <a:t>physiques et psychologiques à chaque intervenant</a:t>
            </a:r>
          </a:p>
          <a:p>
            <a:pPr lvl="1"/>
            <a:r>
              <a:rPr lang="fr-FR" sz="2000" u="sng" dirty="0"/>
              <a:t>Implication médecin nutritionniste </a:t>
            </a:r>
            <a:r>
              <a:rPr lang="fr-FR" sz="2000" dirty="0"/>
              <a:t>et diététicienne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5F6A184-A15D-444E-8B28-384FFD9B24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F1CB6F0-6C5A-49FD-A1A0-529EDB208B7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r-FR" dirty="0"/>
              <a:t>Webinaire – 23/09/2021 – 18h/20h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DBA6468-9F40-4666-8453-8A4FF0D3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 dirty="0"/>
              <a:t>La préhabilitation en chirurgie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7E6534BB-4B21-4FC1-BAF2-AEAEE0EEC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2520"/>
            <a:ext cx="8596668" cy="1320800"/>
          </a:xfrm>
        </p:spPr>
        <p:txBody>
          <a:bodyPr/>
          <a:lstStyle/>
          <a:p>
            <a:r>
              <a:rPr lang="fr-FR" b="1" dirty="0"/>
              <a:t>Pilotage </a:t>
            </a:r>
            <a:r>
              <a:rPr lang="fr-FR" b="1" dirty="0">
                <a:solidFill>
                  <a:srgbClr val="00B0F0"/>
                </a:solidFill>
              </a:rPr>
              <a:t>immersif</a:t>
            </a:r>
          </a:p>
        </p:txBody>
      </p:sp>
    </p:spTree>
    <p:extLst>
      <p:ext uri="{BB962C8B-B14F-4D97-AF65-F5344CB8AC3E}">
        <p14:creationId xmlns:p14="http://schemas.microsoft.com/office/powerpoint/2010/main" val="333367650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Présentation_EGRhumato_2019" id="{2B39C09D-0B8F-4C22-8082-349799998875}" vid="{D2C7214D-D8D5-488D-A5F5-0F2FC272B86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3239</TotalTime>
  <Words>1153</Words>
  <Application>Microsoft Office PowerPoint</Application>
  <PresentationFormat>Grand écran</PresentationFormat>
  <Paragraphs>243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Trebuchet MS</vt:lpstr>
      <vt:lpstr>Wingdings 3</vt:lpstr>
      <vt:lpstr>Facette</vt:lpstr>
      <vt:lpstr>Mise en place  d’un circuit de Préhabilitation</vt:lpstr>
      <vt:lpstr>Proposition d’étapes</vt:lpstr>
      <vt:lpstr>En amont,  inventaire de vos ressources</vt:lpstr>
      <vt:lpstr>La marche à gravir semble trop haute? Vous avez déjà tout le nécessaire</vt:lpstr>
      <vt:lpstr>La marche à gravir semble trop haute? Vous avez déjà tout le nécessaire</vt:lpstr>
      <vt:lpstr>La marche à gravir semble trop haute? Vous avez déjà tout le nécessaire</vt:lpstr>
      <vt:lpstr>Pas à pas, pilotage immersif du projet</vt:lpstr>
      <vt:lpstr>Pilotage immersif</vt:lpstr>
      <vt:lpstr>Pilotage immersif</vt:lpstr>
      <vt:lpstr>Pilotage immersif</vt:lpstr>
      <vt:lpstr>Pilotage immersif</vt:lpstr>
      <vt:lpstr>Au quotidien, les clés de la réussite</vt:lpstr>
      <vt:lpstr>La coordination du circuit</vt:lpstr>
      <vt:lpstr>La coordination du circuit</vt:lpstr>
      <vt:lpstr>Des points clés à respecter</vt:lpstr>
      <vt:lpstr>RETEX à Douai</vt:lpstr>
      <vt:lpstr>Vous êtes prêts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Fanny Devisme</dc:creator>
  <cp:lastModifiedBy>Fanny Devisme</cp:lastModifiedBy>
  <cp:revision>259</cp:revision>
  <dcterms:created xsi:type="dcterms:W3CDTF">2019-05-22T09:39:52Z</dcterms:created>
  <dcterms:modified xsi:type="dcterms:W3CDTF">2021-09-24T07:05:50Z</dcterms:modified>
</cp:coreProperties>
</file>