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5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2" autoAdjust="0"/>
    <p:restoredTop sz="92971" autoAdjust="0"/>
  </p:normalViewPr>
  <p:slideViewPr>
    <p:cSldViewPr snapToGrid="0">
      <p:cViewPr varScale="1">
        <p:scale>
          <a:sx n="102" d="100"/>
          <a:sy n="102" d="100"/>
        </p:scale>
        <p:origin x="7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35745-BFB8-415C-BED0-017C4FBA7C58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82932-4E85-4400-9AF2-84C5DED65B3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63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Per far </a:t>
            </a:r>
            <a:r>
              <a:rPr lang="en-CA" dirty="0" err="1"/>
              <a:t>fronte</a:t>
            </a:r>
            <a:r>
              <a:rPr lang="en-CA" dirty="0"/>
              <a:t> al decline </a:t>
            </a:r>
            <a:r>
              <a:rPr lang="en-CA" dirty="0" err="1"/>
              <a:t>funzionale</a:t>
            </a:r>
            <a:r>
              <a:rPr lang="en-CA" dirty="0"/>
              <a:t> </a:t>
            </a:r>
            <a:r>
              <a:rPr lang="en-CA" dirty="0" err="1"/>
              <a:t>indotto</a:t>
            </a:r>
            <a:r>
              <a:rPr lang="en-CA" dirty="0"/>
              <a:t> </a:t>
            </a:r>
            <a:r>
              <a:rPr lang="en-CA" dirty="0" err="1"/>
              <a:t>dalla</a:t>
            </a:r>
            <a:r>
              <a:rPr lang="en-CA" dirty="0"/>
              <a:t> </a:t>
            </a:r>
            <a:r>
              <a:rPr lang="en-CA" dirty="0" err="1"/>
              <a:t>preabilitazione</a:t>
            </a:r>
            <a:r>
              <a:rPr lang="en-CA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FF11A-B54F-3744-961A-1C643B2E834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55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program components individually targeted to increase functional reserve</a:t>
            </a:r>
            <a:r>
              <a:rPr lang="en-US" baseline="0" dirty="0"/>
              <a:t> and have a synergistic interaction</a:t>
            </a:r>
          </a:p>
          <a:p>
            <a:r>
              <a:rPr lang="en-US" baseline="0" dirty="0"/>
              <a:t>The goal is that by increasing reserve, patients will better capacity and tolerate better </a:t>
            </a:r>
            <a:r>
              <a:rPr lang="en-US" baseline="0"/>
              <a:t>the physiological </a:t>
            </a:r>
            <a:r>
              <a:rPr lang="en-US" baseline="0" dirty="0"/>
              <a:t>stress of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100D7-CB4F-7E4F-A356-26ED16600E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79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Figure 1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Proposed clinical pathway for preoperative functional </a:t>
            </a:r>
            <a:r>
              <a:rPr lang="en-US" sz="10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optimzation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of patients undergoing colorectal cancer surgery. Adapted from </a:t>
            </a:r>
            <a:r>
              <a:rPr lang="en-US" sz="1000" i="1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Minnella EM,</a:t>
            </a:r>
            <a:r>
              <a:rPr lang="en-US" sz="1000" i="1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Carli F. </a:t>
            </a:r>
            <a:r>
              <a:rPr lang="pt-BR" sz="1000" i="1" kern="1200" baseline="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Eur</a:t>
            </a:r>
            <a:r>
              <a:rPr lang="pt-BR" sz="1000" i="1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J </a:t>
            </a:r>
            <a:r>
              <a:rPr lang="pt-BR" sz="1000" i="1" kern="1200" baseline="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Surg</a:t>
            </a:r>
            <a:r>
              <a:rPr lang="pt-BR" sz="1000" i="1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000" i="1" kern="1200" baseline="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Oncol</a:t>
            </a:r>
            <a:r>
              <a:rPr lang="pt-BR" sz="1000" i="1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. 2018 Jul;44(7):919-926.</a:t>
            </a:r>
          </a:p>
          <a:p>
            <a:endParaRPr lang="en-US" sz="1000" i="1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6MWD, 6-min walking distance, BMI, body mass index, CPET, Cardiopulmonary exercise testing; HADS, Hospital Anxiety and Depression Scale questionnaire, Anxiety and Depression sub-scale; IBW, ideal body weight, METs, metabolic equivalent; NRS-2002, Nutrition Risk Screening 2002.</a:t>
            </a:r>
          </a:p>
          <a:p>
            <a:endParaRPr lang="en-US" sz="100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0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Brunelli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A et al, </a:t>
            </a:r>
            <a:r>
              <a:rPr lang="mr-IN" sz="1000" kern="1200" baseline="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Chest</a:t>
            </a:r>
            <a:r>
              <a:rPr lang="mr-IN" sz="1000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. 2013;143(</a:t>
            </a:r>
            <a:r>
              <a:rPr lang="mr-IN" sz="1000" kern="1200" baseline="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Suppl</a:t>
            </a:r>
            <a:r>
              <a:rPr lang="mr-IN" sz="1000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):e166S–90S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Minnella EM,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et al, Surgery. 2016 Oct;160(4):1070-1079</a:t>
            </a:r>
          </a:p>
          <a:p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** Struthers R, et al, </a:t>
            </a:r>
            <a:r>
              <a:rPr lang="hr-HR" sz="1000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Br J </a:t>
            </a:r>
            <a:r>
              <a:rPr lang="hr-HR" sz="1000" kern="1200" baseline="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Anaesth</a:t>
            </a:r>
            <a:r>
              <a:rPr lang="hr-HR" sz="1000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. 2008 Dec;101(6):774-80 </a:t>
            </a:r>
          </a:p>
          <a:p>
            <a:r>
              <a:rPr lang="en-US" sz="1000" kern="1200" baseline="300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#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or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≧ 5% in 3 months;</a:t>
            </a:r>
          </a:p>
          <a:p>
            <a:r>
              <a:rPr lang="en-US" sz="1000" kern="1200" baseline="300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##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Singer s, British Journal of Cancer, 100(6), 908-912. doi:10.1038/sj.bjc.6604952</a:t>
            </a:r>
          </a:p>
          <a:p>
            <a:endParaRPr lang="en-CA" sz="1000" b="0" i="0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3C31F-58FD-BA49-AE16-0AE528C4C8E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9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52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8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72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D06C43-4B07-40C0-9934-A286D502D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4B4774-905D-4FFA-8886-480BED9002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5600" y="42166"/>
            <a:ext cx="6400799" cy="320040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79BA3F8-AA48-4654-A1E0-F0AE85C5B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C0A9E35-82D9-4A06-A2B8-93A104BD9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E22FCA9-D4EC-47DC-96E9-1E678FC7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369801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D06C43-4B07-40C0-9934-A286D502D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4B4774-905D-4FFA-8886-480BED9002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5600" y="42166"/>
            <a:ext cx="6400799" cy="320040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79BA3F8-AA48-4654-A1E0-F0AE85C5B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C0A9E35-82D9-4A06-A2B8-93A104BD9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E22FCA9-D4EC-47DC-96E9-1E678FC7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1990791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FC670-30DB-4B59-93F3-54925DC6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AB66B0-0E55-4EF8-9218-039709F38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118C367F-83E6-4544-9D88-AED0E641CC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4722" y="2205086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bg1"/>
                </a:solidFill>
                <a:highlight>
                  <a:srgbClr val="97BF0D"/>
                </a:highlight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54863E5C-9E29-4834-B8FF-BC2A53000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3194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F86C74-F5E8-4067-904E-4A57FA79F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05193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marL="144000" lvl="0" indent="-144000" algn="l" defTabSz="457200" rtl="0" eaLnBrk="1" latinLnBrk="0" hangingPunct="1">
              <a:spcBef>
                <a:spcPts val="400"/>
              </a:spcBef>
              <a:spcAft>
                <a:spcPts val="800"/>
              </a:spcAft>
              <a:buClr>
                <a:srgbClr val="004494"/>
              </a:buClr>
              <a:buSzPct val="80000"/>
              <a:buFont typeface="+mj-lt"/>
              <a:buAutoNum type="arabicPeriod"/>
            </a:pPr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FC269D6-EA9A-4F72-905C-7F4A2072B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E99BD70-0013-4610-BB33-BB40EB85D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340070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Partie 1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869AD7-31E4-4B36-BBA9-C122BD315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7614649-AAA0-4E09-9941-FB922048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B85C342-0730-4D15-B35B-8FC9AFA71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902FAB8-6702-4A3A-8FE2-F3733FC07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80178D1-4286-4DF1-B9AD-51923F651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553123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F493626-274D-4D77-829D-6D1BF9E23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AF94160-C8CA-4A68-BCCD-06D16CD67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AAE81F-B7DC-49A6-83ED-0CAE90A56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69637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6EFD33-328D-4180-8E62-7FBD7D05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36459A-A661-491B-BAE4-0123B0680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B06B40-E344-4DF5-8DAB-0C2FC709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755684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38917D-BD1B-462F-9DAF-D001B78EA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EFBA67F-D073-42A2-A3CF-C35A426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830A977-0DAB-4A29-B225-8A9057B22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68630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F24211-993A-4D85-BD40-7F6BB514D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BD7C71-0630-4087-8FD2-632476607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37A6422-7DA1-478C-BCEA-FD945E7DE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408135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13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7DE5C7-DC0C-4B8A-8B9A-994D9F602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EEA3C8-9597-40FB-9687-D19BB6D27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C2979C-3A5D-4452-94F4-DB5CEE0B8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1796922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192905E-11CD-4353-80A9-E1B18A31E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CD9D511-5807-4A0A-B2CD-881EC6B3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6FECD9-8883-4E95-8D9F-BB824A546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319443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B0F966-422C-4336-8165-FEB4F0CE8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00122FA-C09B-4755-80A2-DCCFBAF1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63C698-0C01-4E23-A61B-91E636225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2885587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3832D3-FA98-4CF1-A9E6-B3E5BEDDE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7BD31BE-F983-4CD6-9688-4021C365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A10162-B51D-40E8-B66B-EB8C94563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2174530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FACFE4-9C4C-464B-B1FF-D6CE6A5E6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54E5C5F-C36F-483C-9BEE-14F570BAD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8959D4-23AD-4D7A-B8C8-CB0DC5CE9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612205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7ECFF3-441E-49F9-8B50-2A36AD68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26A8D2A-461D-43CB-AD12-4B31C65A3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274492A-6297-445A-A672-C3DF2C609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216035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75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45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90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57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13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29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7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05B7-FA06-4025-B167-DF5C842D948D}" type="datetimeFigureOut">
              <a:rPr lang="es-ES" smtClean="0"/>
              <a:t>22/09/2021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6068-2F2F-4546-AE21-EC3126EC81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73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ADCAB9A-1BF2-4A3C-B9A4-034231D3F2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138147-5043-4C50-AC64-D81D5DAB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C7D5EE-9C2B-45C5-825E-DDB75480B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D091D5-0DBE-4F39-B1C4-1B266C933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2367" y="6361794"/>
            <a:ext cx="4507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4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D97BDE0-8E34-48AC-A48C-9161CBB77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F4EB9-4A8E-4EFA-95EC-58A3A251C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origines de la </a:t>
            </a:r>
            <a:r>
              <a:rPr lang="fr-FR" dirty="0" err="1"/>
              <a:t>Préhabilitation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27AD6C-49CB-440E-BDB6-88590DEE5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Franco Carli</a:t>
            </a:r>
          </a:p>
          <a:p>
            <a:r>
              <a:rPr lang="en-CA" dirty="0"/>
              <a:t>McGill University - Montreal, Canada</a:t>
            </a:r>
            <a:endParaRPr lang="es-ES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9E2CE9-E70A-49B0-BCC1-28AB3DB38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F2746D-5524-418A-ABD2-6491AA7C92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 dirty="0"/>
              <a:t>Webinaire – 23/09/2021 – 18h/20h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2B06AF-E7D8-44A5-86ED-E2BD48AB6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préhabilitation</a:t>
            </a:r>
            <a:r>
              <a:rPr lang="fr-FR" b="1" dirty="0"/>
              <a:t> en chirurgie</a:t>
            </a:r>
          </a:p>
        </p:txBody>
      </p:sp>
    </p:spTree>
    <p:extLst>
      <p:ext uri="{BB962C8B-B14F-4D97-AF65-F5344CB8AC3E}">
        <p14:creationId xmlns:p14="http://schemas.microsoft.com/office/powerpoint/2010/main" val="384996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91677" y="1479189"/>
            <a:ext cx="6822852" cy="23308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77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61867" y="2361294"/>
            <a:ext cx="1059906" cy="77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77" dirty="0">
                <a:cs typeface="Arial" charset="0"/>
              </a:rPr>
              <a:t>Level of </a:t>
            </a:r>
          </a:p>
          <a:p>
            <a:r>
              <a:rPr lang="en-US" sz="1477" dirty="0">
                <a:cs typeface="Arial" charset="0"/>
              </a:rPr>
              <a:t>Functional</a:t>
            </a:r>
          </a:p>
          <a:p>
            <a:r>
              <a:rPr lang="en-US" sz="1477" dirty="0">
                <a:cs typeface="Arial" charset="0"/>
              </a:rPr>
              <a:t>Capacity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891675" y="2379647"/>
            <a:ext cx="2322820" cy="163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477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214438" y="2396029"/>
            <a:ext cx="1379807" cy="10628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477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6588071" y="2707020"/>
            <a:ext cx="1485904" cy="72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477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8046609" y="2342656"/>
            <a:ext cx="1578939" cy="3759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477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2891678" y="1653004"/>
            <a:ext cx="2221703" cy="7082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477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5125458" y="1653005"/>
            <a:ext cx="1390793" cy="96241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477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V="1">
            <a:off x="6516251" y="2024299"/>
            <a:ext cx="1548477" cy="5911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477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8058184" y="1723550"/>
            <a:ext cx="1428565" cy="30075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477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034175" y="4727050"/>
            <a:ext cx="1500732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77" b="1" dirty="0" err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Prehabilitation</a:t>
            </a:r>
            <a:endParaRPr lang="en-US" sz="1477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034177" y="5092002"/>
            <a:ext cx="795411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77" dirty="0">
                <a:cs typeface="Arial" charset="0"/>
              </a:rPr>
              <a:t>Control</a:t>
            </a:r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3664678" y="5284315"/>
            <a:ext cx="112781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477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>
            <a:off x="3662151" y="4916616"/>
            <a:ext cx="112781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477"/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4902523" y="1930315"/>
            <a:ext cx="150375" cy="375939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77"/>
          </a:p>
        </p:txBody>
      </p:sp>
      <p:sp>
        <p:nvSpPr>
          <p:cNvPr id="25" name="Right Arrow 24"/>
          <p:cNvSpPr/>
          <p:nvPr/>
        </p:nvSpPr>
        <p:spPr>
          <a:xfrm>
            <a:off x="3030607" y="3975781"/>
            <a:ext cx="1800000" cy="58189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ight Arrow 25"/>
          <p:cNvSpPr/>
          <p:nvPr/>
        </p:nvSpPr>
        <p:spPr>
          <a:xfrm>
            <a:off x="6588071" y="3987147"/>
            <a:ext cx="2887103" cy="495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3089564" y="4095685"/>
            <a:ext cx="1930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PREOPERATIVE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65224" y="4061129"/>
            <a:ext cx="191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RECOVERY</a:t>
            </a:r>
          </a:p>
        </p:txBody>
      </p:sp>
      <p:sp>
        <p:nvSpPr>
          <p:cNvPr id="29" name="Connector 28"/>
          <p:cNvSpPr/>
          <p:nvPr/>
        </p:nvSpPr>
        <p:spPr>
          <a:xfrm>
            <a:off x="5214438" y="3881515"/>
            <a:ext cx="1140583" cy="83427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5203487" y="4104653"/>
            <a:ext cx="116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SURGERY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31833" y="5652014"/>
            <a:ext cx="7366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Carli F, </a:t>
            </a:r>
            <a:r>
              <a:rPr lang="en-US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Zavorsky</a:t>
            </a:r>
            <a:r>
              <a:rPr lang="en-US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GS. </a:t>
            </a:r>
            <a:r>
              <a:rPr lang="en-US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</a:t>
            </a:r>
            <a:r>
              <a:rPr lang="en-US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Opin</a:t>
            </a:r>
            <a:r>
              <a:rPr lang="en-US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US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</a:t>
            </a:r>
            <a:r>
              <a:rPr lang="en-US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en-US" sz="1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Care. 2005;8(1):23-32.</a:t>
            </a:r>
            <a:endParaRPr lang="en-CA" sz="16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916A580-04C9-5245-850D-B00CB8C93496}"/>
              </a:ext>
            </a:extLst>
          </p:cNvPr>
          <p:cNvSpPr txBox="1">
            <a:spLocks/>
          </p:cNvSpPr>
          <p:nvPr/>
        </p:nvSpPr>
        <p:spPr bwMode="auto">
          <a:xfrm>
            <a:off x="609600" y="2366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4267" dirty="0"/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56F616BB-540A-4843-B81D-C7B90C4E7C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230313"/>
            <a:ext cx="12192000" cy="82145"/>
          </a:xfrm>
          <a:prstGeom prst="line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2184" y="1655805"/>
            <a:ext cx="1252151" cy="16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reserve</a:t>
            </a:r>
            <a:endParaRPr lang="es-E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C7774D1-BBFB-42F3-B913-F054D321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578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Is preoperative functional capacity modifiable through intervention ? A Theoretical model</a:t>
            </a:r>
            <a:br>
              <a:rPr lang="en-US" sz="36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52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andbook table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79" y="294029"/>
            <a:ext cx="8667121" cy="66973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92" y="-457200"/>
            <a:ext cx="10638015" cy="2820988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               </a:t>
            </a:r>
            <a:br>
              <a:rPr lang="en-CA" sz="3600" dirty="0"/>
            </a:br>
            <a:r>
              <a:rPr lang="en-CA" sz="3600" b="1" dirty="0"/>
              <a:t>Multimodal Transdisciplinary Prehabilitation</a:t>
            </a:r>
            <a:r>
              <a:rPr lang="en-CA" sz="3600" dirty="0"/>
              <a:t> </a:t>
            </a:r>
            <a:br>
              <a:rPr lang="en-CA" sz="3600" dirty="0"/>
            </a:br>
            <a:r>
              <a:rPr lang="en-CA" sz="3600" b="1" dirty="0"/>
              <a:t>The McGill Model: Enhancing Reserve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638278" y="6488668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Bousquet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-Dion G, Carli F 2018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10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94" y="1375842"/>
            <a:ext cx="8230313" cy="44138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7811" y="340822"/>
            <a:ext cx="7090756" cy="573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 PREOPERATIVE CLINIC AND PREHABILITATION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8025" y="6367549"/>
            <a:ext cx="4995949" cy="299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Carli F, 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Baldini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G, Feldman L  JAMA Surgery, 2020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29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rved Left Arrow 25"/>
          <p:cNvSpPr/>
          <p:nvPr/>
        </p:nvSpPr>
        <p:spPr>
          <a:xfrm rot="5400000">
            <a:off x="6661399" y="4193537"/>
            <a:ext cx="836696" cy="2464673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06415" y="1056297"/>
            <a:ext cx="7401911" cy="87998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8344" y="1115423"/>
            <a:ext cx="732299" cy="732299"/>
            <a:chOff x="1050477" y="787864"/>
            <a:chExt cx="976399" cy="976399"/>
          </a:xfrm>
        </p:grpSpPr>
        <p:sp>
          <p:nvSpPr>
            <p:cNvPr id="3" name="Oval 2"/>
            <p:cNvSpPr/>
            <p:nvPr/>
          </p:nvSpPr>
          <p:spPr>
            <a:xfrm>
              <a:off x="1050477" y="787864"/>
              <a:ext cx="976399" cy="97639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1193467" y="930854"/>
              <a:ext cx="690419" cy="690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3338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7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SCREEN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54144" y="1115422"/>
            <a:ext cx="732299" cy="732299"/>
            <a:chOff x="1050477" y="787864"/>
            <a:chExt cx="976399" cy="976399"/>
          </a:xfrm>
        </p:grpSpPr>
        <p:sp>
          <p:nvSpPr>
            <p:cNvPr id="6" name="Oval 5"/>
            <p:cNvSpPr/>
            <p:nvPr/>
          </p:nvSpPr>
          <p:spPr>
            <a:xfrm>
              <a:off x="1050477" y="787864"/>
              <a:ext cx="976399" cy="97639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1193467" y="930854"/>
              <a:ext cx="690419" cy="690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3338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7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ASSESS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65490" y="1115421"/>
            <a:ext cx="732299" cy="732299"/>
            <a:chOff x="1050477" y="787864"/>
            <a:chExt cx="976399" cy="976399"/>
          </a:xfrm>
        </p:grpSpPr>
        <p:sp>
          <p:nvSpPr>
            <p:cNvPr id="9" name="Oval 8"/>
            <p:cNvSpPr/>
            <p:nvPr/>
          </p:nvSpPr>
          <p:spPr>
            <a:xfrm>
              <a:off x="1050477" y="787864"/>
              <a:ext cx="976399" cy="97639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1193467" y="930854"/>
              <a:ext cx="690419" cy="690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3338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7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INTER</a:t>
              </a:r>
            </a:p>
            <a:p>
              <a:pPr marL="0" marR="0" lvl="0" indent="0" algn="ctr" defTabSz="43338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7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VENE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16794" y="2113916"/>
            <a:ext cx="1384300" cy="438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6MWD &lt; 400 m*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DASI &lt; 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6794" y="3004354"/>
            <a:ext cx="1390685" cy="669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BMI &lt;20 or &gt;30 Kg/m</a:t>
            </a:r>
            <a:r>
              <a:rPr kumimoji="0" lang="en-CA" sz="7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</a:t>
            </a:r>
            <a:endParaRPr kumimoji="0" lang="en-CA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Weight loss ≧10% in 6 months</a:t>
            </a:r>
            <a:r>
              <a:rPr kumimoji="0" lang="en-CA" sz="7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#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794" y="4263527"/>
            <a:ext cx="138430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HADS-Anxiety ≧7</a:t>
            </a:r>
            <a:r>
              <a:rPr kumimoji="0" lang="en-CA" sz="7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##</a:t>
            </a:r>
            <a:endParaRPr kumimoji="0" lang="en-CA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HADS-Depression ≧5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Distress thermometer ≧4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Mini cog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8142" y="2106724"/>
            <a:ext cx="138430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CPET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Timed Up-and-Go test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Sit-to-Stands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Stair climb test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43793" y="2081530"/>
            <a:ext cx="162703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Aerobic exercise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Resistance exercise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Balance, flexibility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Muscle Inspiratory Training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8142" y="2997331"/>
            <a:ext cx="138430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Body composition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3-d dietary intake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PG-SGA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Hand-grip strength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9491" y="3032333"/>
            <a:ext cx="1631339" cy="669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Achieve energy requirement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 balanced meals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Protein intake: 1.5 g/kg IBW/d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Vit</a:t>
            </a: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D, Omega 3, </a:t>
            </a:r>
            <a:r>
              <a:rPr kumimoji="0" lang="en-CA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creatine</a:t>
            </a: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CA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immunonutrition</a:t>
            </a:r>
            <a:endParaRPr kumimoji="0" lang="en-CA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8142" y="4093279"/>
            <a:ext cx="1384300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Restlessness and insomnia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Emotional numbness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Apprehension, hypervigilance to symptoms and events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39490" y="4047757"/>
            <a:ext cx="1631340" cy="900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Cognitive re-framing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Promote self-efficacy, personal control &amp; sense of purpose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Teach relaxation skills: deep breathing, guided imagery, mindful meditation, goal setting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CA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Referral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227" y="1912634"/>
            <a:ext cx="790880" cy="70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481" y="3026771"/>
            <a:ext cx="602370" cy="621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996" y="4090532"/>
            <a:ext cx="554759" cy="621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786443" y="5036313"/>
            <a:ext cx="732299" cy="732299"/>
            <a:chOff x="1050477" y="787864"/>
            <a:chExt cx="976399" cy="976399"/>
          </a:xfrm>
        </p:grpSpPr>
        <p:sp>
          <p:nvSpPr>
            <p:cNvPr id="27" name="Oval 26"/>
            <p:cNvSpPr/>
            <p:nvPr/>
          </p:nvSpPr>
          <p:spPr>
            <a:xfrm>
              <a:off x="1050477" y="787864"/>
              <a:ext cx="976399" cy="97639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1159601" y="930854"/>
              <a:ext cx="690419" cy="690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43338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7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RE-ASSESS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90947" y="5442079"/>
            <a:ext cx="4829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Adapted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Minnella EM, Carli F.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Eur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J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Surg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Oncol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2018 Jul;44(7):919-926.</a:t>
            </a:r>
          </a:p>
        </p:txBody>
      </p:sp>
    </p:spTree>
    <p:extLst>
      <p:ext uri="{BB962C8B-B14F-4D97-AF65-F5344CB8AC3E}">
        <p14:creationId xmlns:p14="http://schemas.microsoft.com/office/powerpoint/2010/main" val="425850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E03480-70AC-5B49-966E-44386AD66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1" t="-1740" r="3941" b="47513"/>
          <a:stretch/>
        </p:blipFill>
        <p:spPr>
          <a:xfrm>
            <a:off x="0" y="2090057"/>
            <a:ext cx="12192000" cy="5428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3CCDCC-CB35-A740-8D29-72D188EDE81F}"/>
              </a:ext>
            </a:extLst>
          </p:cNvPr>
          <p:cNvSpPr txBox="1"/>
          <p:nvPr/>
        </p:nvSpPr>
        <p:spPr>
          <a:xfrm>
            <a:off x="7073263" y="2787968"/>
            <a:ext cx="17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Anesthesiologist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535F5-37A7-C049-A92E-D6FFA6362F8D}"/>
              </a:ext>
            </a:extLst>
          </p:cNvPr>
          <p:cNvSpPr txBox="1"/>
          <p:nvPr/>
        </p:nvSpPr>
        <p:spPr>
          <a:xfrm>
            <a:off x="8826557" y="2776538"/>
            <a:ext cx="74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EF076-FD17-9F48-A4EC-EEFBFB84F2A3}"/>
              </a:ext>
            </a:extLst>
          </p:cNvPr>
          <p:cNvSpPr txBox="1"/>
          <p:nvPr/>
        </p:nvSpPr>
        <p:spPr>
          <a:xfrm>
            <a:off x="6122505" y="2351875"/>
            <a:ext cx="1065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Surgeon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FEFED-F472-E944-8145-D68112F917AD}"/>
              </a:ext>
            </a:extLst>
          </p:cNvPr>
          <p:cNvSpPr txBox="1"/>
          <p:nvPr/>
        </p:nvSpPr>
        <p:spPr>
          <a:xfrm>
            <a:off x="4021343" y="2786629"/>
            <a:ext cx="223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 Physiologist/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Physio Therapist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4DD9D-26CA-3A43-9A06-E22323549247}"/>
              </a:ext>
            </a:extLst>
          </p:cNvPr>
          <p:cNvSpPr txBox="1"/>
          <p:nvPr/>
        </p:nvSpPr>
        <p:spPr>
          <a:xfrm>
            <a:off x="9974580" y="2776538"/>
            <a:ext cx="9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4A3AA-9B9A-A24D-A166-90456AF8F576}"/>
              </a:ext>
            </a:extLst>
          </p:cNvPr>
          <p:cNvSpPr txBox="1"/>
          <p:nvPr/>
        </p:nvSpPr>
        <p:spPr>
          <a:xfrm>
            <a:off x="2105976" y="292512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Dietitian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794C8-8423-A648-995C-17841A3A4F12}"/>
              </a:ext>
            </a:extLst>
          </p:cNvPr>
          <p:cNvSpPr txBox="1"/>
          <p:nvPr/>
        </p:nvSpPr>
        <p:spPr>
          <a:xfrm>
            <a:off x="771620" y="2351875"/>
            <a:ext cx="174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Physician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249112-ABBA-2147-A8D6-4AD216D710DE}"/>
              </a:ext>
            </a:extLst>
          </p:cNvPr>
          <p:cNvSpPr txBox="1"/>
          <p:nvPr/>
        </p:nvSpPr>
        <p:spPr>
          <a:xfrm>
            <a:off x="3013666" y="2351875"/>
            <a:ext cx="135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90A6F3-33A9-E642-90BB-1B90470C2969}"/>
              </a:ext>
            </a:extLst>
          </p:cNvPr>
          <p:cNvSpPr txBox="1"/>
          <p:nvPr/>
        </p:nvSpPr>
        <p:spPr>
          <a:xfrm>
            <a:off x="1969934" y="576279"/>
            <a:ext cx="82521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Frontline </a:t>
            </a:r>
            <a:r>
              <a:rPr kumimoji="0" lang="en-US" sz="5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Prehabilitation</a:t>
            </a:r>
            <a:r>
              <a:rPr kumimoji="0" lang="en-US" sz="5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52011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482</Words>
  <Application>Microsoft Office PowerPoint</Application>
  <PresentationFormat>Grand écran</PresentationFormat>
  <Paragraphs>84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Wingdings 3</vt:lpstr>
      <vt:lpstr>Office Theme</vt:lpstr>
      <vt:lpstr>Facette</vt:lpstr>
      <vt:lpstr>Les origines de la Préhabilitation</vt:lpstr>
      <vt:lpstr>Is preoperative functional capacity modifiable through intervention ? A Theoretical model </vt:lpstr>
      <vt:lpstr>                Multimodal Transdisciplinary Prehabilitation  The McGill Model: Enhancing Reserve</vt:lpstr>
      <vt:lpstr>Présentation PowerPoint</vt:lpstr>
      <vt:lpstr>Présentation PowerPoint</vt:lpstr>
      <vt:lpstr>Présentation PowerPoint</vt:lpstr>
    </vt:vector>
  </TitlesOfParts>
  <Company>CUSM\MUHC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Prehabilitation  en Chirurgie</dc:title>
  <dc:creator>Francesco Carli</dc:creator>
  <cp:lastModifiedBy>Fanny Devisme</cp:lastModifiedBy>
  <cp:revision>3</cp:revision>
  <dcterms:created xsi:type="dcterms:W3CDTF">2021-09-22T15:17:34Z</dcterms:created>
  <dcterms:modified xsi:type="dcterms:W3CDTF">2021-09-22T15:50:19Z</dcterms:modified>
</cp:coreProperties>
</file>