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5" r:id="rId2"/>
    <p:sldId id="308" r:id="rId3"/>
    <p:sldId id="277" r:id="rId4"/>
    <p:sldId id="278" r:id="rId5"/>
    <p:sldId id="274" r:id="rId6"/>
    <p:sldId id="275" r:id="rId7"/>
    <p:sldId id="309" r:id="rId8"/>
    <p:sldId id="268" r:id="rId9"/>
    <p:sldId id="270" r:id="rId10"/>
    <p:sldId id="302" r:id="rId11"/>
    <p:sldId id="306" r:id="rId12"/>
    <p:sldId id="288" r:id="rId13"/>
    <p:sldId id="287" r:id="rId14"/>
    <p:sldId id="290" r:id="rId15"/>
    <p:sldId id="292" r:id="rId16"/>
    <p:sldId id="293" r:id="rId17"/>
    <p:sldId id="294" r:id="rId18"/>
    <p:sldId id="305" r:id="rId19"/>
    <p:sldId id="291" r:id="rId20"/>
    <p:sldId id="297" r:id="rId21"/>
    <p:sldId id="310" r:id="rId22"/>
    <p:sldId id="304" r:id="rId23"/>
    <p:sldId id="300" r:id="rId24"/>
    <p:sldId id="30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6" autoAdjust="0"/>
    <p:restoredTop sz="94660"/>
  </p:normalViewPr>
  <p:slideViewPr>
    <p:cSldViewPr snapToGrid="0">
      <p:cViewPr varScale="1">
        <p:scale>
          <a:sx n="55" d="100"/>
          <a:sy n="55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75814-F93D-49AF-BE9D-D9E10357E89C}" type="doc">
      <dgm:prSet loTypeId="urn:microsoft.com/office/officeart/2005/8/layout/cycle5" loCatId="cycle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en-US"/>
        </a:p>
      </dgm:t>
    </dgm:pt>
    <dgm:pt modelId="{19128D80-C668-4E2D-ADE5-4D8C214258F7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en-US"/>
            <a:t>patient</a:t>
          </a:r>
        </a:p>
      </dgm:t>
    </dgm:pt>
    <dgm:pt modelId="{DE0F27FA-73BB-4EA4-9778-8D9EBA925AF5}" type="parTrans" cxnId="{1529A6A5-A2C7-4AB7-BBF0-244AC6B884DC}">
      <dgm:prSet/>
      <dgm:spPr/>
      <dgm:t>
        <a:bodyPr/>
        <a:lstStyle/>
        <a:p>
          <a:endParaRPr lang="en-US"/>
        </a:p>
      </dgm:t>
    </dgm:pt>
    <dgm:pt modelId="{86A670AC-FF76-4079-9596-4A9A0BA8F624}" type="sibTrans" cxnId="{1529A6A5-A2C7-4AB7-BBF0-244AC6B884DC}">
      <dgm:prSet/>
      <dgm:spPr/>
      <dgm:t>
        <a:bodyPr/>
        <a:lstStyle/>
        <a:p>
          <a:endParaRPr lang="en-US"/>
        </a:p>
      </dgm:t>
    </dgm:pt>
    <dgm:pt modelId="{FB525A3D-67C1-409F-B27A-CD75D02395B7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en-US"/>
            <a:t>anesthésiste</a:t>
          </a:r>
        </a:p>
      </dgm:t>
    </dgm:pt>
    <dgm:pt modelId="{660A7B3A-2EEC-4431-855B-9AC956FBBA1C}" type="parTrans" cxnId="{80881F74-4314-4A9A-8689-97A33D160679}">
      <dgm:prSet/>
      <dgm:spPr/>
      <dgm:t>
        <a:bodyPr/>
        <a:lstStyle/>
        <a:p>
          <a:endParaRPr lang="en-US"/>
        </a:p>
      </dgm:t>
    </dgm:pt>
    <dgm:pt modelId="{1AB63EA3-9EE1-467A-9AED-AA4865BC6583}" type="sibTrans" cxnId="{80881F74-4314-4A9A-8689-97A33D160679}">
      <dgm:prSet/>
      <dgm:spPr/>
      <dgm:t>
        <a:bodyPr/>
        <a:lstStyle/>
        <a:p>
          <a:endParaRPr lang="en-US"/>
        </a:p>
      </dgm:t>
    </dgm:pt>
    <dgm:pt modelId="{EE1B1B8E-DEE5-4FD1-B749-CB4814574F41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en-US"/>
            <a:t>chirurgien</a:t>
          </a:r>
        </a:p>
      </dgm:t>
    </dgm:pt>
    <dgm:pt modelId="{1BAC8C82-524D-4513-A1AC-09A55CE1C974}" type="parTrans" cxnId="{109D18FE-54CB-4965-B046-C58133647B2E}">
      <dgm:prSet/>
      <dgm:spPr/>
      <dgm:t>
        <a:bodyPr/>
        <a:lstStyle/>
        <a:p>
          <a:endParaRPr lang="en-US"/>
        </a:p>
      </dgm:t>
    </dgm:pt>
    <dgm:pt modelId="{10B193D5-E874-4D7F-9CA6-82825E87DC0E}" type="sibTrans" cxnId="{109D18FE-54CB-4965-B046-C58133647B2E}">
      <dgm:prSet/>
      <dgm:spPr/>
      <dgm:t>
        <a:bodyPr/>
        <a:lstStyle/>
        <a:p>
          <a:endParaRPr lang="en-US"/>
        </a:p>
      </dgm:t>
    </dgm:pt>
    <dgm:pt modelId="{49AFFE84-C0D6-4DE5-8A1B-BD56866F9594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en-US"/>
            <a:t>gériatre</a:t>
          </a:r>
        </a:p>
      </dgm:t>
    </dgm:pt>
    <dgm:pt modelId="{3C9FBC6B-50ED-4757-8C5B-89419165D5AF}" type="parTrans" cxnId="{817EDFCE-F8E2-4722-875B-D039A1706075}">
      <dgm:prSet/>
      <dgm:spPr/>
      <dgm:t>
        <a:bodyPr/>
        <a:lstStyle/>
        <a:p>
          <a:endParaRPr lang="en-US"/>
        </a:p>
      </dgm:t>
    </dgm:pt>
    <dgm:pt modelId="{ADF435FD-1EEC-4111-B0E5-FE82C78372EF}" type="sibTrans" cxnId="{817EDFCE-F8E2-4722-875B-D039A1706075}">
      <dgm:prSet/>
      <dgm:spPr/>
      <dgm:t>
        <a:bodyPr/>
        <a:lstStyle/>
        <a:p>
          <a:endParaRPr lang="en-US"/>
        </a:p>
      </dgm:t>
    </dgm:pt>
    <dgm:pt modelId="{19218FDC-B00F-4BB9-A0D7-A816B0A24887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altLang="en-US"/>
            <a:t>infirmière coordinatrice</a:t>
          </a:r>
        </a:p>
      </dgm:t>
    </dgm:pt>
    <dgm:pt modelId="{372FFAD0-285E-433E-8567-06E0DDFA82F0}" type="parTrans" cxnId="{16FE8C70-58DD-4E10-AEAB-5C04173C56B2}">
      <dgm:prSet/>
      <dgm:spPr/>
      <dgm:t>
        <a:bodyPr/>
        <a:lstStyle/>
        <a:p>
          <a:endParaRPr lang="en-US"/>
        </a:p>
      </dgm:t>
    </dgm:pt>
    <dgm:pt modelId="{C51FBF8F-5459-4C3F-AA37-75120837A52D}" type="sibTrans" cxnId="{16FE8C70-58DD-4E10-AEAB-5C04173C56B2}">
      <dgm:prSet/>
      <dgm:spPr/>
      <dgm:t>
        <a:bodyPr/>
        <a:lstStyle/>
        <a:p>
          <a:endParaRPr lang="en-US"/>
        </a:p>
      </dgm:t>
    </dgm:pt>
    <dgm:pt modelId="{8F483899-E69D-49E9-AFAD-248DEA394C36}" type="pres">
      <dgm:prSet presAssocID="{61675814-F93D-49AF-BE9D-D9E10357E89C}" presName="cycle" presStyleCnt="0">
        <dgm:presLayoutVars>
          <dgm:dir/>
          <dgm:resizeHandles val="exact"/>
        </dgm:presLayoutVars>
      </dgm:prSet>
      <dgm:spPr/>
    </dgm:pt>
    <dgm:pt modelId="{0C7D36D6-1AA8-4919-A9DE-300F574FC64F}" type="pres">
      <dgm:prSet presAssocID="{19128D80-C668-4E2D-ADE5-4D8C214258F7}" presName="node" presStyleLbl="node1" presStyleIdx="0" presStyleCnt="5">
        <dgm:presLayoutVars>
          <dgm:bulletEnabled val="1"/>
        </dgm:presLayoutVars>
      </dgm:prSet>
      <dgm:spPr/>
    </dgm:pt>
    <dgm:pt modelId="{58F22B57-56EB-4243-8851-A6A77508F8BD}" type="pres">
      <dgm:prSet presAssocID="{19128D80-C668-4E2D-ADE5-4D8C214258F7}" presName="spNode" presStyleCnt="0"/>
      <dgm:spPr/>
    </dgm:pt>
    <dgm:pt modelId="{B26405B1-C8B6-441C-A596-CEB708F554F8}" type="pres">
      <dgm:prSet presAssocID="{86A670AC-FF76-4079-9596-4A9A0BA8F624}" presName="sibTrans" presStyleLbl="sibTrans1D1" presStyleIdx="0" presStyleCnt="5"/>
      <dgm:spPr/>
    </dgm:pt>
    <dgm:pt modelId="{0901F604-F9EC-4D76-A6ED-BA32352C5A98}" type="pres">
      <dgm:prSet presAssocID="{FB525A3D-67C1-409F-B27A-CD75D02395B7}" presName="node" presStyleLbl="node1" presStyleIdx="1" presStyleCnt="5">
        <dgm:presLayoutVars>
          <dgm:bulletEnabled val="1"/>
        </dgm:presLayoutVars>
      </dgm:prSet>
      <dgm:spPr/>
    </dgm:pt>
    <dgm:pt modelId="{4E4C2EC6-DF0C-4115-81BC-B86C27D576E6}" type="pres">
      <dgm:prSet presAssocID="{FB525A3D-67C1-409F-B27A-CD75D02395B7}" presName="spNode" presStyleCnt="0"/>
      <dgm:spPr/>
    </dgm:pt>
    <dgm:pt modelId="{5B35789F-BCCE-4841-A4C6-2EA3CF032314}" type="pres">
      <dgm:prSet presAssocID="{1AB63EA3-9EE1-467A-9AED-AA4865BC6583}" presName="sibTrans" presStyleLbl="sibTrans1D1" presStyleIdx="1" presStyleCnt="5"/>
      <dgm:spPr/>
    </dgm:pt>
    <dgm:pt modelId="{9FF9719A-5B20-43F5-A219-1ADBC30214AD}" type="pres">
      <dgm:prSet presAssocID="{EE1B1B8E-DEE5-4FD1-B749-CB4814574F41}" presName="node" presStyleLbl="node1" presStyleIdx="2" presStyleCnt="5">
        <dgm:presLayoutVars>
          <dgm:bulletEnabled val="1"/>
        </dgm:presLayoutVars>
      </dgm:prSet>
      <dgm:spPr/>
    </dgm:pt>
    <dgm:pt modelId="{933AA802-040A-4E70-BCF0-622F53BD9066}" type="pres">
      <dgm:prSet presAssocID="{EE1B1B8E-DEE5-4FD1-B749-CB4814574F41}" presName="spNode" presStyleCnt="0"/>
      <dgm:spPr/>
    </dgm:pt>
    <dgm:pt modelId="{E94B8C4B-C366-48BF-8697-8C04F1C25124}" type="pres">
      <dgm:prSet presAssocID="{10B193D5-E874-4D7F-9CA6-82825E87DC0E}" presName="sibTrans" presStyleLbl="sibTrans1D1" presStyleIdx="2" presStyleCnt="5"/>
      <dgm:spPr/>
    </dgm:pt>
    <dgm:pt modelId="{D3EADAB4-143F-49B5-8573-A79F4FA79E2C}" type="pres">
      <dgm:prSet presAssocID="{49AFFE84-C0D6-4DE5-8A1B-BD56866F9594}" presName="node" presStyleLbl="node1" presStyleIdx="3" presStyleCnt="5">
        <dgm:presLayoutVars>
          <dgm:bulletEnabled val="1"/>
        </dgm:presLayoutVars>
      </dgm:prSet>
      <dgm:spPr/>
    </dgm:pt>
    <dgm:pt modelId="{BCBF9FA4-7A1B-460F-AE30-22FC02697592}" type="pres">
      <dgm:prSet presAssocID="{49AFFE84-C0D6-4DE5-8A1B-BD56866F9594}" presName="spNode" presStyleCnt="0"/>
      <dgm:spPr/>
    </dgm:pt>
    <dgm:pt modelId="{D2FB9AAA-02FE-4314-A268-2F3D8E512C5C}" type="pres">
      <dgm:prSet presAssocID="{ADF435FD-1EEC-4111-B0E5-FE82C78372EF}" presName="sibTrans" presStyleLbl="sibTrans1D1" presStyleIdx="3" presStyleCnt="5"/>
      <dgm:spPr/>
    </dgm:pt>
    <dgm:pt modelId="{1BF2D754-8785-43BB-B33B-E8E13EA73F30}" type="pres">
      <dgm:prSet presAssocID="{19218FDC-B00F-4BB9-A0D7-A816B0A24887}" presName="node" presStyleLbl="node1" presStyleIdx="4" presStyleCnt="5">
        <dgm:presLayoutVars>
          <dgm:bulletEnabled val="1"/>
        </dgm:presLayoutVars>
      </dgm:prSet>
      <dgm:spPr/>
    </dgm:pt>
    <dgm:pt modelId="{EB9B5FEF-A577-4F93-AF7E-A5B8942027E5}" type="pres">
      <dgm:prSet presAssocID="{19218FDC-B00F-4BB9-A0D7-A816B0A24887}" presName="spNode" presStyleCnt="0"/>
      <dgm:spPr/>
    </dgm:pt>
    <dgm:pt modelId="{45BBA764-932B-4A31-9891-7437D938FD2C}" type="pres">
      <dgm:prSet presAssocID="{C51FBF8F-5459-4C3F-AA37-75120837A52D}" presName="sibTrans" presStyleLbl="sibTrans1D1" presStyleIdx="4" presStyleCnt="5"/>
      <dgm:spPr/>
    </dgm:pt>
  </dgm:ptLst>
  <dgm:cxnLst>
    <dgm:cxn modelId="{13CA5A11-C9B3-461F-BF06-3DE0B2C5B7AD}" type="presOf" srcId="{EE1B1B8E-DEE5-4FD1-B749-CB4814574F41}" destId="{9FF9719A-5B20-43F5-A219-1ADBC30214AD}" srcOrd="0" destOrd="0" presId="urn:microsoft.com/office/officeart/2005/8/layout/cycle5"/>
    <dgm:cxn modelId="{2ACB8B11-AC49-4B51-85EA-33293EBE4CDA}" type="presOf" srcId="{86A670AC-FF76-4079-9596-4A9A0BA8F624}" destId="{B26405B1-C8B6-441C-A596-CEB708F554F8}" srcOrd="0" destOrd="0" presId="urn:microsoft.com/office/officeart/2005/8/layout/cycle5"/>
    <dgm:cxn modelId="{A1547B3D-D099-4872-B7BC-F6F4A22F008C}" type="presOf" srcId="{61675814-F93D-49AF-BE9D-D9E10357E89C}" destId="{8F483899-E69D-49E9-AFAD-248DEA394C36}" srcOrd="0" destOrd="0" presId="urn:microsoft.com/office/officeart/2005/8/layout/cycle5"/>
    <dgm:cxn modelId="{D6EB3A5E-9817-4FA2-9F12-DFBCCAC901C5}" type="presOf" srcId="{10B193D5-E874-4D7F-9CA6-82825E87DC0E}" destId="{E94B8C4B-C366-48BF-8697-8C04F1C25124}" srcOrd="0" destOrd="0" presId="urn:microsoft.com/office/officeart/2005/8/layout/cycle5"/>
    <dgm:cxn modelId="{12DD564B-0EBD-4ED1-8150-B97753DFD48C}" type="presOf" srcId="{19128D80-C668-4E2D-ADE5-4D8C214258F7}" destId="{0C7D36D6-1AA8-4919-A9DE-300F574FC64F}" srcOrd="0" destOrd="0" presId="urn:microsoft.com/office/officeart/2005/8/layout/cycle5"/>
    <dgm:cxn modelId="{16FE8C70-58DD-4E10-AEAB-5C04173C56B2}" srcId="{61675814-F93D-49AF-BE9D-D9E10357E89C}" destId="{19218FDC-B00F-4BB9-A0D7-A816B0A24887}" srcOrd="4" destOrd="0" parTransId="{372FFAD0-285E-433E-8567-06E0DDFA82F0}" sibTransId="{C51FBF8F-5459-4C3F-AA37-75120837A52D}"/>
    <dgm:cxn modelId="{80881F74-4314-4A9A-8689-97A33D160679}" srcId="{61675814-F93D-49AF-BE9D-D9E10357E89C}" destId="{FB525A3D-67C1-409F-B27A-CD75D02395B7}" srcOrd="1" destOrd="0" parTransId="{660A7B3A-2EEC-4431-855B-9AC956FBBA1C}" sibTransId="{1AB63EA3-9EE1-467A-9AED-AA4865BC6583}"/>
    <dgm:cxn modelId="{C27B0C76-BDDA-42B1-81EF-90E5D7CFF49D}" type="presOf" srcId="{ADF435FD-1EEC-4111-B0E5-FE82C78372EF}" destId="{D2FB9AAA-02FE-4314-A268-2F3D8E512C5C}" srcOrd="0" destOrd="0" presId="urn:microsoft.com/office/officeart/2005/8/layout/cycle5"/>
    <dgm:cxn modelId="{69208C7A-A33D-43F8-8C1C-559BC758E7B9}" type="presOf" srcId="{C51FBF8F-5459-4C3F-AA37-75120837A52D}" destId="{45BBA764-932B-4A31-9891-7437D938FD2C}" srcOrd="0" destOrd="0" presId="urn:microsoft.com/office/officeart/2005/8/layout/cycle5"/>
    <dgm:cxn modelId="{1529A6A5-A2C7-4AB7-BBF0-244AC6B884DC}" srcId="{61675814-F93D-49AF-BE9D-D9E10357E89C}" destId="{19128D80-C668-4E2D-ADE5-4D8C214258F7}" srcOrd="0" destOrd="0" parTransId="{DE0F27FA-73BB-4EA4-9778-8D9EBA925AF5}" sibTransId="{86A670AC-FF76-4079-9596-4A9A0BA8F624}"/>
    <dgm:cxn modelId="{59D8BDB0-1A5A-4324-A7AD-656850E5AF46}" type="presOf" srcId="{1AB63EA3-9EE1-467A-9AED-AA4865BC6583}" destId="{5B35789F-BCCE-4841-A4C6-2EA3CF032314}" srcOrd="0" destOrd="0" presId="urn:microsoft.com/office/officeart/2005/8/layout/cycle5"/>
    <dgm:cxn modelId="{817EDFCE-F8E2-4722-875B-D039A1706075}" srcId="{61675814-F93D-49AF-BE9D-D9E10357E89C}" destId="{49AFFE84-C0D6-4DE5-8A1B-BD56866F9594}" srcOrd="3" destOrd="0" parTransId="{3C9FBC6B-50ED-4757-8C5B-89419165D5AF}" sibTransId="{ADF435FD-1EEC-4111-B0E5-FE82C78372EF}"/>
    <dgm:cxn modelId="{9781C3DB-9B89-4D05-BC6E-FC84D020168F}" type="presOf" srcId="{19218FDC-B00F-4BB9-A0D7-A816B0A24887}" destId="{1BF2D754-8785-43BB-B33B-E8E13EA73F30}" srcOrd="0" destOrd="0" presId="urn:microsoft.com/office/officeart/2005/8/layout/cycle5"/>
    <dgm:cxn modelId="{C864BBE3-6BE8-4182-85EB-A942250AD193}" type="presOf" srcId="{49AFFE84-C0D6-4DE5-8A1B-BD56866F9594}" destId="{D3EADAB4-143F-49B5-8573-A79F4FA79E2C}" srcOrd="0" destOrd="0" presId="urn:microsoft.com/office/officeart/2005/8/layout/cycle5"/>
    <dgm:cxn modelId="{EB4A97EC-6B17-4296-86E6-B089A25145D0}" type="presOf" srcId="{FB525A3D-67C1-409F-B27A-CD75D02395B7}" destId="{0901F604-F9EC-4D76-A6ED-BA32352C5A98}" srcOrd="0" destOrd="0" presId="urn:microsoft.com/office/officeart/2005/8/layout/cycle5"/>
    <dgm:cxn modelId="{109D18FE-54CB-4965-B046-C58133647B2E}" srcId="{61675814-F93D-49AF-BE9D-D9E10357E89C}" destId="{EE1B1B8E-DEE5-4FD1-B749-CB4814574F41}" srcOrd="2" destOrd="0" parTransId="{1BAC8C82-524D-4513-A1AC-09A55CE1C974}" sibTransId="{10B193D5-E874-4D7F-9CA6-82825E87DC0E}"/>
    <dgm:cxn modelId="{F5065A0A-EAE7-4008-B3EE-8833DFD28832}" type="presParOf" srcId="{8F483899-E69D-49E9-AFAD-248DEA394C36}" destId="{0C7D36D6-1AA8-4919-A9DE-300F574FC64F}" srcOrd="0" destOrd="0" presId="urn:microsoft.com/office/officeart/2005/8/layout/cycle5"/>
    <dgm:cxn modelId="{A2CBD132-74ED-48E6-BD99-44B184CFE741}" type="presParOf" srcId="{8F483899-E69D-49E9-AFAD-248DEA394C36}" destId="{58F22B57-56EB-4243-8851-A6A77508F8BD}" srcOrd="1" destOrd="0" presId="urn:microsoft.com/office/officeart/2005/8/layout/cycle5"/>
    <dgm:cxn modelId="{FED0C014-7B76-4C1F-B5A7-CAC1789D3DF5}" type="presParOf" srcId="{8F483899-E69D-49E9-AFAD-248DEA394C36}" destId="{B26405B1-C8B6-441C-A596-CEB708F554F8}" srcOrd="2" destOrd="0" presId="urn:microsoft.com/office/officeart/2005/8/layout/cycle5"/>
    <dgm:cxn modelId="{72F3DAF3-0893-43EA-A17E-62D9D01A2498}" type="presParOf" srcId="{8F483899-E69D-49E9-AFAD-248DEA394C36}" destId="{0901F604-F9EC-4D76-A6ED-BA32352C5A98}" srcOrd="3" destOrd="0" presId="urn:microsoft.com/office/officeart/2005/8/layout/cycle5"/>
    <dgm:cxn modelId="{470B06C7-4F8D-45CF-9D4A-15B06F6B7489}" type="presParOf" srcId="{8F483899-E69D-49E9-AFAD-248DEA394C36}" destId="{4E4C2EC6-DF0C-4115-81BC-B86C27D576E6}" srcOrd="4" destOrd="0" presId="urn:microsoft.com/office/officeart/2005/8/layout/cycle5"/>
    <dgm:cxn modelId="{EB775069-FE28-4B63-8E52-3222DC008F68}" type="presParOf" srcId="{8F483899-E69D-49E9-AFAD-248DEA394C36}" destId="{5B35789F-BCCE-4841-A4C6-2EA3CF032314}" srcOrd="5" destOrd="0" presId="urn:microsoft.com/office/officeart/2005/8/layout/cycle5"/>
    <dgm:cxn modelId="{FC5E4BD4-570C-4978-A20B-04EB89EF372E}" type="presParOf" srcId="{8F483899-E69D-49E9-AFAD-248DEA394C36}" destId="{9FF9719A-5B20-43F5-A219-1ADBC30214AD}" srcOrd="6" destOrd="0" presId="urn:microsoft.com/office/officeart/2005/8/layout/cycle5"/>
    <dgm:cxn modelId="{906736DB-42DB-4D11-B26A-6CD91C3125CF}" type="presParOf" srcId="{8F483899-E69D-49E9-AFAD-248DEA394C36}" destId="{933AA802-040A-4E70-BCF0-622F53BD9066}" srcOrd="7" destOrd="0" presId="urn:microsoft.com/office/officeart/2005/8/layout/cycle5"/>
    <dgm:cxn modelId="{01C63402-A628-4EF7-8C12-D1D58DE6BA77}" type="presParOf" srcId="{8F483899-E69D-49E9-AFAD-248DEA394C36}" destId="{E94B8C4B-C366-48BF-8697-8C04F1C25124}" srcOrd="8" destOrd="0" presId="urn:microsoft.com/office/officeart/2005/8/layout/cycle5"/>
    <dgm:cxn modelId="{6B89DF70-22C8-48DF-81E5-5A5113510B60}" type="presParOf" srcId="{8F483899-E69D-49E9-AFAD-248DEA394C36}" destId="{D3EADAB4-143F-49B5-8573-A79F4FA79E2C}" srcOrd="9" destOrd="0" presId="urn:microsoft.com/office/officeart/2005/8/layout/cycle5"/>
    <dgm:cxn modelId="{852666C0-C8AB-4BA4-9E6E-5BA9D58EB6FC}" type="presParOf" srcId="{8F483899-E69D-49E9-AFAD-248DEA394C36}" destId="{BCBF9FA4-7A1B-460F-AE30-22FC02697592}" srcOrd="10" destOrd="0" presId="urn:microsoft.com/office/officeart/2005/8/layout/cycle5"/>
    <dgm:cxn modelId="{2DC0AD0E-5BEB-47CE-B62E-33EA6ED89E01}" type="presParOf" srcId="{8F483899-E69D-49E9-AFAD-248DEA394C36}" destId="{D2FB9AAA-02FE-4314-A268-2F3D8E512C5C}" srcOrd="11" destOrd="0" presId="urn:microsoft.com/office/officeart/2005/8/layout/cycle5"/>
    <dgm:cxn modelId="{F76BD446-7AE2-4C74-AC03-BEB198614B5A}" type="presParOf" srcId="{8F483899-E69D-49E9-AFAD-248DEA394C36}" destId="{1BF2D754-8785-43BB-B33B-E8E13EA73F30}" srcOrd="12" destOrd="0" presId="urn:microsoft.com/office/officeart/2005/8/layout/cycle5"/>
    <dgm:cxn modelId="{6BF73ACC-30CB-4601-AA0C-49C9DA65BF0B}" type="presParOf" srcId="{8F483899-E69D-49E9-AFAD-248DEA394C36}" destId="{EB9B5FEF-A577-4F93-AF7E-A5B8942027E5}" srcOrd="13" destOrd="0" presId="urn:microsoft.com/office/officeart/2005/8/layout/cycle5"/>
    <dgm:cxn modelId="{D0EDA9BA-6112-4714-A78A-28825E8A2A47}" type="presParOf" srcId="{8F483899-E69D-49E9-AFAD-248DEA394C36}" destId="{45BBA764-932B-4A31-9891-7437D938FD2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D2F61-40C2-4A49-9188-16BBDC3E1026}" type="doc">
      <dgm:prSet loTypeId="urn:microsoft.com/office/officeart/2005/8/layout/cycle7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8329A570-B1C5-4787-82B4-7B4BB62AACE5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/>
            <a:t>Information</a:t>
          </a:r>
        </a:p>
        <a:p>
          <a:r>
            <a:rPr lang="fr-FR" sz="2000" b="1" dirty="0"/>
            <a:t>Support psychologique</a:t>
          </a:r>
        </a:p>
      </dgm:t>
    </dgm:pt>
    <dgm:pt modelId="{AC4F2262-65F2-40B9-928F-CD5FF15F4408}" type="parTrans" cxnId="{F33072DE-3A0E-473A-AE5E-D83D221A3C61}">
      <dgm:prSet/>
      <dgm:spPr/>
      <dgm:t>
        <a:bodyPr/>
        <a:lstStyle/>
        <a:p>
          <a:endParaRPr lang="fr-FR" sz="2000" b="1"/>
        </a:p>
      </dgm:t>
    </dgm:pt>
    <dgm:pt modelId="{C1CAC72A-D146-45F9-9E45-045C244CD2ED}" type="sibTrans" cxnId="{F33072DE-3A0E-473A-AE5E-D83D221A3C61}">
      <dgm:prSet custT="1"/>
      <dgm:spPr/>
      <dgm:t>
        <a:bodyPr/>
        <a:lstStyle/>
        <a:p>
          <a:endParaRPr lang="fr-FR" sz="2000" b="1"/>
        </a:p>
      </dgm:t>
    </dgm:pt>
    <dgm:pt modelId="{173C1E09-DEAE-483E-A045-ECC39CA91D46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/>
            <a:t>Nutrition</a:t>
          </a:r>
        </a:p>
        <a:p>
          <a:endParaRPr lang="fr-FR" sz="2000" b="1" dirty="0"/>
        </a:p>
      </dgm:t>
    </dgm:pt>
    <dgm:pt modelId="{D7AE9F08-5547-4EA6-A7FF-B1B574854ABA}" type="parTrans" cxnId="{07618EAD-894C-42FA-B159-4C602CCC3069}">
      <dgm:prSet/>
      <dgm:spPr/>
      <dgm:t>
        <a:bodyPr/>
        <a:lstStyle/>
        <a:p>
          <a:endParaRPr lang="fr-FR" sz="2000" b="1"/>
        </a:p>
      </dgm:t>
    </dgm:pt>
    <dgm:pt modelId="{BE9CADBC-F143-4D07-81C1-D532D9A67FAB}" type="sibTrans" cxnId="{07618EAD-894C-42FA-B159-4C602CCC3069}">
      <dgm:prSet custT="1"/>
      <dgm:spPr/>
      <dgm:t>
        <a:bodyPr/>
        <a:lstStyle/>
        <a:p>
          <a:endParaRPr lang="fr-FR" sz="2000" b="1"/>
        </a:p>
      </dgm:t>
    </dgm:pt>
    <dgm:pt modelId="{0AF7AA73-0D46-41FC-A56D-DAE0F073D874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/>
            <a:t>Exercices physiques</a:t>
          </a:r>
        </a:p>
      </dgm:t>
    </dgm:pt>
    <dgm:pt modelId="{07AB86C2-87C9-459A-91AC-55266389E8F4}" type="parTrans" cxnId="{B0EC06C0-DC9A-4F5C-86CD-DD57E5EFE382}">
      <dgm:prSet/>
      <dgm:spPr/>
      <dgm:t>
        <a:bodyPr/>
        <a:lstStyle/>
        <a:p>
          <a:endParaRPr lang="fr-FR" sz="2000" b="1"/>
        </a:p>
      </dgm:t>
    </dgm:pt>
    <dgm:pt modelId="{A1C69DE0-DC46-48E9-A648-A6352ECCC0E9}" type="sibTrans" cxnId="{B0EC06C0-DC9A-4F5C-86CD-DD57E5EFE382}">
      <dgm:prSet custT="1"/>
      <dgm:spPr/>
      <dgm:t>
        <a:bodyPr/>
        <a:lstStyle/>
        <a:p>
          <a:endParaRPr lang="fr-FR" sz="2000" b="1"/>
        </a:p>
      </dgm:t>
    </dgm:pt>
    <dgm:pt modelId="{12FE24E6-C2F6-47E5-8810-0A9E967D9AA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/>
            <a:t>Optimisation des pathologies et traitement</a:t>
          </a:r>
        </a:p>
      </dgm:t>
    </dgm:pt>
    <dgm:pt modelId="{25C6ECDE-A9CB-4A44-A1FD-7A2F96EC4129}" type="parTrans" cxnId="{155ABCCA-740F-4983-8212-88C1D37F954F}">
      <dgm:prSet/>
      <dgm:spPr/>
      <dgm:t>
        <a:bodyPr/>
        <a:lstStyle/>
        <a:p>
          <a:endParaRPr lang="fr-FR" sz="2000" b="1"/>
        </a:p>
      </dgm:t>
    </dgm:pt>
    <dgm:pt modelId="{4D0D7C8B-E4C7-4717-A43C-960E42D7BDF8}" type="sibTrans" cxnId="{155ABCCA-740F-4983-8212-88C1D37F954F}">
      <dgm:prSet custT="1"/>
      <dgm:spPr/>
      <dgm:t>
        <a:bodyPr/>
        <a:lstStyle/>
        <a:p>
          <a:endParaRPr lang="fr-FR" sz="2000" b="1"/>
        </a:p>
      </dgm:t>
    </dgm:pt>
    <dgm:pt modelId="{483AE8DE-EB3E-44B6-956F-1A05407040D7}" type="pres">
      <dgm:prSet presAssocID="{B65D2F61-40C2-4A49-9188-16BBDC3E1026}" presName="Name0" presStyleCnt="0">
        <dgm:presLayoutVars>
          <dgm:dir/>
          <dgm:resizeHandles val="exact"/>
        </dgm:presLayoutVars>
      </dgm:prSet>
      <dgm:spPr/>
    </dgm:pt>
    <dgm:pt modelId="{D6BC8C8B-A7C6-417D-835A-68838D32AEEF}" type="pres">
      <dgm:prSet presAssocID="{8329A570-B1C5-4787-82B4-7B4BB62AACE5}" presName="node" presStyleLbl="node1" presStyleIdx="0" presStyleCnt="4" custScaleX="119905" custScaleY="103241">
        <dgm:presLayoutVars>
          <dgm:bulletEnabled val="1"/>
        </dgm:presLayoutVars>
      </dgm:prSet>
      <dgm:spPr/>
    </dgm:pt>
    <dgm:pt modelId="{044D8E0B-305F-47C2-A936-9B1154E2CBE3}" type="pres">
      <dgm:prSet presAssocID="{C1CAC72A-D146-45F9-9E45-045C244CD2ED}" presName="sibTrans" presStyleLbl="sibTrans2D1" presStyleIdx="0" presStyleCnt="4"/>
      <dgm:spPr/>
    </dgm:pt>
    <dgm:pt modelId="{B8F47746-C651-474C-9884-FD442B5FF083}" type="pres">
      <dgm:prSet presAssocID="{C1CAC72A-D146-45F9-9E45-045C244CD2ED}" presName="connectorText" presStyleLbl="sibTrans2D1" presStyleIdx="0" presStyleCnt="4"/>
      <dgm:spPr/>
    </dgm:pt>
    <dgm:pt modelId="{03494CBE-0D37-4082-9BC5-01816D7C2B22}" type="pres">
      <dgm:prSet presAssocID="{12FE24E6-C2F6-47E5-8810-0A9E967D9AA2}" presName="node" presStyleLbl="node1" presStyleIdx="1" presStyleCnt="4" custScaleX="145089" custScaleY="107482" custRadScaleRad="129396" custRadScaleInc="2497">
        <dgm:presLayoutVars>
          <dgm:bulletEnabled val="1"/>
        </dgm:presLayoutVars>
      </dgm:prSet>
      <dgm:spPr/>
    </dgm:pt>
    <dgm:pt modelId="{3EB54304-F6A2-47AF-91AD-56CACF69AFD3}" type="pres">
      <dgm:prSet presAssocID="{4D0D7C8B-E4C7-4717-A43C-960E42D7BDF8}" presName="sibTrans" presStyleLbl="sibTrans2D1" presStyleIdx="1" presStyleCnt="4"/>
      <dgm:spPr/>
    </dgm:pt>
    <dgm:pt modelId="{C22F9B05-F7AD-49E5-8C18-1CD5A3B5AF6C}" type="pres">
      <dgm:prSet presAssocID="{4D0D7C8B-E4C7-4717-A43C-960E42D7BDF8}" presName="connectorText" presStyleLbl="sibTrans2D1" presStyleIdx="1" presStyleCnt="4"/>
      <dgm:spPr/>
    </dgm:pt>
    <dgm:pt modelId="{2089E527-0F30-4027-888E-951B31C1D27E}" type="pres">
      <dgm:prSet presAssocID="{173C1E09-DEAE-483E-A045-ECC39CA91D46}" presName="node" presStyleLbl="node1" presStyleIdx="2" presStyleCnt="4" custScaleX="117340" custScaleY="87079">
        <dgm:presLayoutVars>
          <dgm:bulletEnabled val="1"/>
        </dgm:presLayoutVars>
      </dgm:prSet>
      <dgm:spPr/>
    </dgm:pt>
    <dgm:pt modelId="{C3F8C93F-818E-409C-8260-A49C13A5CC88}" type="pres">
      <dgm:prSet presAssocID="{BE9CADBC-F143-4D07-81C1-D532D9A67FAB}" presName="sibTrans" presStyleLbl="sibTrans2D1" presStyleIdx="2" presStyleCnt="4"/>
      <dgm:spPr/>
    </dgm:pt>
    <dgm:pt modelId="{42B046A3-0574-4B62-8375-724AD2975733}" type="pres">
      <dgm:prSet presAssocID="{BE9CADBC-F143-4D07-81C1-D532D9A67FAB}" presName="connectorText" presStyleLbl="sibTrans2D1" presStyleIdx="2" presStyleCnt="4"/>
      <dgm:spPr/>
    </dgm:pt>
    <dgm:pt modelId="{2465BE28-DBEA-45DF-9034-FD31D968EEC2}" type="pres">
      <dgm:prSet presAssocID="{0AF7AA73-0D46-41FC-A56D-DAE0F073D874}" presName="node" presStyleLbl="node1" presStyleIdx="3" presStyleCnt="4" custScaleX="118802" custScaleY="96701">
        <dgm:presLayoutVars>
          <dgm:bulletEnabled val="1"/>
        </dgm:presLayoutVars>
      </dgm:prSet>
      <dgm:spPr/>
    </dgm:pt>
    <dgm:pt modelId="{776EFF3C-AA86-4DAE-97DD-C9D017BC47E0}" type="pres">
      <dgm:prSet presAssocID="{A1C69DE0-DC46-48E9-A648-A6352ECCC0E9}" presName="sibTrans" presStyleLbl="sibTrans2D1" presStyleIdx="3" presStyleCnt="4"/>
      <dgm:spPr/>
    </dgm:pt>
    <dgm:pt modelId="{176C2BC1-E6AD-4B00-8930-28173BAAD0D8}" type="pres">
      <dgm:prSet presAssocID="{A1C69DE0-DC46-48E9-A648-A6352ECCC0E9}" presName="connectorText" presStyleLbl="sibTrans2D1" presStyleIdx="3" presStyleCnt="4"/>
      <dgm:spPr/>
    </dgm:pt>
  </dgm:ptLst>
  <dgm:cxnLst>
    <dgm:cxn modelId="{D779190E-1882-42C1-9E4C-F61E3C64479B}" type="presOf" srcId="{A1C69DE0-DC46-48E9-A648-A6352ECCC0E9}" destId="{776EFF3C-AA86-4DAE-97DD-C9D017BC47E0}" srcOrd="0" destOrd="0" presId="urn:microsoft.com/office/officeart/2005/8/layout/cycle7#1"/>
    <dgm:cxn modelId="{8A72611B-1706-4CDD-B395-21B9F201A21A}" type="presOf" srcId="{12FE24E6-C2F6-47E5-8810-0A9E967D9AA2}" destId="{03494CBE-0D37-4082-9BC5-01816D7C2B22}" srcOrd="0" destOrd="0" presId="urn:microsoft.com/office/officeart/2005/8/layout/cycle7#1"/>
    <dgm:cxn modelId="{5570DE1E-200A-4609-A83F-CB45CEE280EF}" type="presOf" srcId="{173C1E09-DEAE-483E-A045-ECC39CA91D46}" destId="{2089E527-0F30-4027-888E-951B31C1D27E}" srcOrd="0" destOrd="0" presId="urn:microsoft.com/office/officeart/2005/8/layout/cycle7#1"/>
    <dgm:cxn modelId="{B9226C3F-9651-4BD3-90AA-D92B86261030}" type="presOf" srcId="{C1CAC72A-D146-45F9-9E45-045C244CD2ED}" destId="{044D8E0B-305F-47C2-A936-9B1154E2CBE3}" srcOrd="0" destOrd="0" presId="urn:microsoft.com/office/officeart/2005/8/layout/cycle7#1"/>
    <dgm:cxn modelId="{85644262-DAB6-463B-A8BA-F6555DD908BA}" type="presOf" srcId="{4D0D7C8B-E4C7-4717-A43C-960E42D7BDF8}" destId="{3EB54304-F6A2-47AF-91AD-56CACF69AFD3}" srcOrd="0" destOrd="0" presId="urn:microsoft.com/office/officeart/2005/8/layout/cycle7#1"/>
    <dgm:cxn modelId="{E1B7A563-60CD-45D6-8192-9F8D810AE0E0}" type="presOf" srcId="{0AF7AA73-0D46-41FC-A56D-DAE0F073D874}" destId="{2465BE28-DBEA-45DF-9034-FD31D968EEC2}" srcOrd="0" destOrd="0" presId="urn:microsoft.com/office/officeart/2005/8/layout/cycle7#1"/>
    <dgm:cxn modelId="{9FAEF743-68D8-44A4-8FEE-14CF646377E8}" type="presOf" srcId="{BE9CADBC-F143-4D07-81C1-D532D9A67FAB}" destId="{C3F8C93F-818E-409C-8260-A49C13A5CC88}" srcOrd="0" destOrd="0" presId="urn:microsoft.com/office/officeart/2005/8/layout/cycle7#1"/>
    <dgm:cxn modelId="{D79D1364-245A-4477-8A55-56580EA3DEDA}" type="presOf" srcId="{C1CAC72A-D146-45F9-9E45-045C244CD2ED}" destId="{B8F47746-C651-474C-9884-FD442B5FF083}" srcOrd="1" destOrd="0" presId="urn:microsoft.com/office/officeart/2005/8/layout/cycle7#1"/>
    <dgm:cxn modelId="{05812944-8199-4B23-A74A-350EE5D9AF06}" type="presOf" srcId="{4D0D7C8B-E4C7-4717-A43C-960E42D7BDF8}" destId="{C22F9B05-F7AD-49E5-8C18-1CD5A3B5AF6C}" srcOrd="1" destOrd="0" presId="urn:microsoft.com/office/officeart/2005/8/layout/cycle7#1"/>
    <dgm:cxn modelId="{FAB88046-EDF9-40A7-B46A-985B132CED09}" type="presOf" srcId="{A1C69DE0-DC46-48E9-A648-A6352ECCC0E9}" destId="{176C2BC1-E6AD-4B00-8930-28173BAAD0D8}" srcOrd="1" destOrd="0" presId="urn:microsoft.com/office/officeart/2005/8/layout/cycle7#1"/>
    <dgm:cxn modelId="{5D8CCD93-0852-4A30-8D4A-4052C6E9D334}" type="presOf" srcId="{BE9CADBC-F143-4D07-81C1-D532D9A67FAB}" destId="{42B046A3-0574-4B62-8375-724AD2975733}" srcOrd="1" destOrd="0" presId="urn:microsoft.com/office/officeart/2005/8/layout/cycle7#1"/>
    <dgm:cxn modelId="{07618EAD-894C-42FA-B159-4C602CCC3069}" srcId="{B65D2F61-40C2-4A49-9188-16BBDC3E1026}" destId="{173C1E09-DEAE-483E-A045-ECC39CA91D46}" srcOrd="2" destOrd="0" parTransId="{D7AE9F08-5547-4EA6-A7FF-B1B574854ABA}" sibTransId="{BE9CADBC-F143-4D07-81C1-D532D9A67FAB}"/>
    <dgm:cxn modelId="{B0EC06C0-DC9A-4F5C-86CD-DD57E5EFE382}" srcId="{B65D2F61-40C2-4A49-9188-16BBDC3E1026}" destId="{0AF7AA73-0D46-41FC-A56D-DAE0F073D874}" srcOrd="3" destOrd="0" parTransId="{07AB86C2-87C9-459A-91AC-55266389E8F4}" sibTransId="{A1C69DE0-DC46-48E9-A648-A6352ECCC0E9}"/>
    <dgm:cxn modelId="{AF353BC0-1145-47DC-9F5E-89D32F48D1F9}" type="presOf" srcId="{8329A570-B1C5-4787-82B4-7B4BB62AACE5}" destId="{D6BC8C8B-A7C6-417D-835A-68838D32AEEF}" srcOrd="0" destOrd="0" presId="urn:microsoft.com/office/officeart/2005/8/layout/cycle7#1"/>
    <dgm:cxn modelId="{4FA0F3C1-C7C9-436A-80D7-7DA77E9B7E6B}" type="presOf" srcId="{B65D2F61-40C2-4A49-9188-16BBDC3E1026}" destId="{483AE8DE-EB3E-44B6-956F-1A05407040D7}" srcOrd="0" destOrd="0" presId="urn:microsoft.com/office/officeart/2005/8/layout/cycle7#1"/>
    <dgm:cxn modelId="{155ABCCA-740F-4983-8212-88C1D37F954F}" srcId="{B65D2F61-40C2-4A49-9188-16BBDC3E1026}" destId="{12FE24E6-C2F6-47E5-8810-0A9E967D9AA2}" srcOrd="1" destOrd="0" parTransId="{25C6ECDE-A9CB-4A44-A1FD-7A2F96EC4129}" sibTransId="{4D0D7C8B-E4C7-4717-A43C-960E42D7BDF8}"/>
    <dgm:cxn modelId="{F33072DE-3A0E-473A-AE5E-D83D221A3C61}" srcId="{B65D2F61-40C2-4A49-9188-16BBDC3E1026}" destId="{8329A570-B1C5-4787-82B4-7B4BB62AACE5}" srcOrd="0" destOrd="0" parTransId="{AC4F2262-65F2-40B9-928F-CD5FF15F4408}" sibTransId="{C1CAC72A-D146-45F9-9E45-045C244CD2ED}"/>
    <dgm:cxn modelId="{45366885-F997-4176-9003-EC0B049F964D}" type="presParOf" srcId="{483AE8DE-EB3E-44B6-956F-1A05407040D7}" destId="{D6BC8C8B-A7C6-417D-835A-68838D32AEEF}" srcOrd="0" destOrd="0" presId="urn:microsoft.com/office/officeart/2005/8/layout/cycle7#1"/>
    <dgm:cxn modelId="{A5C1550A-AFF1-4948-914D-AD2A1F5F64CD}" type="presParOf" srcId="{483AE8DE-EB3E-44B6-956F-1A05407040D7}" destId="{044D8E0B-305F-47C2-A936-9B1154E2CBE3}" srcOrd="1" destOrd="0" presId="urn:microsoft.com/office/officeart/2005/8/layout/cycle7#1"/>
    <dgm:cxn modelId="{5FAC5511-E39D-495E-BBF6-F9949267279A}" type="presParOf" srcId="{044D8E0B-305F-47C2-A936-9B1154E2CBE3}" destId="{B8F47746-C651-474C-9884-FD442B5FF083}" srcOrd="0" destOrd="0" presId="urn:microsoft.com/office/officeart/2005/8/layout/cycle7#1"/>
    <dgm:cxn modelId="{DCF9CC27-9996-4711-9CAD-3CDF142F5B21}" type="presParOf" srcId="{483AE8DE-EB3E-44B6-956F-1A05407040D7}" destId="{03494CBE-0D37-4082-9BC5-01816D7C2B22}" srcOrd="2" destOrd="0" presId="urn:microsoft.com/office/officeart/2005/8/layout/cycle7#1"/>
    <dgm:cxn modelId="{3E1A6980-0E42-4341-9F91-C57D0179BE99}" type="presParOf" srcId="{483AE8DE-EB3E-44B6-956F-1A05407040D7}" destId="{3EB54304-F6A2-47AF-91AD-56CACF69AFD3}" srcOrd="3" destOrd="0" presId="urn:microsoft.com/office/officeart/2005/8/layout/cycle7#1"/>
    <dgm:cxn modelId="{4F7425D8-AFDF-4972-BD78-4F527D24A842}" type="presParOf" srcId="{3EB54304-F6A2-47AF-91AD-56CACF69AFD3}" destId="{C22F9B05-F7AD-49E5-8C18-1CD5A3B5AF6C}" srcOrd="0" destOrd="0" presId="urn:microsoft.com/office/officeart/2005/8/layout/cycle7#1"/>
    <dgm:cxn modelId="{76A44FE8-A29D-4A41-BC79-6A61965E69DD}" type="presParOf" srcId="{483AE8DE-EB3E-44B6-956F-1A05407040D7}" destId="{2089E527-0F30-4027-888E-951B31C1D27E}" srcOrd="4" destOrd="0" presId="urn:microsoft.com/office/officeart/2005/8/layout/cycle7#1"/>
    <dgm:cxn modelId="{C158546F-FAFB-49CE-8D99-26F0DFBCB452}" type="presParOf" srcId="{483AE8DE-EB3E-44B6-956F-1A05407040D7}" destId="{C3F8C93F-818E-409C-8260-A49C13A5CC88}" srcOrd="5" destOrd="0" presId="urn:microsoft.com/office/officeart/2005/8/layout/cycle7#1"/>
    <dgm:cxn modelId="{49BC1BEF-95C2-4545-8627-B4B437610E3A}" type="presParOf" srcId="{C3F8C93F-818E-409C-8260-A49C13A5CC88}" destId="{42B046A3-0574-4B62-8375-724AD2975733}" srcOrd="0" destOrd="0" presId="urn:microsoft.com/office/officeart/2005/8/layout/cycle7#1"/>
    <dgm:cxn modelId="{98DE1DE9-FA63-4EF4-B3F3-099AAAFCF96A}" type="presParOf" srcId="{483AE8DE-EB3E-44B6-956F-1A05407040D7}" destId="{2465BE28-DBEA-45DF-9034-FD31D968EEC2}" srcOrd="6" destOrd="0" presId="urn:microsoft.com/office/officeart/2005/8/layout/cycle7#1"/>
    <dgm:cxn modelId="{DAC67D20-B17D-485A-9625-8A030F93F6B6}" type="presParOf" srcId="{483AE8DE-EB3E-44B6-956F-1A05407040D7}" destId="{776EFF3C-AA86-4DAE-97DD-C9D017BC47E0}" srcOrd="7" destOrd="0" presId="urn:microsoft.com/office/officeart/2005/8/layout/cycle7#1"/>
    <dgm:cxn modelId="{4DB8E712-59A9-4F83-A889-BCEF6CE2651A}" type="presParOf" srcId="{776EFF3C-AA86-4DAE-97DD-C9D017BC47E0}" destId="{176C2BC1-E6AD-4B00-8930-28173BAAD0D8}" srcOrd="0" destOrd="0" presId="urn:microsoft.com/office/officeart/2005/8/layout/cycle7#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D36D6-1AA8-4919-A9DE-300F574FC64F}">
      <dsp:nvSpPr>
        <dsp:cNvPr id="0" name=""/>
        <dsp:cNvSpPr/>
      </dsp:nvSpPr>
      <dsp:spPr bwMode="white">
        <a:xfrm>
          <a:off x="2198297" y="2535"/>
          <a:ext cx="1185690" cy="770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en-US" sz="1300" kern="1200"/>
            <a:t>patient</a:t>
          </a:r>
        </a:p>
      </dsp:txBody>
      <dsp:txXfrm>
        <a:off x="2235919" y="40157"/>
        <a:ext cx="1110446" cy="695454"/>
      </dsp:txXfrm>
    </dsp:sp>
    <dsp:sp modelId="{B26405B1-C8B6-441C-A596-CEB708F554F8}">
      <dsp:nvSpPr>
        <dsp:cNvPr id="0" name=""/>
        <dsp:cNvSpPr/>
      </dsp:nvSpPr>
      <dsp:spPr>
        <a:xfrm>
          <a:off x="1251236" y="387885"/>
          <a:ext cx="3079811" cy="3079811"/>
        </a:xfrm>
        <a:custGeom>
          <a:avLst/>
          <a:gdLst/>
          <a:ahLst/>
          <a:cxnLst/>
          <a:rect l="0" t="0" r="0" b="0"/>
          <a:pathLst>
            <a:path>
              <a:moveTo>
                <a:pt x="2291625" y="195946"/>
              </a:moveTo>
              <a:arcTo wR="1539905" hR="1539905" stAng="17953182" swAng="121194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1F604-F9EC-4D76-A6ED-BA32352C5A98}">
      <dsp:nvSpPr>
        <dsp:cNvPr id="0" name=""/>
        <dsp:cNvSpPr/>
      </dsp:nvSpPr>
      <dsp:spPr bwMode="white">
        <a:xfrm>
          <a:off x="3662834" y="1066584"/>
          <a:ext cx="1185690" cy="770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en-US" sz="1300" kern="1200"/>
            <a:t>anesthésiste</a:t>
          </a:r>
        </a:p>
      </dsp:txBody>
      <dsp:txXfrm>
        <a:off x="3700456" y="1104206"/>
        <a:ext cx="1110446" cy="695454"/>
      </dsp:txXfrm>
    </dsp:sp>
    <dsp:sp modelId="{5B35789F-BCCE-4841-A4C6-2EA3CF032314}">
      <dsp:nvSpPr>
        <dsp:cNvPr id="0" name=""/>
        <dsp:cNvSpPr/>
      </dsp:nvSpPr>
      <dsp:spPr>
        <a:xfrm>
          <a:off x="1251236" y="387885"/>
          <a:ext cx="3079811" cy="3079811"/>
        </a:xfrm>
        <a:custGeom>
          <a:avLst/>
          <a:gdLst/>
          <a:ahLst/>
          <a:cxnLst/>
          <a:rect l="0" t="0" r="0" b="0"/>
          <a:pathLst>
            <a:path>
              <a:moveTo>
                <a:pt x="3076121" y="1646443"/>
              </a:moveTo>
              <a:arcTo wR="1539905" hR="1539905" stAng="21838030" swAng="136003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9719A-5B20-43F5-A219-1ADBC30214AD}">
      <dsp:nvSpPr>
        <dsp:cNvPr id="0" name=""/>
        <dsp:cNvSpPr/>
      </dsp:nvSpPr>
      <dsp:spPr bwMode="white">
        <a:xfrm>
          <a:off x="3103431" y="2788251"/>
          <a:ext cx="1185690" cy="770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en-US" sz="1300" kern="1200"/>
            <a:t>chirurgien</a:t>
          </a:r>
        </a:p>
      </dsp:txBody>
      <dsp:txXfrm>
        <a:off x="3141053" y="2825873"/>
        <a:ext cx="1110446" cy="695454"/>
      </dsp:txXfrm>
    </dsp:sp>
    <dsp:sp modelId="{E94B8C4B-C366-48BF-8697-8C04F1C25124}">
      <dsp:nvSpPr>
        <dsp:cNvPr id="0" name=""/>
        <dsp:cNvSpPr/>
      </dsp:nvSpPr>
      <dsp:spPr>
        <a:xfrm>
          <a:off x="1251236" y="387885"/>
          <a:ext cx="3079811" cy="3079811"/>
        </a:xfrm>
        <a:custGeom>
          <a:avLst/>
          <a:gdLst/>
          <a:ahLst/>
          <a:cxnLst/>
          <a:rect l="0" t="0" r="0" b="0"/>
          <a:pathLst>
            <a:path>
              <a:moveTo>
                <a:pt x="1728981" y="3068159"/>
              </a:moveTo>
              <a:arcTo wR="1539905" hR="1539905" stAng="4976831" swAng="84633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ADAB4-143F-49B5-8573-A79F4FA79E2C}">
      <dsp:nvSpPr>
        <dsp:cNvPr id="0" name=""/>
        <dsp:cNvSpPr/>
      </dsp:nvSpPr>
      <dsp:spPr bwMode="white">
        <a:xfrm>
          <a:off x="1293163" y="2788251"/>
          <a:ext cx="1185690" cy="770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en-US" sz="1300" kern="1200"/>
            <a:t>gériatre</a:t>
          </a:r>
        </a:p>
      </dsp:txBody>
      <dsp:txXfrm>
        <a:off x="1330785" y="2825873"/>
        <a:ext cx="1110446" cy="695454"/>
      </dsp:txXfrm>
    </dsp:sp>
    <dsp:sp modelId="{D2FB9AAA-02FE-4314-A268-2F3D8E512C5C}">
      <dsp:nvSpPr>
        <dsp:cNvPr id="0" name=""/>
        <dsp:cNvSpPr/>
      </dsp:nvSpPr>
      <dsp:spPr>
        <a:xfrm>
          <a:off x="1251236" y="387885"/>
          <a:ext cx="3079811" cy="3079811"/>
        </a:xfrm>
        <a:custGeom>
          <a:avLst/>
          <a:gdLst/>
          <a:ahLst/>
          <a:cxnLst/>
          <a:rect l="0" t="0" r="0" b="0"/>
          <a:pathLst>
            <a:path>
              <a:moveTo>
                <a:pt x="163407" y="2230240"/>
              </a:moveTo>
              <a:arcTo wR="1539905" hR="1539905" stAng="9201933" swAng="136003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2D754-8785-43BB-B33B-E8E13EA73F30}">
      <dsp:nvSpPr>
        <dsp:cNvPr id="0" name=""/>
        <dsp:cNvSpPr/>
      </dsp:nvSpPr>
      <dsp:spPr bwMode="white">
        <a:xfrm>
          <a:off x="733760" y="1066584"/>
          <a:ext cx="1185690" cy="770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en-US" sz="1300" kern="1200"/>
            <a:t>infirmière coordinatrice</a:t>
          </a:r>
        </a:p>
      </dsp:txBody>
      <dsp:txXfrm>
        <a:off x="771382" y="1104206"/>
        <a:ext cx="1110446" cy="695454"/>
      </dsp:txXfrm>
    </dsp:sp>
    <dsp:sp modelId="{45BBA764-932B-4A31-9891-7437D938FD2C}">
      <dsp:nvSpPr>
        <dsp:cNvPr id="0" name=""/>
        <dsp:cNvSpPr/>
      </dsp:nvSpPr>
      <dsp:spPr>
        <a:xfrm>
          <a:off x="1251236" y="387885"/>
          <a:ext cx="3079811" cy="3079811"/>
        </a:xfrm>
        <a:custGeom>
          <a:avLst/>
          <a:gdLst/>
          <a:ahLst/>
          <a:cxnLst/>
          <a:rect l="0" t="0" r="0" b="0"/>
          <a:pathLst>
            <a:path>
              <a:moveTo>
                <a:pt x="370372" y="538156"/>
              </a:moveTo>
              <a:arcTo wR="1539905" hR="1539905" stAng="13234877" swAng="121194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C8C8B-A7C6-417D-835A-68838D32AEEF}">
      <dsp:nvSpPr>
        <dsp:cNvPr id="0" name=""/>
        <dsp:cNvSpPr/>
      </dsp:nvSpPr>
      <dsp:spPr>
        <a:xfrm>
          <a:off x="3765124" y="30067"/>
          <a:ext cx="2690437" cy="11582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Information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Support psychologique</a:t>
          </a:r>
        </a:p>
      </dsp:txBody>
      <dsp:txXfrm>
        <a:off x="3799048" y="63991"/>
        <a:ext cx="2622589" cy="1090416"/>
      </dsp:txXfrm>
    </dsp:sp>
    <dsp:sp modelId="{044D8E0B-305F-47C2-A936-9B1154E2CBE3}">
      <dsp:nvSpPr>
        <dsp:cNvPr id="0" name=""/>
        <dsp:cNvSpPr/>
      </dsp:nvSpPr>
      <dsp:spPr>
        <a:xfrm rot="2303987">
          <a:off x="5904744" y="1505984"/>
          <a:ext cx="1169562" cy="3926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/>
        </a:p>
      </dsp:txBody>
      <dsp:txXfrm>
        <a:off x="6022544" y="1584517"/>
        <a:ext cx="933962" cy="235600"/>
      </dsp:txXfrm>
    </dsp:sp>
    <dsp:sp modelId="{03494CBE-0D37-4082-9BC5-01816D7C2B22}">
      <dsp:nvSpPr>
        <dsp:cNvPr id="0" name=""/>
        <dsp:cNvSpPr/>
      </dsp:nvSpPr>
      <dsp:spPr>
        <a:xfrm>
          <a:off x="6270965" y="2216303"/>
          <a:ext cx="3255517" cy="12058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Optimisation des pathologies et traitement</a:t>
          </a:r>
        </a:p>
      </dsp:txBody>
      <dsp:txXfrm>
        <a:off x="6306283" y="2251621"/>
        <a:ext cx="3184881" cy="1135208"/>
      </dsp:txXfrm>
    </dsp:sp>
    <dsp:sp modelId="{3EB54304-F6A2-47AF-91AD-56CACF69AFD3}">
      <dsp:nvSpPr>
        <dsp:cNvPr id="0" name=""/>
        <dsp:cNvSpPr/>
      </dsp:nvSpPr>
      <dsp:spPr>
        <a:xfrm rot="8580434">
          <a:off x="5843791" y="3730440"/>
          <a:ext cx="1169562" cy="3926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/>
        </a:p>
      </dsp:txBody>
      <dsp:txXfrm rot="10800000">
        <a:off x="5961591" y="3808973"/>
        <a:ext cx="933962" cy="235600"/>
      </dsp:txXfrm>
    </dsp:sp>
    <dsp:sp modelId="{2089E527-0F30-4027-888E-951B31C1D27E}">
      <dsp:nvSpPr>
        <dsp:cNvPr id="0" name=""/>
        <dsp:cNvSpPr/>
      </dsp:nvSpPr>
      <dsp:spPr>
        <a:xfrm>
          <a:off x="3793900" y="4431399"/>
          <a:ext cx="2632883" cy="9769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Nutrition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/>
        </a:p>
      </dsp:txBody>
      <dsp:txXfrm>
        <a:off x="3822514" y="4460013"/>
        <a:ext cx="2575655" cy="919714"/>
      </dsp:txXfrm>
    </dsp:sp>
    <dsp:sp modelId="{C3F8C93F-818E-409C-8260-A49C13A5CC88}">
      <dsp:nvSpPr>
        <dsp:cNvPr id="0" name=""/>
        <dsp:cNvSpPr/>
      </dsp:nvSpPr>
      <dsp:spPr>
        <a:xfrm rot="13500000">
          <a:off x="3474880" y="3672856"/>
          <a:ext cx="1169562" cy="3926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/>
        </a:p>
      </dsp:txBody>
      <dsp:txXfrm rot="10800000">
        <a:off x="3592680" y="3751389"/>
        <a:ext cx="933962" cy="235600"/>
      </dsp:txXfrm>
    </dsp:sp>
    <dsp:sp modelId="{2465BE28-DBEA-45DF-9034-FD31D968EEC2}">
      <dsp:nvSpPr>
        <dsp:cNvPr id="0" name=""/>
        <dsp:cNvSpPr/>
      </dsp:nvSpPr>
      <dsp:spPr>
        <a:xfrm>
          <a:off x="1622163" y="2222089"/>
          <a:ext cx="2665687" cy="10848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Exercices physiques</a:t>
          </a:r>
        </a:p>
      </dsp:txBody>
      <dsp:txXfrm>
        <a:off x="1653938" y="2253864"/>
        <a:ext cx="2602137" cy="1021342"/>
      </dsp:txXfrm>
    </dsp:sp>
    <dsp:sp modelId="{776EFF3C-AA86-4DAE-97DD-C9D017BC47E0}">
      <dsp:nvSpPr>
        <dsp:cNvPr id="0" name=""/>
        <dsp:cNvSpPr/>
      </dsp:nvSpPr>
      <dsp:spPr>
        <a:xfrm rot="18900000">
          <a:off x="3429550" y="1508877"/>
          <a:ext cx="1169562" cy="3926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/>
        </a:p>
      </dsp:txBody>
      <dsp:txXfrm>
        <a:off x="3547350" y="1587410"/>
        <a:ext cx="933962" cy="23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#1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/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/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>
            <a:fillRect/>
          </a:stretch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5600" y="42166"/>
            <a:ext cx="6400799" cy="3200400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/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/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/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/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/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/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 panose="020B0604020202020204"/>
              </a:rPr>
              <a:t>”</a:t>
            </a:r>
          </a:p>
        </p:txBody>
      </p:sp>
      <p:sp>
        <p:nvSpPr>
          <p:cNvPr id="30" name="Triangle rectangle 29"/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/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E9D6-9E61-4A80-8F05-B6FB66F0B292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D7DF-FB9B-47D1-BFD0-8F9316334FF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4722" y="2205086"/>
            <a:ext cx="2520000" cy="2880320"/>
          </a:xfrm>
        </p:spPr>
        <p:txBody>
          <a:bodyPr/>
          <a:lstStyle>
            <a:lvl1pPr marL="144145" indent="-144145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bg1"/>
                </a:solidFill>
                <a:highlight>
                  <a:srgbClr val="97BF0D"/>
                </a:highlight>
              </a:defRPr>
            </a:lvl1pPr>
            <a:lvl2pPr marL="323850" indent="-144145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3194" y="2205086"/>
            <a:ext cx="2520000" cy="2860762"/>
          </a:xfrm>
        </p:spPr>
        <p:txBody>
          <a:bodyPr/>
          <a:lstStyle>
            <a:lvl1pPr marL="144145" indent="-144145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44145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05193" y="2205086"/>
            <a:ext cx="2520000" cy="2860762"/>
          </a:xfrm>
        </p:spPr>
        <p:txBody>
          <a:bodyPr/>
          <a:lstStyle>
            <a:lvl1pPr marL="144145" indent="-144145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44145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marL="144145" lvl="0" indent="-144145" algn="l" defTabSz="457200" rtl="0" eaLnBrk="1" latinLnBrk="0" hangingPunct="1">
              <a:spcBef>
                <a:spcPts val="400"/>
              </a:spcBef>
              <a:spcAft>
                <a:spcPts val="800"/>
              </a:spcAft>
              <a:buClr>
                <a:srgbClr val="004494"/>
              </a:buClr>
              <a:buSzPct val="80000"/>
              <a:buFont typeface="+mj-lt"/>
              <a:buAutoNum type="arabicPeriod"/>
            </a:pPr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Partie 1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/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/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>
            <a:fillRect/>
          </a:stretch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/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/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/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/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/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/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/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/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/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/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/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/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17"/>
          <a:srcRect t="24889" b="24585"/>
          <a:stretch>
            <a:fillRect/>
          </a:stretch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Enjeux du sujet âgé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V.François</a:t>
            </a:r>
            <a:endParaRPr lang="fr-FR" dirty="0"/>
          </a:p>
          <a:p>
            <a:r>
              <a:rPr lang="fr-FR" dirty="0"/>
              <a:t>Hôpital Lariboisière </a:t>
            </a:r>
            <a:r>
              <a:rPr lang="fr-FR"/>
              <a:t>– </a:t>
            </a:r>
            <a:r>
              <a:rPr lang="fr-FR" dirty="0" err="1"/>
              <a:t>F</a:t>
            </a:r>
            <a:r>
              <a:rPr lang="fr-FR"/>
              <a:t>ernand </a:t>
            </a:r>
            <a:r>
              <a:rPr lang="fr-FR" dirty="0"/>
              <a:t>Widal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M.L. Burg et al. / Urologic Oncology: 2019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préhabilitation en chirurgie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12260" t="26750" r="64128" b="39502"/>
          <a:stretch>
            <a:fillRect/>
          </a:stretch>
        </p:blipFill>
        <p:spPr>
          <a:xfrm>
            <a:off x="121285" y="1472565"/>
            <a:ext cx="6082030" cy="488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85534" y="1726051"/>
            <a:ext cx="4425298" cy="4123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fr-FR" altLang="en-US" dirty="0"/>
              <a:t>ragilité (Fried)</a:t>
            </a:r>
            <a:r>
              <a:rPr lang="en-US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fr-FR" altLang="en-US" dirty="0"/>
              <a:t>astern </a:t>
            </a:r>
            <a:r>
              <a:rPr lang="en-US" dirty="0"/>
              <a:t>C</a:t>
            </a:r>
            <a:r>
              <a:rPr lang="fr-FR" altLang="en-US" dirty="0"/>
              <a:t>ooperative </a:t>
            </a:r>
            <a:r>
              <a:rPr lang="en-US" dirty="0"/>
              <a:t>O</a:t>
            </a:r>
            <a:r>
              <a:rPr lang="fr-FR" altLang="en-US" dirty="0"/>
              <a:t>ncology </a:t>
            </a:r>
            <a:r>
              <a:rPr lang="en-US" dirty="0"/>
              <a:t>G</a:t>
            </a:r>
            <a:r>
              <a:rPr lang="fr-FR" altLang="en-US" dirty="0"/>
              <a:t>roup</a:t>
            </a:r>
            <a:r>
              <a:rPr lang="en-US" dirty="0"/>
              <a:t> performance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CES-D</a:t>
            </a:r>
            <a:r>
              <a:rPr lang="fr-FR" altLang="en-US" dirty="0"/>
              <a:t>epression scale</a:t>
            </a:r>
            <a:r>
              <a:rPr lang="en-US" dirty="0"/>
              <a:t> score </a:t>
            </a:r>
          </a:p>
          <a:p>
            <a:endParaRPr lang="en-US" dirty="0"/>
          </a:p>
          <a:p>
            <a:r>
              <a:rPr lang="fr-FR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fr-F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dirty="0"/>
              <a:t>risque  de complications à J30 et J90 après cystectomie</a:t>
            </a:r>
          </a:p>
          <a:p>
            <a:endParaRPr lang="fr-FR" altLang="en-US" dirty="0"/>
          </a:p>
          <a:p>
            <a:endParaRPr lang="fr-FR" altLang="en-US" dirty="0"/>
          </a:p>
          <a:p>
            <a:endParaRPr lang="fr-FR" altLang="en-US" dirty="0"/>
          </a:p>
          <a:p>
            <a:r>
              <a:rPr lang="fr-FR" altLang="en-US">
                <a:sym typeface="+mn-ea"/>
              </a:rPr>
              <a:t>vitesse de marche associée de façon significative avec taux réadmission </a:t>
            </a:r>
            <a:r>
              <a:rPr lang="en-US" dirty="0">
                <a:sym typeface="+mn-ea"/>
              </a:rPr>
              <a:t>(P= 0.015)</a:t>
            </a:r>
            <a:endParaRPr lang="en-US" dirty="0"/>
          </a:p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+mn-ea"/>
              </a:rPr>
              <a:t> </a:t>
            </a:r>
            <a:endParaRPr lang="fr-FR" dirty="0"/>
          </a:p>
          <a:p>
            <a:pPr marL="0" indent="0">
              <a:buNone/>
            </a:pPr>
            <a:endParaRPr lang="fr-FR" altLang="en-US"/>
          </a:p>
        </p:txBody>
      </p:sp>
      <p:sp>
        <p:nvSpPr>
          <p:cNvPr id="13" name="Right Brace 12"/>
          <p:cNvSpPr/>
          <p:nvPr/>
        </p:nvSpPr>
        <p:spPr>
          <a:xfrm>
            <a:off x="10894695" y="1725930"/>
            <a:ext cx="415925" cy="100457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Optimisation des pathologies et traitement :évaluation gériatrique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337" y="2784044"/>
            <a:ext cx="8596668" cy="3880773"/>
          </a:xfrm>
        </p:spPr>
        <p:txBody>
          <a:bodyPr>
            <a:normAutofit/>
          </a:bodyPr>
          <a:lstStyle/>
          <a:p>
            <a:r>
              <a:rPr lang="fr-FR" dirty="0"/>
              <a:t>Fragilité : Intérêt de la consultation du gériatre : nettoyage et optimisation ordonnance, stabilisation comorbidités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Fragilité dépistée en préopératoire associée à un risque plus élevé de confusion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140135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Score de Delphi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Risque</a:t>
            </a:r>
            <a:r>
              <a:rPr lang="en-US" dirty="0"/>
              <a:t> </a:t>
            </a:r>
            <a:r>
              <a:rPr lang="en-US" dirty="0" err="1"/>
              <a:t>faible</a:t>
            </a:r>
            <a:r>
              <a:rPr lang="en-US" dirty="0"/>
              <a:t> : score 0–6</a:t>
            </a:r>
          </a:p>
          <a:p>
            <a:r>
              <a:rPr lang="en-US" dirty="0"/>
              <a:t> </a:t>
            </a:r>
            <a:r>
              <a:rPr lang="en-US" dirty="0" err="1"/>
              <a:t>Risque</a:t>
            </a:r>
            <a:r>
              <a:rPr lang="en-US" dirty="0"/>
              <a:t> fort : score 7–15. </a:t>
            </a:r>
          </a:p>
          <a:p>
            <a:endParaRPr lang="en-US" dirty="0"/>
          </a:p>
          <a:p>
            <a:r>
              <a:rPr lang="en-US" dirty="0" err="1"/>
              <a:t>Sensibilité</a:t>
            </a:r>
            <a:r>
              <a:rPr lang="en-US" dirty="0"/>
              <a:t> : 80.8% </a:t>
            </a:r>
          </a:p>
          <a:p>
            <a:r>
              <a:rPr lang="fr-FR" dirty="0" err="1"/>
              <a:t>Specificité</a:t>
            </a:r>
            <a:r>
              <a:rPr lang="fr-FR" dirty="0"/>
              <a:t> : 92.5%.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61113"/>
            <a:ext cx="2646363" cy="365125"/>
          </a:xfrm>
        </p:spPr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9492720" y="4100975"/>
            <a:ext cx="240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Kim et al </a:t>
            </a:r>
            <a:r>
              <a:rPr lang="fr-FR" dirty="0" err="1"/>
              <a:t>Medicine</a:t>
            </a:r>
            <a:r>
              <a:rPr lang="fr-FR" dirty="0"/>
              <a:t>  2016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35798" t="17531" r="38828" b="19599"/>
          <a:stretch>
            <a:fillRect/>
          </a:stretch>
        </p:blipFill>
        <p:spPr>
          <a:xfrm>
            <a:off x="4861560" y="418465"/>
            <a:ext cx="4319905" cy="60210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Repérage risque confusion</a:t>
            </a:r>
            <a:br>
              <a:rPr lang="fr-FR" altLang="en-US"/>
            </a:br>
            <a:r>
              <a:rPr lang="fr-FR" altLang="en-US"/>
              <a:t>Approches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954" y="3144204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fr-FR" altLang="en-US" dirty="0"/>
          </a:p>
          <a:p>
            <a:r>
              <a:rPr lang="fr-FR" altLang="en-US" dirty="0"/>
              <a:t>importance prévention par signalement auprès proches et équipe de chirurgie</a:t>
            </a:r>
          </a:p>
          <a:p>
            <a:pPr marL="0" indent="0">
              <a:buNone/>
            </a:pPr>
            <a:endParaRPr lang="fr-FR" altLang="en-US" dirty="0"/>
          </a:p>
          <a:p>
            <a:r>
              <a:rPr lang="fr-FR" altLang="en-US" dirty="0"/>
              <a:t>approche thérapeutique multimodale: lever précoce, prévenir déshydratation, accompagnement par proche...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/>
              <a:t>Information et prise en charge psychologique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en-US" dirty="0"/>
              <a:t>1) Information pour population âgée : </a:t>
            </a:r>
          </a:p>
          <a:p>
            <a:r>
              <a:rPr lang="fr-FR" altLang="en-US" dirty="0"/>
              <a:t>rôle de infirmière de coordination </a:t>
            </a:r>
          </a:p>
          <a:p>
            <a:r>
              <a:rPr lang="fr-FR" altLang="en-US" dirty="0"/>
              <a:t>difficulté de l’emploi de la digitalisation </a:t>
            </a:r>
          </a:p>
          <a:p>
            <a:r>
              <a:rPr lang="fr-FR" altLang="en-US" dirty="0"/>
              <a:t>Nécessité d’une information répétée pour cette population, intérêt de plusieurs équipes</a:t>
            </a:r>
          </a:p>
          <a:p>
            <a:endParaRPr lang="fr-FR" altLang="en-US" dirty="0"/>
          </a:p>
          <a:p>
            <a:pPr marL="0" indent="0">
              <a:buNone/>
            </a:pPr>
            <a:r>
              <a:rPr lang="fr-FR" altLang="en-US" dirty="0"/>
              <a:t>2) Détection des troubles anxieux : </a:t>
            </a:r>
          </a:p>
          <a:p>
            <a:r>
              <a:rPr lang="fr-FR" altLang="en-US" dirty="0"/>
              <a:t>détection et prise en charge des troubles anxieux, </a:t>
            </a:r>
          </a:p>
          <a:p>
            <a:r>
              <a:rPr lang="fr-FR" altLang="en-US" dirty="0"/>
              <a:t>aller retour entre psychologues de l'équipe de </a:t>
            </a:r>
            <a:r>
              <a:rPr lang="fr-FR" altLang="en-US" dirty="0" err="1"/>
              <a:t>préhabilitation</a:t>
            </a:r>
            <a:r>
              <a:rPr lang="fr-FR" altLang="en-US" dirty="0"/>
              <a:t>, infirmière de coordination et équipe de chirurgie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altLang="en-US" dirty="0">
                <a:solidFill>
                  <a:srgbClr val="004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Information et support psychologique</a:t>
            </a:r>
            <a:br>
              <a:rPr lang="fr-FR" altLang="en-U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en-US" sz="2400" dirty="0"/>
              <a:t>anxiété et dépressions préopératoires corrélées en post opératoire </a:t>
            </a:r>
          </a:p>
          <a:p>
            <a:endParaRPr lang="fr-FR" altLang="en-US" dirty="0"/>
          </a:p>
          <a:p>
            <a:pPr lvl="1"/>
            <a:r>
              <a:rPr lang="fr-FR" altLang="en-US" sz="2000" dirty="0"/>
              <a:t>avec </a:t>
            </a:r>
            <a:r>
              <a:rPr lang="fr-FR" altLang="en-US" sz="2000" b="1" dirty="0"/>
              <a:t>durée de séjour prolongée,</a:t>
            </a:r>
          </a:p>
          <a:p>
            <a:pPr lvl="1"/>
            <a:r>
              <a:rPr lang="fr-FR" altLang="en-US" sz="2000" b="1" dirty="0"/>
              <a:t> infection, </a:t>
            </a:r>
          </a:p>
          <a:p>
            <a:pPr lvl="1"/>
            <a:r>
              <a:rPr lang="fr-FR" altLang="en-US" sz="2000" b="1" dirty="0"/>
              <a:t>mauvais rétablissement fonctionnel</a:t>
            </a:r>
          </a:p>
          <a:p>
            <a:pPr lvl="1"/>
            <a:r>
              <a:rPr lang="fr-FR" altLang="en-US" sz="2000" b="1" dirty="0"/>
              <a:t>douleur </a:t>
            </a:r>
            <a:r>
              <a:rPr lang="fr-FR" altLang="en-US" sz="2000" dirty="0"/>
              <a:t>post opératoire </a:t>
            </a:r>
            <a:r>
              <a:rPr lang="en-US" sz="2000" i="1" dirty="0"/>
              <a:t> (</a:t>
            </a:r>
            <a:r>
              <a:rPr lang="en-US" sz="2000" i="1" dirty="0" err="1"/>
              <a:t>Munafo</a:t>
            </a:r>
            <a:r>
              <a:rPr lang="en-US" sz="2000" i="1" dirty="0"/>
              <a:t> 2000)</a:t>
            </a:r>
            <a:endParaRPr lang="fr-FR" sz="20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Métaanalyse</a:t>
            </a:r>
            <a:r>
              <a:rPr lang="en-US" dirty="0"/>
              <a:t> Sorel2019. </a:t>
            </a:r>
            <a:r>
              <a:rPr lang="en-US" i="1" dirty="0"/>
              <a:t>The Bone &amp; Joint Journal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915" t="19066" r="3552" b="35268"/>
          <a:stretch>
            <a:fillRect/>
          </a:stretch>
        </p:blipFill>
        <p:spPr>
          <a:xfrm>
            <a:off x="3437793" y="1929697"/>
            <a:ext cx="8053754" cy="38644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6330" y="2259623"/>
            <a:ext cx="3254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Influence des troubles psychologiques sur la </a:t>
            </a:r>
            <a:r>
              <a:rPr lang="fr-FR" sz="2400" dirty="0">
                <a:solidFill>
                  <a:srgbClr val="7030A0"/>
                </a:solidFill>
              </a:rPr>
              <a:t>douleur</a:t>
            </a:r>
            <a:r>
              <a:rPr lang="fr-FR" sz="2400" dirty="0"/>
              <a:t> après </a:t>
            </a:r>
            <a:r>
              <a:rPr lang="fr-FR" sz="2400" dirty="0">
                <a:solidFill>
                  <a:srgbClr val="7030A0"/>
                </a:solidFill>
              </a:rPr>
              <a:t>PTG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802" t="27351" r="2983" b="23144"/>
          <a:stretch>
            <a:fillRect/>
          </a:stretch>
        </p:blipFill>
        <p:spPr>
          <a:xfrm>
            <a:off x="4070840" y="2012553"/>
            <a:ext cx="7807569" cy="40101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0631" y="2242038"/>
            <a:ext cx="3497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Influence des troubles psychologiques sur la </a:t>
            </a:r>
            <a:r>
              <a:rPr lang="fr-FR" sz="2400" dirty="0">
                <a:solidFill>
                  <a:srgbClr val="7030A0"/>
                </a:solidFill>
              </a:rPr>
              <a:t>fonction</a:t>
            </a:r>
            <a:r>
              <a:rPr lang="fr-FR" sz="2400" dirty="0"/>
              <a:t> après </a:t>
            </a:r>
            <a:r>
              <a:rPr lang="fr-FR" sz="2400" dirty="0">
                <a:solidFill>
                  <a:srgbClr val="7030A0"/>
                </a:solidFill>
              </a:rPr>
              <a:t>PTG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/>
              <a:t>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03" y="1930400"/>
            <a:ext cx="8596668" cy="3880773"/>
          </a:xfrm>
        </p:spPr>
        <p:txBody>
          <a:bodyPr/>
          <a:lstStyle/>
          <a:p>
            <a:r>
              <a:rPr lang="fr-FR" dirty="0"/>
              <a:t>3 paramètres associés à la survenue plus fréquente de complications post opératoires(</a:t>
            </a:r>
            <a:r>
              <a:rPr lang="fr-FR" dirty="0" err="1"/>
              <a:t>Bozzetti</a:t>
            </a:r>
            <a:r>
              <a:rPr lang="fr-FR" dirty="0"/>
              <a:t> Clin </a:t>
            </a:r>
            <a:r>
              <a:rPr lang="fr-FR" dirty="0" err="1"/>
              <a:t>Nutr</a:t>
            </a:r>
            <a:r>
              <a:rPr lang="fr-FR" dirty="0"/>
              <a:t> 2000: 1400 patients chirurgicaux)</a:t>
            </a:r>
          </a:p>
          <a:p>
            <a:pPr lvl="1"/>
            <a:r>
              <a:rPr lang="fr-FR" dirty="0"/>
              <a:t>Dénutrition</a:t>
            </a:r>
          </a:p>
          <a:p>
            <a:pPr lvl="1"/>
            <a:r>
              <a:rPr lang="fr-FR" dirty="0"/>
              <a:t>un acte chirurgical majeur</a:t>
            </a:r>
          </a:p>
          <a:p>
            <a:pPr lvl="1"/>
            <a:r>
              <a:rPr lang="fr-FR" dirty="0"/>
              <a:t>âge avancé</a:t>
            </a:r>
          </a:p>
          <a:p>
            <a:pPr lvl="1"/>
            <a:endParaRPr lang="fr-FR" dirty="0"/>
          </a:p>
          <a:p>
            <a:r>
              <a:rPr lang="fr-FR" dirty="0"/>
              <a:t>Majoration des complication postopératoires : infectieuses, thromboses, cutanées (escarres)</a:t>
            </a:r>
          </a:p>
          <a:p>
            <a:endParaRPr lang="fr-FR" dirty="0"/>
          </a:p>
          <a:p>
            <a:r>
              <a:rPr lang="fr-FR" dirty="0"/>
              <a:t>A partir de 70 ans, l’incidence de la dénutrition varie de 5 à 10% à domicile, 25% si en perte d’autonomie, 50% à l’hôpital (Raynaud – Simon, SFGG 2020)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Activité physique chez sujet âgé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en-US" dirty="0"/>
              <a:t>exercices physiques chez sujet âgé : efficace  sur santé (recommandations </a:t>
            </a:r>
            <a:r>
              <a:rPr lang="en-US" dirty="0">
                <a:cs typeface="+mn-lt"/>
                <a:sym typeface="+mn-ea"/>
              </a:rPr>
              <a:t>American College of Sports Medicine</a:t>
            </a:r>
            <a:r>
              <a:rPr lang="fr-FR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juin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fr-FR" altLang="en-US" dirty="0">
                <a:cs typeface="+mn-lt"/>
                <a:sym typeface="+mn-ea"/>
              </a:rPr>
              <a:t>2018, OMS 2010, HAS 2015) </a:t>
            </a:r>
          </a:p>
          <a:p>
            <a:pPr marL="0" indent="0">
              <a:buNone/>
            </a:pPr>
            <a:endParaRPr lang="fr-FR" altLang="en-US" dirty="0"/>
          </a:p>
          <a:p>
            <a:r>
              <a:rPr lang="fr-FR" altLang="en-US" dirty="0"/>
              <a:t>schéma habituel patient âgé fragile : endurance, contre résistance et équilibre : </a:t>
            </a:r>
            <a:r>
              <a:rPr lang="fr-FR" altLang="en-US" dirty="0">
                <a:sym typeface="+mn-ea"/>
              </a:rPr>
              <a:t>50 heures; 2 à 3 heures par semaine</a:t>
            </a:r>
          </a:p>
          <a:p>
            <a:pPr marL="0" indent="0">
              <a:buNone/>
            </a:pPr>
            <a:r>
              <a:rPr lang="fr-FR" altLang="en-US" dirty="0">
                <a:solidFill>
                  <a:srgbClr val="FF0000"/>
                </a:solidFill>
                <a:sym typeface="+mn-ea"/>
              </a:rPr>
              <a:t>recommandations has et </a:t>
            </a:r>
            <a:r>
              <a:rPr lang="fr-FR" altLang="en-US" dirty="0" err="1">
                <a:solidFill>
                  <a:srgbClr val="FF0000"/>
                </a:solidFill>
                <a:sym typeface="+mn-ea"/>
              </a:rPr>
              <a:t>inserm</a:t>
            </a:r>
            <a:r>
              <a:rPr lang="fr-FR" altLang="en-US" dirty="0">
                <a:solidFill>
                  <a:srgbClr val="FF0000"/>
                </a:solidFill>
                <a:sym typeface="+mn-ea"/>
              </a:rPr>
              <a:t> 2015 </a:t>
            </a:r>
            <a:r>
              <a:rPr lang="fr-FR" altLang="en-US" dirty="0">
                <a:sym typeface="+mn-ea"/>
              </a:rPr>
              <a:t>: le plus efficace, </a:t>
            </a:r>
            <a:r>
              <a:rPr lang="fr-FR" altLang="en-US" sz="2600" dirty="0">
                <a:solidFill>
                  <a:srgbClr val="FF0000"/>
                </a:solidFill>
                <a:sym typeface="+mn-ea"/>
              </a:rPr>
              <a:t>↓</a:t>
            </a:r>
            <a:r>
              <a:rPr lang="en-US" dirty="0"/>
              <a:t>le </a:t>
            </a:r>
            <a:r>
              <a:rPr lang="en-US" dirty="0" err="1"/>
              <a:t>taux</a:t>
            </a:r>
            <a:r>
              <a:rPr lang="en-US" dirty="0"/>
              <a:t> de chutes de 29 % </a:t>
            </a:r>
            <a:r>
              <a:rPr lang="fr-FR" altLang="en-US" dirty="0"/>
              <a:t>à 32%, réduction possible fragilité  (</a:t>
            </a:r>
            <a:r>
              <a:rPr lang="fr-FR" altLang="en-US" dirty="0" err="1"/>
              <a:t>Puts</a:t>
            </a:r>
            <a:r>
              <a:rPr lang="fr-FR" altLang="en-US" dirty="0"/>
              <a:t> 2017, </a:t>
            </a:r>
            <a:r>
              <a:rPr lang="fr-FR" altLang="en-US" dirty="0" err="1"/>
              <a:t>Cadore</a:t>
            </a:r>
            <a:r>
              <a:rPr lang="fr-FR" altLang="en-US" dirty="0"/>
              <a:t>)</a:t>
            </a:r>
          </a:p>
          <a:p>
            <a:pPr marL="0" indent="0">
              <a:buNone/>
            </a:pPr>
            <a:endParaRPr lang="fr-FR" altLang="en-US" dirty="0"/>
          </a:p>
          <a:p>
            <a:r>
              <a:rPr lang="fr-FR" altLang="en-US" dirty="0">
                <a:sym typeface="+mn-ea"/>
              </a:rPr>
              <a:t>contre résistance : </a:t>
            </a:r>
            <a:r>
              <a:rPr lang="fr-FR" dirty="0">
                <a:sym typeface="+mn-ea"/>
              </a:rPr>
              <a:t>= </a:t>
            </a:r>
            <a:r>
              <a:rPr lang="en-US" dirty="0" err="1">
                <a:sym typeface="+mn-ea"/>
              </a:rPr>
              <a:t>facteur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d’efficacité</a:t>
            </a:r>
            <a:r>
              <a:rPr lang="en-US" dirty="0">
                <a:sym typeface="+mn-ea"/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fr-FR" altLang="en-US" dirty="0">
                <a:sym typeface="+mn-ea"/>
              </a:rPr>
              <a:t> semble donner meilleurs résultats sur performances fonctionnelles</a:t>
            </a:r>
            <a:r>
              <a:rPr lang="fr-FR" dirty="0">
                <a:sym typeface="+mn-ea"/>
              </a:rPr>
              <a:t> </a:t>
            </a:r>
            <a:r>
              <a:rPr lang="fr-FR" altLang="en-US" i="1" dirty="0">
                <a:sym typeface="+mn-ea"/>
              </a:rPr>
              <a:t>(</a:t>
            </a:r>
            <a:r>
              <a:rPr lang="en-US" i="1" dirty="0">
                <a:sym typeface="+mn-ea"/>
              </a:rPr>
              <a:t>De </a:t>
            </a:r>
            <a:r>
              <a:rPr lang="en-US" i="1" dirty="0" err="1">
                <a:sym typeface="+mn-ea"/>
              </a:rPr>
              <a:t>Vries</a:t>
            </a:r>
            <a:r>
              <a:rPr lang="en-US" i="1" dirty="0">
                <a:sym typeface="+mn-ea"/>
              </a:rPr>
              <a:t>  </a:t>
            </a:r>
            <a:r>
              <a:rPr lang="fr-FR" altLang="en-US" i="1" dirty="0" err="1">
                <a:sym typeface="+mn-ea"/>
              </a:rPr>
              <a:t>Métaanalyse</a:t>
            </a:r>
            <a:r>
              <a:rPr lang="en-US" i="1" dirty="0">
                <a:sym typeface="+mn-ea"/>
              </a:rPr>
              <a:t> 2012</a:t>
            </a:r>
            <a:r>
              <a:rPr lang="fr-FR" altLang="en-US" i="1" dirty="0">
                <a:sym typeface="+mn-ea"/>
              </a:rPr>
              <a:t>)</a:t>
            </a:r>
            <a:endParaRPr lang="en-US" dirty="0"/>
          </a:p>
          <a:p>
            <a:endParaRPr lang="fr-F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dirty="0"/>
              <a:t>Préalable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725522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775" y="-63391"/>
            <a:ext cx="10515600" cy="1325563"/>
          </a:xfrm>
        </p:spPr>
        <p:txBody>
          <a:bodyPr/>
          <a:lstStyle/>
          <a:p>
            <a:r>
              <a:rPr lang="fr-FR" dirty="0"/>
              <a:t>Le contre résistance? : </a:t>
            </a:r>
            <a:r>
              <a:rPr lang="fr-FR" dirty="0" err="1"/>
              <a:t>Catalayud</a:t>
            </a:r>
            <a:r>
              <a:rPr lang="fr-FR" dirty="0"/>
              <a:t> 2017 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xfrm>
            <a:off x="8690878" y="1709372"/>
            <a:ext cx="3377614" cy="4491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Arthroplastie genou</a:t>
            </a:r>
          </a:p>
          <a:p>
            <a:pPr marL="0" indent="0">
              <a:buNone/>
            </a:pPr>
            <a:r>
              <a:rPr lang="fr-FR" dirty="0"/>
              <a:t>44 volontaires: Moyenne âge: 68 ans, 44 patients</a:t>
            </a:r>
          </a:p>
          <a:p>
            <a:pPr marL="0" indent="0">
              <a:buNone/>
            </a:pPr>
            <a:r>
              <a:rPr lang="fr-FR" dirty="0"/>
              <a:t>8 semaines : 3 h/</a:t>
            </a:r>
            <a:r>
              <a:rPr lang="fr-FR" dirty="0" err="1"/>
              <a:t>sem</a:t>
            </a:r>
            <a:r>
              <a:rPr lang="fr-FR" dirty="0"/>
              <a:t> contre résistance</a:t>
            </a:r>
          </a:p>
          <a:p>
            <a:pPr marL="0" indent="0">
              <a:buNone/>
            </a:pPr>
            <a:r>
              <a:rPr lang="fr-FR" dirty="0"/>
              <a:t>Intensité pour capacité de faire 10 répétitions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8985" t="15429" r="19401" b="7383"/>
          <a:stretch>
            <a:fillRect/>
          </a:stretch>
        </p:blipFill>
        <p:spPr>
          <a:xfrm>
            <a:off x="100013" y="799393"/>
            <a:ext cx="8305433" cy="58536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506403" y="1713036"/>
            <a:ext cx="678180" cy="45999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91587" y="2463042"/>
            <a:ext cx="267335" cy="1987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0013" y="3955367"/>
            <a:ext cx="267335" cy="1987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00013" y="3198056"/>
            <a:ext cx="267335" cy="1987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00379" y="4731117"/>
            <a:ext cx="267335" cy="1987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00013" y="5506867"/>
            <a:ext cx="267335" cy="1987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 venir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3117679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/>
              <a:t>Résultats controversés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dirty="0" err="1"/>
              <a:t>Carli</a:t>
            </a:r>
            <a:r>
              <a:rPr lang="fr-FR" altLang="en-US" dirty="0"/>
              <a:t> 2020 : pas d'effet </a:t>
            </a:r>
            <a:r>
              <a:rPr lang="fr-FR" altLang="en-US" dirty="0" err="1"/>
              <a:t>préhabilitation</a:t>
            </a:r>
            <a:r>
              <a:rPr lang="fr-FR" altLang="en-US" dirty="0"/>
              <a:t> patient fragile </a:t>
            </a:r>
            <a:r>
              <a:rPr lang="fr-FR" altLang="en-US" dirty="0" err="1"/>
              <a:t>resection</a:t>
            </a:r>
            <a:r>
              <a:rPr lang="fr-FR" altLang="en-US" dirty="0"/>
              <a:t> c colorectal sur complications à 30 j en post opératoires</a:t>
            </a:r>
          </a:p>
          <a:p>
            <a:endParaRPr lang="fr-FR" altLang="en-US" dirty="0"/>
          </a:p>
          <a:p>
            <a:r>
              <a:rPr lang="fr-FR" altLang="en-US" dirty="0"/>
              <a:t>Vermillion 2018 : revue littérature </a:t>
            </a:r>
            <a:r>
              <a:rPr lang="fr-FR" altLang="en-US" dirty="0" err="1"/>
              <a:t>préhabilitation</a:t>
            </a:r>
            <a:r>
              <a:rPr lang="fr-FR" altLang="en-US" dirty="0"/>
              <a:t> chirurgie pour </a:t>
            </a:r>
            <a:r>
              <a:rPr lang="fr-FR" altLang="en-US" dirty="0" err="1"/>
              <a:t>Kc</a:t>
            </a:r>
            <a:r>
              <a:rPr lang="fr-FR" altLang="en-US" dirty="0"/>
              <a:t> digestif : résultats variables selon études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Questionnements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03" y="1695076"/>
            <a:ext cx="8596668" cy="3880773"/>
          </a:xfrm>
        </p:spPr>
        <p:txBody>
          <a:bodyPr>
            <a:normAutofit/>
          </a:bodyPr>
          <a:lstStyle/>
          <a:p>
            <a:r>
              <a:rPr lang="fr-FR" altLang="en-US" dirty="0"/>
              <a:t>Quelle population? Faut il discriminer? </a:t>
            </a:r>
          </a:p>
          <a:p>
            <a:pPr lvl="1"/>
            <a:r>
              <a:rPr lang="fr-FR" altLang="en-US" dirty="0"/>
              <a:t>fragiles ou </a:t>
            </a:r>
            <a:r>
              <a:rPr lang="fr-FR" altLang="en-US" dirty="0" err="1"/>
              <a:t>préfragiles</a:t>
            </a:r>
            <a:endParaRPr lang="fr-FR" altLang="en-US" dirty="0"/>
          </a:p>
          <a:p>
            <a:pPr lvl="1"/>
            <a:r>
              <a:rPr lang="fr-FR" altLang="en-US" dirty="0" err="1"/>
              <a:t>cut</a:t>
            </a:r>
            <a:r>
              <a:rPr lang="fr-FR" altLang="en-US" dirty="0"/>
              <a:t> off en terme âge</a:t>
            </a:r>
          </a:p>
          <a:p>
            <a:pPr lvl="1"/>
            <a:endParaRPr lang="fr-FR" altLang="en-US" dirty="0"/>
          </a:p>
          <a:p>
            <a:pPr lvl="1"/>
            <a:endParaRPr lang="fr-FR" altLang="en-US" dirty="0"/>
          </a:p>
          <a:p>
            <a:pPr lvl="0"/>
            <a:r>
              <a:rPr lang="fr-FR" altLang="en-US" sz="1800" dirty="0"/>
              <a:t>Quelle </a:t>
            </a:r>
            <a:r>
              <a:rPr lang="fr-FR" altLang="en-US" sz="1800" dirty="0" err="1"/>
              <a:t>préhabilitation</a:t>
            </a:r>
            <a:r>
              <a:rPr lang="fr-FR" altLang="en-US" sz="1800" dirty="0"/>
              <a:t>?</a:t>
            </a:r>
          </a:p>
          <a:p>
            <a:pPr lvl="1"/>
            <a:r>
              <a:rPr lang="fr-FR" altLang="en-US" b="1" dirty="0">
                <a:solidFill>
                  <a:srgbClr val="004494"/>
                </a:solidFill>
              </a:rPr>
              <a:t>importance prévention </a:t>
            </a:r>
            <a:r>
              <a:rPr lang="fr-FR" altLang="en-US" dirty="0"/>
              <a:t>: confusion, décompensation comorbidités, </a:t>
            </a:r>
            <a:r>
              <a:rPr lang="fr-FR" altLang="en-US" dirty="0" err="1"/>
              <a:t>renutrition</a:t>
            </a:r>
            <a:endParaRPr lang="fr-FR" altLang="en-US" dirty="0"/>
          </a:p>
          <a:p>
            <a:pPr lvl="1"/>
            <a:r>
              <a:rPr lang="fr-FR" altLang="en-US" dirty="0"/>
              <a:t>activité physiques :</a:t>
            </a:r>
          </a:p>
          <a:p>
            <a:pPr marL="457200" lvl="1" indent="0">
              <a:buNone/>
            </a:pPr>
            <a:r>
              <a:rPr lang="fr-FR" altLang="en-US" dirty="0"/>
              <a:t>Exercices en salle 						                  Exercices à domicile</a:t>
            </a:r>
          </a:p>
          <a:p>
            <a:pPr lvl="1"/>
            <a:endParaRPr lang="fr-F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  <p:sp>
        <p:nvSpPr>
          <p:cNvPr id="7" name="Double flèche horizontale 6"/>
          <p:cNvSpPr/>
          <p:nvPr/>
        </p:nvSpPr>
        <p:spPr>
          <a:xfrm>
            <a:off x="3011275" y="4671752"/>
            <a:ext cx="3281459" cy="4488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Efficacité        Faisabilité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préhabilitation en chirurgie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8584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Définitions  </a:t>
            </a:r>
            <a:br>
              <a:rPr lang="fr-FR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La </a:t>
            </a:r>
            <a:r>
              <a:rPr lang="fr-FR" sz="4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préhabilitation</a:t>
            </a:r>
            <a:r>
              <a:rPr lang="fr-FR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: s’inclut dans une RAAC</a:t>
            </a:r>
          </a:p>
          <a:p>
            <a:pPr marL="0" indent="0">
              <a:buNone/>
            </a:pPr>
            <a:endParaRPr lang="fr-FR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0" indent="0">
              <a:buNone/>
            </a:pPr>
            <a:r>
              <a:rPr lang="fr-FR" sz="3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Grace : </a:t>
            </a:r>
            <a:r>
              <a:rPr lang="fr-FR" sz="3500" dirty="0"/>
              <a:t>La </a:t>
            </a:r>
            <a:r>
              <a:rPr lang="fr-FR" sz="3500" b="1" dirty="0"/>
              <a:t>réhabilitation améliorée après chirurgie</a:t>
            </a:r>
            <a:r>
              <a:rPr lang="fr-FR" sz="3500" dirty="0"/>
              <a:t> ou </a:t>
            </a:r>
            <a:r>
              <a:rPr lang="fr-FR" sz="3500" b="1" dirty="0"/>
              <a:t>RAC</a:t>
            </a:r>
            <a:r>
              <a:rPr lang="fr-FR" sz="3500" dirty="0"/>
              <a:t> est l’ensemble de mesures </a:t>
            </a:r>
            <a:r>
              <a:rPr lang="fr-FR" sz="3500" b="1" dirty="0"/>
              <a:t>pré per</a:t>
            </a:r>
            <a:r>
              <a:rPr lang="fr-FR" sz="3500" dirty="0"/>
              <a:t> et </a:t>
            </a:r>
            <a:r>
              <a:rPr lang="fr-FR" sz="3500" b="1" dirty="0"/>
              <a:t>postopératoires</a:t>
            </a:r>
            <a:r>
              <a:rPr lang="fr-FR" sz="3500" dirty="0"/>
              <a:t> tendant à réduire l’agression chirurgicale propre à chaque prise en charge.</a:t>
            </a:r>
          </a:p>
          <a:p>
            <a:pPr marL="0" indent="0">
              <a:buNone/>
            </a:pPr>
            <a:endParaRPr lang="fr-FR" sz="3500" dirty="0"/>
          </a:p>
          <a:p>
            <a:pPr marL="0" indent="0">
              <a:buNone/>
            </a:pPr>
            <a:r>
              <a:rPr lang="fr-FR" sz="3500" b="1" dirty="0" err="1">
                <a:solidFill>
                  <a:schemeClr val="accent1">
                    <a:lumMod val="75000"/>
                  </a:schemeClr>
                </a:solidFill>
              </a:rPr>
              <a:t>Préhabilitation</a:t>
            </a:r>
            <a:r>
              <a:rPr lang="fr-FR" sz="3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500" dirty="0"/>
              <a:t>: amélioration des capacités fonctionnelles en préopératoire pour améliorer le post opératoire</a:t>
            </a:r>
          </a:p>
          <a:p>
            <a:pPr marL="0" indent="0">
              <a:buNone/>
            </a:pPr>
            <a:r>
              <a:rPr lang="fr-FR" sz="3500" dirty="0"/>
              <a:t> </a:t>
            </a:r>
            <a:endParaRPr lang="fr-FR" sz="4000" dirty="0"/>
          </a:p>
          <a:p>
            <a:pPr marL="0" indent="0">
              <a:buNone/>
            </a:pPr>
            <a:r>
              <a:rPr lang="fr-FR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Contenu : </a:t>
            </a:r>
            <a:endParaRPr lang="fr-FR" sz="3500" dirty="0">
              <a:sym typeface="+mn-ea"/>
            </a:endParaRPr>
          </a:p>
          <a:p>
            <a:pPr marL="0" indent="0">
              <a:buNone/>
            </a:pPr>
            <a:r>
              <a:rPr lang="fr-FR" sz="3500" dirty="0">
                <a:sym typeface="+mn-ea"/>
              </a:rPr>
              <a:t>pas de réel consensus mais….</a:t>
            </a:r>
            <a:endParaRPr lang="fr-FR" sz="35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Préhabilitation</a:t>
            </a:r>
            <a:r>
              <a:rPr lang="fr-FR" dirty="0"/>
              <a:t> au sein de la RAAC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Prise en charge concertée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2400" dirty="0"/>
              <a:t>multimodale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préhabilitation en chirurgie</a:t>
            </a:r>
            <a:endParaRPr lang="fr-FR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446270" y="1692910"/>
          <a:ext cx="5582285" cy="361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167425" y="841483"/>
          <a:ext cx="11852095" cy="6016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4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4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7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70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First </a:t>
                      </a:r>
                      <a:r>
                        <a:rPr lang="fr-FR" sz="1100" b="1" u="none" strike="noStrike" dirty="0" err="1">
                          <a:effectLst/>
                        </a:rPr>
                        <a:t>author</a:t>
                      </a:r>
                      <a:r>
                        <a:rPr lang="fr-FR" sz="1100" b="1" u="none" strike="noStrike" dirty="0">
                          <a:effectLst/>
                        </a:rPr>
                        <a:t>, </a:t>
                      </a:r>
                      <a:br>
                        <a:rPr lang="fr-FR" sz="1100" b="1" u="none" strike="noStrike" dirty="0">
                          <a:effectLst/>
                        </a:rPr>
                      </a:br>
                      <a:r>
                        <a:rPr lang="fr-FR" sz="1100" b="1" u="none" strike="noStrike" dirty="0" err="1">
                          <a:effectLst/>
                        </a:rPr>
                        <a:t>year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Patients</a:t>
                      </a:r>
                      <a:br>
                        <a:rPr lang="fr-FR" sz="1100" b="1" u="none" strike="noStrike" dirty="0">
                          <a:effectLst/>
                        </a:rPr>
                      </a:br>
                      <a:r>
                        <a:rPr lang="fr-FR" sz="1100" b="1" u="none" strike="noStrike" dirty="0">
                          <a:effectLst/>
                        </a:rPr>
                        <a:t>(n)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err="1">
                          <a:effectLst/>
                        </a:rPr>
                        <a:t>Diagnosis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Intervention group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Median age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(range)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Control group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Median age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(range)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err="1">
                          <a:effectLst/>
                        </a:rPr>
                        <a:t>Prehabilitation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err="1">
                          <a:effectLst/>
                        </a:rPr>
                        <a:t>Feasibility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err="1">
                          <a:effectLst/>
                        </a:rPr>
                        <a:t>Outcomes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Chia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 2016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117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Colorectal </a:t>
                      </a:r>
                      <a:r>
                        <a:rPr lang="fr-FR" sz="1400" u="none" strike="noStrike" dirty="0" err="1">
                          <a:effectLst/>
                        </a:rPr>
                        <a:t>disease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7.0 (65-93)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80.5 (75-97)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Exercice, nutrition, psychosocial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br>
                        <a:rPr lang="fr-FR" sz="1400" u="none" strike="noStrike" dirty="0">
                          <a:effectLst/>
                        </a:rPr>
                      </a:br>
                      <a:r>
                        <a:rPr lang="fr-FR" sz="1400" u="none" strike="noStrike" dirty="0">
                          <a:effectLst/>
                        </a:rPr>
                        <a:t>80% </a:t>
                      </a:r>
                      <a:r>
                        <a:rPr lang="fr-FR" sz="1400" u="none" strike="noStrike" dirty="0" err="1">
                          <a:effectLst/>
                        </a:rPr>
                        <a:t>adherence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↑ LOS (8.4 v 11.0 days)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1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err="1">
                          <a:effectLst/>
                        </a:rPr>
                        <a:t>Hoogeboom</a:t>
                      </a:r>
                      <a:r>
                        <a:rPr lang="fr-FR" sz="1100" b="1" u="none" strike="noStrike" dirty="0">
                          <a:effectLst/>
                        </a:rPr>
                        <a:t>, 2010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21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Hip </a:t>
                      </a:r>
                      <a:r>
                        <a:rPr lang="fr-FR" sz="1400" u="none" strike="noStrike" dirty="0" err="1">
                          <a:effectLst/>
                        </a:rPr>
                        <a:t>osteoarthritis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77 (71-82)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75 (69-90)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Exercice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91%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adherence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Preoperative ↑ in </a:t>
                      </a:r>
                      <a:r>
                        <a:rPr lang="en-US" sz="1400" u="none" strike="noStrike" dirty="0" err="1">
                          <a:effectLst/>
                        </a:rPr>
                        <a:t>exercice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39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err="1">
                          <a:effectLst/>
                        </a:rPr>
                        <a:t>Mazzola</a:t>
                      </a:r>
                      <a:r>
                        <a:rPr lang="fr-FR" sz="1100" b="1" u="none" strike="noStrike" dirty="0">
                          <a:effectLst/>
                        </a:rPr>
                        <a:t>, 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2017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75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err="1">
                          <a:effectLst/>
                        </a:rPr>
                        <a:t>Upper</a:t>
                      </a:r>
                      <a:r>
                        <a:rPr lang="fr-FR" sz="1400" u="none" strike="noStrike" dirty="0">
                          <a:effectLst/>
                        </a:rPr>
                        <a:t> GI </a:t>
                      </a:r>
                      <a:r>
                        <a:rPr lang="fr-FR" sz="1400" u="none" strike="noStrike" dirty="0" err="1">
                          <a:effectLst/>
                        </a:rPr>
                        <a:t>malignancies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75 (44-90)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75 (59-91)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Exercice, nutrition, psychosocial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N/A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fr-FR" sz="1400" u="none" strike="noStrike" dirty="0">
                          <a:effectLst/>
                        </a:rPr>
                      </a:br>
                      <a:r>
                        <a:rPr lang="fr-FR" sz="1400" u="none" strike="noStrike" dirty="0">
                          <a:effectLst/>
                        </a:rPr>
                        <a:t>↓ in 30-day </a:t>
                      </a:r>
                      <a:r>
                        <a:rPr lang="fr-FR" sz="1400" u="none" strike="noStrike" dirty="0" err="1">
                          <a:effectLst/>
                        </a:rPr>
                        <a:t>mortality</a:t>
                      </a:r>
                      <a:r>
                        <a:rPr lang="fr-FR" sz="1400" u="none" strike="noStrike" dirty="0">
                          <a:effectLst/>
                        </a:rPr>
                        <a:t> (0% vs. 14%: p = 0.01)</a:t>
                      </a:r>
                      <a:br>
                        <a:rPr lang="fr-FR" sz="1400" u="none" strike="noStrike" dirty="0">
                          <a:effectLst/>
                        </a:rPr>
                      </a:br>
                      <a:r>
                        <a:rPr lang="fr-FR" sz="1400" u="none" strike="noStrike" dirty="0">
                          <a:effectLst/>
                        </a:rPr>
                        <a:t>↓ in 3-month </a:t>
                      </a:r>
                      <a:r>
                        <a:rPr lang="fr-FR" sz="1400" u="none" strike="noStrike" dirty="0" err="1">
                          <a:effectLst/>
                        </a:rPr>
                        <a:t>mortality</a:t>
                      </a:r>
                      <a:r>
                        <a:rPr lang="fr-FR" sz="1400" u="none" strike="noStrike" dirty="0">
                          <a:effectLst/>
                        </a:rPr>
                        <a:t> (0% vs. 28%: p = 0.001)</a:t>
                      </a:r>
                      <a:br>
                        <a:rPr lang="fr-FR" sz="1400" u="none" strike="noStrike" dirty="0">
                          <a:effectLst/>
                        </a:rPr>
                      </a:br>
                      <a:r>
                        <a:rPr lang="fr-FR" sz="1400" u="none" strike="noStrike" dirty="0">
                          <a:effectLst/>
                        </a:rPr>
                        <a:t>↓ in </a:t>
                      </a:r>
                      <a:r>
                        <a:rPr lang="fr-FR" sz="1400" u="none" strike="noStrike" dirty="0" err="1">
                          <a:effectLst/>
                        </a:rPr>
                        <a:t>overall</a:t>
                      </a:r>
                      <a:r>
                        <a:rPr lang="fr-FR" sz="1400" u="none" strike="noStrike" dirty="0">
                          <a:effectLst/>
                        </a:rPr>
                        <a:t> complications (41% vs. 74%: p = 0.005)</a:t>
                      </a:r>
                      <a:br>
                        <a:rPr lang="fr-FR" sz="1400" u="none" strike="noStrike" dirty="0">
                          <a:effectLst/>
                        </a:rPr>
                      </a:br>
                      <a:r>
                        <a:rPr lang="fr-FR" sz="1400" u="none" strike="noStrike" dirty="0">
                          <a:effectLst/>
                        </a:rPr>
                        <a:t>↓ in </a:t>
                      </a:r>
                      <a:r>
                        <a:rPr lang="fr-FR" sz="1400" u="none" strike="noStrike" dirty="0" err="1">
                          <a:effectLst/>
                        </a:rPr>
                        <a:t>severe</a:t>
                      </a:r>
                      <a:r>
                        <a:rPr lang="fr-FR" sz="1400" u="none" strike="noStrike" dirty="0">
                          <a:effectLst/>
                        </a:rPr>
                        <a:t> complications (17% vs. 43%: p = 0.02)</a:t>
                      </a:r>
                      <a:br>
                        <a:rPr lang="fr-FR" sz="1400" u="none" strike="noStrike" dirty="0">
                          <a:effectLst/>
                        </a:rPr>
                      </a:b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06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err="1">
                          <a:effectLst/>
                        </a:rPr>
                        <a:t>Oosting</a:t>
                      </a:r>
                      <a:r>
                        <a:rPr lang="fr-FR" sz="1100" b="1" u="none" strike="noStrike" dirty="0">
                          <a:effectLst/>
                        </a:rPr>
                        <a:t>, 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2012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Hip osteoarthritis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76.9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75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Exercice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99%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adherence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Preoperative ↑ in </a:t>
                      </a:r>
                      <a:r>
                        <a:rPr lang="en-US" sz="1400" u="none" strike="noStrike" dirty="0" err="1">
                          <a:effectLst/>
                        </a:rPr>
                        <a:t>exercice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[(TUG test (2.9 s: 95% CI - 0.9 to 6.6) and 6MWT (41 m: 95% CI 8 to 74)]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1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err="1">
                          <a:effectLst/>
                        </a:rPr>
                        <a:t>Waite</a:t>
                      </a:r>
                      <a:r>
                        <a:rPr lang="fr-FR" sz="1100" b="1" u="none" strike="noStrike" dirty="0">
                          <a:effectLst/>
                        </a:rPr>
                        <a:t>, 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2017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22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err="1">
                          <a:effectLst/>
                        </a:rPr>
                        <a:t>Coronary</a:t>
                      </a:r>
                      <a:r>
                        <a:rPr lang="fr-FR" sz="1400" u="none" strike="noStrike" dirty="0">
                          <a:effectLst/>
                        </a:rPr>
                        <a:t> or valve </a:t>
                      </a:r>
                      <a:r>
                        <a:rPr lang="fr-FR" sz="1400" u="none" strike="noStrike" dirty="0" err="1">
                          <a:effectLst/>
                        </a:rPr>
                        <a:t>disease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_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_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Exercice, psychosocial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90%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adherence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↓ LOS </a:t>
                      </a:r>
                      <a:r>
                        <a:rPr lang="fr-FR" sz="1400" u="none" strike="noStrike" dirty="0" err="1">
                          <a:effectLst/>
                        </a:rPr>
                        <a:t>associated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↑ in 6MWT</a:t>
                      </a:r>
                      <a:br>
                        <a:rPr lang="fr-FR" sz="1400" u="none" strike="noStrike" dirty="0">
                          <a:effectLst/>
                        </a:rPr>
                      </a:br>
                      <a:r>
                        <a:rPr lang="fr-FR" sz="1400" u="none" strike="noStrike" dirty="0">
                          <a:effectLst/>
                        </a:rPr>
                        <a:t>↑ in CFS</a:t>
                      </a:r>
                      <a:br>
                        <a:rPr lang="fr-FR" sz="1400" u="none" strike="noStrike" dirty="0">
                          <a:effectLst/>
                        </a:rPr>
                      </a:br>
                      <a:r>
                        <a:rPr lang="fr-FR" sz="1400" u="none" strike="noStrike" dirty="0">
                          <a:effectLst/>
                        </a:rPr>
                        <a:t>↑ in 6MWT distance</a:t>
                      </a:r>
                      <a:br>
                        <a:rPr lang="fr-FR" sz="1400" u="none" strike="noStrike" dirty="0">
                          <a:effectLst/>
                        </a:rPr>
                      </a:br>
                      <a:r>
                        <a:rPr lang="fr-FR" sz="1400" u="none" strike="noStrike" dirty="0">
                          <a:effectLst/>
                        </a:rPr>
                        <a:t>↑ in 6MWT speed</a:t>
                      </a:r>
                      <a:br>
                        <a:rPr lang="fr-FR" sz="1400" u="none" strike="noStrike" dirty="0">
                          <a:effectLst/>
                        </a:rPr>
                      </a:br>
                      <a:r>
                        <a:rPr lang="fr-FR" sz="1400" u="none" strike="noStrike" dirty="0">
                          <a:effectLst/>
                        </a:rPr>
                        <a:t>↑ in SPPB total score</a:t>
                      </a:r>
                      <a:br>
                        <a:rPr lang="fr-FR" sz="1400" u="none" strike="noStrike" dirty="0">
                          <a:effectLst/>
                        </a:rPr>
                      </a:b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0" marR="5700" marT="5700" marB="0" anchor="ctr">
                    <a:solidFill>
                      <a:srgbClr val="97BF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837647" y="345277"/>
            <a:ext cx="7946264" cy="36512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Prehabilitation</a:t>
            </a:r>
            <a:r>
              <a:rPr lang="en-US" sz="1600" dirty="0">
                <a:solidFill>
                  <a:schemeClr val="tx1"/>
                </a:solidFill>
              </a:rPr>
              <a:t> in frail surgical patients : a systematic review. </a:t>
            </a:r>
            <a:r>
              <a:rPr lang="en-US" sz="1600" dirty="0" err="1">
                <a:solidFill>
                  <a:schemeClr val="tx1"/>
                </a:solidFill>
              </a:rPr>
              <a:t>Baimas</a:t>
            </a:r>
            <a:r>
              <a:rPr lang="en-US" sz="1600" dirty="0">
                <a:solidFill>
                  <a:schemeClr val="tx1"/>
                </a:solidFill>
              </a:rPr>
              <a:t> – George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</p:nvPr>
        </p:nvGraphicFramePr>
        <p:xfrm>
          <a:off x="465993" y="817684"/>
          <a:ext cx="10515600" cy="543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798169" y="1418127"/>
            <a:ext cx="3150577" cy="122213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/>
              <a:t>+ </a:t>
            </a:r>
            <a:r>
              <a:rPr lang="fr-FR" sz="2000" b="1" dirty="0"/>
              <a:t>sevrage </a:t>
            </a:r>
            <a:r>
              <a:rPr lang="fr-FR" sz="2000" b="1" dirty="0" err="1"/>
              <a:t>alcoolotabagique</a:t>
            </a:r>
            <a:endParaRPr lang="fr-FR" sz="2000" b="1" dirty="0"/>
          </a:p>
          <a:p>
            <a:pPr algn="ctr"/>
            <a:r>
              <a:rPr lang="fr-FR" sz="1600" i="1" dirty="0"/>
              <a:t>(chirurgie thoracique, </a:t>
            </a:r>
            <a:r>
              <a:rPr lang="fr-FR" sz="1600" i="1" dirty="0" err="1"/>
              <a:t>grace</a:t>
            </a:r>
            <a:r>
              <a:rPr lang="fr-FR" sz="1600" i="1" dirty="0"/>
              <a:t> 2015)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015" y="1317259"/>
            <a:ext cx="2883877" cy="86323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/>
              <a:t>+ </a:t>
            </a:r>
            <a:r>
              <a:rPr lang="fr-FR" sz="2000" b="1" dirty="0"/>
              <a:t>préparation de la sortie </a:t>
            </a:r>
            <a:r>
              <a:rPr lang="fr-FR" sz="1600" i="1" dirty="0"/>
              <a:t>(HAS 2016)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188" y="4633814"/>
            <a:ext cx="3174023" cy="122787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fr-FR" dirty="0"/>
              <a:t>+correction </a:t>
            </a:r>
            <a:r>
              <a:rPr lang="fr-FR" sz="2000" b="1" dirty="0"/>
              <a:t>anémie</a:t>
            </a:r>
          </a:p>
          <a:p>
            <a:pPr algn="ctr"/>
            <a:r>
              <a:rPr lang="fr-FR" sz="2000" b="1" dirty="0"/>
              <a:t>sevrage </a:t>
            </a:r>
            <a:r>
              <a:rPr lang="fr-FR" sz="2000" b="1" dirty="0" err="1"/>
              <a:t>alcoolotabagique</a:t>
            </a:r>
            <a:endParaRPr lang="fr-FR" sz="2000" b="1" dirty="0"/>
          </a:p>
          <a:p>
            <a:pPr algn="ctr"/>
            <a:r>
              <a:rPr lang="fr-FR" sz="1600" i="1" dirty="0"/>
              <a:t>(ERAS arthroplastie genou et hanche 2020)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02263" y="4633546"/>
            <a:ext cx="2646484" cy="8528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+ correction </a:t>
            </a:r>
            <a:r>
              <a:rPr lang="fr-FR" sz="2000" b="1" dirty="0"/>
              <a:t>anémie</a:t>
            </a:r>
          </a:p>
          <a:p>
            <a:pPr algn="ctr"/>
            <a:r>
              <a:rPr lang="fr-FR" sz="1600" i="1" dirty="0"/>
              <a:t>(ERAS </a:t>
            </a:r>
            <a:r>
              <a:rPr lang="fr-FR" sz="1600" i="1" dirty="0" err="1"/>
              <a:t>Kc</a:t>
            </a:r>
            <a:r>
              <a:rPr lang="fr-FR" sz="1600" i="1" dirty="0"/>
              <a:t> colorectal 2018)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Modules </a:t>
            </a:r>
            <a:r>
              <a:rPr lang="fr-FR" dirty="0" err="1"/>
              <a:t>préhabilitation</a:t>
            </a:r>
            <a:r>
              <a:rPr lang="fr-FR" dirty="0"/>
              <a:t> patient âgé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151720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Optimisation des pathologies et traitement :évaluation gériatrique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ym typeface="+mn-ea"/>
              </a:rPr>
              <a:t>Fragilité associée à </a:t>
            </a:r>
            <a:r>
              <a:rPr lang="fr-FR" sz="2400" dirty="0">
                <a:solidFill>
                  <a:srgbClr val="FF0000"/>
                </a:solidFill>
                <a:sym typeface="+mn-ea"/>
              </a:rPr>
              <a:t>↑</a:t>
            </a:r>
            <a:r>
              <a:rPr lang="fr-FR" dirty="0">
                <a:sym typeface="+mn-ea"/>
              </a:rPr>
              <a:t> complications post opératoire, mortalité à 30 j, durée de séjour (Hewitt : Age and Ageing 2018)</a:t>
            </a:r>
          </a:p>
          <a:p>
            <a:endParaRPr lang="fr-FR" dirty="0">
              <a:sym typeface="+mn-ea"/>
            </a:endParaRPr>
          </a:p>
          <a:p>
            <a:r>
              <a:rPr lang="fr-FR" dirty="0"/>
              <a:t>Prévalence en chirurgie (Hewitt): 31 à 45,8% </a:t>
            </a:r>
            <a:r>
              <a:rPr lang="fr-FR" dirty="0" err="1"/>
              <a:t>préfragiles</a:t>
            </a:r>
            <a:r>
              <a:rPr lang="fr-FR" dirty="0"/>
              <a:t>, 10,4 à 37% fragiles sur 2 281 patients de 1980 à 2017 </a:t>
            </a:r>
          </a:p>
          <a:p>
            <a:r>
              <a:rPr lang="fr-FR" dirty="0"/>
              <a:t>Population générale : 15 % fragiles et 43,6% </a:t>
            </a:r>
            <a:r>
              <a:rPr lang="fr-FR" dirty="0" err="1"/>
              <a:t>préfragiles</a:t>
            </a:r>
            <a:r>
              <a:rPr lang="fr-FR" dirty="0"/>
              <a:t> des plus de 65 ans en France(Santo-</a:t>
            </a:r>
            <a:r>
              <a:rPr lang="fr-FR" dirty="0" err="1"/>
              <a:t>Eggiman</a:t>
            </a:r>
            <a:r>
              <a:rPr lang="fr-FR" dirty="0"/>
              <a:t> 2009)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M.L. Burg et al. / Urologic Oncology: 2019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18" t="30430" r="35978" b="11745"/>
          <a:stretch>
            <a:fillRect/>
          </a:stretch>
        </p:blipFill>
        <p:spPr>
          <a:xfrm>
            <a:off x="3283008" y="1618615"/>
            <a:ext cx="8441690" cy="523938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préhabilitation en chirurgie</a:t>
            </a:r>
            <a:endParaRPr lang="fr-FR" b="1" dirty="0"/>
          </a:p>
        </p:txBody>
      </p:sp>
      <p:sp>
        <p:nvSpPr>
          <p:cNvPr id="3" name="Text Box 2"/>
          <p:cNvSpPr txBox="1"/>
          <p:nvPr/>
        </p:nvSpPr>
        <p:spPr>
          <a:xfrm>
            <a:off x="546735" y="2094865"/>
            <a:ext cx="2272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/>
              <a:t>123 patients, age médian 74 ans 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3346450" y="3656330"/>
            <a:ext cx="7834168" cy="1930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962660" y="3686810"/>
            <a:ext cx="2110105" cy="16256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46450" y="3358994"/>
            <a:ext cx="7834168" cy="166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ight Arrow 13"/>
          <p:cNvSpPr/>
          <p:nvPr/>
        </p:nvSpPr>
        <p:spPr>
          <a:xfrm>
            <a:off x="962660" y="3391900"/>
            <a:ext cx="2110105" cy="16256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3"/>
          <p:cNvSpPr/>
          <p:nvPr/>
        </p:nvSpPr>
        <p:spPr>
          <a:xfrm>
            <a:off x="962660" y="4943022"/>
            <a:ext cx="2110105" cy="16256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08217" y="4953843"/>
            <a:ext cx="7772401" cy="1517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1315</Words>
  <Application>Microsoft Office PowerPoint</Application>
  <PresentationFormat>Grand écran</PresentationFormat>
  <Paragraphs>241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Facette</vt:lpstr>
      <vt:lpstr>Enjeux du sujet âgé</vt:lpstr>
      <vt:lpstr>Présentation PowerPoint</vt:lpstr>
      <vt:lpstr>Définitions   </vt:lpstr>
      <vt:lpstr>Préhabilitation au sein de la RAAC</vt:lpstr>
      <vt:lpstr>Présentation PowerPoint</vt:lpstr>
      <vt:lpstr>Présentation PowerPoint</vt:lpstr>
      <vt:lpstr>Présentation PowerPoint</vt:lpstr>
      <vt:lpstr>Optimisation des pathologies et traitement :évaluation gériatrique</vt:lpstr>
      <vt:lpstr>M.L. Burg et al. / Urologic Oncology: 2019</vt:lpstr>
      <vt:lpstr>M.L. Burg et al. / Urologic Oncology: 2019</vt:lpstr>
      <vt:lpstr>Optimisation des pathologies et traitement :évaluation gériatrique</vt:lpstr>
      <vt:lpstr>Score de Delphi</vt:lpstr>
      <vt:lpstr>Repérage risque confusion Approches </vt:lpstr>
      <vt:lpstr>Information et prise en charge psychologique</vt:lpstr>
      <vt:lpstr>Information et support psychologique </vt:lpstr>
      <vt:lpstr>Métaanalyse Sorel2019. The Bone &amp; Joint Journal</vt:lpstr>
      <vt:lpstr>Présentation PowerPoint</vt:lpstr>
      <vt:lpstr>Nutrition</vt:lpstr>
      <vt:lpstr>Activité physique chez sujet âgé</vt:lpstr>
      <vt:lpstr>Le contre résistance? : Catalayud 2017 </vt:lpstr>
      <vt:lpstr>Présentation PowerPoint</vt:lpstr>
      <vt:lpstr>Résultats controversés </vt:lpstr>
      <vt:lpstr>Questionnements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132</cp:revision>
  <dcterms:created xsi:type="dcterms:W3CDTF">2019-05-22T09:39:00Z</dcterms:created>
  <dcterms:modified xsi:type="dcterms:W3CDTF">2021-09-22T10:44:31Z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