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1"/>
  </p:notesMasterIdLst>
  <p:sldIdLst>
    <p:sldId id="260" r:id="rId2"/>
    <p:sldId id="325" r:id="rId3"/>
    <p:sldId id="257" r:id="rId4"/>
    <p:sldId id="348" r:id="rId5"/>
    <p:sldId id="349" r:id="rId6"/>
    <p:sldId id="285" r:id="rId7"/>
    <p:sldId id="350" r:id="rId8"/>
    <p:sldId id="323" r:id="rId9"/>
    <p:sldId id="284" r:id="rId10"/>
    <p:sldId id="324" r:id="rId11"/>
    <p:sldId id="263" r:id="rId12"/>
    <p:sldId id="322" r:id="rId13"/>
    <p:sldId id="290" r:id="rId14"/>
    <p:sldId id="287" r:id="rId15"/>
    <p:sldId id="276" r:id="rId16"/>
    <p:sldId id="332" r:id="rId17"/>
    <p:sldId id="296" r:id="rId18"/>
    <p:sldId id="351" r:id="rId19"/>
    <p:sldId id="298" r:id="rId20"/>
    <p:sldId id="294" r:id="rId21"/>
    <p:sldId id="333" r:id="rId22"/>
    <p:sldId id="300" r:id="rId23"/>
    <p:sldId id="297" r:id="rId24"/>
    <p:sldId id="295" r:id="rId25"/>
    <p:sldId id="301" r:id="rId26"/>
    <p:sldId id="342" r:id="rId27"/>
    <p:sldId id="326" r:id="rId28"/>
    <p:sldId id="327" r:id="rId29"/>
    <p:sldId id="329" r:id="rId30"/>
    <p:sldId id="310" r:id="rId31"/>
    <p:sldId id="338" r:id="rId32"/>
    <p:sldId id="340" r:id="rId33"/>
    <p:sldId id="341" r:id="rId34"/>
    <p:sldId id="346" r:id="rId35"/>
    <p:sldId id="347" r:id="rId36"/>
    <p:sldId id="353" r:id="rId37"/>
    <p:sldId id="330" r:id="rId38"/>
    <p:sldId id="352" r:id="rId39"/>
    <p:sldId id="277"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3A68AB-218E-483D-AEF8-E2438AF701EE}">
          <p14:sldIdLst>
            <p14:sldId id="260"/>
            <p14:sldId id="325"/>
            <p14:sldId id="257"/>
            <p14:sldId id="348"/>
            <p14:sldId id="349"/>
            <p14:sldId id="285"/>
            <p14:sldId id="350"/>
            <p14:sldId id="323"/>
            <p14:sldId id="284"/>
            <p14:sldId id="324"/>
            <p14:sldId id="263"/>
            <p14:sldId id="322"/>
            <p14:sldId id="290"/>
            <p14:sldId id="287"/>
            <p14:sldId id="276"/>
            <p14:sldId id="332"/>
            <p14:sldId id="296"/>
            <p14:sldId id="351"/>
            <p14:sldId id="298"/>
            <p14:sldId id="294"/>
            <p14:sldId id="333"/>
            <p14:sldId id="300"/>
            <p14:sldId id="297"/>
            <p14:sldId id="295"/>
            <p14:sldId id="301"/>
            <p14:sldId id="342"/>
            <p14:sldId id="326"/>
            <p14:sldId id="327"/>
            <p14:sldId id="329"/>
            <p14:sldId id="310"/>
            <p14:sldId id="338"/>
            <p14:sldId id="340"/>
            <p14:sldId id="341"/>
            <p14:sldId id="346"/>
            <p14:sldId id="347"/>
            <p14:sldId id="353"/>
            <p14:sldId id="330"/>
          </p14:sldIdLst>
        </p14:section>
        <p14:section name="Untitled Section" id="{AC141786-4E82-4983-81F4-DAC4D05E8629}">
          <p14:sldIdLst>
            <p14:sldId id="352"/>
            <p14:sldId id="27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DE3"/>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26" autoAdjust="0"/>
    <p:restoredTop sz="75281" autoAdjust="0"/>
  </p:normalViewPr>
  <p:slideViewPr>
    <p:cSldViewPr snapToGrid="0">
      <p:cViewPr varScale="1">
        <p:scale>
          <a:sx n="50" d="100"/>
          <a:sy n="50" d="100"/>
        </p:scale>
        <p:origin x="1320" y="60"/>
      </p:cViewPr>
      <p:guideLst/>
    </p:cSldViewPr>
  </p:slideViewPr>
  <p:outlineViewPr>
    <p:cViewPr>
      <p:scale>
        <a:sx n="33" d="100"/>
        <a:sy n="33" d="100"/>
      </p:scale>
      <p:origin x="0" y="-72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adir\OneDrive\Bureau\boulot%20et%20stage\ARS\m&#233;moire\Classeu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badir\OneDrive\Bureau\boulot%20et%20stage\ARS\m&#233;moire\Classeur.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Feuil1!$B$73</c:f>
              <c:strCache>
                <c:ptCount val="1"/>
                <c:pt idx="0">
                  <c:v>Oui </c:v>
                </c:pt>
              </c:strCache>
            </c:strRef>
          </c:tx>
          <c:spPr>
            <a:solidFill>
              <a:schemeClr val="accent6"/>
            </a:solidFill>
            <a:ln>
              <a:noFill/>
            </a:ln>
            <a:effectLst/>
          </c:spPr>
          <c:invertIfNegative val="0"/>
          <c:dLbls>
            <c:dLbl>
              <c:idx val="0"/>
              <c:layout>
                <c:manualLayout>
                  <c:x val="4.4862257615951441E-8"/>
                  <c:y val="3.133622445381274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FF0000"/>
                        </a:solidFill>
                        <a:latin typeface="+mn-lt"/>
                        <a:ea typeface="+mn-ea"/>
                        <a:cs typeface="+mn-cs"/>
                      </a:defRPr>
                    </a:pPr>
                    <a:r>
                      <a:rPr lang="en-US" sz="1200" dirty="0">
                        <a:solidFill>
                          <a:srgbClr val="FF0000"/>
                        </a:solidFill>
                      </a:rPr>
                      <a:t>15,5%</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005291005291005E-2"/>
                      <c:h val="0.1425710615960239"/>
                    </c:manualLayout>
                  </c15:layout>
                  <c15:showDataLabelsRange val="0"/>
                </c:ext>
                <c:ext xmlns:c16="http://schemas.microsoft.com/office/drawing/2014/chart" uri="{C3380CC4-5D6E-409C-BE32-E72D297353CC}">
                  <c16:uniqueId val="{00000003-585F-44C3-9DDC-9E9BDA08C2D9}"/>
                </c:ext>
              </c:extLst>
            </c:dLbl>
            <c:dLbl>
              <c:idx val="1"/>
              <c:tx>
                <c:rich>
                  <a:bodyPr rot="0" spcFirstLastPara="1" vertOverflow="ellipsis" vert="horz" wrap="square" lIns="38100" tIns="19050" rIns="38100" bIns="19050" anchor="ctr" anchorCtr="1">
                    <a:noAutofit/>
                  </a:bodyPr>
                  <a:lstStyle/>
                  <a:p>
                    <a:pPr>
                      <a:defRPr sz="1200" b="0" i="0" u="none" strike="noStrike" kern="1200" baseline="0">
                        <a:solidFill>
                          <a:srgbClr val="FF0000"/>
                        </a:solidFill>
                        <a:latin typeface="+mn-lt"/>
                        <a:ea typeface="+mn-ea"/>
                        <a:cs typeface="+mn-cs"/>
                      </a:defRPr>
                    </a:pPr>
                    <a:r>
                      <a:rPr lang="en-US" sz="1200" dirty="0">
                        <a:solidFill>
                          <a:srgbClr val="FF0000"/>
                        </a:solidFill>
                      </a:rPr>
                      <a:t>14,7%</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5.2698412698412696E-2"/>
                      <c:h val="8.9379572234321775E-2"/>
                    </c:manualLayout>
                  </c15:layout>
                  <c15:showDataLabelsRange val="0"/>
                </c:ext>
                <c:ext xmlns:c16="http://schemas.microsoft.com/office/drawing/2014/chart" uri="{C3380CC4-5D6E-409C-BE32-E72D297353CC}">
                  <c16:uniqueId val="{00000005-585F-44C3-9DDC-9E9BDA08C2D9}"/>
                </c:ext>
              </c:extLst>
            </c:dLbl>
            <c:dLbl>
              <c:idx val="2"/>
              <c:tx>
                <c:rich>
                  <a:bodyPr rot="0" spcFirstLastPara="1" vertOverflow="ellipsis" vert="horz" wrap="square" lIns="38100" tIns="19050" rIns="38100" bIns="19050" anchor="ctr" anchorCtr="1">
                    <a:noAutofit/>
                  </a:bodyPr>
                  <a:lstStyle/>
                  <a:p>
                    <a:pPr>
                      <a:defRPr sz="1200" b="0" i="0" u="none" strike="noStrike" kern="1200" baseline="0">
                        <a:solidFill>
                          <a:srgbClr val="FF0000"/>
                        </a:solidFill>
                        <a:latin typeface="+mn-lt"/>
                        <a:ea typeface="+mn-ea"/>
                        <a:cs typeface="+mn-cs"/>
                      </a:defRPr>
                    </a:pPr>
                    <a:r>
                      <a:rPr lang="en-US" sz="1200" dirty="0">
                        <a:solidFill>
                          <a:srgbClr val="FF0000"/>
                        </a:solidFill>
                      </a:rPr>
                      <a:t>7,1%</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4.1746031746031739E-2"/>
                      <c:h val="7.1649075780421068E-2"/>
                    </c:manualLayout>
                  </c15:layout>
                  <c15:showDataLabelsRange val="0"/>
                </c:ext>
                <c:ext xmlns:c16="http://schemas.microsoft.com/office/drawing/2014/chart" uri="{C3380CC4-5D6E-409C-BE32-E72D297353CC}">
                  <c16:uniqueId val="{00000007-585F-44C3-9DDC-9E9BDA08C2D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Feuil1!$C$72:$E$72</c:f>
              <c:strCache>
                <c:ptCount val="3"/>
                <c:pt idx="0">
                  <c:v>J3</c:v>
                </c:pt>
                <c:pt idx="1">
                  <c:v>J13</c:v>
                </c:pt>
                <c:pt idx="2">
                  <c:v>J23</c:v>
                </c:pt>
              </c:strCache>
            </c:strRef>
          </c:cat>
          <c:val>
            <c:numRef>
              <c:f>Feuil1!$C$73:$E$73</c:f>
              <c:numCache>
                <c:formatCode>General</c:formatCode>
                <c:ptCount val="3"/>
                <c:pt idx="0">
                  <c:v>160</c:v>
                </c:pt>
                <c:pt idx="1">
                  <c:v>127</c:v>
                </c:pt>
                <c:pt idx="2">
                  <c:v>60</c:v>
                </c:pt>
              </c:numCache>
            </c:numRef>
          </c:val>
          <c:extLst>
            <c:ext xmlns:c16="http://schemas.microsoft.com/office/drawing/2014/chart" uri="{C3380CC4-5D6E-409C-BE32-E72D297353CC}">
              <c16:uniqueId val="{00000000-585F-44C3-9DDC-9E9BDA08C2D9}"/>
            </c:ext>
          </c:extLst>
        </c:ser>
        <c:ser>
          <c:idx val="1"/>
          <c:order val="1"/>
          <c:tx>
            <c:strRef>
              <c:f>Feuil1!$B$74</c:f>
              <c:strCache>
                <c:ptCount val="1"/>
                <c:pt idx="0">
                  <c:v>Non </c:v>
                </c:pt>
              </c:strCache>
            </c:strRef>
          </c:tx>
          <c:spPr>
            <a:solidFill>
              <a:schemeClr val="accent4"/>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84,5%</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4.8730158730158735E-2"/>
                      <c:h val="6.4556877198860788E-2"/>
                    </c:manualLayout>
                  </c15:layout>
                  <c15:showDataLabelsRange val="0"/>
                </c:ext>
                <c:ext xmlns:c16="http://schemas.microsoft.com/office/drawing/2014/chart" uri="{C3380CC4-5D6E-409C-BE32-E72D297353CC}">
                  <c16:uniqueId val="{00000004-585F-44C3-9DDC-9E9BDA08C2D9}"/>
                </c:ext>
              </c:extLst>
            </c:dLbl>
            <c:dLbl>
              <c:idx val="1"/>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a:t>85,3%</a:t>
                    </a:r>
                    <a:endParaRPr lang="en-US" sz="1200" dirty="0"/>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4.476190476190476E-2"/>
                      <c:h val="8.9379572234321775E-2"/>
                    </c:manualLayout>
                  </c15:layout>
                  <c15:showDataLabelsRange val="0"/>
                </c:ext>
                <c:ext xmlns:c16="http://schemas.microsoft.com/office/drawing/2014/chart" uri="{C3380CC4-5D6E-409C-BE32-E72D297353CC}">
                  <c16:uniqueId val="{00000006-585F-44C3-9DDC-9E9BDA08C2D9}"/>
                </c:ext>
              </c:extLst>
            </c:dLbl>
            <c:dLbl>
              <c:idx val="2"/>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dirty="0"/>
                      <a:t>92,9%</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4.6084656084656089E-2"/>
                      <c:h val="6.1010777908080641E-2"/>
                    </c:manualLayout>
                  </c15:layout>
                  <c15:showDataLabelsRange val="0"/>
                </c:ext>
                <c:ext xmlns:c16="http://schemas.microsoft.com/office/drawing/2014/chart" uri="{C3380CC4-5D6E-409C-BE32-E72D297353CC}">
                  <c16:uniqueId val="{00000008-585F-44C3-9DDC-9E9BDA08C2D9}"/>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Feuil1!$C$72:$E$72</c:f>
              <c:strCache>
                <c:ptCount val="3"/>
                <c:pt idx="0">
                  <c:v>J3</c:v>
                </c:pt>
                <c:pt idx="1">
                  <c:v>J13</c:v>
                </c:pt>
                <c:pt idx="2">
                  <c:v>J23</c:v>
                </c:pt>
              </c:strCache>
            </c:strRef>
          </c:cat>
          <c:val>
            <c:numRef>
              <c:f>Feuil1!$C$74:$E$74</c:f>
              <c:numCache>
                <c:formatCode>General</c:formatCode>
                <c:ptCount val="3"/>
                <c:pt idx="0">
                  <c:v>871</c:v>
                </c:pt>
                <c:pt idx="1">
                  <c:v>735</c:v>
                </c:pt>
                <c:pt idx="2">
                  <c:v>788</c:v>
                </c:pt>
              </c:numCache>
            </c:numRef>
          </c:val>
          <c:extLst>
            <c:ext xmlns:c16="http://schemas.microsoft.com/office/drawing/2014/chart" uri="{C3380CC4-5D6E-409C-BE32-E72D297353CC}">
              <c16:uniqueId val="{00000001-585F-44C3-9DDC-9E9BDA08C2D9}"/>
            </c:ext>
          </c:extLst>
        </c:ser>
        <c:dLbls>
          <c:showLegendKey val="0"/>
          <c:showVal val="1"/>
          <c:showCatName val="0"/>
          <c:showSerName val="0"/>
          <c:showPercent val="0"/>
          <c:showBubbleSize val="0"/>
        </c:dLbls>
        <c:gapWidth val="219"/>
        <c:axId val="548199631"/>
        <c:axId val="553320207"/>
      </c:barChart>
      <c:catAx>
        <c:axId val="5481996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553320207"/>
        <c:crosses val="autoZero"/>
        <c:auto val="1"/>
        <c:lblAlgn val="ctr"/>
        <c:lblOffset val="100"/>
        <c:noMultiLvlLbl val="0"/>
      </c:catAx>
      <c:valAx>
        <c:axId val="553320207"/>
        <c:scaling>
          <c:orientation val="minMax"/>
          <c:max val="900"/>
        </c:scaling>
        <c:delete val="1"/>
        <c:axPos val="l"/>
        <c:numFmt formatCode="General" sourceLinked="1"/>
        <c:majorTickMark val="none"/>
        <c:minorTickMark val="none"/>
        <c:tickLblPos val="nextTo"/>
        <c:crossAx val="548199631"/>
        <c:crosses val="autoZero"/>
        <c:crossBetween val="between"/>
        <c:maj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702620811048085E-2"/>
          <c:y val="1.9753206004144375E-2"/>
          <c:w val="0.95129737918895196"/>
          <c:h val="0.82616523250027807"/>
        </c:manualLayout>
      </c:layout>
      <c:barChart>
        <c:barDir val="col"/>
        <c:grouping val="clustered"/>
        <c:varyColors val="0"/>
        <c:ser>
          <c:idx val="0"/>
          <c:order val="0"/>
          <c:tx>
            <c:strRef>
              <c:f>Feuil1!$C$3</c:f>
              <c:strCache>
                <c:ptCount val="1"/>
                <c:pt idx="0">
                  <c:v>J3</c:v>
                </c:pt>
              </c:strCache>
            </c:strRef>
          </c:tx>
          <c:spPr>
            <a:solidFill>
              <a:schemeClr val="accent6"/>
            </a:solidFill>
            <a:ln>
              <a:noFill/>
            </a:ln>
            <a:effectLst/>
          </c:spPr>
          <c:invertIfNegative val="0"/>
          <c:dLbls>
            <c:dLbl>
              <c:idx val="0"/>
              <c:tx>
                <c:rich>
                  <a:bodyPr/>
                  <a:lstStyle/>
                  <a:p>
                    <a:r>
                      <a:rPr lang="en-US" sz="1200" b="0" i="0" u="none" strike="noStrike" baseline="0" dirty="0">
                        <a:effectLst/>
                      </a:rPr>
                      <a:t>1,9%</a:t>
                    </a:r>
                    <a:endParaRPr lang="en-US" sz="1200"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A9B-4E13-A95E-F845166A1FD4}"/>
                </c:ext>
              </c:extLst>
            </c:dLbl>
            <c:dLbl>
              <c:idx val="1"/>
              <c:tx>
                <c:rich>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r>
                      <a:rPr lang="en-US">
                        <a:solidFill>
                          <a:srgbClr val="FF0000"/>
                        </a:solidFill>
                      </a:rPr>
                      <a:t>14,4%</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BA9B-4E13-A95E-F845166A1FD4}"/>
                </c:ext>
              </c:extLst>
            </c:dLbl>
            <c:dLbl>
              <c:idx val="2"/>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a:solidFill>
                          <a:schemeClr val="tx1"/>
                        </a:solidFill>
                      </a:rPr>
                      <a:t>10%</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BA9B-4E13-A95E-F845166A1FD4}"/>
                </c:ext>
              </c:extLst>
            </c:dLbl>
            <c:dLbl>
              <c:idx val="3"/>
              <c:tx>
                <c:rich>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r>
                      <a:rPr lang="en-US" dirty="0">
                        <a:solidFill>
                          <a:schemeClr val="tx1"/>
                        </a:solidFill>
                      </a:rPr>
                      <a:t>15,6%</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BA9B-4E13-A95E-F845166A1F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Feuil1!$B$4:$B$7</c:f>
              <c:strCache>
                <c:ptCount val="4"/>
                <c:pt idx="0">
                  <c:v>Nausée Vomissement</c:v>
                </c:pt>
                <c:pt idx="1">
                  <c:v>Douleur</c:v>
                </c:pt>
                <c:pt idx="2">
                  <c:v>Saignement</c:v>
                </c:pt>
                <c:pt idx="3">
                  <c:v>Pansement Cicatrice</c:v>
                </c:pt>
              </c:strCache>
            </c:strRef>
          </c:cat>
          <c:val>
            <c:numRef>
              <c:f>Feuil1!$C$4:$C$7</c:f>
              <c:numCache>
                <c:formatCode>0.0%</c:formatCode>
                <c:ptCount val="4"/>
                <c:pt idx="0">
                  <c:v>1.8749999999999999E-2</c:v>
                </c:pt>
                <c:pt idx="1">
                  <c:v>0.14374999999999999</c:v>
                </c:pt>
                <c:pt idx="2">
                  <c:v>0.1</c:v>
                </c:pt>
                <c:pt idx="3">
                  <c:v>0.15625</c:v>
                </c:pt>
              </c:numCache>
            </c:numRef>
          </c:val>
          <c:extLst>
            <c:ext xmlns:c16="http://schemas.microsoft.com/office/drawing/2014/chart" uri="{C3380CC4-5D6E-409C-BE32-E72D297353CC}">
              <c16:uniqueId val="{00000000-BA9B-4E13-A95E-F845166A1FD4}"/>
            </c:ext>
          </c:extLst>
        </c:ser>
        <c:ser>
          <c:idx val="2"/>
          <c:order val="2"/>
          <c:tx>
            <c:strRef>
              <c:f>Feuil1!$E$3</c:f>
              <c:strCache>
                <c:ptCount val="1"/>
                <c:pt idx="0">
                  <c:v>J13</c:v>
                </c:pt>
              </c:strCache>
            </c:strRef>
          </c:tx>
          <c:spPr>
            <a:solidFill>
              <a:schemeClr val="accent4"/>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r>
                      <a:rPr lang="en-US" sz="1200"/>
                      <a:t>3,1</a:t>
                    </a:r>
                    <a:r>
                      <a:rPr lang="en-US" sz="1200" dirty="0"/>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layout>
                    <c:manualLayout>
                      <c:w val="5.2375992573894352E-2"/>
                      <c:h val="4.594618657885359E-2"/>
                    </c:manualLayout>
                  </c15:layout>
                  <c15:showDataLabelsRange val="0"/>
                </c:ext>
                <c:ext xmlns:c16="http://schemas.microsoft.com/office/drawing/2014/chart" uri="{C3380CC4-5D6E-409C-BE32-E72D297353CC}">
                  <c16:uniqueId val="{00000006-BA9B-4E13-A95E-F845166A1FD4}"/>
                </c:ext>
              </c:extLst>
            </c:dLbl>
            <c:dLbl>
              <c:idx val="1"/>
              <c:tx>
                <c:rich>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r>
                      <a:rPr lang="en-US">
                        <a:solidFill>
                          <a:srgbClr val="FF0000"/>
                        </a:solidFill>
                      </a:rPr>
                      <a:t>12,6%</a:t>
                    </a: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BA9B-4E13-A95E-F845166A1FD4}"/>
                </c:ext>
              </c:extLst>
            </c:dLbl>
            <c:dLbl>
              <c:idx val="2"/>
              <c:tx>
                <c:rich>
                  <a:bodyPr/>
                  <a:lstStyle/>
                  <a:p>
                    <a:r>
                      <a:rPr lang="en-US"/>
                      <a:t>7,9%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A9B-4E13-A95E-F845166A1FD4}"/>
                </c:ext>
              </c:extLst>
            </c:dLbl>
            <c:dLbl>
              <c:idx val="3"/>
              <c:tx>
                <c:rich>
                  <a:bodyPr/>
                  <a:lstStyle/>
                  <a:p>
                    <a:r>
                      <a:rPr lang="en-US"/>
                      <a:t>10,2%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BA9B-4E13-A95E-F845166A1F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Feuil1!$B$4:$B$7</c:f>
              <c:strCache>
                <c:ptCount val="4"/>
                <c:pt idx="0">
                  <c:v>Nausée Vomissement</c:v>
                </c:pt>
                <c:pt idx="1">
                  <c:v>Douleur</c:v>
                </c:pt>
                <c:pt idx="2">
                  <c:v>Saignement</c:v>
                </c:pt>
                <c:pt idx="3">
                  <c:v>Pansement Cicatrice</c:v>
                </c:pt>
              </c:strCache>
            </c:strRef>
          </c:cat>
          <c:val>
            <c:numRef>
              <c:f>Feuil1!$E$4:$E$7</c:f>
              <c:numCache>
                <c:formatCode>0.0%</c:formatCode>
                <c:ptCount val="4"/>
                <c:pt idx="0">
                  <c:v>3.1496062992125984E-2</c:v>
                </c:pt>
                <c:pt idx="1">
                  <c:v>0.12598425196850394</c:v>
                </c:pt>
                <c:pt idx="2">
                  <c:v>7.874015748031496E-2</c:v>
                </c:pt>
                <c:pt idx="3">
                  <c:v>0.10236220472440945</c:v>
                </c:pt>
              </c:numCache>
            </c:numRef>
          </c:val>
          <c:extLst>
            <c:ext xmlns:c16="http://schemas.microsoft.com/office/drawing/2014/chart" uri="{C3380CC4-5D6E-409C-BE32-E72D297353CC}">
              <c16:uniqueId val="{00000001-BA9B-4E13-A95E-F845166A1FD4}"/>
            </c:ext>
          </c:extLst>
        </c:ser>
        <c:ser>
          <c:idx val="4"/>
          <c:order val="4"/>
          <c:tx>
            <c:strRef>
              <c:f>Feuil1!$G$3</c:f>
              <c:strCache>
                <c:ptCount val="1"/>
                <c:pt idx="0">
                  <c:v>J23</c:v>
                </c:pt>
              </c:strCache>
            </c:strRef>
          </c:tx>
          <c:spPr>
            <a:solidFill>
              <a:schemeClr val="accent5">
                <a:lumMod val="60000"/>
              </a:schemeClr>
            </a:solidFill>
            <a:ln>
              <a:noFill/>
            </a:ln>
            <a:effectLst/>
          </c:spPr>
          <c:invertIfNegative val="0"/>
          <c:dLbls>
            <c:dLbl>
              <c:idx val="1"/>
              <c:tx>
                <c:rich>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r>
                      <a:rPr lang="en-US">
                        <a:solidFill>
                          <a:srgbClr val="FF0000"/>
                        </a:solidFill>
                      </a:rPr>
                      <a:t>13,3%</a:t>
                    </a:r>
                    <a:endParaRPr lang="en-US" dirty="0">
                      <a:solidFill>
                        <a:srgbClr val="FF0000"/>
                      </a:solidFill>
                    </a:endParaRPr>
                  </a:p>
                </c:rich>
              </c:tx>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BA9B-4E13-A95E-F845166A1FD4}"/>
                </c:ext>
              </c:extLst>
            </c:dLbl>
            <c:dLbl>
              <c:idx val="2"/>
              <c:tx>
                <c:rich>
                  <a:bodyPr/>
                  <a:lstStyle/>
                  <a:p>
                    <a:r>
                      <a:rPr lang="en-US"/>
                      <a:t>3,3%</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BA9B-4E13-A95E-F845166A1FD4}"/>
                </c:ext>
              </c:extLst>
            </c:dLbl>
            <c:dLbl>
              <c:idx val="3"/>
              <c:tx>
                <c:rich>
                  <a:bodyPr/>
                  <a:lstStyle/>
                  <a:p>
                    <a:r>
                      <a:rPr lang="en-US"/>
                      <a:t>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BA9B-4E13-A95E-F845166A1FD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Feuil1!$B$4:$B$7</c:f>
              <c:strCache>
                <c:ptCount val="4"/>
                <c:pt idx="0">
                  <c:v>Nausée Vomissement</c:v>
                </c:pt>
                <c:pt idx="1">
                  <c:v>Douleur</c:v>
                </c:pt>
                <c:pt idx="2">
                  <c:v>Saignement</c:v>
                </c:pt>
                <c:pt idx="3">
                  <c:v>Pansement Cicatrice</c:v>
                </c:pt>
              </c:strCache>
            </c:strRef>
          </c:cat>
          <c:val>
            <c:numRef>
              <c:f>Feuil1!$G$4:$G$7</c:f>
              <c:numCache>
                <c:formatCode>0.0%</c:formatCode>
                <c:ptCount val="4"/>
                <c:pt idx="0">
                  <c:v>0</c:v>
                </c:pt>
                <c:pt idx="1">
                  <c:v>0.13333333333333333</c:v>
                </c:pt>
                <c:pt idx="2">
                  <c:v>3.3333333333333333E-2</c:v>
                </c:pt>
                <c:pt idx="3">
                  <c:v>0.05</c:v>
                </c:pt>
              </c:numCache>
            </c:numRef>
          </c:val>
          <c:extLst>
            <c:ext xmlns:c16="http://schemas.microsoft.com/office/drawing/2014/chart" uri="{C3380CC4-5D6E-409C-BE32-E72D297353CC}">
              <c16:uniqueId val="{00000002-BA9B-4E13-A95E-F845166A1FD4}"/>
            </c:ext>
          </c:extLst>
        </c:ser>
        <c:dLbls>
          <c:dLblPos val="outEnd"/>
          <c:showLegendKey val="0"/>
          <c:showVal val="1"/>
          <c:showCatName val="0"/>
          <c:showSerName val="0"/>
          <c:showPercent val="0"/>
          <c:showBubbleSize val="0"/>
        </c:dLbls>
        <c:gapWidth val="219"/>
        <c:axId val="251809295"/>
        <c:axId val="238486495"/>
        <c:extLst>
          <c:ext xmlns:c15="http://schemas.microsoft.com/office/drawing/2012/chart" uri="{02D57815-91ED-43cb-92C2-25804820EDAC}">
            <c15:filteredBarSeries>
              <c15:ser>
                <c:idx val="1"/>
                <c:order val="1"/>
                <c:tx>
                  <c:strRef>
                    <c:extLst>
                      <c:ext uri="{02D57815-91ED-43cb-92C2-25804820EDAC}">
                        <c15:formulaRef>
                          <c15:sqref>Feuil1!$D$3</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Feuil1!$B$4:$B$7</c15:sqref>
                        </c15:formulaRef>
                      </c:ext>
                    </c:extLst>
                    <c:strCache>
                      <c:ptCount val="4"/>
                      <c:pt idx="0">
                        <c:v>Nausée Vomissement</c:v>
                      </c:pt>
                      <c:pt idx="1">
                        <c:v>Douleur</c:v>
                      </c:pt>
                      <c:pt idx="2">
                        <c:v>Saignement</c:v>
                      </c:pt>
                      <c:pt idx="3">
                        <c:v>Pansement Cicatrice</c:v>
                      </c:pt>
                    </c:strCache>
                  </c:strRef>
                </c:cat>
                <c:val>
                  <c:numRef>
                    <c:extLst>
                      <c:ext uri="{02D57815-91ED-43cb-92C2-25804820EDAC}">
                        <c15:formulaRef>
                          <c15:sqref>Feuil1!$D$4:$D$7</c15:sqref>
                        </c15:formulaRef>
                      </c:ext>
                    </c:extLst>
                    <c:numCache>
                      <c:formatCode>General</c:formatCode>
                      <c:ptCount val="4"/>
                    </c:numCache>
                  </c:numRef>
                </c:val>
                <c:extLst>
                  <c:ext xmlns:c16="http://schemas.microsoft.com/office/drawing/2014/chart" uri="{C3380CC4-5D6E-409C-BE32-E72D297353CC}">
                    <c16:uniqueId val="{00000003-BA9B-4E13-A95E-F845166A1FD4}"/>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Feuil1!$F$3</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Feuil1!$B$4:$B$7</c15:sqref>
                        </c15:formulaRef>
                      </c:ext>
                    </c:extLst>
                    <c:strCache>
                      <c:ptCount val="4"/>
                      <c:pt idx="0">
                        <c:v>Nausée Vomissement</c:v>
                      </c:pt>
                      <c:pt idx="1">
                        <c:v>Douleur</c:v>
                      </c:pt>
                      <c:pt idx="2">
                        <c:v>Saignement</c:v>
                      </c:pt>
                      <c:pt idx="3">
                        <c:v>Pansement Cicatrice</c:v>
                      </c:pt>
                    </c:strCache>
                  </c:strRef>
                </c:cat>
                <c:val>
                  <c:numRef>
                    <c:extLst xmlns:c15="http://schemas.microsoft.com/office/drawing/2012/chart">
                      <c:ext xmlns:c15="http://schemas.microsoft.com/office/drawing/2012/chart" uri="{02D57815-91ED-43cb-92C2-25804820EDAC}">
                        <c15:formulaRef>
                          <c15:sqref>Feuil1!$F$4:$F$7</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4-BA9B-4E13-A95E-F845166A1FD4}"/>
                  </c:ext>
                </c:extLst>
              </c15:ser>
            </c15:filteredBarSeries>
          </c:ext>
        </c:extLst>
      </c:barChart>
      <c:catAx>
        <c:axId val="251809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238486495"/>
        <c:crosses val="autoZero"/>
        <c:auto val="1"/>
        <c:lblAlgn val="ctr"/>
        <c:lblOffset val="100"/>
        <c:noMultiLvlLbl val="0"/>
      </c:catAx>
      <c:valAx>
        <c:axId val="238486495"/>
        <c:scaling>
          <c:orientation val="minMax"/>
          <c:max val="0.2"/>
          <c:min val="0"/>
        </c:scaling>
        <c:delete val="1"/>
        <c:axPos val="l"/>
        <c:numFmt formatCode="0.0%" sourceLinked="1"/>
        <c:majorTickMark val="none"/>
        <c:minorTickMark val="none"/>
        <c:tickLblPos val="nextTo"/>
        <c:crossAx val="251809295"/>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w="12700"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Feuil1!$C$19</c:f>
              <c:strCache>
                <c:ptCount val="1"/>
                <c:pt idx="0">
                  <c:v>J3</c:v>
                </c:pt>
              </c:strCache>
            </c:strRef>
          </c:tx>
          <c:spPr>
            <a:solidFill>
              <a:schemeClr val="accent6"/>
            </a:solidFill>
            <a:ln>
              <a:noFill/>
            </a:ln>
            <a:effectLst/>
          </c:spPr>
          <c:invertIfNegative val="0"/>
          <c:dLbls>
            <c:dLbl>
              <c:idx val="0"/>
              <c:tx>
                <c:rich>
                  <a:bodyPr/>
                  <a:lstStyle/>
                  <a:p>
                    <a:r>
                      <a:rPr lang="en-US"/>
                      <a:t>43,1</a:t>
                    </a:r>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E9A9-4411-AC08-D1E70A23FBDA}"/>
                </c:ext>
              </c:extLst>
            </c:dLbl>
            <c:dLbl>
              <c:idx val="1"/>
              <c:tx>
                <c:rich>
                  <a:bodyPr/>
                  <a:lstStyle/>
                  <a:p>
                    <a:r>
                      <a:rPr lang="en-US"/>
                      <a:t>21,2%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9A9-4411-AC08-D1E70A23FBDA}"/>
                </c:ext>
              </c:extLst>
            </c:dLbl>
            <c:dLbl>
              <c:idx val="2"/>
              <c:tx>
                <c:rich>
                  <a:bodyPr/>
                  <a:lstStyle/>
                  <a:p>
                    <a:r>
                      <a:rPr lang="en-US"/>
                      <a:t>18,1%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E9A9-4411-AC08-D1E70A23FBDA}"/>
                </c:ext>
              </c:extLst>
            </c:dLbl>
            <c:dLbl>
              <c:idx val="3"/>
              <c:tx>
                <c:rich>
                  <a:bodyPr/>
                  <a:lstStyle/>
                  <a:p>
                    <a:r>
                      <a:rPr lang="en-US"/>
                      <a:t>12,5%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9A9-4411-AC08-D1E70A23FBDA}"/>
                </c:ext>
              </c:extLst>
            </c:dLbl>
            <c:dLbl>
              <c:idx val="4"/>
              <c:tx>
                <c:rich>
                  <a:bodyPr/>
                  <a:lstStyle/>
                  <a:p>
                    <a:r>
                      <a:rPr lang="en-US"/>
                      <a:t>0,6%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E9A9-4411-AC08-D1E70A23FBD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Feuil1!$B$20:$B$24</c:f>
              <c:strCache>
                <c:ptCount val="5"/>
                <c:pt idx="0">
                  <c:v>Hôpital</c:v>
                </c:pt>
                <c:pt idx="1">
                  <c:v>Médecin </c:v>
                </c:pt>
                <c:pt idx="2">
                  <c:v>Infirmier </c:v>
                </c:pt>
                <c:pt idx="3">
                  <c:v>Urgences</c:v>
                </c:pt>
                <c:pt idx="4">
                  <c:v>Kinésithérapeute </c:v>
                </c:pt>
              </c:strCache>
            </c:strRef>
          </c:cat>
          <c:val>
            <c:numRef>
              <c:f>Feuil1!$C$20:$C$24</c:f>
              <c:numCache>
                <c:formatCode>0.00%</c:formatCode>
                <c:ptCount val="5"/>
                <c:pt idx="0">
                  <c:v>0.43125000000000002</c:v>
                </c:pt>
                <c:pt idx="1">
                  <c:v>0.21249999999999999</c:v>
                </c:pt>
                <c:pt idx="2">
                  <c:v>0.18124999999999999</c:v>
                </c:pt>
                <c:pt idx="3">
                  <c:v>0.125</c:v>
                </c:pt>
                <c:pt idx="4">
                  <c:v>6.2500000000000003E-3</c:v>
                </c:pt>
              </c:numCache>
            </c:numRef>
          </c:val>
          <c:extLst>
            <c:ext xmlns:c16="http://schemas.microsoft.com/office/drawing/2014/chart" uri="{C3380CC4-5D6E-409C-BE32-E72D297353CC}">
              <c16:uniqueId val="{00000000-E9A9-4411-AC08-D1E70A23FBDA}"/>
            </c:ext>
          </c:extLst>
        </c:ser>
        <c:ser>
          <c:idx val="2"/>
          <c:order val="2"/>
          <c:tx>
            <c:strRef>
              <c:f>Feuil1!$E$19</c:f>
              <c:strCache>
                <c:ptCount val="1"/>
                <c:pt idx="0">
                  <c:v>J13</c:v>
                </c:pt>
              </c:strCache>
            </c:strRef>
          </c:tx>
          <c:spPr>
            <a:solidFill>
              <a:schemeClr val="accent4"/>
            </a:solidFill>
            <a:ln>
              <a:noFill/>
            </a:ln>
            <a:effectLst/>
          </c:spPr>
          <c:invertIfNegative val="0"/>
          <c:dLbls>
            <c:dLbl>
              <c:idx val="0"/>
              <c:tx>
                <c:rich>
                  <a:bodyPr/>
                  <a:lstStyle/>
                  <a:p>
                    <a:r>
                      <a:rPr lang="en-US"/>
                      <a:t>22,8%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9A9-4411-AC08-D1E70A23FBDA}"/>
                </c:ext>
              </c:extLst>
            </c:dLbl>
            <c:dLbl>
              <c:idx val="1"/>
              <c:tx>
                <c:rich>
                  <a:bodyPr/>
                  <a:lstStyle/>
                  <a:p>
                    <a:r>
                      <a:rPr lang="en-US"/>
                      <a:t>22%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9A9-4411-AC08-D1E70A23FBDA}"/>
                </c:ext>
              </c:extLst>
            </c:dLbl>
            <c:dLbl>
              <c:idx val="2"/>
              <c:tx>
                <c:rich>
                  <a:bodyPr/>
                  <a:lstStyle/>
                  <a:p>
                    <a:r>
                      <a:rPr lang="en-US"/>
                      <a:t>14,2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E9A9-4411-AC08-D1E70A23FBDA}"/>
                </c:ext>
              </c:extLst>
            </c:dLbl>
            <c:dLbl>
              <c:idx val="3"/>
              <c:tx>
                <c:rich>
                  <a:bodyPr/>
                  <a:lstStyle/>
                  <a:p>
                    <a:r>
                      <a:rPr lang="en-US"/>
                      <a:t>13,4</a:t>
                    </a:r>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E9A9-4411-AC08-D1E70A23FBDA}"/>
                </c:ext>
              </c:extLst>
            </c:dLbl>
            <c:dLbl>
              <c:idx val="4"/>
              <c:tx>
                <c:rich>
                  <a:bodyPr/>
                  <a:lstStyle/>
                  <a:p>
                    <a:r>
                      <a:rPr lang="en-US"/>
                      <a:t>1,6%</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E9A9-4411-AC08-D1E70A23FBD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Feuil1!$B$20:$B$24</c:f>
              <c:strCache>
                <c:ptCount val="5"/>
                <c:pt idx="0">
                  <c:v>Hôpital</c:v>
                </c:pt>
                <c:pt idx="1">
                  <c:v>Médecin </c:v>
                </c:pt>
                <c:pt idx="2">
                  <c:v>Infirmier </c:v>
                </c:pt>
                <c:pt idx="3">
                  <c:v>Urgences</c:v>
                </c:pt>
                <c:pt idx="4">
                  <c:v>Kinésithérapeute </c:v>
                </c:pt>
              </c:strCache>
            </c:strRef>
          </c:cat>
          <c:val>
            <c:numRef>
              <c:f>Feuil1!$E$20:$E$24</c:f>
              <c:numCache>
                <c:formatCode>0.00%</c:formatCode>
                <c:ptCount val="5"/>
                <c:pt idx="0">
                  <c:v>0.2283464566929134</c:v>
                </c:pt>
                <c:pt idx="1">
                  <c:v>0.22047244094488189</c:v>
                </c:pt>
                <c:pt idx="2">
                  <c:v>0.14173228346456693</c:v>
                </c:pt>
                <c:pt idx="3">
                  <c:v>0.13385826771653545</c:v>
                </c:pt>
                <c:pt idx="4">
                  <c:v>1.5748031496062992E-2</c:v>
                </c:pt>
              </c:numCache>
            </c:numRef>
          </c:val>
          <c:extLst>
            <c:ext xmlns:c16="http://schemas.microsoft.com/office/drawing/2014/chart" uri="{C3380CC4-5D6E-409C-BE32-E72D297353CC}">
              <c16:uniqueId val="{00000001-E9A9-4411-AC08-D1E70A23FBDA}"/>
            </c:ext>
          </c:extLst>
        </c:ser>
        <c:ser>
          <c:idx val="4"/>
          <c:order val="4"/>
          <c:tx>
            <c:strRef>
              <c:f>Feuil1!$G$19</c:f>
              <c:strCache>
                <c:ptCount val="1"/>
                <c:pt idx="0">
                  <c:v>J23</c:v>
                </c:pt>
              </c:strCache>
            </c:strRef>
          </c:tx>
          <c:spPr>
            <a:solidFill>
              <a:schemeClr val="accent5">
                <a:lumMod val="60000"/>
              </a:schemeClr>
            </a:solidFill>
            <a:ln>
              <a:noFill/>
            </a:ln>
            <a:effectLst/>
          </c:spPr>
          <c:invertIfNegative val="0"/>
          <c:dLbls>
            <c:dLbl>
              <c:idx val="0"/>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E9A9-4411-AC08-D1E70A23FBDA}"/>
                </c:ext>
              </c:extLst>
            </c:dLbl>
            <c:dLbl>
              <c:idx val="1"/>
              <c:tx>
                <c:rich>
                  <a:bodyPr/>
                  <a:lstStyle/>
                  <a:p>
                    <a:r>
                      <a:rPr lang="en-US"/>
                      <a:t>16,7%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E9A9-4411-AC08-D1E70A23FBDA}"/>
                </c:ext>
              </c:extLst>
            </c:dLbl>
            <c:dLbl>
              <c:idx val="2"/>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E9A9-4411-AC08-D1E70A23FBDA}"/>
                </c:ext>
              </c:extLst>
            </c:dLbl>
            <c:dLbl>
              <c:idx val="3"/>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9A9-4411-AC08-D1E70A23FBDA}"/>
                </c:ext>
              </c:extLst>
            </c:dLbl>
            <c:dLbl>
              <c:idx val="4"/>
              <c:tx>
                <c:rich>
                  <a:bodyPr/>
                  <a:lstStyle/>
                  <a:p>
                    <a:r>
                      <a:rPr lang="en-US"/>
                      <a:t>6,7%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E9A9-4411-AC08-D1E70A23FBD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Feuil1!$B$20:$B$24</c:f>
              <c:strCache>
                <c:ptCount val="5"/>
                <c:pt idx="0">
                  <c:v>Hôpital</c:v>
                </c:pt>
                <c:pt idx="1">
                  <c:v>Médecin </c:v>
                </c:pt>
                <c:pt idx="2">
                  <c:v>Infirmier </c:v>
                </c:pt>
                <c:pt idx="3">
                  <c:v>Urgences</c:v>
                </c:pt>
                <c:pt idx="4">
                  <c:v>Kinésithérapeute </c:v>
                </c:pt>
              </c:strCache>
            </c:strRef>
          </c:cat>
          <c:val>
            <c:numRef>
              <c:f>Feuil1!$G$20:$G$24</c:f>
              <c:numCache>
                <c:formatCode>0.00%</c:formatCode>
                <c:ptCount val="5"/>
                <c:pt idx="0">
                  <c:v>6.6666666666666666E-2</c:v>
                </c:pt>
                <c:pt idx="1">
                  <c:v>0.16666666666666666</c:v>
                </c:pt>
                <c:pt idx="2">
                  <c:v>6.6666666666666666E-2</c:v>
                </c:pt>
                <c:pt idx="3">
                  <c:v>6.6666666666666666E-2</c:v>
                </c:pt>
                <c:pt idx="4">
                  <c:v>6.6666666666666666E-2</c:v>
                </c:pt>
              </c:numCache>
            </c:numRef>
          </c:val>
          <c:extLst>
            <c:ext xmlns:c16="http://schemas.microsoft.com/office/drawing/2014/chart" uri="{C3380CC4-5D6E-409C-BE32-E72D297353CC}">
              <c16:uniqueId val="{00000002-E9A9-4411-AC08-D1E70A23FBDA}"/>
            </c:ext>
          </c:extLst>
        </c:ser>
        <c:dLbls>
          <c:dLblPos val="outEnd"/>
          <c:showLegendKey val="0"/>
          <c:showVal val="1"/>
          <c:showCatName val="0"/>
          <c:showSerName val="0"/>
          <c:showPercent val="0"/>
          <c:showBubbleSize val="0"/>
        </c:dLbls>
        <c:gapWidth val="219"/>
        <c:axId val="313817503"/>
        <c:axId val="390847055"/>
        <c:extLst>
          <c:ext xmlns:c15="http://schemas.microsoft.com/office/drawing/2012/chart" uri="{02D57815-91ED-43cb-92C2-25804820EDAC}">
            <c15:filteredBarSeries>
              <c15:ser>
                <c:idx val="1"/>
                <c:order val="1"/>
                <c:tx>
                  <c:strRef>
                    <c:extLst>
                      <c:ext uri="{02D57815-91ED-43cb-92C2-25804820EDAC}">
                        <c15:formulaRef>
                          <c15:sqref>Feuil1!$D$19</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Feuil1!$B$20:$B$24</c15:sqref>
                        </c15:formulaRef>
                      </c:ext>
                    </c:extLst>
                    <c:strCache>
                      <c:ptCount val="5"/>
                      <c:pt idx="0">
                        <c:v>Hôpital</c:v>
                      </c:pt>
                      <c:pt idx="1">
                        <c:v>Médecin </c:v>
                      </c:pt>
                      <c:pt idx="2">
                        <c:v>Infirmier </c:v>
                      </c:pt>
                      <c:pt idx="3">
                        <c:v>Urgences</c:v>
                      </c:pt>
                      <c:pt idx="4">
                        <c:v>Kinésithérapeute </c:v>
                      </c:pt>
                    </c:strCache>
                  </c:strRef>
                </c:cat>
                <c:val>
                  <c:numRef>
                    <c:extLst>
                      <c:ext uri="{02D57815-91ED-43cb-92C2-25804820EDAC}">
                        <c15:formulaRef>
                          <c15:sqref>Feuil1!$D$20:$D$24</c15:sqref>
                        </c15:formulaRef>
                      </c:ext>
                    </c:extLst>
                    <c:numCache>
                      <c:formatCode>General</c:formatCode>
                      <c:ptCount val="5"/>
                    </c:numCache>
                  </c:numRef>
                </c:val>
                <c:extLst>
                  <c:ext xmlns:c16="http://schemas.microsoft.com/office/drawing/2014/chart" uri="{C3380CC4-5D6E-409C-BE32-E72D297353CC}">
                    <c16:uniqueId val="{00000003-E9A9-4411-AC08-D1E70A23FBDA}"/>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Feuil1!$F$19</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Feuil1!$B$20:$B$24</c15:sqref>
                        </c15:formulaRef>
                      </c:ext>
                    </c:extLst>
                    <c:strCache>
                      <c:ptCount val="5"/>
                      <c:pt idx="0">
                        <c:v>Hôpital</c:v>
                      </c:pt>
                      <c:pt idx="1">
                        <c:v>Médecin </c:v>
                      </c:pt>
                      <c:pt idx="2">
                        <c:v>Infirmier </c:v>
                      </c:pt>
                      <c:pt idx="3">
                        <c:v>Urgences</c:v>
                      </c:pt>
                      <c:pt idx="4">
                        <c:v>Kinésithérapeute </c:v>
                      </c:pt>
                    </c:strCache>
                  </c:strRef>
                </c:cat>
                <c:val>
                  <c:numRef>
                    <c:extLst xmlns:c15="http://schemas.microsoft.com/office/drawing/2012/chart">
                      <c:ext xmlns:c15="http://schemas.microsoft.com/office/drawing/2012/chart" uri="{02D57815-91ED-43cb-92C2-25804820EDAC}">
                        <c15:formulaRef>
                          <c15:sqref>Feuil1!$F$20:$F$24</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4-E9A9-4411-AC08-D1E70A23FBDA}"/>
                  </c:ext>
                </c:extLst>
              </c15:ser>
            </c15:filteredBarSeries>
          </c:ext>
        </c:extLst>
      </c:barChart>
      <c:catAx>
        <c:axId val="31381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390847055"/>
        <c:crosses val="autoZero"/>
        <c:auto val="1"/>
        <c:lblAlgn val="ctr"/>
        <c:lblOffset val="100"/>
        <c:noMultiLvlLbl val="0"/>
      </c:catAx>
      <c:valAx>
        <c:axId val="390847055"/>
        <c:scaling>
          <c:orientation val="minMax"/>
          <c:max val="0.5"/>
          <c:min val="0"/>
        </c:scaling>
        <c:delete val="1"/>
        <c:axPos val="l"/>
        <c:numFmt formatCode="0.00%" sourceLinked="1"/>
        <c:majorTickMark val="none"/>
        <c:minorTickMark val="none"/>
        <c:tickLblPos val="nextTo"/>
        <c:crossAx val="313817503"/>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Feuil1!$A$86</c:f>
              <c:strCache>
                <c:ptCount val="1"/>
                <c:pt idx="0">
                  <c:v>Oui</c:v>
                </c:pt>
              </c:strCache>
            </c:strRef>
          </c:tx>
          <c:spPr>
            <a:solidFill>
              <a:schemeClr val="accent6"/>
            </a:solidFill>
            <a:ln>
              <a:noFill/>
            </a:ln>
            <a:effectLst/>
          </c:spPr>
          <c:invertIfNegative val="0"/>
          <c:dLbls>
            <c:dLbl>
              <c:idx val="0"/>
              <c:tx>
                <c:rich>
                  <a:bodyPr/>
                  <a:lstStyle/>
                  <a:p>
                    <a:r>
                      <a:rPr lang="en-US"/>
                      <a:t>25,9%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E63-45DC-AAD1-43E7C4350130}"/>
                </c:ext>
              </c:extLst>
            </c:dLbl>
            <c:dLbl>
              <c:idx val="1"/>
              <c:tx>
                <c:rich>
                  <a:bodyPr/>
                  <a:lstStyle/>
                  <a:p>
                    <a:r>
                      <a:rPr lang="en-US"/>
                      <a:t>12,8%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E63-45DC-AAD1-43E7C4350130}"/>
                </c:ext>
              </c:extLst>
            </c:dLbl>
            <c:dLbl>
              <c:idx val="2"/>
              <c:tx>
                <c:rich>
                  <a:bodyPr/>
                  <a:lstStyle/>
                  <a:p>
                    <a:r>
                      <a:rPr lang="en-US"/>
                      <a:t>7,1%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E63-45DC-AAD1-43E7C43501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Feuil1!$B$85:$D$85</c:f>
              <c:strCache>
                <c:ptCount val="3"/>
                <c:pt idx="0">
                  <c:v>J5</c:v>
                </c:pt>
                <c:pt idx="1">
                  <c:v>J15</c:v>
                </c:pt>
                <c:pt idx="2">
                  <c:v>J25</c:v>
                </c:pt>
              </c:strCache>
            </c:strRef>
          </c:cat>
          <c:val>
            <c:numRef>
              <c:f>Feuil1!$B$86:$D$86</c:f>
              <c:numCache>
                <c:formatCode>General</c:formatCode>
                <c:ptCount val="3"/>
                <c:pt idx="0">
                  <c:v>269</c:v>
                </c:pt>
                <c:pt idx="1">
                  <c:v>121</c:v>
                </c:pt>
                <c:pt idx="2">
                  <c:v>29</c:v>
                </c:pt>
              </c:numCache>
            </c:numRef>
          </c:val>
          <c:extLst>
            <c:ext xmlns:c16="http://schemas.microsoft.com/office/drawing/2014/chart" uri="{C3380CC4-5D6E-409C-BE32-E72D297353CC}">
              <c16:uniqueId val="{00000000-FE63-45DC-AAD1-43E7C4350130}"/>
            </c:ext>
          </c:extLst>
        </c:ser>
        <c:ser>
          <c:idx val="1"/>
          <c:order val="1"/>
          <c:tx>
            <c:strRef>
              <c:f>Feuil1!$A$87</c:f>
              <c:strCache>
                <c:ptCount val="1"/>
                <c:pt idx="0">
                  <c:v>Non</c:v>
                </c:pt>
              </c:strCache>
            </c:strRef>
          </c:tx>
          <c:spPr>
            <a:solidFill>
              <a:schemeClr val="accent4"/>
            </a:solidFill>
            <a:ln>
              <a:noFill/>
            </a:ln>
            <a:effectLst/>
          </c:spPr>
          <c:invertIfNegative val="0"/>
          <c:dLbls>
            <c:dLbl>
              <c:idx val="0"/>
              <c:tx>
                <c:rich>
                  <a:bodyPr/>
                  <a:lstStyle/>
                  <a:p>
                    <a:r>
                      <a:rPr lang="en-US"/>
                      <a:t>74,1%1%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E63-45DC-AAD1-43E7C4350130}"/>
                </c:ext>
              </c:extLst>
            </c:dLbl>
            <c:dLbl>
              <c:idx val="1"/>
              <c:tx>
                <c:rich>
                  <a:bodyPr/>
                  <a:lstStyle/>
                  <a:p>
                    <a:r>
                      <a:rPr lang="en-US"/>
                      <a:t>87,2%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E63-45DC-AAD1-43E7C4350130}"/>
                </c:ext>
              </c:extLst>
            </c:dLbl>
            <c:dLbl>
              <c:idx val="2"/>
              <c:tx>
                <c:rich>
                  <a:bodyPr/>
                  <a:lstStyle/>
                  <a:p>
                    <a:r>
                      <a:rPr lang="en-US"/>
                      <a:t>92,9%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E63-45DC-AAD1-43E7C435013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Feuil1!$B$85:$D$85</c:f>
              <c:strCache>
                <c:ptCount val="3"/>
                <c:pt idx="0">
                  <c:v>J5</c:v>
                </c:pt>
                <c:pt idx="1">
                  <c:v>J15</c:v>
                </c:pt>
                <c:pt idx="2">
                  <c:v>J25</c:v>
                </c:pt>
              </c:strCache>
            </c:strRef>
          </c:cat>
          <c:val>
            <c:numRef>
              <c:f>Feuil1!$B$87:$D$87</c:f>
              <c:numCache>
                <c:formatCode>General</c:formatCode>
                <c:ptCount val="3"/>
                <c:pt idx="0">
                  <c:v>768</c:v>
                </c:pt>
                <c:pt idx="1">
                  <c:v>821</c:v>
                </c:pt>
                <c:pt idx="2">
                  <c:v>379</c:v>
                </c:pt>
              </c:numCache>
            </c:numRef>
          </c:val>
          <c:extLst>
            <c:ext xmlns:c16="http://schemas.microsoft.com/office/drawing/2014/chart" uri="{C3380CC4-5D6E-409C-BE32-E72D297353CC}">
              <c16:uniqueId val="{00000001-FE63-45DC-AAD1-43E7C4350130}"/>
            </c:ext>
          </c:extLst>
        </c:ser>
        <c:dLbls>
          <c:dLblPos val="outEnd"/>
          <c:showLegendKey val="0"/>
          <c:showVal val="1"/>
          <c:showCatName val="0"/>
          <c:showSerName val="0"/>
          <c:showPercent val="0"/>
          <c:showBubbleSize val="0"/>
        </c:dLbls>
        <c:gapWidth val="219"/>
        <c:axId val="390903647"/>
        <c:axId val="393856783"/>
      </c:barChart>
      <c:catAx>
        <c:axId val="390903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93856783"/>
        <c:crosses val="autoZero"/>
        <c:auto val="1"/>
        <c:lblAlgn val="ctr"/>
        <c:lblOffset val="100"/>
        <c:noMultiLvlLbl val="0"/>
      </c:catAx>
      <c:valAx>
        <c:axId val="393856783"/>
        <c:scaling>
          <c:orientation val="minMax"/>
        </c:scaling>
        <c:delete val="1"/>
        <c:axPos val="l"/>
        <c:numFmt formatCode="General" sourceLinked="1"/>
        <c:majorTickMark val="none"/>
        <c:minorTickMark val="none"/>
        <c:tickLblPos val="nextTo"/>
        <c:crossAx val="3909036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Feuil1!$C$36</c:f>
              <c:strCache>
                <c:ptCount val="1"/>
                <c:pt idx="0">
                  <c:v>J5</c:v>
                </c:pt>
              </c:strCache>
            </c:strRef>
          </c:tx>
          <c:spPr>
            <a:solidFill>
              <a:schemeClr val="accent6"/>
            </a:solidFill>
            <a:ln>
              <a:noFill/>
            </a:ln>
            <a:effectLst/>
          </c:spPr>
          <c:invertIfNegative val="0"/>
          <c:dLbls>
            <c:dLbl>
              <c:idx val="0"/>
              <c:tx>
                <c:rich>
                  <a:bodyPr/>
                  <a:lstStyle/>
                  <a:p>
                    <a:r>
                      <a:rPr lang="en-US"/>
                      <a:t>31,2</a:t>
                    </a:r>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EE7-4194-AAD7-D891A1516387}"/>
                </c:ext>
              </c:extLst>
            </c:dLbl>
            <c:dLbl>
              <c:idx val="1"/>
              <c:tx>
                <c:rich>
                  <a:bodyPr/>
                  <a:lstStyle/>
                  <a:p>
                    <a:r>
                      <a:rPr lang="en-US"/>
                      <a:t>27,8%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EE7-4194-AAD7-D891A1516387}"/>
                </c:ext>
              </c:extLst>
            </c:dLbl>
            <c:dLbl>
              <c:idx val="2"/>
              <c:tx>
                <c:rich>
                  <a:bodyPr/>
                  <a:lstStyle/>
                  <a:p>
                    <a:r>
                      <a:rPr lang="en-US"/>
                      <a:t>14,1%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0EE7-4194-AAD7-D891A1516387}"/>
                </c:ext>
              </c:extLst>
            </c:dLbl>
            <c:dLbl>
              <c:idx val="3"/>
              <c:tx>
                <c:rich>
                  <a:bodyPr/>
                  <a:lstStyle/>
                  <a:p>
                    <a:r>
                      <a:rPr lang="en-US"/>
                      <a:t>14,8%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0EE7-4194-AAD7-D891A15163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Feuil1!$B$37:$B$40</c:f>
              <c:strCache>
                <c:ptCount val="4"/>
                <c:pt idx="0">
                  <c:v>Manger</c:v>
                </c:pt>
                <c:pt idx="1">
                  <c:v>Se déplacer</c:v>
                </c:pt>
                <c:pt idx="2">
                  <c:v>Se laver</c:v>
                </c:pt>
                <c:pt idx="3">
                  <c:v>Taches domesrtiques </c:v>
                </c:pt>
              </c:strCache>
            </c:strRef>
          </c:cat>
          <c:val>
            <c:numRef>
              <c:f>Feuil1!$C$37:$C$40</c:f>
              <c:numCache>
                <c:formatCode>0.0%</c:formatCode>
                <c:ptCount val="4"/>
                <c:pt idx="0">
                  <c:v>0.31598513011152418</c:v>
                </c:pt>
                <c:pt idx="1">
                  <c:v>0.27881040892193309</c:v>
                </c:pt>
                <c:pt idx="2">
                  <c:v>0.14126394052044611</c:v>
                </c:pt>
                <c:pt idx="3">
                  <c:v>0.14869888475836432</c:v>
                </c:pt>
              </c:numCache>
            </c:numRef>
          </c:val>
          <c:extLst>
            <c:ext xmlns:c16="http://schemas.microsoft.com/office/drawing/2014/chart" uri="{C3380CC4-5D6E-409C-BE32-E72D297353CC}">
              <c16:uniqueId val="{00000000-0EE7-4194-AAD7-D891A1516387}"/>
            </c:ext>
          </c:extLst>
        </c:ser>
        <c:ser>
          <c:idx val="2"/>
          <c:order val="2"/>
          <c:tx>
            <c:strRef>
              <c:f>Feuil1!$E$36</c:f>
              <c:strCache>
                <c:ptCount val="1"/>
                <c:pt idx="0">
                  <c:v>J15</c:v>
                </c:pt>
              </c:strCache>
            </c:strRef>
          </c:tx>
          <c:spPr>
            <a:solidFill>
              <a:schemeClr val="accent4"/>
            </a:solidFill>
            <a:ln>
              <a:noFill/>
            </a:ln>
            <a:effectLst/>
          </c:spPr>
          <c:invertIfNegative val="0"/>
          <c:dLbls>
            <c:dLbl>
              <c:idx val="0"/>
              <c:tx>
                <c:rich>
                  <a:bodyPr/>
                  <a:lstStyle/>
                  <a:p>
                    <a:r>
                      <a:rPr lang="en-US"/>
                      <a:t>5,7%</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EE7-4194-AAD7-D891A1516387}"/>
                </c:ext>
              </c:extLst>
            </c:dLbl>
            <c:dLbl>
              <c:idx val="1"/>
              <c:tx>
                <c:rich>
                  <a:bodyPr/>
                  <a:lstStyle/>
                  <a:p>
                    <a:r>
                      <a:rPr lang="en-US"/>
                      <a:t>8,2%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0EE7-4194-AAD7-D891A1516387}"/>
                </c:ext>
              </c:extLst>
            </c:dLbl>
            <c:dLbl>
              <c:idx val="2"/>
              <c:tx>
                <c:rich>
                  <a:bodyPr/>
                  <a:lstStyle/>
                  <a:p>
                    <a:r>
                      <a:rPr lang="en-US" dirty="0"/>
                      <a:t>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0EE7-4194-AAD7-D891A1516387}"/>
                </c:ext>
              </c:extLst>
            </c:dLbl>
            <c:dLbl>
              <c:idx val="3"/>
              <c:tx>
                <c:rich>
                  <a:bodyPr/>
                  <a:lstStyle/>
                  <a:p>
                    <a:r>
                      <a:rPr lang="en-US"/>
                      <a:t>9%</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EE7-4194-AAD7-D891A15163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Feuil1!$B$37:$B$40</c:f>
              <c:strCache>
                <c:ptCount val="4"/>
                <c:pt idx="0">
                  <c:v>Manger</c:v>
                </c:pt>
                <c:pt idx="1">
                  <c:v>Se déplacer</c:v>
                </c:pt>
                <c:pt idx="2">
                  <c:v>Se laver</c:v>
                </c:pt>
                <c:pt idx="3">
                  <c:v>Taches domesrtiques </c:v>
                </c:pt>
              </c:strCache>
            </c:strRef>
          </c:cat>
          <c:val>
            <c:numRef>
              <c:f>Feuil1!$E$37:$E$40</c:f>
              <c:numCache>
                <c:formatCode>0.0%</c:formatCode>
                <c:ptCount val="4"/>
                <c:pt idx="0">
                  <c:v>5.7851239669421489E-2</c:v>
                </c:pt>
                <c:pt idx="1">
                  <c:v>8.2644628099173556E-2</c:v>
                </c:pt>
                <c:pt idx="2">
                  <c:v>8.2644628099173556E-3</c:v>
                </c:pt>
                <c:pt idx="3">
                  <c:v>9.0909090909090912E-2</c:v>
                </c:pt>
              </c:numCache>
            </c:numRef>
          </c:val>
          <c:extLst>
            <c:ext xmlns:c16="http://schemas.microsoft.com/office/drawing/2014/chart" uri="{C3380CC4-5D6E-409C-BE32-E72D297353CC}">
              <c16:uniqueId val="{00000001-0EE7-4194-AAD7-D891A1516387}"/>
            </c:ext>
          </c:extLst>
        </c:ser>
        <c:ser>
          <c:idx val="4"/>
          <c:order val="4"/>
          <c:tx>
            <c:strRef>
              <c:f>Feuil1!$G$36</c:f>
              <c:strCache>
                <c:ptCount val="1"/>
                <c:pt idx="0">
                  <c:v>J25</c:v>
                </c:pt>
              </c:strCache>
            </c:strRef>
          </c:tx>
          <c:spPr>
            <a:solidFill>
              <a:schemeClr val="accent5">
                <a:lumMod val="60000"/>
              </a:schemeClr>
            </a:solidFill>
            <a:ln>
              <a:noFill/>
            </a:ln>
            <a:effectLst/>
          </c:spPr>
          <c:invertIfNegative val="0"/>
          <c:dLbls>
            <c:dLbl>
              <c:idx val="0"/>
              <c:tx>
                <c:rich>
                  <a:bodyPr/>
                  <a:lstStyle/>
                  <a:p>
                    <a:r>
                      <a:rPr lang="en-US"/>
                      <a:t>10%</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EE7-4194-AAD7-D891A1516387}"/>
                </c:ext>
              </c:extLst>
            </c:dLbl>
            <c:dLbl>
              <c:idx val="1"/>
              <c:tx>
                <c:rich>
                  <a:bodyPr/>
                  <a:lstStyle/>
                  <a:p>
                    <a:r>
                      <a:rPr lang="en-US"/>
                      <a:t>3,4</a:t>
                    </a:r>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0EE7-4194-AAD7-D891A1516387}"/>
                </c:ext>
              </c:extLst>
            </c:dLbl>
            <c:dLbl>
              <c:idx val="2"/>
              <c:delete val="1"/>
              <c:extLst>
                <c:ext xmlns:c15="http://schemas.microsoft.com/office/drawing/2012/chart" uri="{CE6537A1-D6FC-4f65-9D91-7224C49458BB}"/>
                <c:ext xmlns:c16="http://schemas.microsoft.com/office/drawing/2014/chart" uri="{C3380CC4-5D6E-409C-BE32-E72D297353CC}">
                  <c16:uniqueId val="{0000000E-0EE7-4194-AAD7-D891A1516387}"/>
                </c:ext>
              </c:extLst>
            </c:dLbl>
            <c:dLbl>
              <c:idx val="3"/>
              <c:delete val="1"/>
              <c:extLst>
                <c:ext xmlns:c15="http://schemas.microsoft.com/office/drawing/2012/chart" uri="{CE6537A1-D6FC-4f65-9D91-7224C49458BB}"/>
                <c:ext xmlns:c16="http://schemas.microsoft.com/office/drawing/2014/chart" uri="{C3380CC4-5D6E-409C-BE32-E72D297353CC}">
                  <c16:uniqueId val="{00000011-0EE7-4194-AAD7-D891A151638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Feuil1!$B$37:$B$40</c:f>
              <c:strCache>
                <c:ptCount val="4"/>
                <c:pt idx="0">
                  <c:v>Manger</c:v>
                </c:pt>
                <c:pt idx="1">
                  <c:v>Se déplacer</c:v>
                </c:pt>
                <c:pt idx="2">
                  <c:v>Se laver</c:v>
                </c:pt>
                <c:pt idx="3">
                  <c:v>Taches domesrtiques </c:v>
                </c:pt>
              </c:strCache>
            </c:strRef>
          </c:cat>
          <c:val>
            <c:numRef>
              <c:f>Feuil1!$G$37:$G$40</c:f>
              <c:numCache>
                <c:formatCode>0.0%</c:formatCode>
                <c:ptCount val="4"/>
                <c:pt idx="0">
                  <c:v>0.10344827586206896</c:v>
                </c:pt>
                <c:pt idx="1">
                  <c:v>3.4482758620689655E-2</c:v>
                </c:pt>
                <c:pt idx="2">
                  <c:v>0</c:v>
                </c:pt>
                <c:pt idx="3">
                  <c:v>0</c:v>
                </c:pt>
              </c:numCache>
            </c:numRef>
          </c:val>
          <c:extLst>
            <c:ext xmlns:c16="http://schemas.microsoft.com/office/drawing/2014/chart" uri="{C3380CC4-5D6E-409C-BE32-E72D297353CC}">
              <c16:uniqueId val="{00000002-0EE7-4194-AAD7-D891A1516387}"/>
            </c:ext>
          </c:extLst>
        </c:ser>
        <c:dLbls>
          <c:dLblPos val="outEnd"/>
          <c:showLegendKey val="0"/>
          <c:showVal val="1"/>
          <c:showCatName val="0"/>
          <c:showSerName val="0"/>
          <c:showPercent val="0"/>
          <c:showBubbleSize val="0"/>
        </c:dLbls>
        <c:gapWidth val="219"/>
        <c:axId val="313798303"/>
        <c:axId val="312905759"/>
        <c:extLst>
          <c:ext xmlns:c15="http://schemas.microsoft.com/office/drawing/2012/chart" uri="{02D57815-91ED-43cb-92C2-25804820EDAC}">
            <c15:filteredBarSeries>
              <c15:ser>
                <c:idx val="1"/>
                <c:order val="1"/>
                <c:tx>
                  <c:strRef>
                    <c:extLst>
                      <c:ext uri="{02D57815-91ED-43cb-92C2-25804820EDAC}">
                        <c15:formulaRef>
                          <c15:sqref>Feuil1!$D$36</c15:sqref>
                        </c15:formulaRef>
                      </c:ext>
                    </c:extLst>
                    <c:strCache>
                      <c:ptCount val="1"/>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Feuil1!$B$37:$B$40</c15:sqref>
                        </c15:formulaRef>
                      </c:ext>
                    </c:extLst>
                    <c:strCache>
                      <c:ptCount val="4"/>
                      <c:pt idx="0">
                        <c:v>Manger</c:v>
                      </c:pt>
                      <c:pt idx="1">
                        <c:v>Se déplacer</c:v>
                      </c:pt>
                      <c:pt idx="2">
                        <c:v>Se laver</c:v>
                      </c:pt>
                      <c:pt idx="3">
                        <c:v>Taches domesrtiques </c:v>
                      </c:pt>
                    </c:strCache>
                  </c:strRef>
                </c:cat>
                <c:val>
                  <c:numRef>
                    <c:extLst>
                      <c:ext uri="{02D57815-91ED-43cb-92C2-25804820EDAC}">
                        <c15:formulaRef>
                          <c15:sqref>Feuil1!$D$37:$D$40</c15:sqref>
                        </c15:formulaRef>
                      </c:ext>
                    </c:extLst>
                    <c:numCache>
                      <c:formatCode>General</c:formatCode>
                      <c:ptCount val="4"/>
                    </c:numCache>
                  </c:numRef>
                </c:val>
                <c:extLst>
                  <c:ext xmlns:c16="http://schemas.microsoft.com/office/drawing/2014/chart" uri="{C3380CC4-5D6E-409C-BE32-E72D297353CC}">
                    <c16:uniqueId val="{00000003-0EE7-4194-AAD7-D891A1516387}"/>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Feuil1!$F$36</c15:sqref>
                        </c15:formulaRef>
                      </c:ext>
                    </c:extLst>
                    <c:strCache>
                      <c:ptCount val="1"/>
                    </c:strCache>
                  </c:strRef>
                </c:tx>
                <c:spPr>
                  <a:solidFill>
                    <a:schemeClr val="accent6">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Feuil1!$B$37:$B$40</c15:sqref>
                        </c15:formulaRef>
                      </c:ext>
                    </c:extLst>
                    <c:strCache>
                      <c:ptCount val="4"/>
                      <c:pt idx="0">
                        <c:v>Manger</c:v>
                      </c:pt>
                      <c:pt idx="1">
                        <c:v>Se déplacer</c:v>
                      </c:pt>
                      <c:pt idx="2">
                        <c:v>Se laver</c:v>
                      </c:pt>
                      <c:pt idx="3">
                        <c:v>Taches domesrtiques </c:v>
                      </c:pt>
                    </c:strCache>
                  </c:strRef>
                </c:cat>
                <c:val>
                  <c:numRef>
                    <c:extLst xmlns:c15="http://schemas.microsoft.com/office/drawing/2012/chart">
                      <c:ext xmlns:c15="http://schemas.microsoft.com/office/drawing/2012/chart" uri="{02D57815-91ED-43cb-92C2-25804820EDAC}">
                        <c15:formulaRef>
                          <c15:sqref>Feuil1!$F$37:$F$40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4-0EE7-4194-AAD7-D891A1516387}"/>
                  </c:ext>
                </c:extLst>
              </c15:ser>
            </c15:filteredBarSeries>
          </c:ext>
        </c:extLst>
      </c:barChart>
      <c:catAx>
        <c:axId val="313798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12905759"/>
        <c:crosses val="autoZero"/>
        <c:auto val="1"/>
        <c:lblAlgn val="ctr"/>
        <c:lblOffset val="100"/>
        <c:noMultiLvlLbl val="0"/>
      </c:catAx>
      <c:valAx>
        <c:axId val="312905759"/>
        <c:scaling>
          <c:orientation val="minMax"/>
          <c:max val="0.4"/>
          <c:min val="0"/>
        </c:scaling>
        <c:delete val="1"/>
        <c:axPos val="l"/>
        <c:numFmt formatCode="0.0%" sourceLinked="1"/>
        <c:majorTickMark val="none"/>
        <c:minorTickMark val="none"/>
        <c:tickLblPos val="nextTo"/>
        <c:crossAx val="313798303"/>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049196309044665E-3"/>
          <c:y val="7.3344153558046604E-2"/>
          <c:w val="0.97749908534667795"/>
          <c:h val="0.79266482943486127"/>
        </c:manualLayout>
      </c:layout>
      <c:barChart>
        <c:barDir val="col"/>
        <c:grouping val="clustered"/>
        <c:varyColors val="0"/>
        <c:ser>
          <c:idx val="0"/>
          <c:order val="0"/>
          <c:tx>
            <c:strRef>
              <c:f>Feuil1!$B$127</c:f>
              <c:strCache>
                <c:ptCount val="1"/>
                <c:pt idx="0">
                  <c:v>Famille</c:v>
                </c:pt>
              </c:strCache>
            </c:strRef>
          </c:tx>
          <c:spPr>
            <a:solidFill>
              <a:schemeClr val="accent6"/>
            </a:solidFill>
            <a:ln>
              <a:noFill/>
            </a:ln>
            <a:effectLst/>
          </c:spPr>
          <c:invertIfNegative val="0"/>
          <c:dLbls>
            <c:dLbl>
              <c:idx val="0"/>
              <c:layout>
                <c:manualLayout>
                  <c:x val="0"/>
                  <c:y val="8.4627869490053777E-3"/>
                </c:manualLayout>
              </c:layout>
              <c:tx>
                <c:rich>
                  <a:bodyPr/>
                  <a:lstStyle/>
                  <a:p>
                    <a:r>
                      <a:rPr lang="en-US"/>
                      <a:t>88,1%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D6D-4C21-9376-BF82FF8F1656}"/>
                </c:ext>
              </c:extLst>
            </c:dLbl>
            <c:dLbl>
              <c:idx val="1"/>
              <c:tx>
                <c:rich>
                  <a:bodyPr/>
                  <a:lstStyle/>
                  <a:p>
                    <a:r>
                      <a:rPr lang="en-US"/>
                      <a:t>16,5%</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D6D-4C21-9376-BF82FF8F1656}"/>
                </c:ext>
              </c:extLst>
            </c:dLbl>
            <c:dLbl>
              <c:idx val="2"/>
              <c:tx>
                <c:rich>
                  <a:bodyPr/>
                  <a:lstStyle/>
                  <a:p>
                    <a:r>
                      <a:rPr lang="en-US"/>
                      <a:t>13,7</a:t>
                    </a:r>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D6D-4C21-9376-BF82FF8F16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FF0000"/>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Feuil1!$C$126:$E$126</c:f>
              <c:strCache>
                <c:ptCount val="3"/>
                <c:pt idx="0">
                  <c:v>J5</c:v>
                </c:pt>
                <c:pt idx="1">
                  <c:v>J15</c:v>
                </c:pt>
                <c:pt idx="2">
                  <c:v>J25</c:v>
                </c:pt>
              </c:strCache>
            </c:strRef>
          </c:cat>
          <c:val>
            <c:numRef>
              <c:f>Feuil1!$C$127:$E$127</c:f>
              <c:numCache>
                <c:formatCode>General</c:formatCode>
                <c:ptCount val="3"/>
                <c:pt idx="0">
                  <c:v>237</c:v>
                </c:pt>
                <c:pt idx="1">
                  <c:v>20</c:v>
                </c:pt>
                <c:pt idx="2">
                  <c:v>4</c:v>
                </c:pt>
              </c:numCache>
            </c:numRef>
          </c:val>
          <c:extLst>
            <c:ext xmlns:c16="http://schemas.microsoft.com/office/drawing/2014/chart" uri="{C3380CC4-5D6E-409C-BE32-E72D297353CC}">
              <c16:uniqueId val="{00000000-0D6D-4C21-9376-BF82FF8F1656}"/>
            </c:ext>
          </c:extLst>
        </c:ser>
        <c:ser>
          <c:idx val="1"/>
          <c:order val="1"/>
          <c:tx>
            <c:strRef>
              <c:f>Feuil1!$B$128</c:f>
              <c:strCache>
                <c:ptCount val="1"/>
                <c:pt idx="0">
                  <c:v>Aidant professionnel</c:v>
                </c:pt>
              </c:strCache>
            </c:strRef>
          </c:tx>
          <c:spPr>
            <a:solidFill>
              <a:schemeClr val="accent4"/>
            </a:solidFill>
            <a:ln>
              <a:noFill/>
            </a:ln>
            <a:effectLst/>
          </c:spPr>
          <c:invertIfNegative val="0"/>
          <c:dLbls>
            <c:dLbl>
              <c:idx val="0"/>
              <c:tx>
                <c:rich>
                  <a:bodyPr/>
                  <a:lstStyle/>
                  <a:p>
                    <a:r>
                      <a:rPr lang="en-US"/>
                      <a:t>5,2%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0D6D-4C21-9376-BF82FF8F1656}"/>
                </c:ext>
              </c:extLst>
            </c:dLbl>
            <c:dLbl>
              <c:idx val="1"/>
              <c:tx>
                <c:rich>
                  <a:bodyPr/>
                  <a:lstStyle/>
                  <a:p>
                    <a:r>
                      <a:rPr lang="en-US"/>
                      <a:t>4,1%</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D6D-4C21-9376-BF82FF8F1656}"/>
                </c:ext>
              </c:extLst>
            </c:dLbl>
            <c:dLbl>
              <c:idx val="2"/>
              <c:tx>
                <c:rich>
                  <a:bodyPr/>
                  <a:lstStyle/>
                  <a:p>
                    <a:r>
                      <a:rPr lang="en-US"/>
                      <a:t>6,2%</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0D6D-4C21-9376-BF82FF8F16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Feuil1!$C$126:$E$126</c:f>
              <c:strCache>
                <c:ptCount val="3"/>
                <c:pt idx="0">
                  <c:v>J5</c:v>
                </c:pt>
                <c:pt idx="1">
                  <c:v>J15</c:v>
                </c:pt>
                <c:pt idx="2">
                  <c:v>J25</c:v>
                </c:pt>
              </c:strCache>
            </c:strRef>
          </c:cat>
          <c:val>
            <c:numRef>
              <c:f>Feuil1!$C$128:$E$128</c:f>
              <c:numCache>
                <c:formatCode>General</c:formatCode>
                <c:ptCount val="3"/>
                <c:pt idx="0">
                  <c:v>14</c:v>
                </c:pt>
                <c:pt idx="1">
                  <c:v>5</c:v>
                </c:pt>
                <c:pt idx="2">
                  <c:v>2</c:v>
                </c:pt>
              </c:numCache>
            </c:numRef>
          </c:val>
          <c:extLst>
            <c:ext xmlns:c16="http://schemas.microsoft.com/office/drawing/2014/chart" uri="{C3380CC4-5D6E-409C-BE32-E72D297353CC}">
              <c16:uniqueId val="{00000001-0D6D-4C21-9376-BF82FF8F1656}"/>
            </c:ext>
          </c:extLst>
        </c:ser>
        <c:dLbls>
          <c:dLblPos val="outEnd"/>
          <c:showLegendKey val="0"/>
          <c:showVal val="1"/>
          <c:showCatName val="0"/>
          <c:showSerName val="0"/>
          <c:showPercent val="0"/>
          <c:showBubbleSize val="0"/>
        </c:dLbls>
        <c:gapWidth val="219"/>
        <c:axId val="556102031"/>
        <c:axId val="393851375"/>
      </c:barChart>
      <c:catAx>
        <c:axId val="5561020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393851375"/>
        <c:crosses val="autoZero"/>
        <c:auto val="1"/>
        <c:lblAlgn val="ctr"/>
        <c:lblOffset val="100"/>
        <c:noMultiLvlLbl val="0"/>
      </c:catAx>
      <c:valAx>
        <c:axId val="393851375"/>
        <c:scaling>
          <c:orientation val="minMax"/>
          <c:max val="240"/>
        </c:scaling>
        <c:delete val="1"/>
        <c:axPos val="l"/>
        <c:numFmt formatCode="General" sourceLinked="1"/>
        <c:majorTickMark val="none"/>
        <c:minorTickMark val="none"/>
        <c:tickLblPos val="nextTo"/>
        <c:crossAx val="556102031"/>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A2CCD3-ECBD-2644-9559-57EE82897459}" type="doc">
      <dgm:prSet loTypeId="urn:microsoft.com/office/officeart/2005/8/layout/lProcess2" loCatId="" qsTypeId="urn:microsoft.com/office/officeart/2005/8/quickstyle/simple1" qsCatId="simple" csTypeId="urn:microsoft.com/office/officeart/2005/8/colors/accent1_2" csCatId="accent1" phldr="1"/>
      <dgm:spPr/>
      <dgm:t>
        <a:bodyPr/>
        <a:lstStyle/>
        <a:p>
          <a:endParaRPr lang="fr-FR"/>
        </a:p>
      </dgm:t>
    </dgm:pt>
    <dgm:pt modelId="{7BF99649-BC28-A84B-A878-0E65D89F7215}">
      <dgm:prSet phldrT="[Texte]" custT="1"/>
      <dgm:spPr>
        <a:solidFill>
          <a:srgbClr val="EFEDE3"/>
        </a:solidFill>
        <a:ln>
          <a:solidFill>
            <a:schemeClr val="accent4"/>
          </a:solidFill>
        </a:ln>
      </dgm:spPr>
      <dgm:t>
        <a:bodyPr/>
        <a:lstStyle/>
        <a:p>
          <a:r>
            <a:rPr lang="fr-FR" sz="3200" dirty="0">
              <a:latin typeface="Arial" panose="020B0604020202020204" pitchFamily="34" charset="0"/>
              <a:cs typeface="Arial" panose="020B0604020202020204" pitchFamily="34" charset="0"/>
            </a:rPr>
            <a:t>Forces</a:t>
          </a:r>
        </a:p>
      </dgm:t>
    </dgm:pt>
    <dgm:pt modelId="{80D87B7E-CDD5-F84A-9083-942521C76C0B}" type="parTrans" cxnId="{49895BEC-9B91-874F-B054-05EDCEDDB153}">
      <dgm:prSet/>
      <dgm:spPr/>
      <dgm:t>
        <a:bodyPr/>
        <a:lstStyle/>
        <a:p>
          <a:endParaRPr lang="fr-FR"/>
        </a:p>
      </dgm:t>
    </dgm:pt>
    <dgm:pt modelId="{10BCAD75-D50A-0243-9FCE-26EADC3B3673}" type="sibTrans" cxnId="{49895BEC-9B91-874F-B054-05EDCEDDB153}">
      <dgm:prSet/>
      <dgm:spPr/>
      <dgm:t>
        <a:bodyPr/>
        <a:lstStyle/>
        <a:p>
          <a:endParaRPr lang="fr-FR"/>
        </a:p>
      </dgm:t>
    </dgm:pt>
    <dgm:pt modelId="{C67C6B57-F67E-B24D-BFEB-7CA5F8851193}">
      <dgm:prSet phldrT="[Texte]" custT="1"/>
      <dgm:spPr>
        <a:noFill/>
        <a:ln>
          <a:solidFill>
            <a:schemeClr val="accent4"/>
          </a:solidFill>
        </a:ln>
      </dgm:spPr>
      <dgm:t>
        <a:bodyPr/>
        <a:lstStyle/>
        <a:p>
          <a:r>
            <a:rPr lang="fr-FR" sz="2000" dirty="0">
              <a:solidFill>
                <a:schemeClr val="tx2"/>
              </a:solidFill>
              <a:latin typeface="Arial" panose="020B0604020202020204" pitchFamily="34" charset="0"/>
              <a:cs typeface="Arial" panose="020B0604020202020204" pitchFamily="34" charset="0"/>
            </a:rPr>
            <a:t>Études faisant </a:t>
          </a:r>
          <a:r>
            <a:rPr lang="fr-FR" sz="2000" b="1" dirty="0">
              <a:solidFill>
                <a:schemeClr val="tx2"/>
              </a:solidFill>
              <a:latin typeface="Arial" panose="020B0604020202020204" pitchFamily="34" charset="0"/>
              <a:cs typeface="Arial" panose="020B0604020202020204" pitchFamily="34" charset="0"/>
            </a:rPr>
            <a:t>un suivi jusqu’à 30 jours postopératoires </a:t>
          </a:r>
        </a:p>
      </dgm:t>
    </dgm:pt>
    <dgm:pt modelId="{7D371BE8-8467-094B-8A45-063D8E20C3CB}" type="parTrans" cxnId="{C629127A-F2BC-3648-B30C-A499361C7A43}">
      <dgm:prSet/>
      <dgm:spPr/>
      <dgm:t>
        <a:bodyPr/>
        <a:lstStyle/>
        <a:p>
          <a:endParaRPr lang="fr-FR"/>
        </a:p>
      </dgm:t>
    </dgm:pt>
    <dgm:pt modelId="{A5E29A3D-8B91-6C4A-85AE-B880D08CB851}" type="sibTrans" cxnId="{C629127A-F2BC-3648-B30C-A499361C7A43}">
      <dgm:prSet/>
      <dgm:spPr/>
      <dgm:t>
        <a:bodyPr/>
        <a:lstStyle/>
        <a:p>
          <a:endParaRPr lang="fr-FR"/>
        </a:p>
      </dgm:t>
    </dgm:pt>
    <dgm:pt modelId="{035E2FD6-108B-4B49-B109-3D8B93F88C97}">
      <dgm:prSet phldrT="[Texte]" custT="1"/>
      <dgm:spPr>
        <a:noFill/>
        <a:ln>
          <a:solidFill>
            <a:schemeClr val="accent4"/>
          </a:solidFill>
        </a:ln>
      </dgm:spPr>
      <dgm:t>
        <a:bodyPr/>
        <a:lstStyle/>
        <a:p>
          <a:r>
            <a:rPr lang="fr-FR" sz="2000" dirty="0">
              <a:solidFill>
                <a:schemeClr val="tx2"/>
              </a:solidFill>
              <a:latin typeface="Arial" panose="020B0604020202020204" pitchFamily="34" charset="0"/>
              <a:cs typeface="Arial" panose="020B0604020202020204" pitchFamily="34" charset="0"/>
            </a:rPr>
            <a:t>Seule étude à notre connaissance avec le </a:t>
          </a:r>
          <a:r>
            <a:rPr lang="fr-FR" sz="2000" b="1" dirty="0">
              <a:solidFill>
                <a:schemeClr val="tx2"/>
              </a:solidFill>
              <a:latin typeface="Arial" panose="020B0604020202020204" pitchFamily="34" charset="0"/>
              <a:cs typeface="Arial" panose="020B0604020202020204" pitchFamily="34" charset="0"/>
            </a:rPr>
            <a:t>volet médical + social </a:t>
          </a:r>
          <a:r>
            <a:rPr lang="fr-FR" sz="2000" dirty="0">
              <a:solidFill>
                <a:schemeClr val="tx2"/>
              </a:solidFill>
              <a:latin typeface="Arial" panose="020B0604020202020204" pitchFamily="34" charset="0"/>
              <a:cs typeface="Arial" panose="020B0604020202020204" pitchFamily="34" charset="0"/>
            </a:rPr>
            <a:t>sur le sujet</a:t>
          </a:r>
          <a:endParaRPr lang="fr-FR" sz="2000" b="1" dirty="0">
            <a:solidFill>
              <a:schemeClr val="tx2"/>
            </a:solidFill>
            <a:latin typeface="Arial" panose="020B0604020202020204" pitchFamily="34" charset="0"/>
            <a:cs typeface="Arial" panose="020B0604020202020204" pitchFamily="34" charset="0"/>
          </a:endParaRPr>
        </a:p>
      </dgm:t>
    </dgm:pt>
    <dgm:pt modelId="{F49D7821-359D-5040-A8DE-63B67132F639}" type="parTrans" cxnId="{A768F135-6D83-D64F-A28F-B9D0D1B935C2}">
      <dgm:prSet/>
      <dgm:spPr/>
      <dgm:t>
        <a:bodyPr/>
        <a:lstStyle/>
        <a:p>
          <a:endParaRPr lang="fr-FR"/>
        </a:p>
      </dgm:t>
    </dgm:pt>
    <dgm:pt modelId="{017F754E-268E-0B4C-AF14-EA06911AA00B}" type="sibTrans" cxnId="{A768F135-6D83-D64F-A28F-B9D0D1B935C2}">
      <dgm:prSet/>
      <dgm:spPr/>
      <dgm:t>
        <a:bodyPr/>
        <a:lstStyle/>
        <a:p>
          <a:endParaRPr lang="fr-FR"/>
        </a:p>
      </dgm:t>
    </dgm:pt>
    <dgm:pt modelId="{B1A780B6-4997-8E41-87ED-C0899527BD34}">
      <dgm:prSet phldrT="[Texte]" custT="1"/>
      <dgm:spPr>
        <a:solidFill>
          <a:srgbClr val="EFEDE3"/>
        </a:solidFill>
        <a:ln>
          <a:solidFill>
            <a:schemeClr val="accent4"/>
          </a:solidFill>
        </a:ln>
      </dgm:spPr>
      <dgm:t>
        <a:bodyPr/>
        <a:lstStyle/>
        <a:p>
          <a:r>
            <a:rPr lang="fr-FR" sz="3200" dirty="0">
              <a:latin typeface="Arial" panose="020B0604020202020204" pitchFamily="34" charset="0"/>
              <a:cs typeface="Arial" panose="020B0604020202020204" pitchFamily="34" charset="0"/>
            </a:rPr>
            <a:t>Limites</a:t>
          </a:r>
        </a:p>
      </dgm:t>
    </dgm:pt>
    <dgm:pt modelId="{B0085058-1B80-D14D-A48F-5CDEFFE87469}" type="parTrans" cxnId="{559ED1F7-654A-6F46-9485-7E0D2A4050AE}">
      <dgm:prSet/>
      <dgm:spPr/>
      <dgm:t>
        <a:bodyPr/>
        <a:lstStyle/>
        <a:p>
          <a:endParaRPr lang="fr-FR"/>
        </a:p>
      </dgm:t>
    </dgm:pt>
    <dgm:pt modelId="{6E94B55A-9F0A-9B47-AFD7-2977D6AD8125}" type="sibTrans" cxnId="{559ED1F7-654A-6F46-9485-7E0D2A4050AE}">
      <dgm:prSet/>
      <dgm:spPr/>
      <dgm:t>
        <a:bodyPr/>
        <a:lstStyle/>
        <a:p>
          <a:endParaRPr lang="fr-FR"/>
        </a:p>
      </dgm:t>
    </dgm:pt>
    <dgm:pt modelId="{5E256BC0-67E9-4E41-9A51-B230AB88C316}">
      <dgm:prSet phldrT="[Texte]" custT="1"/>
      <dgm:spPr>
        <a:noFill/>
        <a:ln>
          <a:solidFill>
            <a:schemeClr val="accent4"/>
          </a:solidFill>
        </a:ln>
      </dgm:spPr>
      <dgm:t>
        <a:bodyPr/>
        <a:lstStyle/>
        <a:p>
          <a:r>
            <a:rPr lang="fr-FR" sz="2000" b="1" dirty="0">
              <a:solidFill>
                <a:schemeClr val="tx2"/>
              </a:solidFill>
              <a:latin typeface="Arial" panose="020B0604020202020204" pitchFamily="34" charset="0"/>
              <a:cs typeface="Arial" panose="020B0604020202020204" pitchFamily="34" charset="0"/>
            </a:rPr>
            <a:t>Faible effectif surtout à J23 et J25 </a:t>
          </a:r>
          <a:r>
            <a:rPr lang="fr-FR" sz="2000" dirty="0">
              <a:solidFill>
                <a:schemeClr val="tx2"/>
              </a:solidFill>
              <a:latin typeface="Arial" panose="020B0604020202020204" pitchFamily="34" charset="0"/>
              <a:cs typeface="Arial" panose="020B0604020202020204" pitchFamily="34" charset="0"/>
              <a:sym typeface="Wingdings" panose="05000000000000000000" pitchFamily="2" charset="2"/>
            </a:rPr>
            <a:t> régression logistique pas adaptée</a:t>
          </a:r>
          <a:endParaRPr lang="fr-FR" sz="2000" b="1" dirty="0">
            <a:solidFill>
              <a:schemeClr val="tx2"/>
            </a:solidFill>
            <a:latin typeface="Arial" panose="020B0604020202020204" pitchFamily="34" charset="0"/>
            <a:cs typeface="Arial" panose="020B0604020202020204" pitchFamily="34" charset="0"/>
          </a:endParaRPr>
        </a:p>
      </dgm:t>
    </dgm:pt>
    <dgm:pt modelId="{A2E2C20A-79D6-2544-AB09-260D4407AA56}" type="parTrans" cxnId="{22C95FDD-A593-4F47-8D85-F263DA602252}">
      <dgm:prSet/>
      <dgm:spPr/>
      <dgm:t>
        <a:bodyPr/>
        <a:lstStyle/>
        <a:p>
          <a:endParaRPr lang="fr-FR"/>
        </a:p>
      </dgm:t>
    </dgm:pt>
    <dgm:pt modelId="{8E8D4E81-A1AB-1643-A073-C5EF7F16392D}" type="sibTrans" cxnId="{22C95FDD-A593-4F47-8D85-F263DA602252}">
      <dgm:prSet/>
      <dgm:spPr/>
      <dgm:t>
        <a:bodyPr/>
        <a:lstStyle/>
        <a:p>
          <a:endParaRPr lang="fr-FR"/>
        </a:p>
      </dgm:t>
    </dgm:pt>
    <dgm:pt modelId="{7EAF7971-75A0-C944-B0B2-81CBC5892389}">
      <dgm:prSet phldrT="[Texte]" custT="1"/>
      <dgm:spPr>
        <a:noFill/>
        <a:ln>
          <a:solidFill>
            <a:schemeClr val="accent4"/>
          </a:solidFill>
        </a:ln>
      </dgm:spPr>
      <dgm:t>
        <a:bodyPr/>
        <a:lstStyle/>
        <a:p>
          <a:r>
            <a:rPr lang="fr-FR" sz="2000" b="1" dirty="0">
              <a:solidFill>
                <a:schemeClr val="tx2"/>
              </a:solidFill>
              <a:latin typeface="Arial" panose="020B0604020202020204" pitchFamily="34" charset="0"/>
              <a:cs typeface="Arial" panose="020B0604020202020204" pitchFamily="34" charset="0"/>
              <a:sym typeface="Wingdings" panose="05000000000000000000" pitchFamily="2" charset="2"/>
            </a:rPr>
            <a:t>Représentativité </a:t>
          </a:r>
          <a:endParaRPr lang="fr-FR" sz="2000" b="1" dirty="0">
            <a:solidFill>
              <a:schemeClr val="tx2"/>
            </a:solidFill>
            <a:latin typeface="Arial" panose="020B0604020202020204" pitchFamily="34" charset="0"/>
            <a:cs typeface="Arial" panose="020B0604020202020204" pitchFamily="34" charset="0"/>
          </a:endParaRPr>
        </a:p>
      </dgm:t>
    </dgm:pt>
    <dgm:pt modelId="{E610BF66-C335-A147-B554-F4E02688D3F2}" type="parTrans" cxnId="{CB634E2D-7873-B248-BC05-4094A9A9A432}">
      <dgm:prSet/>
      <dgm:spPr/>
      <dgm:t>
        <a:bodyPr/>
        <a:lstStyle/>
        <a:p>
          <a:endParaRPr lang="fr-FR"/>
        </a:p>
      </dgm:t>
    </dgm:pt>
    <dgm:pt modelId="{EEE1D993-F167-884D-B4E1-C0D99D96A8AB}" type="sibTrans" cxnId="{CB634E2D-7873-B248-BC05-4094A9A9A432}">
      <dgm:prSet/>
      <dgm:spPr/>
      <dgm:t>
        <a:bodyPr/>
        <a:lstStyle/>
        <a:p>
          <a:endParaRPr lang="fr-FR"/>
        </a:p>
      </dgm:t>
    </dgm:pt>
    <dgm:pt modelId="{0635B2F4-600A-E148-84F6-7745F40869F3}">
      <dgm:prSet phldrT="[Texte]" custT="1"/>
      <dgm:spPr>
        <a:noFill/>
        <a:ln>
          <a:solidFill>
            <a:schemeClr val="accent4"/>
          </a:solidFill>
        </a:ln>
      </dgm:spPr>
      <dgm:t>
        <a:bodyPr/>
        <a:lstStyle/>
        <a:p>
          <a:r>
            <a:rPr lang="fr-FR" sz="2000" dirty="0">
              <a:solidFill>
                <a:schemeClr val="tx2"/>
              </a:solidFill>
              <a:latin typeface="Arial" panose="020B0604020202020204" pitchFamily="34" charset="0"/>
              <a:cs typeface="Arial" panose="020B0604020202020204" pitchFamily="34" charset="0"/>
            </a:rPr>
            <a:t>Utilisation des sms pour le suivi des patients </a:t>
          </a:r>
          <a:r>
            <a:rPr lang="fr-FR" sz="2000" dirty="0">
              <a:solidFill>
                <a:schemeClr val="tx2"/>
              </a:solidFill>
              <a:latin typeface="Arial" panose="020B0604020202020204" pitchFamily="34" charset="0"/>
              <a:cs typeface="Arial" panose="020B0604020202020204" pitchFamily="34" charset="0"/>
              <a:sym typeface="Wingdings" panose="05000000000000000000" pitchFamily="2" charset="2"/>
            </a:rPr>
            <a:t> </a:t>
          </a:r>
          <a:r>
            <a:rPr lang="fr-FR" sz="2000" b="1" dirty="0">
              <a:solidFill>
                <a:schemeClr val="tx2"/>
              </a:solidFill>
              <a:latin typeface="Arial" panose="020B0604020202020204" pitchFamily="34" charset="0"/>
              <a:cs typeface="Arial" panose="020B0604020202020204" pitchFamily="34" charset="0"/>
              <a:sym typeface="Wingdings" panose="05000000000000000000" pitchFamily="2" charset="2"/>
            </a:rPr>
            <a:t>72% de taux de réponse </a:t>
          </a:r>
          <a:endParaRPr lang="fr-FR" sz="2000" b="1" dirty="0">
            <a:solidFill>
              <a:schemeClr val="tx2"/>
            </a:solidFill>
            <a:latin typeface="Arial" panose="020B0604020202020204" pitchFamily="34" charset="0"/>
            <a:cs typeface="Arial" panose="020B0604020202020204" pitchFamily="34" charset="0"/>
          </a:endParaRPr>
        </a:p>
      </dgm:t>
    </dgm:pt>
    <dgm:pt modelId="{0EAEA2FD-FDC9-8744-8E6C-7F2F6B308C92}" type="parTrans" cxnId="{E8704C7D-3E75-1E4E-9321-2B1BBCCC8CB8}">
      <dgm:prSet/>
      <dgm:spPr/>
      <dgm:t>
        <a:bodyPr/>
        <a:lstStyle/>
        <a:p>
          <a:endParaRPr lang="fr-FR"/>
        </a:p>
      </dgm:t>
    </dgm:pt>
    <dgm:pt modelId="{DCAA22F7-996B-D443-9B52-124A3D2194DC}" type="sibTrans" cxnId="{E8704C7D-3E75-1E4E-9321-2B1BBCCC8CB8}">
      <dgm:prSet/>
      <dgm:spPr/>
      <dgm:t>
        <a:bodyPr/>
        <a:lstStyle/>
        <a:p>
          <a:endParaRPr lang="fr-FR"/>
        </a:p>
      </dgm:t>
    </dgm:pt>
    <dgm:pt modelId="{BF5E5E7B-7A1E-0041-A3EB-EC1F31848514}">
      <dgm:prSet phldrT="[Texte]" custT="1"/>
      <dgm:spPr>
        <a:noFill/>
        <a:ln>
          <a:solidFill>
            <a:schemeClr val="accent4"/>
          </a:solidFill>
        </a:ln>
      </dgm:spPr>
      <dgm:t>
        <a:bodyPr/>
        <a:lstStyle/>
        <a:p>
          <a:r>
            <a:rPr lang="fr-FR" sz="2000" b="1" dirty="0">
              <a:solidFill>
                <a:schemeClr val="tx2"/>
              </a:solidFill>
              <a:latin typeface="Arial" panose="020B0604020202020204" pitchFamily="34" charset="0"/>
              <a:cs typeface="Arial" panose="020B0604020202020204" pitchFamily="34" charset="0"/>
              <a:sym typeface="Wingdings" panose="05000000000000000000" pitchFamily="2" charset="2"/>
            </a:rPr>
            <a:t>Biais de sélection </a:t>
          </a:r>
        </a:p>
        <a:p>
          <a:r>
            <a:rPr lang="en-US" sz="2000" dirty="0" err="1">
              <a:solidFill>
                <a:schemeClr val="tx2"/>
              </a:solidFill>
              <a:latin typeface="Arial" panose="020B0604020202020204" pitchFamily="34" charset="0"/>
              <a:ea typeface="Calibri" panose="020F0502020204030204" pitchFamily="34" charset="0"/>
              <a:cs typeface="Arial" panose="020B0604020202020204" pitchFamily="34" charset="0"/>
            </a:rPr>
            <a:t>Recodage</a:t>
          </a:r>
          <a:r>
            <a:rPr lang="en-US" sz="2000" dirty="0">
              <a:solidFill>
                <a:schemeClr val="tx2"/>
              </a:solidFill>
              <a:latin typeface="Arial" panose="020B0604020202020204" pitchFamily="34" charset="0"/>
              <a:ea typeface="Calibri" panose="020F0502020204030204" pitchFamily="34" charset="0"/>
              <a:cs typeface="Arial" panose="020B0604020202020204" pitchFamily="34" charset="0"/>
            </a:rPr>
            <a:t> des variables </a:t>
          </a:r>
          <a:r>
            <a:rPr lang="fr-FR" sz="2000" b="1" dirty="0">
              <a:solidFill>
                <a:schemeClr val="tx2"/>
              </a:solidFill>
              <a:latin typeface="Arial" panose="020B0604020202020204" pitchFamily="34" charset="0"/>
              <a:cs typeface="Arial" panose="020B0604020202020204" pitchFamily="34" charset="0"/>
              <a:sym typeface="Wingdings" panose="05000000000000000000" pitchFamily="2" charset="2"/>
            </a:rPr>
            <a:t> </a:t>
          </a:r>
          <a:endParaRPr lang="fr-FR" sz="2000" b="1" dirty="0">
            <a:solidFill>
              <a:schemeClr val="tx2"/>
            </a:solidFill>
            <a:latin typeface="Arial" panose="020B0604020202020204" pitchFamily="34" charset="0"/>
            <a:cs typeface="Arial" panose="020B0604020202020204" pitchFamily="34" charset="0"/>
          </a:endParaRPr>
        </a:p>
      </dgm:t>
    </dgm:pt>
    <dgm:pt modelId="{EC22340B-41E1-AE45-9511-1669CBB051CE}" type="parTrans" cxnId="{EC7F46AB-4B5E-7941-99AF-AC3771D68F3D}">
      <dgm:prSet/>
      <dgm:spPr/>
      <dgm:t>
        <a:bodyPr/>
        <a:lstStyle/>
        <a:p>
          <a:endParaRPr lang="fr-FR"/>
        </a:p>
      </dgm:t>
    </dgm:pt>
    <dgm:pt modelId="{92D9BCBB-1D37-D845-B1E9-DE7A917C9C6C}" type="sibTrans" cxnId="{EC7F46AB-4B5E-7941-99AF-AC3771D68F3D}">
      <dgm:prSet/>
      <dgm:spPr/>
      <dgm:t>
        <a:bodyPr/>
        <a:lstStyle/>
        <a:p>
          <a:endParaRPr lang="fr-FR"/>
        </a:p>
      </dgm:t>
    </dgm:pt>
    <dgm:pt modelId="{5F758559-17FC-284D-8F3C-F776D9853BA5}" type="pres">
      <dgm:prSet presAssocID="{F3A2CCD3-ECBD-2644-9559-57EE82897459}" presName="theList" presStyleCnt="0">
        <dgm:presLayoutVars>
          <dgm:dir/>
          <dgm:animLvl val="lvl"/>
          <dgm:resizeHandles val="exact"/>
        </dgm:presLayoutVars>
      </dgm:prSet>
      <dgm:spPr/>
    </dgm:pt>
    <dgm:pt modelId="{A539B5F4-F0DB-FE46-AE84-5DF311901C53}" type="pres">
      <dgm:prSet presAssocID="{7BF99649-BC28-A84B-A878-0E65D89F7215}" presName="compNode" presStyleCnt="0"/>
      <dgm:spPr/>
    </dgm:pt>
    <dgm:pt modelId="{55665031-0899-8046-B39F-FF3E374B5076}" type="pres">
      <dgm:prSet presAssocID="{7BF99649-BC28-A84B-A878-0E65D89F7215}" presName="aNode" presStyleLbl="bgShp" presStyleIdx="0" presStyleCnt="2" custScaleY="89651" custLinFactNeighborX="2102" custLinFactNeighborY="6268"/>
      <dgm:spPr/>
    </dgm:pt>
    <dgm:pt modelId="{6F5AF2B0-CB4F-3443-A002-0CEEBA1847BC}" type="pres">
      <dgm:prSet presAssocID="{7BF99649-BC28-A84B-A878-0E65D89F7215}" presName="textNode" presStyleLbl="bgShp" presStyleIdx="0" presStyleCnt="2"/>
      <dgm:spPr/>
    </dgm:pt>
    <dgm:pt modelId="{5C52149D-CFF4-7241-80DB-C6DAE1C03D8B}" type="pres">
      <dgm:prSet presAssocID="{7BF99649-BC28-A84B-A878-0E65D89F7215}" presName="compChildNode" presStyleCnt="0"/>
      <dgm:spPr/>
    </dgm:pt>
    <dgm:pt modelId="{B854BF8E-388F-BA46-B784-5586F715C74C}" type="pres">
      <dgm:prSet presAssocID="{7BF99649-BC28-A84B-A878-0E65D89F7215}" presName="theInnerList" presStyleCnt="0"/>
      <dgm:spPr/>
    </dgm:pt>
    <dgm:pt modelId="{329C1C4B-C6CC-7940-B0C2-5DB43770111A}" type="pres">
      <dgm:prSet presAssocID="{C67C6B57-F67E-B24D-BFEB-7CA5F8851193}" presName="childNode" presStyleLbl="node1" presStyleIdx="0" presStyleCnt="6" custScaleX="119806" custScaleY="113331">
        <dgm:presLayoutVars>
          <dgm:bulletEnabled val="1"/>
        </dgm:presLayoutVars>
      </dgm:prSet>
      <dgm:spPr/>
    </dgm:pt>
    <dgm:pt modelId="{54998645-6545-5E4A-A67B-974D39CED430}" type="pres">
      <dgm:prSet presAssocID="{C67C6B57-F67E-B24D-BFEB-7CA5F8851193}" presName="aSpace2" presStyleCnt="0"/>
      <dgm:spPr/>
    </dgm:pt>
    <dgm:pt modelId="{03A618EE-FB40-C746-9E56-5BB9F707AF06}" type="pres">
      <dgm:prSet presAssocID="{035E2FD6-108B-4B49-B109-3D8B93F88C97}" presName="childNode" presStyleLbl="node1" presStyleIdx="1" presStyleCnt="6" custScaleX="119050">
        <dgm:presLayoutVars>
          <dgm:bulletEnabled val="1"/>
        </dgm:presLayoutVars>
      </dgm:prSet>
      <dgm:spPr/>
    </dgm:pt>
    <dgm:pt modelId="{D94E1255-B085-4E41-9C91-584CC1AC2D5F}" type="pres">
      <dgm:prSet presAssocID="{035E2FD6-108B-4B49-B109-3D8B93F88C97}" presName="aSpace2" presStyleCnt="0"/>
      <dgm:spPr/>
    </dgm:pt>
    <dgm:pt modelId="{84D4D640-50FC-AA4B-8E0C-4C92C2B2A59E}" type="pres">
      <dgm:prSet presAssocID="{0635B2F4-600A-E148-84F6-7745F40869F3}" presName="childNode" presStyleLbl="node1" presStyleIdx="2" presStyleCnt="6" custScaleX="119050" custScaleY="148660">
        <dgm:presLayoutVars>
          <dgm:bulletEnabled val="1"/>
        </dgm:presLayoutVars>
      </dgm:prSet>
      <dgm:spPr/>
    </dgm:pt>
    <dgm:pt modelId="{8C4EF90A-2A86-354E-91A1-01D8B7CD5A6A}" type="pres">
      <dgm:prSet presAssocID="{7BF99649-BC28-A84B-A878-0E65D89F7215}" presName="aSpace" presStyleCnt="0"/>
      <dgm:spPr/>
    </dgm:pt>
    <dgm:pt modelId="{5FF2FB6B-2847-D04B-A556-66E57A3CE1F5}" type="pres">
      <dgm:prSet presAssocID="{B1A780B6-4997-8E41-87ED-C0899527BD34}" presName="compNode" presStyleCnt="0"/>
      <dgm:spPr/>
    </dgm:pt>
    <dgm:pt modelId="{8A81E3B4-9ECD-F346-B633-32D6295F6BAB}" type="pres">
      <dgm:prSet presAssocID="{B1A780B6-4997-8E41-87ED-C0899527BD34}" presName="aNode" presStyleLbl="bgShp" presStyleIdx="1" presStyleCnt="2" custScaleY="91238" custLinFactNeighborX="-841" custLinFactNeighborY="6418"/>
      <dgm:spPr/>
    </dgm:pt>
    <dgm:pt modelId="{4DB09E5A-5E11-5E4E-B173-172B0F51DC63}" type="pres">
      <dgm:prSet presAssocID="{B1A780B6-4997-8E41-87ED-C0899527BD34}" presName="textNode" presStyleLbl="bgShp" presStyleIdx="1" presStyleCnt="2"/>
      <dgm:spPr/>
    </dgm:pt>
    <dgm:pt modelId="{45ED7134-CAC1-F94A-8E20-818E05A34BE1}" type="pres">
      <dgm:prSet presAssocID="{B1A780B6-4997-8E41-87ED-C0899527BD34}" presName="compChildNode" presStyleCnt="0"/>
      <dgm:spPr/>
    </dgm:pt>
    <dgm:pt modelId="{D60B7893-6367-EC47-8B7A-CDED9D2D4FE3}" type="pres">
      <dgm:prSet presAssocID="{B1A780B6-4997-8E41-87ED-C0899527BD34}" presName="theInnerList" presStyleCnt="0"/>
      <dgm:spPr/>
    </dgm:pt>
    <dgm:pt modelId="{81D5360C-3396-9C46-BDDC-FC0D21F60D8F}" type="pres">
      <dgm:prSet presAssocID="{5E256BC0-67E9-4E41-9A51-B230AB88C316}" presName="childNode" presStyleLbl="node1" presStyleIdx="3" presStyleCnt="6" custScaleY="126362">
        <dgm:presLayoutVars>
          <dgm:bulletEnabled val="1"/>
        </dgm:presLayoutVars>
      </dgm:prSet>
      <dgm:spPr/>
    </dgm:pt>
    <dgm:pt modelId="{EB7190CF-8C6D-4D42-BD3A-985619D07D7B}" type="pres">
      <dgm:prSet presAssocID="{5E256BC0-67E9-4E41-9A51-B230AB88C316}" presName="aSpace2" presStyleCnt="0"/>
      <dgm:spPr/>
    </dgm:pt>
    <dgm:pt modelId="{C3825588-6D29-DD48-B169-5C06B1759BB6}" type="pres">
      <dgm:prSet presAssocID="{7EAF7971-75A0-C944-B0B2-81CBC5892389}" presName="childNode" presStyleLbl="node1" presStyleIdx="4" presStyleCnt="6">
        <dgm:presLayoutVars>
          <dgm:bulletEnabled val="1"/>
        </dgm:presLayoutVars>
      </dgm:prSet>
      <dgm:spPr/>
    </dgm:pt>
    <dgm:pt modelId="{C9634C67-B4EC-B542-8114-2B640096ED69}" type="pres">
      <dgm:prSet presAssocID="{7EAF7971-75A0-C944-B0B2-81CBC5892389}" presName="aSpace2" presStyleCnt="0"/>
      <dgm:spPr/>
    </dgm:pt>
    <dgm:pt modelId="{DDD911E1-EF0B-3542-957E-D5D910FE4472}" type="pres">
      <dgm:prSet presAssocID="{BF5E5E7B-7A1E-0041-A3EB-EC1F31848514}" presName="childNode" presStyleLbl="node1" presStyleIdx="5" presStyleCnt="6">
        <dgm:presLayoutVars>
          <dgm:bulletEnabled val="1"/>
        </dgm:presLayoutVars>
      </dgm:prSet>
      <dgm:spPr/>
    </dgm:pt>
  </dgm:ptLst>
  <dgm:cxnLst>
    <dgm:cxn modelId="{0CB9B901-A061-FF4F-9271-57CEA4173080}" type="presOf" srcId="{B1A780B6-4997-8E41-87ED-C0899527BD34}" destId="{4DB09E5A-5E11-5E4E-B173-172B0F51DC63}" srcOrd="1" destOrd="0" presId="urn:microsoft.com/office/officeart/2005/8/layout/lProcess2"/>
    <dgm:cxn modelId="{0832AB1B-D65E-FE49-BDD5-F530BD4CEFA1}" type="presOf" srcId="{C67C6B57-F67E-B24D-BFEB-7CA5F8851193}" destId="{329C1C4B-C6CC-7940-B0C2-5DB43770111A}" srcOrd="0" destOrd="0" presId="urn:microsoft.com/office/officeart/2005/8/layout/lProcess2"/>
    <dgm:cxn modelId="{12645F1E-EC17-A64B-AD37-DD400C9F546C}" type="presOf" srcId="{0635B2F4-600A-E148-84F6-7745F40869F3}" destId="{84D4D640-50FC-AA4B-8E0C-4C92C2B2A59E}" srcOrd="0" destOrd="0" presId="urn:microsoft.com/office/officeart/2005/8/layout/lProcess2"/>
    <dgm:cxn modelId="{3F79231F-0AD2-4242-957F-C7327E316AD9}" type="presOf" srcId="{7BF99649-BC28-A84B-A878-0E65D89F7215}" destId="{55665031-0899-8046-B39F-FF3E374B5076}" srcOrd="0" destOrd="0" presId="urn:microsoft.com/office/officeart/2005/8/layout/lProcess2"/>
    <dgm:cxn modelId="{CB634E2D-7873-B248-BC05-4094A9A9A432}" srcId="{B1A780B6-4997-8E41-87ED-C0899527BD34}" destId="{7EAF7971-75A0-C944-B0B2-81CBC5892389}" srcOrd="1" destOrd="0" parTransId="{E610BF66-C335-A147-B554-F4E02688D3F2}" sibTransId="{EEE1D993-F167-884D-B4E1-C0D99D96A8AB}"/>
    <dgm:cxn modelId="{A768F135-6D83-D64F-A28F-B9D0D1B935C2}" srcId="{7BF99649-BC28-A84B-A878-0E65D89F7215}" destId="{035E2FD6-108B-4B49-B109-3D8B93F88C97}" srcOrd="1" destOrd="0" parTransId="{F49D7821-359D-5040-A8DE-63B67132F639}" sibTransId="{017F754E-268E-0B4C-AF14-EA06911AA00B}"/>
    <dgm:cxn modelId="{97ADF535-D07F-EA47-9A74-DCE91C91BDA0}" type="presOf" srcId="{B1A780B6-4997-8E41-87ED-C0899527BD34}" destId="{8A81E3B4-9ECD-F346-B633-32D6295F6BAB}" srcOrd="0" destOrd="0" presId="urn:microsoft.com/office/officeart/2005/8/layout/lProcess2"/>
    <dgm:cxn modelId="{A0DEEF42-D04D-574D-81CB-4B5F6A6EEF73}" type="presOf" srcId="{BF5E5E7B-7A1E-0041-A3EB-EC1F31848514}" destId="{DDD911E1-EF0B-3542-957E-D5D910FE4472}" srcOrd="0" destOrd="0" presId="urn:microsoft.com/office/officeart/2005/8/layout/lProcess2"/>
    <dgm:cxn modelId="{B91C0974-1C32-364D-BF33-E063D9490706}" type="presOf" srcId="{5E256BC0-67E9-4E41-9A51-B230AB88C316}" destId="{81D5360C-3396-9C46-BDDC-FC0D21F60D8F}" srcOrd="0" destOrd="0" presId="urn:microsoft.com/office/officeart/2005/8/layout/lProcess2"/>
    <dgm:cxn modelId="{C629127A-F2BC-3648-B30C-A499361C7A43}" srcId="{7BF99649-BC28-A84B-A878-0E65D89F7215}" destId="{C67C6B57-F67E-B24D-BFEB-7CA5F8851193}" srcOrd="0" destOrd="0" parTransId="{7D371BE8-8467-094B-8A45-063D8E20C3CB}" sibTransId="{A5E29A3D-8B91-6C4A-85AE-B880D08CB851}"/>
    <dgm:cxn modelId="{E8704C7D-3E75-1E4E-9321-2B1BBCCC8CB8}" srcId="{7BF99649-BC28-A84B-A878-0E65D89F7215}" destId="{0635B2F4-600A-E148-84F6-7745F40869F3}" srcOrd="2" destOrd="0" parTransId="{0EAEA2FD-FDC9-8744-8E6C-7F2F6B308C92}" sibTransId="{DCAA22F7-996B-D443-9B52-124A3D2194DC}"/>
    <dgm:cxn modelId="{09EF869F-B6E0-504F-B107-9086B77B7445}" type="presOf" srcId="{035E2FD6-108B-4B49-B109-3D8B93F88C97}" destId="{03A618EE-FB40-C746-9E56-5BB9F707AF06}" srcOrd="0" destOrd="0" presId="urn:microsoft.com/office/officeart/2005/8/layout/lProcess2"/>
    <dgm:cxn modelId="{EC7F46AB-4B5E-7941-99AF-AC3771D68F3D}" srcId="{B1A780B6-4997-8E41-87ED-C0899527BD34}" destId="{BF5E5E7B-7A1E-0041-A3EB-EC1F31848514}" srcOrd="2" destOrd="0" parTransId="{EC22340B-41E1-AE45-9511-1669CBB051CE}" sibTransId="{92D9BCBB-1D37-D845-B1E9-DE7A917C9C6C}"/>
    <dgm:cxn modelId="{60FBDDC3-E1AA-FF4B-B914-1A8E3E09FFB4}" type="presOf" srcId="{7EAF7971-75A0-C944-B0B2-81CBC5892389}" destId="{C3825588-6D29-DD48-B169-5C06B1759BB6}" srcOrd="0" destOrd="0" presId="urn:microsoft.com/office/officeart/2005/8/layout/lProcess2"/>
    <dgm:cxn modelId="{17274BCB-B6EE-9745-AD0F-CB06E8EF112F}" type="presOf" srcId="{F3A2CCD3-ECBD-2644-9559-57EE82897459}" destId="{5F758559-17FC-284D-8F3C-F776D9853BA5}" srcOrd="0" destOrd="0" presId="urn:microsoft.com/office/officeart/2005/8/layout/lProcess2"/>
    <dgm:cxn modelId="{DA3AEDCF-6E14-F44F-88C5-19DBE9641C89}" type="presOf" srcId="{7BF99649-BC28-A84B-A878-0E65D89F7215}" destId="{6F5AF2B0-CB4F-3443-A002-0CEEBA1847BC}" srcOrd="1" destOrd="0" presId="urn:microsoft.com/office/officeart/2005/8/layout/lProcess2"/>
    <dgm:cxn modelId="{22C95FDD-A593-4F47-8D85-F263DA602252}" srcId="{B1A780B6-4997-8E41-87ED-C0899527BD34}" destId="{5E256BC0-67E9-4E41-9A51-B230AB88C316}" srcOrd="0" destOrd="0" parTransId="{A2E2C20A-79D6-2544-AB09-260D4407AA56}" sibTransId="{8E8D4E81-A1AB-1643-A073-C5EF7F16392D}"/>
    <dgm:cxn modelId="{49895BEC-9B91-874F-B054-05EDCEDDB153}" srcId="{F3A2CCD3-ECBD-2644-9559-57EE82897459}" destId="{7BF99649-BC28-A84B-A878-0E65D89F7215}" srcOrd="0" destOrd="0" parTransId="{80D87B7E-CDD5-F84A-9083-942521C76C0B}" sibTransId="{10BCAD75-D50A-0243-9FCE-26EADC3B3673}"/>
    <dgm:cxn modelId="{559ED1F7-654A-6F46-9485-7E0D2A4050AE}" srcId="{F3A2CCD3-ECBD-2644-9559-57EE82897459}" destId="{B1A780B6-4997-8E41-87ED-C0899527BD34}" srcOrd="1" destOrd="0" parTransId="{B0085058-1B80-D14D-A48F-5CDEFFE87469}" sibTransId="{6E94B55A-9F0A-9B47-AFD7-2977D6AD8125}"/>
    <dgm:cxn modelId="{54243F84-DD6D-B64F-9F9D-226852B23AFA}" type="presParOf" srcId="{5F758559-17FC-284D-8F3C-F776D9853BA5}" destId="{A539B5F4-F0DB-FE46-AE84-5DF311901C53}" srcOrd="0" destOrd="0" presId="urn:microsoft.com/office/officeart/2005/8/layout/lProcess2"/>
    <dgm:cxn modelId="{9990A84D-83EE-A84A-A53A-E936BB7FF2A1}" type="presParOf" srcId="{A539B5F4-F0DB-FE46-AE84-5DF311901C53}" destId="{55665031-0899-8046-B39F-FF3E374B5076}" srcOrd="0" destOrd="0" presId="urn:microsoft.com/office/officeart/2005/8/layout/lProcess2"/>
    <dgm:cxn modelId="{4FFC3C91-A59E-2B4F-9687-B0BFBCCB24F5}" type="presParOf" srcId="{A539B5F4-F0DB-FE46-AE84-5DF311901C53}" destId="{6F5AF2B0-CB4F-3443-A002-0CEEBA1847BC}" srcOrd="1" destOrd="0" presId="urn:microsoft.com/office/officeart/2005/8/layout/lProcess2"/>
    <dgm:cxn modelId="{15D281E2-39EE-0D4B-9C75-ADDCA293CC20}" type="presParOf" srcId="{A539B5F4-F0DB-FE46-AE84-5DF311901C53}" destId="{5C52149D-CFF4-7241-80DB-C6DAE1C03D8B}" srcOrd="2" destOrd="0" presId="urn:microsoft.com/office/officeart/2005/8/layout/lProcess2"/>
    <dgm:cxn modelId="{E3796B75-1B91-AD4F-B97C-474FE75B272E}" type="presParOf" srcId="{5C52149D-CFF4-7241-80DB-C6DAE1C03D8B}" destId="{B854BF8E-388F-BA46-B784-5586F715C74C}" srcOrd="0" destOrd="0" presId="urn:microsoft.com/office/officeart/2005/8/layout/lProcess2"/>
    <dgm:cxn modelId="{6131FF24-1A52-3E4A-A7CC-E91ECB0DFDDD}" type="presParOf" srcId="{B854BF8E-388F-BA46-B784-5586F715C74C}" destId="{329C1C4B-C6CC-7940-B0C2-5DB43770111A}" srcOrd="0" destOrd="0" presId="urn:microsoft.com/office/officeart/2005/8/layout/lProcess2"/>
    <dgm:cxn modelId="{982FB996-DD92-AD4A-B2BB-8C1BBBA45DFD}" type="presParOf" srcId="{B854BF8E-388F-BA46-B784-5586F715C74C}" destId="{54998645-6545-5E4A-A67B-974D39CED430}" srcOrd="1" destOrd="0" presId="urn:microsoft.com/office/officeart/2005/8/layout/lProcess2"/>
    <dgm:cxn modelId="{41CEE250-655A-514C-99F9-DCBE3C264ACA}" type="presParOf" srcId="{B854BF8E-388F-BA46-B784-5586F715C74C}" destId="{03A618EE-FB40-C746-9E56-5BB9F707AF06}" srcOrd="2" destOrd="0" presId="urn:microsoft.com/office/officeart/2005/8/layout/lProcess2"/>
    <dgm:cxn modelId="{B5FAA1FE-AA60-E542-9012-37D4CEEF8430}" type="presParOf" srcId="{B854BF8E-388F-BA46-B784-5586F715C74C}" destId="{D94E1255-B085-4E41-9C91-584CC1AC2D5F}" srcOrd="3" destOrd="0" presId="urn:microsoft.com/office/officeart/2005/8/layout/lProcess2"/>
    <dgm:cxn modelId="{A654889E-F58D-8449-B4EA-44E1BF5CA1A4}" type="presParOf" srcId="{B854BF8E-388F-BA46-B784-5586F715C74C}" destId="{84D4D640-50FC-AA4B-8E0C-4C92C2B2A59E}" srcOrd="4" destOrd="0" presId="urn:microsoft.com/office/officeart/2005/8/layout/lProcess2"/>
    <dgm:cxn modelId="{3D275A11-2BB2-FE49-A214-F117C9AF52E8}" type="presParOf" srcId="{5F758559-17FC-284D-8F3C-F776D9853BA5}" destId="{8C4EF90A-2A86-354E-91A1-01D8B7CD5A6A}" srcOrd="1" destOrd="0" presId="urn:microsoft.com/office/officeart/2005/8/layout/lProcess2"/>
    <dgm:cxn modelId="{B9B98420-73AC-3B4D-91A1-98E4487C8725}" type="presParOf" srcId="{5F758559-17FC-284D-8F3C-F776D9853BA5}" destId="{5FF2FB6B-2847-D04B-A556-66E57A3CE1F5}" srcOrd="2" destOrd="0" presId="urn:microsoft.com/office/officeart/2005/8/layout/lProcess2"/>
    <dgm:cxn modelId="{C9A70BED-8697-8D42-B526-8886B776C70F}" type="presParOf" srcId="{5FF2FB6B-2847-D04B-A556-66E57A3CE1F5}" destId="{8A81E3B4-9ECD-F346-B633-32D6295F6BAB}" srcOrd="0" destOrd="0" presId="urn:microsoft.com/office/officeart/2005/8/layout/lProcess2"/>
    <dgm:cxn modelId="{8C87E70F-BB54-B74C-AE2C-D01E98C4358E}" type="presParOf" srcId="{5FF2FB6B-2847-D04B-A556-66E57A3CE1F5}" destId="{4DB09E5A-5E11-5E4E-B173-172B0F51DC63}" srcOrd="1" destOrd="0" presId="urn:microsoft.com/office/officeart/2005/8/layout/lProcess2"/>
    <dgm:cxn modelId="{E67DAAA3-769F-EF48-BEAC-AD132C11999C}" type="presParOf" srcId="{5FF2FB6B-2847-D04B-A556-66E57A3CE1F5}" destId="{45ED7134-CAC1-F94A-8E20-818E05A34BE1}" srcOrd="2" destOrd="0" presId="urn:microsoft.com/office/officeart/2005/8/layout/lProcess2"/>
    <dgm:cxn modelId="{0DD5309C-4799-4C45-8302-76169802EE9D}" type="presParOf" srcId="{45ED7134-CAC1-F94A-8E20-818E05A34BE1}" destId="{D60B7893-6367-EC47-8B7A-CDED9D2D4FE3}" srcOrd="0" destOrd="0" presId="urn:microsoft.com/office/officeart/2005/8/layout/lProcess2"/>
    <dgm:cxn modelId="{59301A83-5B0E-EB4B-9B6C-F93931212227}" type="presParOf" srcId="{D60B7893-6367-EC47-8B7A-CDED9D2D4FE3}" destId="{81D5360C-3396-9C46-BDDC-FC0D21F60D8F}" srcOrd="0" destOrd="0" presId="urn:microsoft.com/office/officeart/2005/8/layout/lProcess2"/>
    <dgm:cxn modelId="{5E9CCEBD-E096-ED4C-BD99-F598C5B4366B}" type="presParOf" srcId="{D60B7893-6367-EC47-8B7A-CDED9D2D4FE3}" destId="{EB7190CF-8C6D-4D42-BD3A-985619D07D7B}" srcOrd="1" destOrd="0" presId="urn:microsoft.com/office/officeart/2005/8/layout/lProcess2"/>
    <dgm:cxn modelId="{0F1B1B30-0957-9C4C-AF80-07024541992F}" type="presParOf" srcId="{D60B7893-6367-EC47-8B7A-CDED9D2D4FE3}" destId="{C3825588-6D29-DD48-B169-5C06B1759BB6}" srcOrd="2" destOrd="0" presId="urn:microsoft.com/office/officeart/2005/8/layout/lProcess2"/>
    <dgm:cxn modelId="{1C981C9E-79ED-E94C-8125-817A0EB6CF7D}" type="presParOf" srcId="{D60B7893-6367-EC47-8B7A-CDED9D2D4FE3}" destId="{C9634C67-B4EC-B542-8114-2B640096ED69}" srcOrd="3" destOrd="0" presId="urn:microsoft.com/office/officeart/2005/8/layout/lProcess2"/>
    <dgm:cxn modelId="{5AAD6FF6-45DE-CA48-9799-78A216C266B3}" type="presParOf" srcId="{D60B7893-6367-EC47-8B7A-CDED9D2D4FE3}" destId="{DDD911E1-EF0B-3542-957E-D5D910FE4472}"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665031-0899-8046-B39F-FF3E374B5076}">
      <dsp:nvSpPr>
        <dsp:cNvPr id="0" name=""/>
        <dsp:cNvSpPr/>
      </dsp:nvSpPr>
      <dsp:spPr>
        <a:xfrm>
          <a:off x="91296" y="480101"/>
          <a:ext cx="4138654" cy="4159008"/>
        </a:xfrm>
        <a:prstGeom prst="roundRect">
          <a:avLst>
            <a:gd name="adj" fmla="val 10000"/>
          </a:avLst>
        </a:prstGeom>
        <a:solidFill>
          <a:srgbClr val="EFEDE3"/>
        </a:solidFill>
        <a:ln>
          <a:solidFill>
            <a:schemeClr val="accent4"/>
          </a:solid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Arial" panose="020B0604020202020204" pitchFamily="34" charset="0"/>
              <a:cs typeface="Arial" panose="020B0604020202020204" pitchFamily="34" charset="0"/>
            </a:rPr>
            <a:t>Forces</a:t>
          </a:r>
        </a:p>
      </dsp:txBody>
      <dsp:txXfrm>
        <a:off x="91296" y="480101"/>
        <a:ext cx="4138654" cy="1247702"/>
      </dsp:txXfrm>
    </dsp:sp>
    <dsp:sp modelId="{329C1C4B-C6CC-7940-B0C2-5DB43770111A}">
      <dsp:nvSpPr>
        <dsp:cNvPr id="0" name=""/>
        <dsp:cNvSpPr/>
      </dsp:nvSpPr>
      <dsp:spPr>
        <a:xfrm>
          <a:off x="90287" y="1389583"/>
          <a:ext cx="3966684" cy="869369"/>
        </a:xfrm>
        <a:prstGeom prst="roundRect">
          <a:avLst>
            <a:gd name="adj" fmla="val 10000"/>
          </a:avLst>
        </a:prstGeom>
        <a:no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solidFill>
              <a:latin typeface="Arial" panose="020B0604020202020204" pitchFamily="34" charset="0"/>
              <a:cs typeface="Arial" panose="020B0604020202020204" pitchFamily="34" charset="0"/>
            </a:rPr>
            <a:t>Études faisant </a:t>
          </a:r>
          <a:r>
            <a:rPr lang="fr-FR" sz="2000" b="1" kern="1200" dirty="0">
              <a:solidFill>
                <a:schemeClr val="tx2"/>
              </a:solidFill>
              <a:latin typeface="Arial" panose="020B0604020202020204" pitchFamily="34" charset="0"/>
              <a:cs typeface="Arial" panose="020B0604020202020204" pitchFamily="34" charset="0"/>
            </a:rPr>
            <a:t>un suivi jusqu’à 30 jours postopératoires </a:t>
          </a:r>
        </a:p>
      </dsp:txBody>
      <dsp:txXfrm>
        <a:off x="115750" y="1415046"/>
        <a:ext cx="3915758" cy="818443"/>
      </dsp:txXfrm>
    </dsp:sp>
    <dsp:sp modelId="{03A618EE-FB40-C746-9E56-5BB9F707AF06}">
      <dsp:nvSpPr>
        <dsp:cNvPr id="0" name=""/>
        <dsp:cNvSpPr/>
      </dsp:nvSpPr>
      <dsp:spPr>
        <a:xfrm>
          <a:off x="102802" y="2376970"/>
          <a:ext cx="3941654" cy="767106"/>
        </a:xfrm>
        <a:prstGeom prst="roundRect">
          <a:avLst>
            <a:gd name="adj" fmla="val 10000"/>
          </a:avLst>
        </a:prstGeom>
        <a:no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solidFill>
              <a:latin typeface="Arial" panose="020B0604020202020204" pitchFamily="34" charset="0"/>
              <a:cs typeface="Arial" panose="020B0604020202020204" pitchFamily="34" charset="0"/>
            </a:rPr>
            <a:t>Seule étude à notre connaissance avec le </a:t>
          </a:r>
          <a:r>
            <a:rPr lang="fr-FR" sz="2000" b="1" kern="1200" dirty="0">
              <a:solidFill>
                <a:schemeClr val="tx2"/>
              </a:solidFill>
              <a:latin typeface="Arial" panose="020B0604020202020204" pitchFamily="34" charset="0"/>
              <a:cs typeface="Arial" panose="020B0604020202020204" pitchFamily="34" charset="0"/>
            </a:rPr>
            <a:t>volet médical + social </a:t>
          </a:r>
          <a:r>
            <a:rPr lang="fr-FR" sz="2000" kern="1200" dirty="0">
              <a:solidFill>
                <a:schemeClr val="tx2"/>
              </a:solidFill>
              <a:latin typeface="Arial" panose="020B0604020202020204" pitchFamily="34" charset="0"/>
              <a:cs typeface="Arial" panose="020B0604020202020204" pitchFamily="34" charset="0"/>
            </a:rPr>
            <a:t>sur le sujet</a:t>
          </a:r>
          <a:endParaRPr lang="fr-FR" sz="2000" b="1" kern="1200" dirty="0">
            <a:solidFill>
              <a:schemeClr val="tx2"/>
            </a:solidFill>
            <a:latin typeface="Arial" panose="020B0604020202020204" pitchFamily="34" charset="0"/>
            <a:cs typeface="Arial" panose="020B0604020202020204" pitchFamily="34" charset="0"/>
          </a:endParaRPr>
        </a:p>
      </dsp:txBody>
      <dsp:txXfrm>
        <a:off x="125270" y="2399438"/>
        <a:ext cx="3896718" cy="722170"/>
      </dsp:txXfrm>
    </dsp:sp>
    <dsp:sp modelId="{84D4D640-50FC-AA4B-8E0C-4C92C2B2A59E}">
      <dsp:nvSpPr>
        <dsp:cNvPr id="0" name=""/>
        <dsp:cNvSpPr/>
      </dsp:nvSpPr>
      <dsp:spPr>
        <a:xfrm>
          <a:off x="102802" y="3262093"/>
          <a:ext cx="3941654" cy="1140380"/>
        </a:xfrm>
        <a:prstGeom prst="roundRect">
          <a:avLst>
            <a:gd name="adj" fmla="val 10000"/>
          </a:avLst>
        </a:prstGeom>
        <a:no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2"/>
              </a:solidFill>
              <a:latin typeface="Arial" panose="020B0604020202020204" pitchFamily="34" charset="0"/>
              <a:cs typeface="Arial" panose="020B0604020202020204" pitchFamily="34" charset="0"/>
            </a:rPr>
            <a:t>Utilisation des sms pour le suivi des patients </a:t>
          </a:r>
          <a:r>
            <a:rPr lang="fr-FR" sz="2000" kern="1200" dirty="0">
              <a:solidFill>
                <a:schemeClr val="tx2"/>
              </a:solidFill>
              <a:latin typeface="Arial" panose="020B0604020202020204" pitchFamily="34" charset="0"/>
              <a:cs typeface="Arial" panose="020B0604020202020204" pitchFamily="34" charset="0"/>
              <a:sym typeface="Wingdings" panose="05000000000000000000" pitchFamily="2" charset="2"/>
            </a:rPr>
            <a:t> </a:t>
          </a:r>
          <a:r>
            <a:rPr lang="fr-FR" sz="2000" b="1" kern="1200" dirty="0">
              <a:solidFill>
                <a:schemeClr val="tx2"/>
              </a:solidFill>
              <a:latin typeface="Arial" panose="020B0604020202020204" pitchFamily="34" charset="0"/>
              <a:cs typeface="Arial" panose="020B0604020202020204" pitchFamily="34" charset="0"/>
              <a:sym typeface="Wingdings" panose="05000000000000000000" pitchFamily="2" charset="2"/>
            </a:rPr>
            <a:t>72% de taux de réponse </a:t>
          </a:r>
          <a:endParaRPr lang="fr-FR" sz="2000" b="1" kern="1200" dirty="0">
            <a:solidFill>
              <a:schemeClr val="tx2"/>
            </a:solidFill>
            <a:latin typeface="Arial" panose="020B0604020202020204" pitchFamily="34" charset="0"/>
            <a:cs typeface="Arial" panose="020B0604020202020204" pitchFamily="34" charset="0"/>
          </a:endParaRPr>
        </a:p>
      </dsp:txBody>
      <dsp:txXfrm>
        <a:off x="136203" y="3295494"/>
        <a:ext cx="3874852" cy="1073578"/>
      </dsp:txXfrm>
    </dsp:sp>
    <dsp:sp modelId="{8A81E3B4-9ECD-F346-B633-32D6295F6BAB}">
      <dsp:nvSpPr>
        <dsp:cNvPr id="0" name=""/>
        <dsp:cNvSpPr/>
      </dsp:nvSpPr>
      <dsp:spPr>
        <a:xfrm>
          <a:off x="4418549" y="406478"/>
          <a:ext cx="4138654" cy="4232631"/>
        </a:xfrm>
        <a:prstGeom prst="roundRect">
          <a:avLst>
            <a:gd name="adj" fmla="val 10000"/>
          </a:avLst>
        </a:prstGeom>
        <a:solidFill>
          <a:srgbClr val="EFEDE3"/>
        </a:solidFill>
        <a:ln>
          <a:solidFill>
            <a:schemeClr val="accent4"/>
          </a:solid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fr-FR" sz="3200" kern="1200" dirty="0">
              <a:latin typeface="Arial" panose="020B0604020202020204" pitchFamily="34" charset="0"/>
              <a:cs typeface="Arial" panose="020B0604020202020204" pitchFamily="34" charset="0"/>
            </a:rPr>
            <a:t>Limites</a:t>
          </a:r>
        </a:p>
      </dsp:txBody>
      <dsp:txXfrm>
        <a:off x="4418549" y="406478"/>
        <a:ext cx="4138654" cy="1269789"/>
      </dsp:txXfrm>
    </dsp:sp>
    <dsp:sp modelId="{81D5360C-3396-9C46-BDDC-FC0D21F60D8F}">
      <dsp:nvSpPr>
        <dsp:cNvPr id="0" name=""/>
        <dsp:cNvSpPr/>
      </dsp:nvSpPr>
      <dsp:spPr>
        <a:xfrm>
          <a:off x="4867220" y="1392938"/>
          <a:ext cx="3310923" cy="1066078"/>
        </a:xfrm>
        <a:prstGeom prst="roundRect">
          <a:avLst>
            <a:gd name="adj" fmla="val 10000"/>
          </a:avLst>
        </a:prstGeom>
        <a:no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latin typeface="Arial" panose="020B0604020202020204" pitchFamily="34" charset="0"/>
              <a:cs typeface="Arial" panose="020B0604020202020204" pitchFamily="34" charset="0"/>
            </a:rPr>
            <a:t>Faible effectif surtout à J23 et J25 </a:t>
          </a:r>
          <a:r>
            <a:rPr lang="fr-FR" sz="2000" kern="1200" dirty="0">
              <a:solidFill>
                <a:schemeClr val="tx2"/>
              </a:solidFill>
              <a:latin typeface="Arial" panose="020B0604020202020204" pitchFamily="34" charset="0"/>
              <a:cs typeface="Arial" panose="020B0604020202020204" pitchFamily="34" charset="0"/>
              <a:sym typeface="Wingdings" panose="05000000000000000000" pitchFamily="2" charset="2"/>
            </a:rPr>
            <a:t> régression logistique pas adaptée</a:t>
          </a:r>
          <a:endParaRPr lang="fr-FR" sz="2000" b="1" kern="1200" dirty="0">
            <a:solidFill>
              <a:schemeClr val="tx2"/>
            </a:solidFill>
            <a:latin typeface="Arial" panose="020B0604020202020204" pitchFamily="34" charset="0"/>
            <a:cs typeface="Arial" panose="020B0604020202020204" pitchFamily="34" charset="0"/>
          </a:endParaRPr>
        </a:p>
      </dsp:txBody>
      <dsp:txXfrm>
        <a:off x="4898444" y="1424162"/>
        <a:ext cx="3248475" cy="1003630"/>
      </dsp:txXfrm>
    </dsp:sp>
    <dsp:sp modelId="{C3825588-6D29-DD48-B169-5C06B1759BB6}">
      <dsp:nvSpPr>
        <dsp:cNvPr id="0" name=""/>
        <dsp:cNvSpPr/>
      </dsp:nvSpPr>
      <dsp:spPr>
        <a:xfrm>
          <a:off x="4867220" y="2588812"/>
          <a:ext cx="3310923" cy="843670"/>
        </a:xfrm>
        <a:prstGeom prst="roundRect">
          <a:avLst>
            <a:gd name="adj" fmla="val 10000"/>
          </a:avLst>
        </a:prstGeom>
        <a:no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latin typeface="Arial" panose="020B0604020202020204" pitchFamily="34" charset="0"/>
              <a:cs typeface="Arial" panose="020B0604020202020204" pitchFamily="34" charset="0"/>
              <a:sym typeface="Wingdings" panose="05000000000000000000" pitchFamily="2" charset="2"/>
            </a:rPr>
            <a:t>Représentativité </a:t>
          </a:r>
          <a:endParaRPr lang="fr-FR" sz="2000" b="1" kern="1200" dirty="0">
            <a:solidFill>
              <a:schemeClr val="tx2"/>
            </a:solidFill>
            <a:latin typeface="Arial" panose="020B0604020202020204" pitchFamily="34" charset="0"/>
            <a:cs typeface="Arial" panose="020B0604020202020204" pitchFamily="34" charset="0"/>
          </a:endParaRPr>
        </a:p>
      </dsp:txBody>
      <dsp:txXfrm>
        <a:off x="4891930" y="2613522"/>
        <a:ext cx="3261503" cy="794250"/>
      </dsp:txXfrm>
    </dsp:sp>
    <dsp:sp modelId="{DDD911E1-EF0B-3542-957E-D5D910FE4472}">
      <dsp:nvSpPr>
        <dsp:cNvPr id="0" name=""/>
        <dsp:cNvSpPr/>
      </dsp:nvSpPr>
      <dsp:spPr>
        <a:xfrm>
          <a:off x="4867220" y="3562278"/>
          <a:ext cx="3310923" cy="843670"/>
        </a:xfrm>
        <a:prstGeom prst="roundRect">
          <a:avLst>
            <a:gd name="adj" fmla="val 10000"/>
          </a:avLst>
        </a:prstGeom>
        <a:noFill/>
        <a:ln w="19050" cap="rnd"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tx2"/>
              </a:solidFill>
              <a:latin typeface="Arial" panose="020B0604020202020204" pitchFamily="34" charset="0"/>
              <a:cs typeface="Arial" panose="020B0604020202020204" pitchFamily="34" charset="0"/>
              <a:sym typeface="Wingdings" panose="05000000000000000000" pitchFamily="2" charset="2"/>
            </a:rPr>
            <a:t>Biais de sélection </a:t>
          </a:r>
        </a:p>
        <a:p>
          <a:pPr marL="0" lvl="0" indent="0" algn="ctr" defTabSz="889000">
            <a:lnSpc>
              <a:spcPct val="90000"/>
            </a:lnSpc>
            <a:spcBef>
              <a:spcPct val="0"/>
            </a:spcBef>
            <a:spcAft>
              <a:spcPct val="35000"/>
            </a:spcAft>
            <a:buNone/>
          </a:pPr>
          <a:r>
            <a:rPr lang="en-US" sz="2000" kern="1200" dirty="0" err="1">
              <a:solidFill>
                <a:schemeClr val="tx2"/>
              </a:solidFill>
              <a:latin typeface="Arial" panose="020B0604020202020204" pitchFamily="34" charset="0"/>
              <a:ea typeface="Calibri" panose="020F0502020204030204" pitchFamily="34" charset="0"/>
              <a:cs typeface="Arial" panose="020B0604020202020204" pitchFamily="34" charset="0"/>
            </a:rPr>
            <a:t>Recodage</a:t>
          </a:r>
          <a:r>
            <a:rPr lang="en-US" sz="2000" kern="1200" dirty="0">
              <a:solidFill>
                <a:schemeClr val="tx2"/>
              </a:solidFill>
              <a:latin typeface="Arial" panose="020B0604020202020204" pitchFamily="34" charset="0"/>
              <a:ea typeface="Calibri" panose="020F0502020204030204" pitchFamily="34" charset="0"/>
              <a:cs typeface="Arial" panose="020B0604020202020204" pitchFamily="34" charset="0"/>
            </a:rPr>
            <a:t> des variables </a:t>
          </a:r>
          <a:r>
            <a:rPr lang="fr-FR" sz="2000" b="1" kern="1200" dirty="0">
              <a:solidFill>
                <a:schemeClr val="tx2"/>
              </a:solidFill>
              <a:latin typeface="Arial" panose="020B0604020202020204" pitchFamily="34" charset="0"/>
              <a:cs typeface="Arial" panose="020B0604020202020204" pitchFamily="34" charset="0"/>
              <a:sym typeface="Wingdings" panose="05000000000000000000" pitchFamily="2" charset="2"/>
            </a:rPr>
            <a:t> </a:t>
          </a:r>
          <a:endParaRPr lang="fr-FR" sz="2000" b="1" kern="1200" dirty="0">
            <a:solidFill>
              <a:schemeClr val="tx2"/>
            </a:solidFill>
            <a:latin typeface="Arial" panose="020B0604020202020204" pitchFamily="34" charset="0"/>
            <a:cs typeface="Arial" panose="020B0604020202020204" pitchFamily="34" charset="0"/>
          </a:endParaRPr>
        </a:p>
      </dsp:txBody>
      <dsp:txXfrm>
        <a:off x="4891930" y="3586988"/>
        <a:ext cx="3261503" cy="79425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648D4-8DEA-4A33-AB33-B48AEB533CBF}"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F6D61-58E1-41F8-B9F9-6D7E9D241A4B}" type="slidenum">
              <a:rPr lang="en-US" smtClean="0"/>
              <a:t>‹N°›</a:t>
            </a:fld>
            <a:endParaRPr lang="en-US"/>
          </a:p>
        </p:txBody>
      </p:sp>
    </p:spTree>
    <p:extLst>
      <p:ext uri="{BB962C8B-B14F-4D97-AF65-F5344CB8AC3E}">
        <p14:creationId xmlns:p14="http://schemas.microsoft.com/office/powerpoint/2010/main" val="1955776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introduire </a:t>
            </a:r>
          </a:p>
        </p:txBody>
      </p:sp>
      <p:sp>
        <p:nvSpPr>
          <p:cNvPr id="4" name="Espace réservé du numéro de diapositive 3"/>
          <p:cNvSpPr>
            <a:spLocks noGrp="1"/>
          </p:cNvSpPr>
          <p:nvPr>
            <p:ph type="sldNum" sz="quarter" idx="5"/>
          </p:nvPr>
        </p:nvSpPr>
        <p:spPr/>
        <p:txBody>
          <a:bodyPr/>
          <a:lstStyle/>
          <a:p>
            <a:fld id="{8F5F6D61-58E1-41F8-B9F9-6D7E9D241A4B}" type="slidenum">
              <a:rPr lang="en-US" smtClean="0"/>
              <a:t>2</a:t>
            </a:fld>
            <a:endParaRPr lang="en-US"/>
          </a:p>
        </p:txBody>
      </p:sp>
    </p:spTree>
    <p:extLst>
      <p:ext uri="{BB962C8B-B14F-4D97-AF65-F5344CB8AC3E}">
        <p14:creationId xmlns:p14="http://schemas.microsoft.com/office/powerpoint/2010/main" val="590238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5F6D61-58E1-41F8-B9F9-6D7E9D241A4B}" type="slidenum">
              <a:rPr lang="en-US" smtClean="0"/>
              <a:t>15</a:t>
            </a:fld>
            <a:endParaRPr lang="en-US"/>
          </a:p>
        </p:txBody>
      </p:sp>
    </p:spTree>
    <p:extLst>
      <p:ext uri="{BB962C8B-B14F-4D97-AF65-F5344CB8AC3E}">
        <p14:creationId xmlns:p14="http://schemas.microsoft.com/office/powerpoint/2010/main" val="4181022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17</a:t>
            </a:fld>
            <a:endParaRPr lang="en-US"/>
          </a:p>
        </p:txBody>
      </p:sp>
    </p:spTree>
    <p:extLst>
      <p:ext uri="{BB962C8B-B14F-4D97-AF65-F5344CB8AC3E}">
        <p14:creationId xmlns:p14="http://schemas.microsoft.com/office/powerpoint/2010/main" val="30911028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18</a:t>
            </a:fld>
            <a:endParaRPr lang="en-US"/>
          </a:p>
        </p:txBody>
      </p:sp>
    </p:spTree>
    <p:extLst>
      <p:ext uri="{BB962C8B-B14F-4D97-AF65-F5344CB8AC3E}">
        <p14:creationId xmlns:p14="http://schemas.microsoft.com/office/powerpoint/2010/main" val="2850164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19</a:t>
            </a:fld>
            <a:endParaRPr lang="en-US"/>
          </a:p>
        </p:txBody>
      </p:sp>
    </p:spTree>
    <p:extLst>
      <p:ext uri="{BB962C8B-B14F-4D97-AF65-F5344CB8AC3E}">
        <p14:creationId xmlns:p14="http://schemas.microsoft.com/office/powerpoint/2010/main" val="3091012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22</a:t>
            </a:fld>
            <a:endParaRPr lang="en-US"/>
          </a:p>
        </p:txBody>
      </p:sp>
    </p:spTree>
    <p:extLst>
      <p:ext uri="{BB962C8B-B14F-4D97-AF65-F5344CB8AC3E}">
        <p14:creationId xmlns:p14="http://schemas.microsoft.com/office/powerpoint/2010/main" val="376859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23</a:t>
            </a:fld>
            <a:endParaRPr lang="en-US"/>
          </a:p>
        </p:txBody>
      </p:sp>
    </p:spTree>
    <p:extLst>
      <p:ext uri="{BB962C8B-B14F-4D97-AF65-F5344CB8AC3E}">
        <p14:creationId xmlns:p14="http://schemas.microsoft.com/office/powerpoint/2010/main" val="1964698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a:t>
            </a:r>
          </a:p>
        </p:txBody>
      </p:sp>
      <p:sp>
        <p:nvSpPr>
          <p:cNvPr id="4" name="Slide Number Placeholder 3"/>
          <p:cNvSpPr>
            <a:spLocks noGrp="1"/>
          </p:cNvSpPr>
          <p:nvPr>
            <p:ph type="sldNum" sz="quarter" idx="5"/>
          </p:nvPr>
        </p:nvSpPr>
        <p:spPr/>
        <p:txBody>
          <a:bodyPr/>
          <a:lstStyle/>
          <a:p>
            <a:fld id="{8F5F6D61-58E1-41F8-B9F9-6D7E9D241A4B}" type="slidenum">
              <a:rPr lang="en-US" smtClean="0"/>
              <a:t>24</a:t>
            </a:fld>
            <a:endParaRPr lang="en-US"/>
          </a:p>
        </p:txBody>
      </p:sp>
    </p:spTree>
    <p:extLst>
      <p:ext uri="{BB962C8B-B14F-4D97-AF65-F5344CB8AC3E}">
        <p14:creationId xmlns:p14="http://schemas.microsoft.com/office/powerpoint/2010/main" val="1384871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25</a:t>
            </a:fld>
            <a:endParaRPr lang="en-US"/>
          </a:p>
        </p:txBody>
      </p:sp>
    </p:spTree>
    <p:extLst>
      <p:ext uri="{BB962C8B-B14F-4D97-AF65-F5344CB8AC3E}">
        <p14:creationId xmlns:p14="http://schemas.microsoft.com/office/powerpoint/2010/main" val="379336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dirty="0">
              <a:solidFill>
                <a:srgbClr val="002060"/>
              </a:solidFill>
              <a:latin typeface="Arial" panose="020B0604020202020204" pitchFamily="34" charset="0"/>
              <a:cs typeface="Arial" panose="020B0604020202020204" pitchFamily="34" charset="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8F5F6D61-58E1-41F8-B9F9-6D7E9D241A4B}" type="slidenum">
              <a:rPr lang="en-US" smtClean="0"/>
              <a:t>30</a:t>
            </a:fld>
            <a:endParaRPr lang="en-US"/>
          </a:p>
        </p:txBody>
      </p:sp>
    </p:spTree>
    <p:extLst>
      <p:ext uri="{BB962C8B-B14F-4D97-AF65-F5344CB8AC3E}">
        <p14:creationId xmlns:p14="http://schemas.microsoft.com/office/powerpoint/2010/main" val="3430444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5F6D61-58E1-41F8-B9F9-6D7E9D241A4B}" type="slidenum">
              <a:rPr lang="en-US" smtClean="0"/>
              <a:t>32</a:t>
            </a:fld>
            <a:endParaRPr lang="en-US"/>
          </a:p>
        </p:txBody>
      </p:sp>
    </p:spTree>
    <p:extLst>
      <p:ext uri="{BB962C8B-B14F-4D97-AF65-F5344CB8AC3E}">
        <p14:creationId xmlns:p14="http://schemas.microsoft.com/office/powerpoint/2010/main" val="231618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Il faut savoir que la chirurgie ambulatoire est : l’ensemble des </a:t>
            </a:r>
            <a:r>
              <a:rPr lang="fr-FR" sz="1200" dirty="0">
                <a:solidFill>
                  <a:srgbClr val="002060"/>
                </a:solidFill>
                <a:latin typeface="Arial" panose="020B0604020202020204" pitchFamily="34" charset="0"/>
                <a:cs typeface="Arial" panose="020B0604020202020204" pitchFamily="34" charset="0"/>
              </a:rPr>
              <a:t>actes chirurgicaux programmés et réalisés dans des conditions techniques nécessitant impérativement la sécurité d’un bloc opératoire, sous une anesthésie de mode variable, suivie d’une surveillance postopératoire permettant, sans risque majoré, le retour à domicile du patient le jour même de son intervention</a:t>
            </a:r>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3</a:t>
            </a:fld>
            <a:endParaRPr lang="en-US"/>
          </a:p>
        </p:txBody>
      </p:sp>
    </p:spTree>
    <p:extLst>
      <p:ext uri="{BB962C8B-B14F-4D97-AF65-F5344CB8AC3E}">
        <p14:creationId xmlns:p14="http://schemas.microsoft.com/office/powerpoint/2010/main" val="1768159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5F6D61-58E1-41F8-B9F9-6D7E9D241A4B}" type="slidenum">
              <a:rPr lang="en-US" smtClean="0"/>
              <a:t>36</a:t>
            </a:fld>
            <a:endParaRPr lang="en-US"/>
          </a:p>
        </p:txBody>
      </p:sp>
    </p:spTree>
    <p:extLst>
      <p:ext uri="{BB962C8B-B14F-4D97-AF65-F5344CB8AC3E}">
        <p14:creationId xmlns:p14="http://schemas.microsoft.com/office/powerpoint/2010/main" val="57195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Et pour se faire, des étapes sont à respecter pour la prise en charge du patient : il s’agit notamment de </a:t>
            </a:r>
          </a:p>
          <a:p>
            <a:r>
              <a:rPr lang="fr-FR" dirty="0"/>
              <a:t>Avantage : </a:t>
            </a:r>
          </a:p>
          <a:p>
            <a:r>
              <a:rPr lang="fr-FR" dirty="0"/>
              <a:t>Patients </a:t>
            </a:r>
            <a:r>
              <a:rPr lang="fr-FR" dirty="0">
                <a:sym typeface="Wingdings" panose="05000000000000000000" pitchFamily="2" charset="2"/>
              </a:rPr>
              <a:t> plus confiant, diminution des infections nosocomiales, diminution des risques thromboemboliques</a:t>
            </a:r>
          </a:p>
          <a:p>
            <a:r>
              <a:rPr lang="fr-FR" dirty="0">
                <a:sym typeface="Wingdings" panose="05000000000000000000" pitchFamily="2" charset="2"/>
              </a:rPr>
              <a:t>Personnels soignant  travail uniquement en journée, disposent des </a:t>
            </a:r>
            <a:r>
              <a:rPr lang="fr-FR" dirty="0" err="1">
                <a:sym typeface="Wingdings" panose="05000000000000000000" pitchFamily="2" charset="2"/>
              </a:rPr>
              <a:t>week</a:t>
            </a:r>
            <a:r>
              <a:rPr lang="fr-FR" dirty="0">
                <a:sym typeface="Wingdings" panose="05000000000000000000" pitchFamily="2" charset="2"/>
              </a:rPr>
              <a:t> ends</a:t>
            </a:r>
          </a:p>
          <a:p>
            <a:r>
              <a:rPr lang="fr-FR" dirty="0">
                <a:sym typeface="Wingdings" panose="05000000000000000000" pitchFamily="2" charset="2"/>
              </a:rPr>
              <a:t>EDS  classement </a:t>
            </a:r>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4</a:t>
            </a:fld>
            <a:endParaRPr lang="en-US"/>
          </a:p>
        </p:txBody>
      </p:sp>
    </p:spTree>
    <p:extLst>
      <p:ext uri="{BB962C8B-B14F-4D97-AF65-F5344CB8AC3E}">
        <p14:creationId xmlns:p14="http://schemas.microsoft.com/office/powerpoint/2010/main" val="3560432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On enregistre ainsi une augmentation du taux de CA de 2% par an en moyenne faisant passé le taux de ca de 44,9 à 58,5% en 10 ans. Ile de France est la 2</a:t>
            </a:r>
            <a:r>
              <a:rPr lang="fr-FR" baseline="30000" dirty="0"/>
              <a:t>ème</a:t>
            </a:r>
            <a:r>
              <a:rPr lang="fr-FR" dirty="0"/>
              <a:t> région de France après …… avec un taux de ca de % en 2020</a:t>
            </a:r>
          </a:p>
          <a:p>
            <a:r>
              <a:rPr lang="fr-FR" dirty="0"/>
              <a:t>L’objectif du ministère de la santé est d’atteindre 70% en 2022 mais avec la crise de la </a:t>
            </a:r>
            <a:r>
              <a:rPr lang="fr-FR" dirty="0" err="1"/>
              <a:t>covid</a:t>
            </a:r>
            <a:r>
              <a:rPr lang="fr-FR" dirty="0"/>
              <a:t> 19 cet but ne sera surement pas atteint </a:t>
            </a:r>
          </a:p>
        </p:txBody>
      </p:sp>
      <p:sp>
        <p:nvSpPr>
          <p:cNvPr id="4" name="Slide Number Placeholder 3"/>
          <p:cNvSpPr>
            <a:spLocks noGrp="1"/>
          </p:cNvSpPr>
          <p:nvPr>
            <p:ph type="sldNum" sz="quarter" idx="5"/>
          </p:nvPr>
        </p:nvSpPr>
        <p:spPr/>
        <p:txBody>
          <a:bodyPr/>
          <a:lstStyle/>
          <a:p>
            <a:fld id="{8F5F6D61-58E1-41F8-B9F9-6D7E9D241A4B}" type="slidenum">
              <a:rPr lang="en-US" smtClean="0"/>
              <a:t>5</a:t>
            </a:fld>
            <a:endParaRPr lang="en-US"/>
          </a:p>
        </p:txBody>
      </p:sp>
    </p:spTree>
    <p:extLst>
      <p:ext uri="{BB962C8B-B14F-4D97-AF65-F5344CB8AC3E}">
        <p14:creationId xmlns:p14="http://schemas.microsoft.com/office/powerpoint/2010/main" val="3944346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6</a:t>
            </a:fld>
            <a:endParaRPr lang="en-US"/>
          </a:p>
        </p:txBody>
      </p:sp>
    </p:spTree>
    <p:extLst>
      <p:ext uri="{BB962C8B-B14F-4D97-AF65-F5344CB8AC3E}">
        <p14:creationId xmlns:p14="http://schemas.microsoft.com/office/powerpoint/2010/main" val="1985302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Bien que la CA ait fait ses preuves, un des points important qui interpelle est la qualité de la prise en charge du patient, notamment après l’intervention. En effet, le parcours du patient </a:t>
            </a:r>
          </a:p>
        </p:txBody>
      </p:sp>
      <p:sp>
        <p:nvSpPr>
          <p:cNvPr id="4" name="Slide Number Placeholder 3"/>
          <p:cNvSpPr>
            <a:spLocks noGrp="1"/>
          </p:cNvSpPr>
          <p:nvPr>
            <p:ph type="sldNum" sz="quarter" idx="5"/>
          </p:nvPr>
        </p:nvSpPr>
        <p:spPr/>
        <p:txBody>
          <a:bodyPr/>
          <a:lstStyle/>
          <a:p>
            <a:fld id="{8F5F6D61-58E1-41F8-B9F9-6D7E9D241A4B}" type="slidenum">
              <a:rPr lang="en-US" smtClean="0"/>
              <a:t>7</a:t>
            </a:fld>
            <a:endParaRPr lang="en-US"/>
          </a:p>
        </p:txBody>
      </p:sp>
    </p:spTree>
    <p:extLst>
      <p:ext uri="{BB962C8B-B14F-4D97-AF65-F5344CB8AC3E}">
        <p14:creationId xmlns:p14="http://schemas.microsoft.com/office/powerpoint/2010/main" val="4206481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9</a:t>
            </a:fld>
            <a:endParaRPr lang="en-US"/>
          </a:p>
        </p:txBody>
      </p:sp>
    </p:spTree>
    <p:extLst>
      <p:ext uri="{BB962C8B-B14F-4D97-AF65-F5344CB8AC3E}">
        <p14:creationId xmlns:p14="http://schemas.microsoft.com/office/powerpoint/2010/main" val="1811621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Ont été ciblé</a:t>
            </a:r>
          </a:p>
        </p:txBody>
      </p:sp>
      <p:sp>
        <p:nvSpPr>
          <p:cNvPr id="4" name="Espace réservé du numéro de diapositive 3"/>
          <p:cNvSpPr>
            <a:spLocks noGrp="1"/>
          </p:cNvSpPr>
          <p:nvPr>
            <p:ph type="sldNum" sz="quarter" idx="5"/>
          </p:nvPr>
        </p:nvSpPr>
        <p:spPr/>
        <p:txBody>
          <a:bodyPr/>
          <a:lstStyle/>
          <a:p>
            <a:fld id="{8F5F6D61-58E1-41F8-B9F9-6D7E9D241A4B}" type="slidenum">
              <a:rPr lang="en-US" smtClean="0"/>
              <a:t>12</a:t>
            </a:fld>
            <a:endParaRPr lang="en-US"/>
          </a:p>
        </p:txBody>
      </p:sp>
    </p:spTree>
    <p:extLst>
      <p:ext uri="{BB962C8B-B14F-4D97-AF65-F5344CB8AC3E}">
        <p14:creationId xmlns:p14="http://schemas.microsoft.com/office/powerpoint/2010/main" val="3971319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8F5F6D61-58E1-41F8-B9F9-6D7E9D241A4B}" type="slidenum">
              <a:rPr lang="en-US" smtClean="0"/>
              <a:t>13</a:t>
            </a:fld>
            <a:endParaRPr lang="en-US"/>
          </a:p>
        </p:txBody>
      </p:sp>
    </p:spTree>
    <p:extLst>
      <p:ext uri="{BB962C8B-B14F-4D97-AF65-F5344CB8AC3E}">
        <p14:creationId xmlns:p14="http://schemas.microsoft.com/office/powerpoint/2010/main" val="37749073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77FB7C4-87B1-458F-879F-3B59A16A35D2}"/>
              </a:ext>
            </a:extLst>
          </p:cNvPr>
          <p:cNvSpPr/>
          <p:nvPr userDrawn="1"/>
        </p:nvSpPr>
        <p:spPr>
          <a:xfrm>
            <a:off x="2530763" y="3592945"/>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E75A1822-3559-4EE5-B21D-F9533DC6D151}"/>
              </a:ext>
            </a:extLst>
          </p:cNvPr>
          <p:cNvSpPr/>
          <p:nvPr userDrawn="1"/>
        </p:nvSpPr>
        <p:spPr>
          <a:xfrm>
            <a:off x="2024487" y="3343564"/>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le 1"/>
          <p:cNvSpPr>
            <a:spLocks noGrp="1"/>
          </p:cNvSpPr>
          <p:nvPr>
            <p:ph type="ctrTitle"/>
          </p:nvPr>
        </p:nvSpPr>
        <p:spPr>
          <a:xfrm>
            <a:off x="2024487" y="3343564"/>
            <a:ext cx="8143025" cy="1283882"/>
          </a:xfrm>
        </p:spPr>
        <p:txBody>
          <a:bodyPr anchor="b">
            <a:noAutofit/>
          </a:bodyPr>
          <a:lstStyle>
            <a:lvl1pPr algn="ctr">
              <a:defRPr sz="4000" b="0">
                <a:solidFill>
                  <a:srgbClr val="004494"/>
                </a:solidFill>
              </a:defRPr>
            </a:lvl1pPr>
          </a:lstStyle>
          <a:p>
            <a:r>
              <a:rPr lang="fr-FR" dirty="0"/>
              <a:t>Modifiez le style du titre</a:t>
            </a:r>
            <a:endParaRPr lang="en-US" dirty="0"/>
          </a:p>
        </p:txBody>
      </p:sp>
      <p:sp>
        <p:nvSpPr>
          <p:cNvPr id="3" name="Subtitle 2"/>
          <p:cNvSpPr>
            <a:spLocks noGrp="1"/>
          </p:cNvSpPr>
          <p:nvPr>
            <p:ph type="subTitle" idx="1" hasCustomPrompt="1"/>
          </p:nvPr>
        </p:nvSpPr>
        <p:spPr>
          <a:xfrm>
            <a:off x="2024487" y="4627444"/>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Auteur</a:t>
            </a:r>
            <a:endParaRPr lang="en-US" dirty="0"/>
          </a:p>
        </p:txBody>
      </p:sp>
      <p:sp>
        <p:nvSpPr>
          <p:cNvPr id="33" name="Triangle rectangle 32">
            <a:extLst>
              <a:ext uri="{FF2B5EF4-FFF2-40B4-BE49-F238E27FC236}">
                <a16:creationId xmlns:a16="http://schemas.microsoft.com/office/drawing/2014/main" id="{8D3A9162-B5DD-479A-8600-31B22FB0009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Triangle rectangle 34">
            <a:extLst>
              <a:ext uri="{FF2B5EF4-FFF2-40B4-BE49-F238E27FC236}">
                <a16:creationId xmlns:a16="http://schemas.microsoft.com/office/drawing/2014/main" id="{9A9E70BE-0834-4486-8E79-A5FDB8BA7E53}"/>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B316416-FF92-43B9-8EEA-94163782D03A}"/>
              </a:ext>
            </a:extLst>
          </p:cNvPr>
          <p:cNvPicPr>
            <a:picLocks noChangeAspect="1"/>
          </p:cNvPicPr>
          <p:nvPr userDrawn="1"/>
        </p:nvPicPr>
        <p:blipFill>
          <a:blip r:embed="rId2"/>
          <a:stretch>
            <a:fillRect/>
          </a:stretch>
        </p:blipFill>
        <p:spPr>
          <a:xfrm>
            <a:off x="10102737" y="6241427"/>
            <a:ext cx="772142" cy="534379"/>
          </a:xfrm>
          <a:prstGeom prst="rect">
            <a:avLst/>
          </a:prstGeom>
        </p:spPr>
      </p:pic>
      <p:sp>
        <p:nvSpPr>
          <p:cNvPr id="15" name="Slide Number Placeholder 5">
            <a:extLst>
              <a:ext uri="{FF2B5EF4-FFF2-40B4-BE49-F238E27FC236}">
                <a16:creationId xmlns:a16="http://schemas.microsoft.com/office/drawing/2014/main" id="{BB7B62E1-67DC-45F0-B1A5-7D6151113561}"/>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4" name="Date Placeholder 3">
            <a:extLst>
              <a:ext uri="{FF2B5EF4-FFF2-40B4-BE49-F238E27FC236}">
                <a16:creationId xmlns:a16="http://schemas.microsoft.com/office/drawing/2014/main" id="{F97DC237-9DE3-4D96-BBF0-D4FFA5A8EBB8}"/>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8" name="Footer Placeholder 4">
            <a:extLst>
              <a:ext uri="{FF2B5EF4-FFF2-40B4-BE49-F238E27FC236}">
                <a16:creationId xmlns:a16="http://schemas.microsoft.com/office/drawing/2014/main" id="{8786F487-7371-4C2C-A1BE-FF60F922D1BB}"/>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pic>
        <p:nvPicPr>
          <p:cNvPr id="6" name="Image 5">
            <a:extLst>
              <a:ext uri="{FF2B5EF4-FFF2-40B4-BE49-F238E27FC236}">
                <a16:creationId xmlns:a16="http://schemas.microsoft.com/office/drawing/2014/main" id="{44CB54B6-B381-45C7-BD53-9178119908F7}"/>
              </a:ext>
            </a:extLst>
          </p:cNvPr>
          <p:cNvPicPr>
            <a:picLocks noChangeAspect="1"/>
          </p:cNvPicPr>
          <p:nvPr userDrawn="1"/>
        </p:nvPicPr>
        <p:blipFill>
          <a:blip r:embed="rId3"/>
          <a:stretch>
            <a:fillRect/>
          </a:stretch>
        </p:blipFill>
        <p:spPr>
          <a:xfrm>
            <a:off x="3151064" y="243135"/>
            <a:ext cx="5995931" cy="2997966"/>
          </a:xfrm>
          <a:prstGeom prst="rect">
            <a:avLst/>
          </a:prstGeom>
        </p:spPr>
      </p:pic>
      <p:pic>
        <p:nvPicPr>
          <p:cNvPr id="16" name="Image 15">
            <a:extLst>
              <a:ext uri="{FF2B5EF4-FFF2-40B4-BE49-F238E27FC236}">
                <a16:creationId xmlns:a16="http://schemas.microsoft.com/office/drawing/2014/main" id="{C3D06C43-4B07-40C0-9934-A286D502D916}"/>
              </a:ext>
            </a:extLst>
          </p:cNvPr>
          <p:cNvPicPr>
            <a:picLocks noChangeAspect="1"/>
          </p:cNvPicPr>
          <p:nvPr userDrawn="1"/>
        </p:nvPicPr>
        <p:blipFill rotWithShape="1">
          <a:blip r:embed="rId4"/>
          <a:srcRect t="24889" b="24585"/>
          <a:stretch/>
        </p:blipFill>
        <p:spPr>
          <a:xfrm>
            <a:off x="10965085" y="6277169"/>
            <a:ext cx="1057626" cy="534379"/>
          </a:xfrm>
          <a:prstGeom prst="rect">
            <a:avLst/>
          </a:prstGeom>
        </p:spPr>
      </p:pic>
    </p:spTree>
    <p:extLst>
      <p:ext uri="{BB962C8B-B14F-4D97-AF65-F5344CB8AC3E}">
        <p14:creationId xmlns:p14="http://schemas.microsoft.com/office/powerpoint/2010/main" val="648093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dirty="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atin typeface="Arial" panose="020B0604020202020204" pitchFamily="34" charset="0"/>
                <a:cs typeface="Arial" panose="020B0604020202020204" pitchFamily="34" charset="0"/>
              </a:defRPr>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dirty="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F2782EC0-EF39-4AB1-A2D4-C63D0F009FF8}"/>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4F375CD5-1927-4959-8A1C-23308447A8AD}"/>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lide Number Placeholder 5">
            <a:extLst>
              <a:ext uri="{FF2B5EF4-FFF2-40B4-BE49-F238E27FC236}">
                <a16:creationId xmlns:a16="http://schemas.microsoft.com/office/drawing/2014/main" id="{0BB0F966-422C-4336-8165-FEB4F0CE8C64}"/>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6" name="Date Placeholder 3">
            <a:extLst>
              <a:ext uri="{FF2B5EF4-FFF2-40B4-BE49-F238E27FC236}">
                <a16:creationId xmlns:a16="http://schemas.microsoft.com/office/drawing/2014/main" id="{649B34ED-2BA3-4560-930E-D3FD202F7A8C}"/>
              </a:ext>
            </a:extLst>
          </p:cNvPr>
          <p:cNvSpPr>
            <a:spLocks noGrp="1"/>
          </p:cNvSpPr>
          <p:nvPr>
            <p:ph type="dt" sz="half" idx="10"/>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7" name="Footer Placeholder 4">
            <a:extLst>
              <a:ext uri="{FF2B5EF4-FFF2-40B4-BE49-F238E27FC236}">
                <a16:creationId xmlns:a16="http://schemas.microsoft.com/office/drawing/2014/main" id="{4ED66C6F-ABBF-458B-A103-D29ABFA7C6DE}"/>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478123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4463624B-CAB6-4859-A5F3-472383E30C63}"/>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10F0A63C-0941-41DC-9BC5-9F60FF988AB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lide Number Placeholder 5">
            <a:extLst>
              <a:ext uri="{FF2B5EF4-FFF2-40B4-BE49-F238E27FC236}">
                <a16:creationId xmlns:a16="http://schemas.microsoft.com/office/drawing/2014/main" id="{BA3832D3-FA98-4CF1-A9E6-B3E5BEDDE65C}"/>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5" name="Date Placeholder 3">
            <a:extLst>
              <a:ext uri="{FF2B5EF4-FFF2-40B4-BE49-F238E27FC236}">
                <a16:creationId xmlns:a16="http://schemas.microsoft.com/office/drawing/2014/main" id="{7F6A72DA-3638-43C9-AE95-40B60D35E9D4}"/>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6" name="Footer Placeholder 4">
            <a:extLst>
              <a:ext uri="{FF2B5EF4-FFF2-40B4-BE49-F238E27FC236}">
                <a16:creationId xmlns:a16="http://schemas.microsoft.com/office/drawing/2014/main" id="{B1567F20-3EF6-4BC1-B4BD-D912B20D5168}"/>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11238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19" name="Triangle rectangle 18">
            <a:extLst>
              <a:ext uri="{FF2B5EF4-FFF2-40B4-BE49-F238E27FC236}">
                <a16:creationId xmlns:a16="http://schemas.microsoft.com/office/drawing/2014/main" id="{6472E27A-D85D-48EF-9C6E-63506527A801}"/>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rectangle 19">
            <a:extLst>
              <a:ext uri="{FF2B5EF4-FFF2-40B4-BE49-F238E27FC236}">
                <a16:creationId xmlns:a16="http://schemas.microsoft.com/office/drawing/2014/main" id="{E1823107-3B5D-4854-A2F2-D3A4B940B08A}"/>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lide Number Placeholder 5">
            <a:extLst>
              <a:ext uri="{FF2B5EF4-FFF2-40B4-BE49-F238E27FC236}">
                <a16:creationId xmlns:a16="http://schemas.microsoft.com/office/drawing/2014/main" id="{BFFACFE4-9C4C-464B-B1FF-D6CE6A5E697A}"/>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5" name="Date Placeholder 3">
            <a:extLst>
              <a:ext uri="{FF2B5EF4-FFF2-40B4-BE49-F238E27FC236}">
                <a16:creationId xmlns:a16="http://schemas.microsoft.com/office/drawing/2014/main" id="{D6E2591F-13CE-46D4-AC62-699AD2C88683}"/>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6" name="Footer Placeholder 4">
            <a:extLst>
              <a:ext uri="{FF2B5EF4-FFF2-40B4-BE49-F238E27FC236}">
                <a16:creationId xmlns:a16="http://schemas.microsoft.com/office/drawing/2014/main" id="{B19FFE10-4E47-4FEC-A78F-EB9533327912}"/>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3281594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latin typeface="Arial" panose="020B0604020202020204" pitchFamily="34" charset="0"/>
                <a:cs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dirty="0"/>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rgbClr val="97BF0D"/>
                </a:solidFill>
                <a:effectLst/>
                <a:latin typeface="Arial"/>
              </a:rPr>
              <a:t>”</a:t>
            </a:r>
          </a:p>
        </p:txBody>
      </p:sp>
      <p:sp>
        <p:nvSpPr>
          <p:cNvPr id="30" name="Triangle rectangle 29">
            <a:extLst>
              <a:ext uri="{FF2B5EF4-FFF2-40B4-BE49-F238E27FC236}">
                <a16:creationId xmlns:a16="http://schemas.microsoft.com/office/drawing/2014/main" id="{DFE1BCAB-04CE-4D4E-A04C-215BE349345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riangle rectangle 30">
            <a:extLst>
              <a:ext uri="{FF2B5EF4-FFF2-40B4-BE49-F238E27FC236}">
                <a16:creationId xmlns:a16="http://schemas.microsoft.com/office/drawing/2014/main" id="{28B7674D-4864-46CE-9CEB-AF441644ACFB}"/>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lide Number Placeholder 5">
            <a:extLst>
              <a:ext uri="{FF2B5EF4-FFF2-40B4-BE49-F238E27FC236}">
                <a16:creationId xmlns:a16="http://schemas.microsoft.com/office/drawing/2014/main" id="{817ECFF3-441E-49F9-8B50-2A36AD68B321}"/>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8" name="Date Placeholder 3">
            <a:extLst>
              <a:ext uri="{FF2B5EF4-FFF2-40B4-BE49-F238E27FC236}">
                <a16:creationId xmlns:a16="http://schemas.microsoft.com/office/drawing/2014/main" id="{B5A080ED-A4E3-48DD-AADB-4DD67F857A7F}"/>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9" name="Footer Placeholder 4">
            <a:extLst>
              <a:ext uri="{FF2B5EF4-FFF2-40B4-BE49-F238E27FC236}">
                <a16:creationId xmlns:a16="http://schemas.microsoft.com/office/drawing/2014/main" id="{E8969234-4D39-4D28-8912-2C6D7ED3919B}"/>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1745417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FFC670-30DB-4B59-93F3-54925DC6AA93}"/>
              </a:ext>
            </a:extLst>
          </p:cNvPr>
          <p:cNvSpPr>
            <a:spLocks noGrp="1"/>
          </p:cNvSpPr>
          <p:nvPr>
            <p:ph type="title" hasCustomPrompt="1"/>
          </p:nvPr>
        </p:nvSpPr>
        <p:spPr/>
        <p:txBody>
          <a:bodyPr/>
          <a:lstStyle>
            <a:lvl1pPr>
              <a:defRPr b="1" u="sng"/>
            </a:lvl1pPr>
          </a:lstStyle>
          <a:p>
            <a:r>
              <a:rPr lang="fr-FR" dirty="0"/>
              <a:t>Sommaire</a:t>
            </a:r>
          </a:p>
        </p:txBody>
      </p:sp>
      <p:sp>
        <p:nvSpPr>
          <p:cNvPr id="3" name="Espace réservé du numéro de diapositive 2">
            <a:extLst>
              <a:ext uri="{FF2B5EF4-FFF2-40B4-BE49-F238E27FC236}">
                <a16:creationId xmlns:a16="http://schemas.microsoft.com/office/drawing/2014/main" id="{D9AB66B0-0E55-4EF8-9218-039709F38239}"/>
              </a:ext>
            </a:extLst>
          </p:cNvPr>
          <p:cNvSpPr>
            <a:spLocks noGrp="1"/>
          </p:cNvSpPr>
          <p:nvPr>
            <p:ph type="sldNum" sz="quarter" idx="10"/>
          </p:nvPr>
        </p:nvSpPr>
        <p:spPr/>
        <p:txBody>
          <a:bodyPr/>
          <a:lstStyle/>
          <a:p>
            <a:fld id="{D57F1E4F-1CFF-5643-939E-217C01CDF565}" type="slidenum">
              <a:rPr lang="en-US" smtClean="0"/>
              <a:pPr/>
              <a:t>‹N°›</a:t>
            </a:fld>
            <a:endParaRPr lang="en-US" dirty="0"/>
          </a:p>
        </p:txBody>
      </p:sp>
      <p:sp>
        <p:nvSpPr>
          <p:cNvPr id="4" name="Espace réservé de la date 3">
            <a:extLst>
              <a:ext uri="{FF2B5EF4-FFF2-40B4-BE49-F238E27FC236}">
                <a16:creationId xmlns:a16="http://schemas.microsoft.com/office/drawing/2014/main" id="{E61EAAF9-D75F-47A5-8B9B-57E68B0C553D}"/>
              </a:ext>
            </a:extLst>
          </p:cNvPr>
          <p:cNvSpPr>
            <a:spLocks noGrp="1"/>
          </p:cNvSpPr>
          <p:nvPr>
            <p:ph type="dt" sz="half" idx="11"/>
          </p:nvPr>
        </p:nvSpPr>
        <p:spPr/>
        <p:txBody>
          <a:bodyPr/>
          <a:lstStyle/>
          <a:p>
            <a:pPr algn="ctr"/>
            <a:r>
              <a:rPr lang="fr-FR"/>
              <a:t>Webinaire – 08/07/2021 – 18h/20h</a:t>
            </a:r>
            <a:endParaRPr lang="en-US" dirty="0"/>
          </a:p>
        </p:txBody>
      </p:sp>
      <p:sp>
        <p:nvSpPr>
          <p:cNvPr id="5" name="Espace réservé du pied de page 4">
            <a:extLst>
              <a:ext uri="{FF2B5EF4-FFF2-40B4-BE49-F238E27FC236}">
                <a16:creationId xmlns:a16="http://schemas.microsoft.com/office/drawing/2014/main" id="{8AFBBC6F-833A-4587-A5F5-ED0A031D7AC4}"/>
              </a:ext>
            </a:extLst>
          </p:cNvPr>
          <p:cNvSpPr>
            <a:spLocks noGrp="1"/>
          </p:cNvSpPr>
          <p:nvPr>
            <p:ph type="ftr" sz="quarter" idx="12"/>
          </p:nvPr>
        </p:nvSpPr>
        <p:spPr/>
        <p:txBody>
          <a:bodyPr/>
          <a:lstStyle/>
          <a:p>
            <a:r>
              <a:rPr lang="fr-FR" b="1"/>
              <a:t>Le retour à domicile après chirurgie ambulatoire</a:t>
            </a:r>
            <a:endParaRPr lang="fr-FR" b="1" dirty="0"/>
          </a:p>
        </p:txBody>
      </p:sp>
      <p:sp>
        <p:nvSpPr>
          <p:cNvPr id="6" name="Espace réservé du texte 7">
            <a:extLst>
              <a:ext uri="{FF2B5EF4-FFF2-40B4-BE49-F238E27FC236}">
                <a16:creationId xmlns:a16="http://schemas.microsoft.com/office/drawing/2014/main" id="{118C367F-83E6-4544-9D88-AED0E641CC97}"/>
              </a:ext>
            </a:extLst>
          </p:cNvPr>
          <p:cNvSpPr>
            <a:spLocks noGrp="1"/>
          </p:cNvSpPr>
          <p:nvPr>
            <p:ph type="body" sz="quarter" idx="13" hasCustomPrompt="1"/>
          </p:nvPr>
        </p:nvSpPr>
        <p:spPr bwMode="gray">
          <a:xfrm>
            <a:off x="664722" y="2205086"/>
            <a:ext cx="2520000" cy="2880320"/>
          </a:xfrm>
        </p:spPr>
        <p:txBody>
          <a:bodyPr/>
          <a:lstStyle>
            <a:lvl1pPr marL="144000" indent="-144000">
              <a:spcBef>
                <a:spcPts val="400"/>
              </a:spcBef>
              <a:spcAft>
                <a:spcPts val="800"/>
              </a:spcAft>
              <a:buFont typeface="+mj-lt"/>
              <a:buAutoNum type="arabicPeriod"/>
              <a:defRPr b="1">
                <a:solidFill>
                  <a:schemeClr val="bg1"/>
                </a:solidFill>
                <a:highlight>
                  <a:srgbClr val="97BF0D"/>
                </a:highlight>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7" name="Espace réservé du texte 7">
            <a:extLst>
              <a:ext uri="{FF2B5EF4-FFF2-40B4-BE49-F238E27FC236}">
                <a16:creationId xmlns:a16="http://schemas.microsoft.com/office/drawing/2014/main" id="{54863E5C-9E29-4834-B8FF-BC2A53000583}"/>
              </a:ext>
            </a:extLst>
          </p:cNvPr>
          <p:cNvSpPr>
            <a:spLocks noGrp="1"/>
          </p:cNvSpPr>
          <p:nvPr>
            <p:ph type="body" sz="quarter" idx="14" hasCustomPrompt="1"/>
          </p:nvPr>
        </p:nvSpPr>
        <p:spPr bwMode="gray">
          <a:xfrm>
            <a:off x="3653194" y="2205086"/>
            <a:ext cx="2520000" cy="2860762"/>
          </a:xfrm>
        </p:spPr>
        <p:txBody>
          <a:bodyPr/>
          <a:lstStyle>
            <a:lvl1pPr marL="144000" indent="-144000">
              <a:spcBef>
                <a:spcPts val="400"/>
              </a:spcBef>
              <a:spcAft>
                <a:spcPts val="800"/>
              </a:spcAft>
              <a:buFont typeface="+mj-lt"/>
              <a:buAutoNum type="arabicPeriod"/>
              <a:defRPr lang="fr-FR" sz="1800" b="1" kern="1200" dirty="0">
                <a:solidFill>
                  <a:schemeClr val="bg1"/>
                </a:solidFill>
                <a:highlight>
                  <a:srgbClr val="97BF0D"/>
                </a:highlight>
                <a:latin typeface="Arial" panose="020B0604020202020204" pitchFamily="34" charset="0"/>
                <a:ea typeface="+mn-ea"/>
                <a:cs typeface="Arial" panose="020B0604020202020204" pitchFamily="34" charset="0"/>
              </a:defRPr>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8" name="Espace réservé du texte 7">
            <a:extLst>
              <a:ext uri="{FF2B5EF4-FFF2-40B4-BE49-F238E27FC236}">
                <a16:creationId xmlns:a16="http://schemas.microsoft.com/office/drawing/2014/main" id="{3AF86C74-F5E8-4067-904E-4A57FA79FA0D}"/>
              </a:ext>
            </a:extLst>
          </p:cNvPr>
          <p:cNvSpPr>
            <a:spLocks noGrp="1"/>
          </p:cNvSpPr>
          <p:nvPr>
            <p:ph type="body" sz="quarter" idx="15" hasCustomPrompt="1"/>
          </p:nvPr>
        </p:nvSpPr>
        <p:spPr bwMode="gray">
          <a:xfrm>
            <a:off x="6605193" y="2205086"/>
            <a:ext cx="2520000" cy="2860762"/>
          </a:xfrm>
        </p:spPr>
        <p:txBody>
          <a:bodyPr/>
          <a:lstStyle>
            <a:lvl1pPr marL="144000" indent="-144000">
              <a:spcBef>
                <a:spcPts val="400"/>
              </a:spcBef>
              <a:spcAft>
                <a:spcPts val="800"/>
              </a:spcAft>
              <a:buFont typeface="+mj-lt"/>
              <a:buAutoNum type="arabicPeriod"/>
              <a:defRPr lang="fr-FR" sz="1800" b="1" kern="1200" dirty="0">
                <a:solidFill>
                  <a:schemeClr val="bg1"/>
                </a:solidFill>
                <a:highlight>
                  <a:srgbClr val="97BF0D"/>
                </a:highlight>
                <a:latin typeface="Arial" panose="020B0604020202020204" pitchFamily="34" charset="0"/>
                <a:ea typeface="+mn-ea"/>
                <a:cs typeface="Arial" panose="020B0604020202020204" pitchFamily="34" charset="0"/>
              </a:defRPr>
            </a:lvl1pPr>
            <a:lvl2pPr marL="324000" indent="-144000">
              <a:spcBef>
                <a:spcPts val="600"/>
              </a:spcBef>
              <a:spcAft>
                <a:spcPts val="800"/>
              </a:spcAft>
              <a:buFont typeface="+mj-lt"/>
              <a:buAutoNum type="alphaLcPeriod"/>
              <a:defRPr/>
            </a:lvl2pPr>
          </a:lstStyle>
          <a:p>
            <a:pPr marL="144000" lvl="0" indent="-144000" algn="l" defTabSz="457200" rtl="0" eaLnBrk="1" latinLnBrk="0" hangingPunct="1">
              <a:spcBef>
                <a:spcPts val="400"/>
              </a:spcBef>
              <a:spcAft>
                <a:spcPts val="800"/>
              </a:spcAft>
              <a:buClr>
                <a:srgbClr val="004494"/>
              </a:buClr>
              <a:buSzPct val="80000"/>
              <a:buFont typeface="+mj-lt"/>
              <a:buAutoNum type="arabicPeriod"/>
            </a:pPr>
            <a:r>
              <a:rPr lang="fr-FR" dirty="0"/>
              <a:t>Titre de la partie</a:t>
            </a:r>
          </a:p>
          <a:p>
            <a:pPr lvl="1"/>
            <a:r>
              <a:rPr lang="fr-FR" dirty="0"/>
              <a:t>Deuxième niveau</a:t>
            </a:r>
          </a:p>
        </p:txBody>
      </p:sp>
    </p:spTree>
    <p:extLst>
      <p:ext uri="{BB962C8B-B14F-4D97-AF65-F5344CB8AC3E}">
        <p14:creationId xmlns:p14="http://schemas.microsoft.com/office/powerpoint/2010/main" val="201100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753B7EB3-4487-4955-918A-2ECDF7280FE5}"/>
              </a:ext>
            </a:extLst>
          </p:cNvPr>
          <p:cNvSpPr/>
          <p:nvPr userDrawn="1"/>
        </p:nvSpPr>
        <p:spPr>
          <a:xfrm>
            <a:off x="2530763" y="2863273"/>
            <a:ext cx="8007927" cy="2382429"/>
          </a:xfrm>
          <a:prstGeom prst="rect">
            <a:avLst/>
          </a:prstGeom>
          <a:solidFill>
            <a:srgbClr val="97BF0D"/>
          </a:solidFill>
          <a:ln>
            <a:solidFill>
              <a:srgbClr val="97BF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BCAAF99-75BA-411F-B93D-20F69324579C}"/>
              </a:ext>
            </a:extLst>
          </p:cNvPr>
          <p:cNvSpPr/>
          <p:nvPr userDrawn="1"/>
        </p:nvSpPr>
        <p:spPr>
          <a:xfrm>
            <a:off x="2024487" y="2613892"/>
            <a:ext cx="8143025" cy="2207491"/>
          </a:xfrm>
          <a:prstGeom prst="rect">
            <a:avLst/>
          </a:prstGeom>
          <a:solidFill>
            <a:schemeClr val="bg1"/>
          </a:solidFill>
          <a:ln w="76200">
            <a:solidFill>
              <a:srgbClr val="0044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itle 1">
            <a:extLst>
              <a:ext uri="{FF2B5EF4-FFF2-40B4-BE49-F238E27FC236}">
                <a16:creationId xmlns:a16="http://schemas.microsoft.com/office/drawing/2014/main" id="{6C595613-1A42-44EF-AF32-7D764C9865F4}"/>
              </a:ext>
            </a:extLst>
          </p:cNvPr>
          <p:cNvSpPr>
            <a:spLocks noGrp="1"/>
          </p:cNvSpPr>
          <p:nvPr>
            <p:ph type="ctrTitle" hasCustomPrompt="1"/>
          </p:nvPr>
        </p:nvSpPr>
        <p:spPr>
          <a:xfrm>
            <a:off x="2024487" y="2613892"/>
            <a:ext cx="8143025" cy="1283882"/>
          </a:xfrm>
        </p:spPr>
        <p:txBody>
          <a:bodyPr anchor="b">
            <a:noAutofit/>
          </a:bodyPr>
          <a:lstStyle>
            <a:lvl1pPr algn="ctr">
              <a:defRPr sz="4000" b="0">
                <a:solidFill>
                  <a:srgbClr val="004494"/>
                </a:solidFill>
              </a:defRPr>
            </a:lvl1pPr>
          </a:lstStyle>
          <a:p>
            <a:r>
              <a:rPr lang="fr-FR" dirty="0"/>
              <a:t>Partie 1</a:t>
            </a:r>
            <a:endParaRPr lang="en-US" dirty="0"/>
          </a:p>
        </p:txBody>
      </p:sp>
      <p:sp>
        <p:nvSpPr>
          <p:cNvPr id="27" name="Subtitle 2">
            <a:extLst>
              <a:ext uri="{FF2B5EF4-FFF2-40B4-BE49-F238E27FC236}">
                <a16:creationId xmlns:a16="http://schemas.microsoft.com/office/drawing/2014/main" id="{D2F12090-0304-4101-9050-33D9762C4FAE}"/>
              </a:ext>
            </a:extLst>
          </p:cNvPr>
          <p:cNvSpPr>
            <a:spLocks noGrp="1"/>
          </p:cNvSpPr>
          <p:nvPr>
            <p:ph type="subTitle" idx="1" hasCustomPrompt="1"/>
          </p:nvPr>
        </p:nvSpPr>
        <p:spPr>
          <a:xfrm>
            <a:off x="2024487" y="3897772"/>
            <a:ext cx="8143025" cy="923612"/>
          </a:xfrm>
        </p:spPr>
        <p:txBody>
          <a:bodyPr anchor="t">
            <a:normAutofit/>
          </a:bodyPr>
          <a:lstStyle>
            <a:lvl1pPr marL="0" indent="0" algn="ctr">
              <a:buNone/>
              <a:defRPr sz="2400" b="1">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a:t>
            </a:r>
            <a:endParaRPr lang="en-US" dirty="0"/>
          </a:p>
        </p:txBody>
      </p:sp>
      <p:sp>
        <p:nvSpPr>
          <p:cNvPr id="50" name="Triangle rectangle 49">
            <a:extLst>
              <a:ext uri="{FF2B5EF4-FFF2-40B4-BE49-F238E27FC236}">
                <a16:creationId xmlns:a16="http://schemas.microsoft.com/office/drawing/2014/main" id="{F8421E75-C03A-4490-84C5-022335C91B70}"/>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Triangle rectangle 50">
            <a:extLst>
              <a:ext uri="{FF2B5EF4-FFF2-40B4-BE49-F238E27FC236}">
                <a16:creationId xmlns:a16="http://schemas.microsoft.com/office/drawing/2014/main" id="{A0D1A316-C248-471A-B884-9176B904AB8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26869AD7-31E4-4B36-BBA9-C122BD3159FA}"/>
              </a:ext>
            </a:extLst>
          </p:cNvPr>
          <p:cNvPicPr>
            <a:picLocks noChangeAspect="1"/>
          </p:cNvPicPr>
          <p:nvPr userDrawn="1"/>
        </p:nvPicPr>
        <p:blipFill>
          <a:blip r:embed="rId2"/>
          <a:stretch>
            <a:fillRect/>
          </a:stretch>
        </p:blipFill>
        <p:spPr>
          <a:xfrm>
            <a:off x="10102737" y="6241427"/>
            <a:ext cx="772142" cy="534379"/>
          </a:xfrm>
          <a:prstGeom prst="rect">
            <a:avLst/>
          </a:prstGeom>
        </p:spPr>
      </p:pic>
      <p:sp>
        <p:nvSpPr>
          <p:cNvPr id="19" name="Slide Number Placeholder 5">
            <a:extLst>
              <a:ext uri="{FF2B5EF4-FFF2-40B4-BE49-F238E27FC236}">
                <a16:creationId xmlns:a16="http://schemas.microsoft.com/office/drawing/2014/main" id="{17614649-AAA0-4E09-9941-FB9220488764}"/>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20" name="Date Placeholder 3">
            <a:extLst>
              <a:ext uri="{FF2B5EF4-FFF2-40B4-BE49-F238E27FC236}">
                <a16:creationId xmlns:a16="http://schemas.microsoft.com/office/drawing/2014/main" id="{59A5B5D4-3606-43B3-B156-0F9B07E5E3AD}"/>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21" name="Footer Placeholder 4">
            <a:extLst>
              <a:ext uri="{FF2B5EF4-FFF2-40B4-BE49-F238E27FC236}">
                <a16:creationId xmlns:a16="http://schemas.microsoft.com/office/drawing/2014/main" id="{7DB5D394-4088-4ECA-A7F9-4B4405ECCDAB}"/>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pic>
        <p:nvPicPr>
          <p:cNvPr id="22" name="Image 21">
            <a:extLst>
              <a:ext uri="{FF2B5EF4-FFF2-40B4-BE49-F238E27FC236}">
                <a16:creationId xmlns:a16="http://schemas.microsoft.com/office/drawing/2014/main" id="{BB85C342-0730-4D15-B35B-8FC9AFA717C4}"/>
              </a:ext>
            </a:extLst>
          </p:cNvPr>
          <p:cNvPicPr>
            <a:picLocks noChangeAspect="1"/>
          </p:cNvPicPr>
          <p:nvPr userDrawn="1"/>
        </p:nvPicPr>
        <p:blipFill rotWithShape="1">
          <a:blip r:embed="rId3"/>
          <a:srcRect t="24889" b="24585"/>
          <a:stretch/>
        </p:blipFill>
        <p:spPr>
          <a:xfrm>
            <a:off x="10965085" y="6277169"/>
            <a:ext cx="1057626" cy="534379"/>
          </a:xfrm>
          <a:prstGeom prst="rect">
            <a:avLst/>
          </a:prstGeom>
        </p:spPr>
      </p:pic>
    </p:spTree>
    <p:extLst>
      <p:ext uri="{BB962C8B-B14F-4D97-AF65-F5344CB8AC3E}">
        <p14:creationId xmlns:p14="http://schemas.microsoft.com/office/powerpoint/2010/main" val="225011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7" name="Triangle rectangle 16">
            <a:extLst>
              <a:ext uri="{FF2B5EF4-FFF2-40B4-BE49-F238E27FC236}">
                <a16:creationId xmlns:a16="http://schemas.microsoft.com/office/drawing/2014/main" id="{A2EA5685-06B6-4C0F-BCE1-F7BC48D35D99}"/>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riangle rectangle 17">
            <a:extLst>
              <a:ext uri="{FF2B5EF4-FFF2-40B4-BE49-F238E27FC236}">
                <a16:creationId xmlns:a16="http://schemas.microsoft.com/office/drawing/2014/main" id="{E0C14684-3D72-4E3B-B265-097A6F938BB2}"/>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Slide Number Placeholder 5">
            <a:extLst>
              <a:ext uri="{FF2B5EF4-FFF2-40B4-BE49-F238E27FC236}">
                <a16:creationId xmlns:a16="http://schemas.microsoft.com/office/drawing/2014/main" id="{2F493626-274D-4D77-829D-6D1BF9E23B47}"/>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22" name="Date Placeholder 3">
            <a:extLst>
              <a:ext uri="{FF2B5EF4-FFF2-40B4-BE49-F238E27FC236}">
                <a16:creationId xmlns:a16="http://schemas.microsoft.com/office/drawing/2014/main" id="{1A37E9B5-244B-4219-9C9D-FD9A6A39C369}"/>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23" name="Footer Placeholder 4">
            <a:extLst>
              <a:ext uri="{FF2B5EF4-FFF2-40B4-BE49-F238E27FC236}">
                <a16:creationId xmlns:a16="http://schemas.microsoft.com/office/drawing/2014/main" id="{C5CA0FB7-44D9-4418-BEB9-EB2AEE14E6DC}"/>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1986601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1" cap="none"/>
            </a:lvl1pPr>
          </a:lstStyle>
          <a:p>
            <a:r>
              <a:rPr lang="fr-FR" dirty="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b="1">
                <a:solidFill>
                  <a:schemeClr val="tx1">
                    <a:lumMod val="50000"/>
                    <a:lumOff val="50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a:t>Cliquez pour modifier les styles du texte du masque</a:t>
            </a:r>
          </a:p>
        </p:txBody>
      </p:sp>
      <p:sp>
        <p:nvSpPr>
          <p:cNvPr id="23" name="Triangle rectangle 22">
            <a:extLst>
              <a:ext uri="{FF2B5EF4-FFF2-40B4-BE49-F238E27FC236}">
                <a16:creationId xmlns:a16="http://schemas.microsoft.com/office/drawing/2014/main" id="{CBAE7FC9-F0DC-4689-9DCA-4F60D5C56C74}"/>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Triangle rectangle 23">
            <a:extLst>
              <a:ext uri="{FF2B5EF4-FFF2-40B4-BE49-F238E27FC236}">
                <a16:creationId xmlns:a16="http://schemas.microsoft.com/office/drawing/2014/main" id="{55C3F1E3-EA21-49CF-B92A-EE059376FE90}"/>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Slide Number Placeholder 5">
            <a:extLst>
              <a:ext uri="{FF2B5EF4-FFF2-40B4-BE49-F238E27FC236}">
                <a16:creationId xmlns:a16="http://schemas.microsoft.com/office/drawing/2014/main" id="{2F6EFD33-328D-4180-8E62-7FBD7D0519A6}"/>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5" name="Date Placeholder 3">
            <a:extLst>
              <a:ext uri="{FF2B5EF4-FFF2-40B4-BE49-F238E27FC236}">
                <a16:creationId xmlns:a16="http://schemas.microsoft.com/office/drawing/2014/main" id="{F9B8C16D-A916-4CC5-ADE5-EC00B38BD096}"/>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6" name="Footer Placeholder 4">
            <a:extLst>
              <a:ext uri="{FF2B5EF4-FFF2-40B4-BE49-F238E27FC236}">
                <a16:creationId xmlns:a16="http://schemas.microsoft.com/office/drawing/2014/main" id="{DDDC298B-338D-4FA3-9EE9-B51E5EDD87F6}"/>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1972676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5" name="Triangle rectangle 14">
            <a:extLst>
              <a:ext uri="{FF2B5EF4-FFF2-40B4-BE49-F238E27FC236}">
                <a16:creationId xmlns:a16="http://schemas.microsoft.com/office/drawing/2014/main" id="{E094352F-D0EC-4FF0-ACA3-C607AC00D5A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riangle rectangle 15">
            <a:extLst>
              <a:ext uri="{FF2B5EF4-FFF2-40B4-BE49-F238E27FC236}">
                <a16:creationId xmlns:a16="http://schemas.microsoft.com/office/drawing/2014/main" id="{18B8481E-E99F-4244-A220-CDBB463D8EC7}"/>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Slide Number Placeholder 5">
            <a:extLst>
              <a:ext uri="{FF2B5EF4-FFF2-40B4-BE49-F238E27FC236}">
                <a16:creationId xmlns:a16="http://schemas.microsoft.com/office/drawing/2014/main" id="{C838917D-BD1B-462F-9DAF-D001B78EA766}"/>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8" name="Date Placeholder 3">
            <a:extLst>
              <a:ext uri="{FF2B5EF4-FFF2-40B4-BE49-F238E27FC236}">
                <a16:creationId xmlns:a16="http://schemas.microsoft.com/office/drawing/2014/main" id="{D1B6C81D-B808-4B83-8ECC-7DAE81D519C8}"/>
              </a:ext>
            </a:extLst>
          </p:cNvPr>
          <p:cNvSpPr>
            <a:spLocks noGrp="1"/>
          </p:cNvSpPr>
          <p:nvPr>
            <p:ph type="dt" sz="half" idx="10"/>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9" name="Footer Placeholder 4">
            <a:extLst>
              <a:ext uri="{FF2B5EF4-FFF2-40B4-BE49-F238E27FC236}">
                <a16:creationId xmlns:a16="http://schemas.microsoft.com/office/drawing/2014/main" id="{44FD00C2-E4E3-494B-A441-0AE36CE766F0}"/>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952551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dirty="0"/>
              <a:t>Modifiez le style du titre</a:t>
            </a:r>
            <a:endParaRPr lang="en-US" dirty="0"/>
          </a:p>
        </p:txBody>
      </p:sp>
      <p:sp>
        <p:nvSpPr>
          <p:cNvPr id="25" name="Triangle rectangle 24">
            <a:extLst>
              <a:ext uri="{FF2B5EF4-FFF2-40B4-BE49-F238E27FC236}">
                <a16:creationId xmlns:a16="http://schemas.microsoft.com/office/drawing/2014/main" id="{43FDA7E1-6421-4390-9F28-730397FC7297}"/>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Triangle rectangle 25">
            <a:extLst>
              <a:ext uri="{FF2B5EF4-FFF2-40B4-BE49-F238E27FC236}">
                <a16:creationId xmlns:a16="http://schemas.microsoft.com/office/drawing/2014/main" id="{C652D044-4D73-49B0-A072-009B65842B7E}"/>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lide Number Placeholder 5">
            <a:extLst>
              <a:ext uri="{FF2B5EF4-FFF2-40B4-BE49-F238E27FC236}">
                <a16:creationId xmlns:a16="http://schemas.microsoft.com/office/drawing/2014/main" id="{2CF24211-993A-4D85-BD40-7F6BB514DFCE}"/>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4" name="Date Placeholder 3">
            <a:extLst>
              <a:ext uri="{FF2B5EF4-FFF2-40B4-BE49-F238E27FC236}">
                <a16:creationId xmlns:a16="http://schemas.microsoft.com/office/drawing/2014/main" id="{D111ED04-563C-4FA5-9BC4-63D4FFA7C90F}"/>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5" name="Footer Placeholder 4">
            <a:extLst>
              <a:ext uri="{FF2B5EF4-FFF2-40B4-BE49-F238E27FC236}">
                <a16:creationId xmlns:a16="http://schemas.microsoft.com/office/drawing/2014/main" id="{E38CE011-24E1-43AD-A60C-DB1A46B54D48}"/>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172106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0" name="Triangle rectangle 19">
            <a:extLst>
              <a:ext uri="{FF2B5EF4-FFF2-40B4-BE49-F238E27FC236}">
                <a16:creationId xmlns:a16="http://schemas.microsoft.com/office/drawing/2014/main" id="{1091DF81-EE49-433A-B148-2DF48AB88272}"/>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rectangle 20">
            <a:extLst>
              <a:ext uri="{FF2B5EF4-FFF2-40B4-BE49-F238E27FC236}">
                <a16:creationId xmlns:a16="http://schemas.microsoft.com/office/drawing/2014/main" id="{6B6AF4AE-F394-43BF-A09F-EDC9010E72E1}"/>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Slide Number Placeholder 5">
            <a:extLst>
              <a:ext uri="{FF2B5EF4-FFF2-40B4-BE49-F238E27FC236}">
                <a16:creationId xmlns:a16="http://schemas.microsoft.com/office/drawing/2014/main" id="{807DE5C7-DC0C-4B8A-8B9A-994D9F602B34}"/>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3" name="Date Placeholder 3">
            <a:extLst>
              <a:ext uri="{FF2B5EF4-FFF2-40B4-BE49-F238E27FC236}">
                <a16:creationId xmlns:a16="http://schemas.microsoft.com/office/drawing/2014/main" id="{DB4C7CFE-5248-45B0-BA08-0871B3EA0090}"/>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4" name="Footer Placeholder 4">
            <a:extLst>
              <a:ext uri="{FF2B5EF4-FFF2-40B4-BE49-F238E27FC236}">
                <a16:creationId xmlns:a16="http://schemas.microsoft.com/office/drawing/2014/main" id="{3FB68E43-3BA1-4540-9644-A52A882FE2B8}"/>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4207185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dirty="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atin typeface="Arial" panose="020B0604020202020204" pitchFamily="34" charset="0"/>
                <a:cs typeface="Arial" panose="020B0604020202020204" pitchFamily="34" charset="0"/>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dirty="0"/>
              <a:t>Cliquez pour modifier les styles du texte du masque</a:t>
            </a:r>
          </a:p>
        </p:txBody>
      </p:sp>
      <p:sp>
        <p:nvSpPr>
          <p:cNvPr id="26" name="Triangle rectangle 25">
            <a:extLst>
              <a:ext uri="{FF2B5EF4-FFF2-40B4-BE49-F238E27FC236}">
                <a16:creationId xmlns:a16="http://schemas.microsoft.com/office/drawing/2014/main" id="{855C2331-35AD-4B1E-84FA-6DCF1E277806}"/>
              </a:ext>
            </a:extLst>
          </p:cNvPr>
          <p:cNvSpPr/>
          <p:nvPr userDrawn="1"/>
        </p:nvSpPr>
        <p:spPr>
          <a:xfrm rot="10800000" flipH="1" flipV="1">
            <a:off x="2484" y="1419224"/>
            <a:ext cx="871188"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Triangle rectangle 26">
            <a:extLst>
              <a:ext uri="{FF2B5EF4-FFF2-40B4-BE49-F238E27FC236}">
                <a16:creationId xmlns:a16="http://schemas.microsoft.com/office/drawing/2014/main" id="{EDFD58A6-013B-470B-93D0-4D0E46837069}"/>
              </a:ext>
            </a:extLst>
          </p:cNvPr>
          <p:cNvSpPr/>
          <p:nvPr userDrawn="1"/>
        </p:nvSpPr>
        <p:spPr>
          <a:xfrm rot="10800000">
            <a:off x="11227491" y="-2"/>
            <a:ext cx="964509" cy="5458691"/>
          </a:xfrm>
          <a:prstGeom prst="rtTriangle">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Slide Number Placeholder 5">
            <a:extLst>
              <a:ext uri="{FF2B5EF4-FFF2-40B4-BE49-F238E27FC236}">
                <a16:creationId xmlns:a16="http://schemas.microsoft.com/office/drawing/2014/main" id="{8192905E-11CD-4353-80A9-E1B18A31E56E}"/>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6" name="Date Placeholder 3">
            <a:extLst>
              <a:ext uri="{FF2B5EF4-FFF2-40B4-BE49-F238E27FC236}">
                <a16:creationId xmlns:a16="http://schemas.microsoft.com/office/drawing/2014/main" id="{892741D9-5A9C-4335-AE0A-7E4FB6543BDE}"/>
              </a:ext>
            </a:extLst>
          </p:cNvPr>
          <p:cNvSpPr>
            <a:spLocks noGrp="1"/>
          </p:cNvSpPr>
          <p:nvPr>
            <p:ph type="dt" sz="half" idx="10"/>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7" name="Footer Placeholder 4">
            <a:extLst>
              <a:ext uri="{FF2B5EF4-FFF2-40B4-BE49-F238E27FC236}">
                <a16:creationId xmlns:a16="http://schemas.microsoft.com/office/drawing/2014/main" id="{47FD7970-9C55-46CF-BE8A-E1796F223BDD}"/>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spTree>
    <p:extLst>
      <p:ext uri="{BB962C8B-B14F-4D97-AF65-F5344CB8AC3E}">
        <p14:creationId xmlns:p14="http://schemas.microsoft.com/office/powerpoint/2010/main" val="2877685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pic>
        <p:nvPicPr>
          <p:cNvPr id="13" name="Image 12">
            <a:extLst>
              <a:ext uri="{FF2B5EF4-FFF2-40B4-BE49-F238E27FC236}">
                <a16:creationId xmlns:a16="http://schemas.microsoft.com/office/drawing/2014/main" id="{BADCAB9A-1BF2-4A3C-B9A4-034231D3F226}"/>
              </a:ext>
            </a:extLst>
          </p:cNvPr>
          <p:cNvPicPr>
            <a:picLocks noChangeAspect="1"/>
          </p:cNvPicPr>
          <p:nvPr userDrawn="1"/>
        </p:nvPicPr>
        <p:blipFill>
          <a:blip r:embed="rId15"/>
          <a:stretch>
            <a:fillRect/>
          </a:stretch>
        </p:blipFill>
        <p:spPr>
          <a:xfrm>
            <a:off x="10102737" y="6241427"/>
            <a:ext cx="772142" cy="534379"/>
          </a:xfrm>
          <a:prstGeom prst="rect">
            <a:avLst/>
          </a:prstGeom>
        </p:spPr>
      </p:pic>
      <p:sp>
        <p:nvSpPr>
          <p:cNvPr id="14" name="Slide Number Placeholder 5">
            <a:extLst>
              <a:ext uri="{FF2B5EF4-FFF2-40B4-BE49-F238E27FC236}">
                <a16:creationId xmlns:a16="http://schemas.microsoft.com/office/drawing/2014/main" id="{BF138147-5043-4C50-AC64-D81D5DAB8722}"/>
              </a:ext>
            </a:extLst>
          </p:cNvPr>
          <p:cNvSpPr>
            <a:spLocks noGrp="1"/>
          </p:cNvSpPr>
          <p:nvPr>
            <p:ph type="sldNum" sz="quarter" idx="4"/>
          </p:nvPr>
        </p:nvSpPr>
        <p:spPr>
          <a:xfrm>
            <a:off x="8598832" y="6361794"/>
            <a:ext cx="683339" cy="365125"/>
          </a:xfrm>
          <a:prstGeom prst="rect">
            <a:avLst/>
          </a:prstGeom>
        </p:spPr>
        <p:txBody>
          <a:bodyPr vert="horz" lIns="91440" tIns="45720" rIns="91440" bIns="45720" rtlCol="0" anchor="ctr"/>
          <a:lstStyle>
            <a:lvl1pPr algn="r">
              <a:defRPr sz="900" b="1">
                <a:solidFill>
                  <a:srgbClr val="004494"/>
                </a:solidFill>
              </a:defRPr>
            </a:lvl1pPr>
          </a:lstStyle>
          <a:p>
            <a:fld id="{D57F1E4F-1CFF-5643-939E-217C01CDF565}" type="slidenum">
              <a:rPr lang="en-US" smtClean="0"/>
              <a:pPr/>
              <a:t>‹N°›</a:t>
            </a:fld>
            <a:endParaRPr lang="en-US" dirty="0"/>
          </a:p>
        </p:txBody>
      </p:sp>
      <p:sp>
        <p:nvSpPr>
          <p:cNvPr id="15" name="Date Placeholder 3">
            <a:extLst>
              <a:ext uri="{FF2B5EF4-FFF2-40B4-BE49-F238E27FC236}">
                <a16:creationId xmlns:a16="http://schemas.microsoft.com/office/drawing/2014/main" id="{FCC7D5EE-9C2B-45C5-825E-DDB75480B74D}"/>
              </a:ext>
            </a:extLst>
          </p:cNvPr>
          <p:cNvSpPr>
            <a:spLocks noGrp="1"/>
          </p:cNvSpPr>
          <p:nvPr>
            <p:ph type="dt" sz="half" idx="2"/>
          </p:nvPr>
        </p:nvSpPr>
        <p:spPr>
          <a:xfrm>
            <a:off x="946254" y="6361795"/>
            <a:ext cx="2646911"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lgn="ctr"/>
            <a:r>
              <a:rPr lang="fr-FR" dirty="0"/>
              <a:t>Webinaire – 08/07/2021 – 18h/20h</a:t>
            </a:r>
            <a:endParaRPr lang="en-US" dirty="0"/>
          </a:p>
        </p:txBody>
      </p:sp>
      <p:sp>
        <p:nvSpPr>
          <p:cNvPr id="16" name="Footer Placeholder 4">
            <a:extLst>
              <a:ext uri="{FF2B5EF4-FFF2-40B4-BE49-F238E27FC236}">
                <a16:creationId xmlns:a16="http://schemas.microsoft.com/office/drawing/2014/main" id="{91D091D5-0DBE-4F39-B1C4-1B266C93381A}"/>
              </a:ext>
            </a:extLst>
          </p:cNvPr>
          <p:cNvSpPr>
            <a:spLocks noGrp="1"/>
          </p:cNvSpPr>
          <p:nvPr>
            <p:ph type="ftr" sz="quarter" idx="3"/>
          </p:nvPr>
        </p:nvSpPr>
        <p:spPr>
          <a:xfrm>
            <a:off x="3842367" y="6361794"/>
            <a:ext cx="4507263" cy="365125"/>
          </a:xfrm>
          <a:prstGeom prst="rect">
            <a:avLst/>
          </a:prstGeom>
        </p:spPr>
        <p:txBody>
          <a:bodyPr vert="horz" lIns="91440" tIns="45720" rIns="91440" bIns="45720" rtlCol="0" anchor="ctr"/>
          <a:lstStyle>
            <a:lvl1pPr algn="ctr">
              <a:defRPr lang="fr-FR" sz="1400" i="1" smtClean="0">
                <a:solidFill>
                  <a:srgbClr val="002060"/>
                </a:solidFill>
                <a:effectLst/>
              </a:defRPr>
            </a:lvl1pPr>
          </a:lstStyle>
          <a:p>
            <a:r>
              <a:rPr lang="fr-FR" b="1"/>
              <a:t>Le retour à domicile après chirurgie ambulatoire</a:t>
            </a:r>
            <a:endParaRPr lang="fr-FR" b="1" dirty="0"/>
          </a:p>
        </p:txBody>
      </p:sp>
      <p:pic>
        <p:nvPicPr>
          <p:cNvPr id="18" name="Image 17">
            <a:extLst>
              <a:ext uri="{FF2B5EF4-FFF2-40B4-BE49-F238E27FC236}">
                <a16:creationId xmlns:a16="http://schemas.microsoft.com/office/drawing/2014/main" id="{ED97BDE0-8E34-48AC-A48C-9161CBB7759A}"/>
              </a:ext>
            </a:extLst>
          </p:cNvPr>
          <p:cNvPicPr>
            <a:picLocks noChangeAspect="1"/>
          </p:cNvPicPr>
          <p:nvPr userDrawn="1"/>
        </p:nvPicPr>
        <p:blipFill rotWithShape="1">
          <a:blip r:embed="rId16"/>
          <a:srcRect t="24889" b="24585"/>
          <a:stretch/>
        </p:blipFill>
        <p:spPr>
          <a:xfrm>
            <a:off x="10965085" y="6277169"/>
            <a:ext cx="1057626" cy="534379"/>
          </a:xfrm>
          <a:prstGeom prst="rect">
            <a:avLst/>
          </a:prstGeom>
        </p:spPr>
      </p:pic>
    </p:spTree>
    <p:extLst>
      <p:ext uri="{BB962C8B-B14F-4D97-AF65-F5344CB8AC3E}">
        <p14:creationId xmlns:p14="http://schemas.microsoft.com/office/powerpoint/2010/main" val="39477080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hf hdr="0"/>
  <p:txStyles>
    <p:titleStyle>
      <a:lvl1pPr algn="l" defTabSz="457200" rtl="0" eaLnBrk="1" latinLnBrk="0" hangingPunct="1">
        <a:spcBef>
          <a:spcPct val="0"/>
        </a:spcBef>
        <a:buNone/>
        <a:defRPr sz="3600" kern="1200">
          <a:solidFill>
            <a:srgbClr val="004494"/>
          </a:solidFill>
          <a:latin typeface="Arial" panose="020B0604020202020204" pitchFamily="34" charset="0"/>
          <a:ea typeface="+mj-ea"/>
          <a:cs typeface="Arial" panose="020B060402020202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004494"/>
        </a:buClr>
        <a:buSzPct val="80000"/>
        <a:buFont typeface="Wingdings 3"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1000"/>
        </a:spcBef>
        <a:spcAft>
          <a:spcPts val="0"/>
        </a:spcAft>
        <a:buClr>
          <a:srgbClr val="97BF0D"/>
        </a:buClr>
        <a:buSzPct val="80000"/>
        <a:buFont typeface="Wingdings 3" charset="2"/>
        <a:buChar char=""/>
        <a:defRPr sz="16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1000"/>
        </a:spcBef>
        <a:spcAft>
          <a:spcPts val="0"/>
        </a:spcAft>
        <a:buClr>
          <a:srgbClr val="97BF0D"/>
        </a:buClr>
        <a:buSzPct val="80000"/>
        <a:buFont typeface="Wingdings 3" charset="2"/>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1000"/>
        </a:spcBef>
        <a:spcAft>
          <a:spcPts val="0"/>
        </a:spcAft>
        <a:buClr>
          <a:srgbClr val="97BF0D"/>
        </a:buClr>
        <a:buSzPct val="80000"/>
        <a:buFont typeface="Wingdings 3" charset="2"/>
        <a:buChar char=""/>
        <a:defRPr sz="12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fr.dreamstime.com/photo-stock-bon-r%C3%A9sultat-image14910530"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hyperlink" Target="https://creativecommons.org/licenses/by-sa/3.0/" TargetMode="External"/><Relationship Id="rId4" Type="http://schemas.openxmlformats.org/officeDocument/2006/relationships/hyperlink" Target="https://teachonline.ca/tools-trends/facilitating-student-engagement/how-to-prepare-and-moderate-online-discussions-for-online-learni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redacteur.com/blog/redaction-web-5-astuces-conclusion-reussie/" TargetMode="External"/><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www.slideserve.com/nicodemus-illias/perturbateurs-endocriniens-et-dsd-xy" TargetMode="External"/><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04324A-337E-4E86-9A43-8E64DB0B7D86}"/>
              </a:ext>
            </a:extLst>
          </p:cNvPr>
          <p:cNvSpPr>
            <a:spLocks noGrp="1"/>
          </p:cNvSpPr>
          <p:nvPr>
            <p:ph type="ctrTitle"/>
          </p:nvPr>
        </p:nvSpPr>
        <p:spPr/>
        <p:txBody>
          <a:bodyPr/>
          <a:lstStyle/>
          <a:p>
            <a:r>
              <a:rPr lang="fr-FR" sz="2000" cap="all" dirty="0">
                <a:solidFill>
                  <a:srgbClr val="002060"/>
                </a:solidFill>
              </a:rPr>
              <a:t>Analyse des besoins médicaux et sociaux dans les 30 jours post opératoires auprès des patients ayant subi une intervention en chirurgie ambulatoire en Ile de France au cours de l’année 2017</a:t>
            </a:r>
            <a:endParaRPr lang="fr-FR" sz="2000" dirty="0"/>
          </a:p>
        </p:txBody>
      </p:sp>
      <p:sp>
        <p:nvSpPr>
          <p:cNvPr id="3" name="Sous-titre 2">
            <a:extLst>
              <a:ext uri="{FF2B5EF4-FFF2-40B4-BE49-F238E27FC236}">
                <a16:creationId xmlns:a16="http://schemas.microsoft.com/office/drawing/2014/main" id="{7F62EBFC-9F53-4977-9187-0E03D1E7CF2A}"/>
              </a:ext>
            </a:extLst>
          </p:cNvPr>
          <p:cNvSpPr>
            <a:spLocks noGrp="1"/>
          </p:cNvSpPr>
          <p:nvPr>
            <p:ph type="subTitle" idx="1"/>
          </p:nvPr>
        </p:nvSpPr>
        <p:spPr/>
        <p:txBody>
          <a:bodyPr>
            <a:normAutofit/>
          </a:bodyPr>
          <a:lstStyle/>
          <a:p>
            <a:r>
              <a:rPr lang="fr-FR" sz="2000" dirty="0"/>
              <a:t>Nadiath Badirou</a:t>
            </a:r>
          </a:p>
          <a:p>
            <a:r>
              <a:rPr lang="fr-FR" sz="2000" dirty="0"/>
              <a:t>Henri - Jean PHILIPPE</a:t>
            </a:r>
          </a:p>
        </p:txBody>
      </p:sp>
      <p:sp>
        <p:nvSpPr>
          <p:cNvPr id="4" name="Espace réservé du numéro de diapositive 3">
            <a:extLst>
              <a:ext uri="{FF2B5EF4-FFF2-40B4-BE49-F238E27FC236}">
                <a16:creationId xmlns:a16="http://schemas.microsoft.com/office/drawing/2014/main" id="{B5FA2684-8DEE-4681-994A-A2C253B7F68A}"/>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7F1E4F-1CFF-5643-939E-217C01CDF565}" type="slidenum">
              <a:rPr kumimoji="0" lang="en-US" sz="900" b="1" i="0" u="none" strike="noStrike" kern="1200" cap="none" spc="0" normalizeH="0" baseline="0" noProof="0" smtClean="0">
                <a:ln>
                  <a:noFill/>
                </a:ln>
                <a:solidFill>
                  <a:srgbClr val="004494"/>
                </a:solidFill>
                <a:effectLst/>
                <a:uLnTx/>
                <a:uFillTx/>
                <a:latin typeface="Trebuchet MS" panose="020B0603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900" b="1" i="0" u="none" strike="noStrike" kern="1200" cap="none" spc="0" normalizeH="0" baseline="0" noProof="0" dirty="0">
              <a:ln>
                <a:noFill/>
              </a:ln>
              <a:solidFill>
                <a:srgbClr val="004494"/>
              </a:solidFill>
              <a:effectLst/>
              <a:uLnTx/>
              <a:uFillTx/>
              <a:latin typeface="Trebuchet MS" panose="020B0603020202020204"/>
              <a:ea typeface="+mn-ea"/>
              <a:cs typeface="+mn-cs"/>
            </a:endParaRPr>
          </a:p>
        </p:txBody>
      </p:sp>
      <p:sp>
        <p:nvSpPr>
          <p:cNvPr id="5" name="Espace réservé de la date 4">
            <a:extLst>
              <a:ext uri="{FF2B5EF4-FFF2-40B4-BE49-F238E27FC236}">
                <a16:creationId xmlns:a16="http://schemas.microsoft.com/office/drawing/2014/main" id="{63954414-914E-4B06-A315-ACBE22C9E8A1}"/>
              </a:ext>
            </a:extLst>
          </p:cNvPr>
          <p:cNvSpPr>
            <a:spLocks noGrp="1"/>
          </p:cNvSpPr>
          <p:nvPr>
            <p:ph type="dt" sz="half" idx="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rPr>
              <a:t>Webinaire – 08/07/2021 – 18h/20h</a:t>
            </a:r>
            <a:endParaRPr kumimoji="0" lang="en-US" sz="1000" b="0" i="0" u="none" strike="noStrike" kern="1200" cap="none" spc="0" normalizeH="0" baseline="0" noProof="0" dirty="0">
              <a:ln>
                <a:noFill/>
              </a:ln>
              <a:solidFill>
                <a:prstClr val="black">
                  <a:tint val="75000"/>
                </a:prstClr>
              </a:solidFill>
              <a:effectLst/>
              <a:uLnTx/>
              <a:uFillTx/>
              <a:latin typeface="Trebuchet MS" panose="020B0603020202020204"/>
              <a:ea typeface="+mn-ea"/>
              <a:cs typeface="+mn-cs"/>
            </a:endParaRPr>
          </a:p>
        </p:txBody>
      </p:sp>
      <p:sp>
        <p:nvSpPr>
          <p:cNvPr id="6" name="Espace réservé du pied de page 5">
            <a:extLst>
              <a:ext uri="{FF2B5EF4-FFF2-40B4-BE49-F238E27FC236}">
                <a16:creationId xmlns:a16="http://schemas.microsoft.com/office/drawing/2014/main" id="{A80D3D6C-8ABC-4E0D-911E-7FF886AB785C}"/>
              </a:ext>
            </a:extLst>
          </p:cNvPr>
          <p:cNvSpPr>
            <a:spLocks noGrp="1"/>
          </p:cNvSpPr>
          <p:nvPr>
            <p:ph type="ftr" sz="quarter" idx="3"/>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1" u="none" strike="noStrike" kern="1200" cap="none" spc="0" normalizeH="0" baseline="0" noProof="0">
                <a:ln>
                  <a:noFill/>
                </a:ln>
                <a:solidFill>
                  <a:srgbClr val="002060"/>
                </a:solidFill>
                <a:effectLst/>
                <a:uLnTx/>
                <a:uFillTx/>
                <a:latin typeface="Trebuchet MS" panose="020B0603020202020204"/>
                <a:ea typeface="+mn-ea"/>
                <a:cs typeface="+mn-cs"/>
              </a:rPr>
              <a:t>Le retour à domicile après chirurgie ambulatoire</a:t>
            </a:r>
            <a:endParaRPr kumimoji="0" lang="fr-FR" sz="1400" b="1" i="1" u="none" strike="noStrike" kern="1200" cap="none" spc="0" normalizeH="0" baseline="0" noProof="0" dirty="0">
              <a:ln>
                <a:noFill/>
              </a:ln>
              <a:solidFill>
                <a:srgbClr val="00206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24264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1947265-D1F3-40CF-99D7-66AFFD32D5C5}"/>
              </a:ext>
            </a:extLst>
          </p:cNvPr>
          <p:cNvSpPr>
            <a:spLocks noGrp="1"/>
          </p:cNvSpPr>
          <p:nvPr>
            <p:ph type="title"/>
          </p:nvPr>
        </p:nvSpPr>
        <p:spPr/>
        <p:txBody>
          <a:bodyPr anchor="ctr">
            <a:normAutofit/>
          </a:bodyPr>
          <a:lstStyle/>
          <a:p>
            <a:pPr algn="ctr"/>
            <a:r>
              <a:rPr lang="fr-FR" sz="3200" dirty="0">
                <a:latin typeface="Arial" panose="020B0604020202020204" pitchFamily="34" charset="0"/>
                <a:cs typeface="Arial" panose="020B0604020202020204" pitchFamily="34" charset="0"/>
              </a:rPr>
              <a:t>METHODES</a:t>
            </a:r>
          </a:p>
        </p:txBody>
      </p:sp>
      <p:sp>
        <p:nvSpPr>
          <p:cNvPr id="5" name="Espace réservé du contenu 4">
            <a:extLst>
              <a:ext uri="{FF2B5EF4-FFF2-40B4-BE49-F238E27FC236}">
                <a16:creationId xmlns:a16="http://schemas.microsoft.com/office/drawing/2014/main" id="{919542A8-CDDB-40C8-9B7B-A5680698C600}"/>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DA4249B0-7B30-4D8F-8F41-029A253ED90D}"/>
              </a:ext>
            </a:extLst>
          </p:cNvPr>
          <p:cNvSpPr>
            <a:spLocks noGrp="1"/>
          </p:cNvSpPr>
          <p:nvPr>
            <p:ph type="sldNum" sz="quarter" idx="4"/>
          </p:nvPr>
        </p:nvSpPr>
        <p:spPr/>
        <p:txBody>
          <a:bodyPr/>
          <a:lstStyle/>
          <a:p>
            <a:fld id="{3CD576DE-4659-4528-AC53-38A00678CB72}" type="slidenum">
              <a:rPr lang="en-US" smtClean="0"/>
              <a:pPr/>
              <a:t>10</a:t>
            </a:fld>
            <a:endParaRPr lang="en-US"/>
          </a:p>
        </p:txBody>
      </p:sp>
      <p:pic>
        <p:nvPicPr>
          <p:cNvPr id="2050" name="Picture 2" descr="Development Banks Foster Economic Growth - Organizacion Y Administracion De  Empresas, HD Png Download (#15389), Free Download on Pngix">
            <a:extLst>
              <a:ext uri="{FF2B5EF4-FFF2-40B4-BE49-F238E27FC236}">
                <a16:creationId xmlns:a16="http://schemas.microsoft.com/office/drawing/2014/main" id="{8C13A844-373D-4417-A9FB-FD45567A0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478479"/>
            <a:ext cx="8001000" cy="4869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93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sz="3200" dirty="0">
                <a:solidFill>
                  <a:schemeClr val="tx1"/>
                </a:solidFill>
                <a:latin typeface="Arial" panose="020B0604020202020204" pitchFamily="34" charset="0"/>
                <a:cs typeface="Arial" panose="020B0604020202020204" pitchFamily="34" charset="0"/>
              </a:rPr>
              <a:t>Méthodes (1/5)</a:t>
            </a:r>
          </a:p>
        </p:txBody>
      </p:sp>
      <p:sp>
        <p:nvSpPr>
          <p:cNvPr id="3" name="Espace réservé du contenu 2"/>
          <p:cNvSpPr>
            <a:spLocks noGrp="1"/>
          </p:cNvSpPr>
          <p:nvPr>
            <p:ph idx="1"/>
          </p:nvPr>
        </p:nvSpPr>
        <p:spPr>
          <a:xfrm>
            <a:off x="677334" y="1227551"/>
            <a:ext cx="10320518" cy="5499368"/>
          </a:xfrm>
        </p:spPr>
        <p:txBody>
          <a:bodyPr>
            <a:normAutofit fontScale="77500" lnSpcReduction="20000"/>
          </a:bodyPr>
          <a:lstStyle/>
          <a:p>
            <a:pPr>
              <a:lnSpc>
                <a:spcPct val="150000"/>
              </a:lnSpc>
            </a:pPr>
            <a:r>
              <a:rPr lang="fr-FR" sz="2600" b="1" dirty="0">
                <a:solidFill>
                  <a:schemeClr val="tx1"/>
                </a:solidFill>
                <a:latin typeface="Arial" panose="020B0604020202020204" pitchFamily="34" charset="0"/>
                <a:cs typeface="Arial" panose="020B0604020202020204" pitchFamily="34" charset="0"/>
              </a:rPr>
              <a:t>Schéma et période d’étude : </a:t>
            </a:r>
            <a:r>
              <a:rPr lang="fr-FR" sz="2600" dirty="0">
                <a:solidFill>
                  <a:schemeClr val="tx1"/>
                </a:solidFill>
                <a:latin typeface="Arial" panose="020B0604020202020204" pitchFamily="34" charset="0"/>
                <a:cs typeface="Arial" panose="020B0604020202020204" pitchFamily="34" charset="0"/>
              </a:rPr>
              <a:t>prospective à visée descriptive</a:t>
            </a:r>
            <a:r>
              <a:rPr lang="fr-FR" sz="2600" b="1" dirty="0">
                <a:solidFill>
                  <a:schemeClr val="tx1"/>
                </a:solidFill>
                <a:latin typeface="Arial" panose="020B0604020202020204" pitchFamily="34" charset="0"/>
                <a:cs typeface="Arial" panose="020B0604020202020204" pitchFamily="34" charset="0"/>
              </a:rPr>
              <a:t> </a:t>
            </a:r>
            <a:r>
              <a:rPr lang="fr-FR" sz="2600" dirty="0">
                <a:solidFill>
                  <a:schemeClr val="tx1"/>
                </a:solidFill>
                <a:latin typeface="Arial" panose="020B0604020202020204" pitchFamily="34" charset="0"/>
                <a:cs typeface="Arial" panose="020B0604020202020204" pitchFamily="34" charset="0"/>
              </a:rPr>
              <a:t>de mai à juin 2017</a:t>
            </a:r>
          </a:p>
          <a:p>
            <a:r>
              <a:rPr lang="fr-FR" sz="2600" b="1" dirty="0">
                <a:solidFill>
                  <a:schemeClr val="tx1"/>
                </a:solidFill>
                <a:latin typeface="Arial" panose="020B0604020202020204" pitchFamily="34" charset="0"/>
                <a:cs typeface="Arial" panose="020B0604020202020204" pitchFamily="34" charset="0"/>
              </a:rPr>
              <a:t>Cadre de l’étude :</a:t>
            </a:r>
            <a:r>
              <a:rPr lang="fr-FR" sz="2600" dirty="0">
                <a:solidFill>
                  <a:schemeClr val="tx1"/>
                </a:solidFill>
                <a:latin typeface="Arial" panose="020B0604020202020204" pitchFamily="34" charset="0"/>
                <a:cs typeface="Arial" panose="020B0604020202020204" pitchFamily="34" charset="0"/>
              </a:rPr>
              <a:t> 7 établissements de santé (EDS) de l’IDF doté d’une unité de chirurgie ambulatoire (UCA)</a:t>
            </a:r>
          </a:p>
          <a:p>
            <a:pPr marL="1341438" lvl="3" indent="-447675">
              <a:lnSpc>
                <a:spcPct val="150000"/>
              </a:lnSpc>
            </a:pPr>
            <a:r>
              <a:rPr lang="fr-FR" sz="2600" dirty="0">
                <a:latin typeface="Arial" panose="020B0604020202020204" pitchFamily="34" charset="0"/>
                <a:cs typeface="Arial" panose="020B0604020202020204" pitchFamily="34" charset="0"/>
              </a:rPr>
              <a:t>Une UCA polyvalente d’un établissement privé : clinique Ste Marie </a:t>
            </a:r>
          </a:p>
          <a:p>
            <a:pPr marL="1341438" lvl="3" indent="-447675">
              <a:lnSpc>
                <a:spcPct val="150000"/>
              </a:lnSpc>
            </a:pPr>
            <a:r>
              <a:rPr lang="fr-FR" sz="2600" dirty="0">
                <a:latin typeface="Arial" panose="020B0604020202020204" pitchFamily="34" charset="0"/>
                <a:cs typeface="Arial" panose="020B0604020202020204" pitchFamily="34" charset="0"/>
              </a:rPr>
              <a:t>Une UCA spécialisée dans la chirurgie du sein d’un établissement privé participant au service public hospitalier (PSPH) : Institut Curie </a:t>
            </a:r>
          </a:p>
          <a:p>
            <a:pPr marL="1341438" lvl="3" indent="-447675">
              <a:lnSpc>
                <a:spcPct val="150000"/>
              </a:lnSpc>
            </a:pPr>
            <a:r>
              <a:rPr lang="fr-FR" sz="2600" dirty="0">
                <a:latin typeface="Arial" panose="020B0604020202020204" pitchFamily="34" charset="0"/>
                <a:cs typeface="Arial" panose="020B0604020202020204" pitchFamily="34" charset="0"/>
              </a:rPr>
              <a:t>Une UCA spécialisée dans la chirurgie ophtalmologique d’un établissement hospitalo-universitaire (HU) : Hôpital Lariboisière </a:t>
            </a:r>
          </a:p>
          <a:p>
            <a:pPr marL="1341438" lvl="3" indent="-447675">
              <a:lnSpc>
                <a:spcPct val="150000"/>
              </a:lnSpc>
            </a:pPr>
            <a:r>
              <a:rPr lang="fr-FR" sz="2600" dirty="0">
                <a:latin typeface="Arial" panose="020B0604020202020204" pitchFamily="34" charset="0"/>
                <a:cs typeface="Arial" panose="020B0604020202020204" pitchFamily="34" charset="0"/>
              </a:rPr>
              <a:t>Deux UCA polyvalentes d’établissement HU : Cochin et Saint Louis </a:t>
            </a:r>
          </a:p>
          <a:p>
            <a:pPr marL="1341438" lvl="3" indent="-447675">
              <a:lnSpc>
                <a:spcPct val="150000"/>
              </a:lnSpc>
            </a:pPr>
            <a:r>
              <a:rPr lang="fr-FR" sz="2600" dirty="0">
                <a:latin typeface="Arial" panose="020B0604020202020204" pitchFamily="34" charset="0"/>
                <a:cs typeface="Arial" panose="020B0604020202020204" pitchFamily="34" charset="0"/>
              </a:rPr>
              <a:t> Deux UCA polyvalentes d’établissement d’hôpitaux généraux (HG) : Centre Hospitalier Intercommunal (CHI) Créteil et Poissy-Saint-Germain </a:t>
            </a:r>
          </a:p>
          <a:p>
            <a:pPr>
              <a:lnSpc>
                <a:spcPct val="150000"/>
              </a:lnSpc>
            </a:pPr>
            <a:endParaRPr lang="fr-FR" sz="1600" dirty="0"/>
          </a:p>
        </p:txBody>
      </p:sp>
      <p:sp>
        <p:nvSpPr>
          <p:cNvPr id="4" name="Espace réservé du numéro de diapositive 3"/>
          <p:cNvSpPr>
            <a:spLocks noGrp="1"/>
          </p:cNvSpPr>
          <p:nvPr>
            <p:ph type="sldNum" sz="quarter" idx="4"/>
          </p:nvPr>
        </p:nvSpPr>
        <p:spPr/>
        <p:txBody>
          <a:bodyPr/>
          <a:lstStyle/>
          <a:p>
            <a:fld id="{6929D224-C14F-4F22-9CB4-107F684BD2FE}" type="slidenum">
              <a:rPr lang="fr-FR" smtClean="0"/>
              <a:pPr/>
              <a:t>11</a:t>
            </a:fld>
            <a:endParaRPr lang="fr-FR"/>
          </a:p>
        </p:txBody>
      </p:sp>
    </p:spTree>
    <p:extLst>
      <p:ext uri="{BB962C8B-B14F-4D97-AF65-F5344CB8AC3E}">
        <p14:creationId xmlns:p14="http://schemas.microsoft.com/office/powerpoint/2010/main" val="71268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BB87C39F-80C1-4BC6-9FA5-D760EBCB0461}"/>
              </a:ext>
            </a:extLst>
          </p:cNvPr>
          <p:cNvSpPr>
            <a:spLocks noGrp="1"/>
          </p:cNvSpPr>
          <p:nvPr>
            <p:ph type="title"/>
          </p:nvPr>
        </p:nvSpPr>
        <p:spPr/>
        <p:txBody>
          <a:bodyPr>
            <a:normAutofit/>
          </a:bodyPr>
          <a:lstStyle/>
          <a:p>
            <a:pPr algn="ctr"/>
            <a:r>
              <a:rPr lang="fr-FR" sz="3200" dirty="0">
                <a:solidFill>
                  <a:schemeClr val="tx1"/>
                </a:solidFill>
                <a:latin typeface="Arial" panose="020B0604020202020204" pitchFamily="34" charset="0"/>
                <a:cs typeface="Arial" panose="020B0604020202020204" pitchFamily="34" charset="0"/>
              </a:rPr>
              <a:t>Méthodes</a:t>
            </a:r>
            <a:r>
              <a:rPr lang="fr-FR" sz="3200" dirty="0">
                <a:solidFill>
                  <a:srgbClr val="002060"/>
                </a:solidFill>
                <a:latin typeface="Arial" panose="020B0604020202020204" pitchFamily="34" charset="0"/>
                <a:cs typeface="Arial" panose="020B0604020202020204" pitchFamily="34" charset="0"/>
              </a:rPr>
              <a:t> </a:t>
            </a:r>
            <a:r>
              <a:rPr lang="fr-FR" sz="3200" dirty="0">
                <a:solidFill>
                  <a:schemeClr val="tx1"/>
                </a:solidFill>
                <a:latin typeface="Arial" panose="020B0604020202020204" pitchFamily="34" charset="0"/>
                <a:cs typeface="Arial" panose="020B0604020202020204" pitchFamily="34" charset="0"/>
              </a:rPr>
              <a:t>(2/5)</a:t>
            </a:r>
          </a:p>
        </p:txBody>
      </p:sp>
      <p:sp>
        <p:nvSpPr>
          <p:cNvPr id="3" name="Espace réservé du contenu 2">
            <a:extLst>
              <a:ext uri="{FF2B5EF4-FFF2-40B4-BE49-F238E27FC236}">
                <a16:creationId xmlns:a16="http://schemas.microsoft.com/office/drawing/2014/main" id="{2C0B5A05-CE31-4675-9416-D2E231552009}"/>
              </a:ext>
            </a:extLst>
          </p:cNvPr>
          <p:cNvSpPr>
            <a:spLocks noGrp="1"/>
          </p:cNvSpPr>
          <p:nvPr>
            <p:ph idx="1"/>
          </p:nvPr>
        </p:nvSpPr>
        <p:spPr>
          <a:xfrm>
            <a:off x="677333" y="1578279"/>
            <a:ext cx="10057471" cy="5148640"/>
          </a:xfrm>
        </p:spPr>
        <p:txBody>
          <a:bodyPr>
            <a:normAutofit fontScale="77500" lnSpcReduction="20000"/>
          </a:bodyPr>
          <a:lstStyle/>
          <a:p>
            <a:pPr>
              <a:lnSpc>
                <a:spcPct val="160000"/>
              </a:lnSpc>
            </a:pPr>
            <a:r>
              <a:rPr lang="fr-FR" sz="2300" b="1" dirty="0">
                <a:solidFill>
                  <a:schemeClr val="tx1"/>
                </a:solidFill>
                <a:latin typeface="Arial" panose="020B0604020202020204" pitchFamily="34" charset="0"/>
                <a:cs typeface="Arial" panose="020B0604020202020204" pitchFamily="34" charset="0"/>
              </a:rPr>
              <a:t>Population de l’étude </a:t>
            </a:r>
            <a:r>
              <a:rPr lang="fr-FR" sz="2300" dirty="0">
                <a:solidFill>
                  <a:schemeClr val="tx1"/>
                </a:solidFill>
                <a:latin typeface="Arial" panose="020B0604020202020204" pitchFamily="34" charset="0"/>
                <a:cs typeface="Arial" panose="020B0604020202020204" pitchFamily="34" charset="0"/>
              </a:rPr>
              <a:t>: patients opérés en CA entre mai et juin 2017 dans 7 établissements de l’IDF. </a:t>
            </a:r>
          </a:p>
          <a:p>
            <a:r>
              <a:rPr lang="fr-FR" sz="2300" b="1" dirty="0">
                <a:solidFill>
                  <a:schemeClr val="tx1"/>
                </a:solidFill>
                <a:latin typeface="Arial" panose="020B0604020202020204" pitchFamily="34" charset="0"/>
                <a:cs typeface="Arial" panose="020B0604020202020204" pitchFamily="34" charset="0"/>
              </a:rPr>
              <a:t>Critères d’inclusion </a:t>
            </a:r>
            <a:r>
              <a:rPr lang="fr-FR" sz="2300" dirty="0">
                <a:solidFill>
                  <a:schemeClr val="tx1"/>
                </a:solidFill>
                <a:latin typeface="Arial" panose="020B0604020202020204" pitchFamily="34" charset="0"/>
                <a:cs typeface="Arial" panose="020B0604020202020204" pitchFamily="34" charset="0"/>
              </a:rPr>
              <a:t>: </a:t>
            </a:r>
          </a:p>
          <a:p>
            <a:pPr lvl="1">
              <a:lnSpc>
                <a:spcPct val="150000"/>
              </a:lnSpc>
            </a:pPr>
            <a:r>
              <a:rPr lang="fr-FR" sz="2300" dirty="0">
                <a:solidFill>
                  <a:schemeClr val="tx1"/>
                </a:solidFill>
                <a:latin typeface="Arial" panose="020B0604020202020204" pitchFamily="34" charset="0"/>
                <a:cs typeface="Arial" panose="020B0604020202020204" pitchFamily="34" charset="0"/>
              </a:rPr>
              <a:t>Patients ayant donné leur accord pour participer à l’étude </a:t>
            </a:r>
          </a:p>
          <a:p>
            <a:pPr lvl="1">
              <a:lnSpc>
                <a:spcPct val="150000"/>
              </a:lnSpc>
            </a:pPr>
            <a:r>
              <a:rPr lang="fr-FR" sz="2300" dirty="0">
                <a:solidFill>
                  <a:schemeClr val="tx1"/>
                </a:solidFill>
                <a:latin typeface="Arial" panose="020B0604020202020204" pitchFamily="34" charset="0"/>
                <a:cs typeface="Arial" panose="020B0604020202020204" pitchFamily="34" charset="0"/>
              </a:rPr>
              <a:t>Patients possédant un téléphone portable fonctionnel</a:t>
            </a:r>
          </a:p>
          <a:p>
            <a:pPr lvl="1">
              <a:lnSpc>
                <a:spcPct val="150000"/>
              </a:lnSpc>
            </a:pPr>
            <a:r>
              <a:rPr lang="fr-FR" sz="2300" dirty="0">
                <a:solidFill>
                  <a:schemeClr val="tx1"/>
                </a:solidFill>
                <a:latin typeface="Arial" panose="020B0604020202020204" pitchFamily="34" charset="0"/>
                <a:cs typeface="Arial" panose="020B0604020202020204" pitchFamily="34" charset="0"/>
              </a:rPr>
              <a:t>Patients sachant lire et écrire </a:t>
            </a:r>
          </a:p>
          <a:p>
            <a:pPr lvl="1">
              <a:lnSpc>
                <a:spcPct val="150000"/>
              </a:lnSpc>
            </a:pPr>
            <a:r>
              <a:rPr lang="fr-FR" sz="2300" dirty="0">
                <a:solidFill>
                  <a:schemeClr val="tx1"/>
                </a:solidFill>
                <a:latin typeface="Arial" panose="020B0604020202020204" pitchFamily="34" charset="0"/>
                <a:cs typeface="Arial" panose="020B0604020202020204" pitchFamily="34" charset="0"/>
              </a:rPr>
              <a:t>Patients mineurs ayant donné leur consentement en accord avec leurs parents</a:t>
            </a:r>
          </a:p>
          <a:p>
            <a:pPr>
              <a:lnSpc>
                <a:spcPct val="150000"/>
              </a:lnSpc>
            </a:pPr>
            <a:r>
              <a:rPr lang="fr-FR" sz="2300" b="1" dirty="0">
                <a:solidFill>
                  <a:schemeClr val="tx1"/>
                </a:solidFill>
                <a:latin typeface="Arial" panose="020B0604020202020204" pitchFamily="34" charset="0"/>
                <a:cs typeface="Arial" panose="020B0604020202020204" pitchFamily="34" charset="0"/>
              </a:rPr>
              <a:t>Echantillonnage : </a:t>
            </a:r>
            <a:r>
              <a:rPr lang="fr-FR" sz="2300" dirty="0">
                <a:solidFill>
                  <a:schemeClr val="tx1"/>
                </a:solidFill>
                <a:latin typeface="Arial" panose="020B0604020202020204" pitchFamily="34" charset="0"/>
                <a:cs typeface="Arial" panose="020B0604020202020204" pitchFamily="34" charset="0"/>
              </a:rPr>
              <a:t>échantillonnage de convenance</a:t>
            </a:r>
          </a:p>
          <a:p>
            <a:pPr lvl="1">
              <a:lnSpc>
                <a:spcPct val="150000"/>
              </a:lnSpc>
            </a:pPr>
            <a:r>
              <a:rPr lang="fr-FR" sz="2300" dirty="0">
                <a:solidFill>
                  <a:schemeClr val="tx1"/>
                </a:solidFill>
                <a:latin typeface="Arial" panose="020B0604020202020204" pitchFamily="34" charset="0"/>
                <a:cs typeface="Arial" panose="020B0604020202020204" pitchFamily="34" charset="0"/>
              </a:rPr>
              <a:t>Sélection des EDS (privé, public, PSHP) ayant des UCA</a:t>
            </a:r>
          </a:p>
          <a:p>
            <a:pPr lvl="1">
              <a:lnSpc>
                <a:spcPct val="150000"/>
              </a:lnSpc>
            </a:pPr>
            <a:r>
              <a:rPr lang="fr-FR" sz="2300" dirty="0">
                <a:solidFill>
                  <a:schemeClr val="tx1"/>
                </a:solidFill>
                <a:latin typeface="Arial" panose="020B0604020202020204" pitchFamily="34" charset="0"/>
                <a:cs typeface="Arial" panose="020B0604020202020204" pitchFamily="34" charset="0"/>
              </a:rPr>
              <a:t>Sélection des EDS avec les plus grands volumes de CA</a:t>
            </a:r>
          </a:p>
          <a:p>
            <a:pPr lvl="1">
              <a:lnSpc>
                <a:spcPct val="150000"/>
              </a:lnSpc>
            </a:pPr>
            <a:r>
              <a:rPr lang="fr-FR" sz="2300" dirty="0">
                <a:solidFill>
                  <a:schemeClr val="tx1"/>
                </a:solidFill>
                <a:latin typeface="Arial" panose="020B0604020202020204" pitchFamily="34" charset="0"/>
                <a:cs typeface="Arial" panose="020B0604020202020204" pitchFamily="34" charset="0"/>
              </a:rPr>
              <a:t>Inclusion systématique de tous les patients répondants aux critères </a:t>
            </a:r>
          </a:p>
          <a:p>
            <a:pPr>
              <a:lnSpc>
                <a:spcPct val="150000"/>
              </a:lnSpc>
            </a:pPr>
            <a:endParaRPr lang="fr-FR" dirty="0"/>
          </a:p>
        </p:txBody>
      </p:sp>
      <p:sp>
        <p:nvSpPr>
          <p:cNvPr id="4" name="Espace réservé du numéro de diapositive 3">
            <a:extLst>
              <a:ext uri="{FF2B5EF4-FFF2-40B4-BE49-F238E27FC236}">
                <a16:creationId xmlns:a16="http://schemas.microsoft.com/office/drawing/2014/main" id="{0E60709A-5AC5-41EA-9280-97A03FA5E518}"/>
              </a:ext>
            </a:extLst>
          </p:cNvPr>
          <p:cNvSpPr>
            <a:spLocks noGrp="1"/>
          </p:cNvSpPr>
          <p:nvPr>
            <p:ph type="sldNum" sz="quarter" idx="4"/>
          </p:nvPr>
        </p:nvSpPr>
        <p:spPr/>
        <p:txBody>
          <a:bodyPr/>
          <a:lstStyle/>
          <a:p>
            <a:fld id="{3CD576DE-4659-4528-AC53-38A00678CB72}" type="slidenum">
              <a:rPr lang="en-US" smtClean="0"/>
              <a:pPr/>
              <a:t>12</a:t>
            </a:fld>
            <a:endParaRPr lang="en-US"/>
          </a:p>
        </p:txBody>
      </p:sp>
    </p:spTree>
    <p:extLst>
      <p:ext uri="{BB962C8B-B14F-4D97-AF65-F5344CB8AC3E}">
        <p14:creationId xmlns:p14="http://schemas.microsoft.com/office/powerpoint/2010/main" val="1542708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ccolade ouvrante 26">
            <a:extLst>
              <a:ext uri="{FF2B5EF4-FFF2-40B4-BE49-F238E27FC236}">
                <a16:creationId xmlns:a16="http://schemas.microsoft.com/office/drawing/2014/main" id="{3A744812-963F-4E5D-AB0B-48B529F22536}"/>
              </a:ext>
            </a:extLst>
          </p:cNvPr>
          <p:cNvSpPr/>
          <p:nvPr/>
        </p:nvSpPr>
        <p:spPr>
          <a:xfrm>
            <a:off x="3829652" y="2052279"/>
            <a:ext cx="1459010" cy="3227727"/>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
        <p:nvSpPr>
          <p:cNvPr id="19" name="ZoneTexte 18">
            <a:extLst>
              <a:ext uri="{FF2B5EF4-FFF2-40B4-BE49-F238E27FC236}">
                <a16:creationId xmlns:a16="http://schemas.microsoft.com/office/drawing/2014/main" id="{BDFE43B5-A0BE-496D-A405-48533ADCFDB2}"/>
              </a:ext>
            </a:extLst>
          </p:cNvPr>
          <p:cNvSpPr txBox="1"/>
          <p:nvPr/>
        </p:nvSpPr>
        <p:spPr>
          <a:xfrm>
            <a:off x="2319879" y="3065977"/>
            <a:ext cx="1738554" cy="1015663"/>
          </a:xfrm>
          <a:prstGeom prst="rect">
            <a:avLst/>
          </a:prstGeom>
          <a:solidFill>
            <a:schemeClr val="bg1"/>
          </a:solidFill>
        </p:spPr>
        <p:txBody>
          <a:bodyPr wrap="square" rtlCol="0">
            <a:spAutoFit/>
          </a:bodyPr>
          <a:lstStyle/>
          <a:p>
            <a:r>
              <a:rPr lang="fr-FR" sz="2000" dirty="0">
                <a:latin typeface="Arial" panose="020B0604020202020204" pitchFamily="34" charset="0"/>
                <a:cs typeface="Arial" panose="020B0604020202020204" pitchFamily="34" charset="0"/>
              </a:rPr>
              <a:t>Envoi du questionnaire par sms</a:t>
            </a:r>
          </a:p>
        </p:txBody>
      </p:sp>
      <p:sp>
        <p:nvSpPr>
          <p:cNvPr id="2" name="Titre 1"/>
          <p:cNvSpPr>
            <a:spLocks noGrp="1"/>
          </p:cNvSpPr>
          <p:nvPr>
            <p:ph type="title"/>
          </p:nvPr>
        </p:nvSpPr>
        <p:spPr/>
        <p:txBody>
          <a:bodyPr>
            <a:noAutofit/>
          </a:bodyPr>
          <a:lstStyle/>
          <a:p>
            <a:pPr algn="ctr"/>
            <a:r>
              <a:rPr lang="fr-FR" sz="3200" dirty="0">
                <a:latin typeface="Arial" panose="020B0604020202020204" pitchFamily="34" charset="0"/>
                <a:cs typeface="Arial" panose="020B0604020202020204" pitchFamily="34" charset="0"/>
              </a:rPr>
              <a:t>Méthodes (3/5)</a:t>
            </a:r>
            <a:br>
              <a:rPr lang="fr-FR" sz="32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 </a:t>
            </a:r>
            <a:r>
              <a:rPr lang="fr-FR" sz="100" dirty="0">
                <a:latin typeface="Arial" panose="020B0604020202020204" pitchFamily="34" charset="0"/>
                <a:cs typeface="Arial" panose="020B0604020202020204" pitchFamily="34" charset="0"/>
              </a:rPr>
              <a:t> </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Recueil des données</a:t>
            </a:r>
          </a:p>
        </p:txBody>
      </p:sp>
      <p:sp>
        <p:nvSpPr>
          <p:cNvPr id="4" name="Espace réservé du numéro de diapositive 3"/>
          <p:cNvSpPr>
            <a:spLocks noGrp="1"/>
          </p:cNvSpPr>
          <p:nvPr>
            <p:ph type="sldNum" sz="quarter" idx="4"/>
          </p:nvPr>
        </p:nvSpPr>
        <p:spPr/>
        <p:txBody>
          <a:bodyPr/>
          <a:lstStyle/>
          <a:p>
            <a:fld id="{6929D224-C14F-4F22-9CB4-107F684BD2FE}" type="slidenum">
              <a:rPr lang="fr-FR" smtClean="0"/>
              <a:pPr/>
              <a:t>13</a:t>
            </a:fld>
            <a:endParaRPr lang="fr-FR" dirty="0"/>
          </a:p>
        </p:txBody>
      </p:sp>
      <p:pic>
        <p:nvPicPr>
          <p:cNvPr id="23" name="Image 22">
            <a:extLst>
              <a:ext uri="{FF2B5EF4-FFF2-40B4-BE49-F238E27FC236}">
                <a16:creationId xmlns:a16="http://schemas.microsoft.com/office/drawing/2014/main" id="{7E24DA8A-463E-43E6-9992-F88125B17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784" y="2592040"/>
            <a:ext cx="1508891" cy="2400508"/>
          </a:xfrm>
          <a:prstGeom prst="rect">
            <a:avLst/>
          </a:prstGeom>
        </p:spPr>
      </p:pic>
      <p:sp>
        <p:nvSpPr>
          <p:cNvPr id="28" name="ZoneTexte 27">
            <a:extLst>
              <a:ext uri="{FF2B5EF4-FFF2-40B4-BE49-F238E27FC236}">
                <a16:creationId xmlns:a16="http://schemas.microsoft.com/office/drawing/2014/main" id="{D265EDEA-D91F-40BD-A3A8-2C98B5DEEBDE}"/>
              </a:ext>
            </a:extLst>
          </p:cNvPr>
          <p:cNvSpPr txBox="1"/>
          <p:nvPr/>
        </p:nvSpPr>
        <p:spPr>
          <a:xfrm>
            <a:off x="6903340" y="1309633"/>
            <a:ext cx="4909663" cy="2246769"/>
          </a:xfrm>
          <a:prstGeom prst="rect">
            <a:avLst/>
          </a:prstGeom>
          <a:noFill/>
          <a:ln w="28575">
            <a:noFill/>
          </a:ln>
        </p:spPr>
        <p:txBody>
          <a:bodyPr wrap="square" rtlCol="0">
            <a:spAutoFit/>
          </a:bodyPr>
          <a:lstStyle/>
          <a:p>
            <a:pPr marL="2114550" lvl="4"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envoi à J+3</a:t>
            </a:r>
          </a:p>
          <a:p>
            <a:pPr marL="2114550" lvl="4" indent="-28575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2114550" lvl="4"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2</a:t>
            </a:r>
            <a:r>
              <a:rPr lang="fr-FR" sz="2000" baseline="30000" dirty="0">
                <a:latin typeface="Arial" panose="020B0604020202020204" pitchFamily="34" charset="0"/>
                <a:cs typeface="Arial" panose="020B0604020202020204" pitchFamily="34" charset="0"/>
              </a:rPr>
              <a:t>ème</a:t>
            </a:r>
            <a:r>
              <a:rPr lang="fr-FR" sz="2000" dirty="0">
                <a:latin typeface="Arial" panose="020B0604020202020204" pitchFamily="34" charset="0"/>
                <a:cs typeface="Arial" panose="020B0604020202020204" pitchFamily="34" charset="0"/>
              </a:rPr>
              <a:t> envoi à J+13</a:t>
            </a:r>
          </a:p>
          <a:p>
            <a:pPr marL="2114550" lvl="4" indent="-28575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lvl="4"/>
            <a:r>
              <a:rPr lang="fr-FR" sz="2000" dirty="0">
                <a:latin typeface="Arial" panose="020B0604020202020204" pitchFamily="34" charset="0"/>
                <a:cs typeface="Arial" panose="020B0604020202020204" pitchFamily="34" charset="0"/>
              </a:rPr>
              <a:t>                        </a:t>
            </a:r>
          </a:p>
          <a:p>
            <a:pPr marL="2114550" lvl="4"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3</a:t>
            </a:r>
            <a:r>
              <a:rPr lang="fr-FR" sz="2000" baseline="30000" dirty="0">
                <a:latin typeface="Arial" panose="020B0604020202020204" pitchFamily="34" charset="0"/>
                <a:cs typeface="Arial" panose="020B0604020202020204" pitchFamily="34" charset="0"/>
              </a:rPr>
              <a:t>ème</a:t>
            </a:r>
            <a:r>
              <a:rPr lang="fr-FR" sz="2000" dirty="0">
                <a:latin typeface="Arial" panose="020B0604020202020204" pitchFamily="34" charset="0"/>
                <a:cs typeface="Arial" panose="020B0604020202020204" pitchFamily="34" charset="0"/>
              </a:rPr>
              <a:t> envoi à J+23</a:t>
            </a:r>
          </a:p>
        </p:txBody>
      </p:sp>
      <p:sp>
        <p:nvSpPr>
          <p:cNvPr id="29" name="ZoneTexte 28">
            <a:extLst>
              <a:ext uri="{FF2B5EF4-FFF2-40B4-BE49-F238E27FC236}">
                <a16:creationId xmlns:a16="http://schemas.microsoft.com/office/drawing/2014/main" id="{7EC5EE23-D737-4B09-9C0B-7F5A3DFC4907}"/>
              </a:ext>
            </a:extLst>
          </p:cNvPr>
          <p:cNvSpPr txBox="1"/>
          <p:nvPr/>
        </p:nvSpPr>
        <p:spPr>
          <a:xfrm>
            <a:off x="8693064" y="4156621"/>
            <a:ext cx="3909839" cy="2246769"/>
          </a:xfrm>
          <a:prstGeom prst="rect">
            <a:avLst/>
          </a:prstGeom>
          <a:noFill/>
          <a:ln w="28575">
            <a:noFill/>
          </a:ln>
        </p:spPr>
        <p:txBody>
          <a:bodyPr wrap="square" rtlCol="0">
            <a:spAutoFit/>
          </a:bodyPr>
          <a:lstStyle/>
          <a:p>
            <a:pPr marL="28575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1</a:t>
            </a:r>
            <a:r>
              <a:rPr lang="fr-FR" sz="2000" baseline="30000" dirty="0">
                <a:latin typeface="Arial" panose="020B0604020202020204" pitchFamily="34" charset="0"/>
                <a:cs typeface="Arial" panose="020B0604020202020204" pitchFamily="34" charset="0"/>
              </a:rPr>
              <a:t>er</a:t>
            </a:r>
            <a:r>
              <a:rPr lang="fr-FR" sz="2000" dirty="0">
                <a:latin typeface="Arial" panose="020B0604020202020204" pitchFamily="34" charset="0"/>
                <a:cs typeface="Arial" panose="020B0604020202020204" pitchFamily="34" charset="0"/>
              </a:rPr>
              <a:t> envoi à J+5</a:t>
            </a:r>
          </a:p>
          <a:p>
            <a:pPr marL="285750" indent="-28575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2</a:t>
            </a:r>
            <a:r>
              <a:rPr lang="fr-FR" sz="2000" baseline="30000" dirty="0">
                <a:latin typeface="Arial" panose="020B0604020202020204" pitchFamily="34" charset="0"/>
                <a:cs typeface="Arial" panose="020B0604020202020204" pitchFamily="34" charset="0"/>
              </a:rPr>
              <a:t>ème</a:t>
            </a:r>
            <a:r>
              <a:rPr lang="fr-FR" sz="2000" dirty="0">
                <a:latin typeface="Arial" panose="020B0604020202020204" pitchFamily="34" charset="0"/>
                <a:cs typeface="Arial" panose="020B0604020202020204" pitchFamily="34" charset="0"/>
              </a:rPr>
              <a:t> envoi à J+15</a:t>
            </a:r>
          </a:p>
          <a:p>
            <a:pPr marL="285750" indent="-285750">
              <a:buFont typeface="Wingdings" panose="05000000000000000000" pitchFamily="2" charset="2"/>
              <a:buChar char="Ø"/>
            </a:pPr>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                      </a:t>
            </a:r>
          </a:p>
          <a:p>
            <a:pPr marL="285750" indent="-285750">
              <a:buFont typeface="Wingdings" panose="05000000000000000000" pitchFamily="2" charset="2"/>
              <a:buChar char="Ø"/>
            </a:pPr>
            <a:r>
              <a:rPr lang="fr-FR" sz="2000" dirty="0">
                <a:latin typeface="Arial" panose="020B0604020202020204" pitchFamily="34" charset="0"/>
                <a:cs typeface="Arial" panose="020B0604020202020204" pitchFamily="34" charset="0"/>
              </a:rPr>
              <a:t>3</a:t>
            </a:r>
            <a:r>
              <a:rPr lang="fr-FR" sz="2000" baseline="30000" dirty="0">
                <a:latin typeface="Arial" panose="020B0604020202020204" pitchFamily="34" charset="0"/>
                <a:cs typeface="Arial" panose="020B0604020202020204" pitchFamily="34" charset="0"/>
              </a:rPr>
              <a:t>ème</a:t>
            </a:r>
            <a:r>
              <a:rPr lang="fr-FR" sz="2000" dirty="0">
                <a:latin typeface="Arial" panose="020B0604020202020204" pitchFamily="34" charset="0"/>
                <a:cs typeface="Arial" panose="020B0604020202020204" pitchFamily="34" charset="0"/>
              </a:rPr>
              <a:t> envoi à J+25</a:t>
            </a:r>
          </a:p>
        </p:txBody>
      </p:sp>
      <p:sp>
        <p:nvSpPr>
          <p:cNvPr id="31" name="ZoneTexte 30">
            <a:extLst>
              <a:ext uri="{FF2B5EF4-FFF2-40B4-BE49-F238E27FC236}">
                <a16:creationId xmlns:a16="http://schemas.microsoft.com/office/drawing/2014/main" id="{A01BC2BE-9145-42A8-8424-F6366328BA6E}"/>
              </a:ext>
            </a:extLst>
          </p:cNvPr>
          <p:cNvSpPr txBox="1"/>
          <p:nvPr/>
        </p:nvSpPr>
        <p:spPr>
          <a:xfrm>
            <a:off x="5635431" y="1852224"/>
            <a:ext cx="2051590"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Volet médical </a:t>
            </a:r>
          </a:p>
        </p:txBody>
      </p:sp>
      <p:sp>
        <p:nvSpPr>
          <p:cNvPr id="33" name="ZoneTexte 32">
            <a:extLst>
              <a:ext uri="{FF2B5EF4-FFF2-40B4-BE49-F238E27FC236}">
                <a16:creationId xmlns:a16="http://schemas.microsoft.com/office/drawing/2014/main" id="{F561980D-2744-4379-80DE-CF23AF09E2A3}"/>
              </a:ext>
            </a:extLst>
          </p:cNvPr>
          <p:cNvSpPr txBox="1"/>
          <p:nvPr/>
        </p:nvSpPr>
        <p:spPr>
          <a:xfrm>
            <a:off x="5803963" y="4992548"/>
            <a:ext cx="1714526" cy="400110"/>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Volet social </a:t>
            </a:r>
          </a:p>
        </p:txBody>
      </p:sp>
      <p:sp>
        <p:nvSpPr>
          <p:cNvPr id="3" name="Flèche : droite 2">
            <a:extLst>
              <a:ext uri="{FF2B5EF4-FFF2-40B4-BE49-F238E27FC236}">
                <a16:creationId xmlns:a16="http://schemas.microsoft.com/office/drawing/2014/main" id="{C2DEA552-90D0-43BA-8544-A2AE5343A24B}"/>
              </a:ext>
            </a:extLst>
          </p:cNvPr>
          <p:cNvSpPr/>
          <p:nvPr/>
        </p:nvSpPr>
        <p:spPr>
          <a:xfrm>
            <a:off x="7518490" y="1865452"/>
            <a:ext cx="1174574" cy="4001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4" name="Flèche : droite 13">
            <a:extLst>
              <a:ext uri="{FF2B5EF4-FFF2-40B4-BE49-F238E27FC236}">
                <a16:creationId xmlns:a16="http://schemas.microsoft.com/office/drawing/2014/main" id="{E9AB5969-3D0A-4714-8D31-AAE9155D5512}"/>
              </a:ext>
            </a:extLst>
          </p:cNvPr>
          <p:cNvSpPr/>
          <p:nvPr/>
        </p:nvSpPr>
        <p:spPr>
          <a:xfrm>
            <a:off x="7518489" y="5148256"/>
            <a:ext cx="1174575" cy="40011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835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36985" y="312167"/>
            <a:ext cx="8596668" cy="1320800"/>
          </a:xfrm>
        </p:spPr>
        <p:txBody>
          <a:bodyPr>
            <a:normAutofit/>
          </a:bodyPr>
          <a:lstStyle/>
          <a:p>
            <a:pPr algn="ctr"/>
            <a:r>
              <a:rPr lang="fr-FR" sz="3200" dirty="0">
                <a:latin typeface="Arial" panose="020B0604020202020204" pitchFamily="34" charset="0"/>
                <a:cs typeface="Arial" panose="020B0604020202020204" pitchFamily="34" charset="0"/>
              </a:rPr>
              <a:t>Méthodes (4/5)</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Données collectées </a:t>
            </a:r>
          </a:p>
        </p:txBody>
      </p:sp>
      <p:sp>
        <p:nvSpPr>
          <p:cNvPr id="3" name="Espace réservé du contenu 2"/>
          <p:cNvSpPr>
            <a:spLocks noGrp="1"/>
          </p:cNvSpPr>
          <p:nvPr>
            <p:ph idx="1"/>
          </p:nvPr>
        </p:nvSpPr>
        <p:spPr>
          <a:xfrm>
            <a:off x="4300498" y="1632968"/>
            <a:ext cx="6966942" cy="1158654"/>
          </a:xfrm>
        </p:spPr>
        <p:txBody>
          <a:bodyPr>
            <a:noAutofit/>
          </a:bodyPr>
          <a:lstStyle/>
          <a:p>
            <a:pPr lvl="1">
              <a:lnSpc>
                <a:spcPct val="150000"/>
              </a:lnSpc>
              <a:buFont typeface="Wingdings" panose="05000000000000000000" pitchFamily="2" charset="2"/>
              <a:buChar char="§"/>
            </a:pPr>
            <a:r>
              <a:rPr lang="fr-FR" sz="1800" dirty="0">
                <a:solidFill>
                  <a:schemeClr val="tx1"/>
                </a:solidFill>
                <a:latin typeface="Arial" panose="020B0604020202020204" pitchFamily="34" charset="0"/>
                <a:cs typeface="Arial" panose="020B0604020202020204" pitchFamily="34" charset="0"/>
              </a:rPr>
              <a:t>Âge, sexe</a:t>
            </a:r>
          </a:p>
          <a:p>
            <a:pPr lvl="1">
              <a:lnSpc>
                <a:spcPct val="150000"/>
              </a:lnSpc>
              <a:buFont typeface="Wingdings" panose="05000000000000000000" pitchFamily="2" charset="2"/>
              <a:buChar char="§"/>
            </a:pPr>
            <a:r>
              <a:rPr lang="fr-FR" sz="1800" dirty="0">
                <a:solidFill>
                  <a:schemeClr val="tx1"/>
                </a:solidFill>
                <a:latin typeface="Arial" panose="020B0604020202020204" pitchFamily="34" charset="0"/>
                <a:cs typeface="Arial" panose="020B0604020202020204" pitchFamily="34" charset="0"/>
              </a:rPr>
              <a:t>Discipline chirurgicale de l’intervention </a:t>
            </a:r>
          </a:p>
          <a:p>
            <a:pPr marL="0" indent="0">
              <a:lnSpc>
                <a:spcPct val="150000"/>
              </a:lnSpc>
              <a:buNone/>
            </a:pPr>
            <a:endParaRPr lang="fr-FR" sz="2000" b="1" dirty="0">
              <a:solidFill>
                <a:srgbClr val="002060"/>
              </a:solidFill>
            </a:endParaRPr>
          </a:p>
        </p:txBody>
      </p:sp>
      <p:sp>
        <p:nvSpPr>
          <p:cNvPr id="4" name="Espace réservé du numéro de diapositive 3"/>
          <p:cNvSpPr>
            <a:spLocks noGrp="1"/>
          </p:cNvSpPr>
          <p:nvPr>
            <p:ph type="sldNum" sz="quarter" idx="4"/>
          </p:nvPr>
        </p:nvSpPr>
        <p:spPr/>
        <p:txBody>
          <a:bodyPr/>
          <a:lstStyle/>
          <a:p>
            <a:fld id="{6929D224-C14F-4F22-9CB4-107F684BD2FE}" type="slidenum">
              <a:rPr lang="fr-FR" smtClean="0"/>
              <a:pPr/>
              <a:t>14</a:t>
            </a:fld>
            <a:endParaRPr lang="fr-FR"/>
          </a:p>
        </p:txBody>
      </p:sp>
      <p:sp>
        <p:nvSpPr>
          <p:cNvPr id="5" name="ZoneTexte 4">
            <a:extLst>
              <a:ext uri="{FF2B5EF4-FFF2-40B4-BE49-F238E27FC236}">
                <a16:creationId xmlns:a16="http://schemas.microsoft.com/office/drawing/2014/main" id="{4C7FDC87-A6D5-4540-9E67-37A965B805E4}"/>
              </a:ext>
            </a:extLst>
          </p:cNvPr>
          <p:cNvSpPr txBox="1"/>
          <p:nvPr/>
        </p:nvSpPr>
        <p:spPr>
          <a:xfrm>
            <a:off x="281698" y="3215834"/>
            <a:ext cx="6052930" cy="4062651"/>
          </a:xfrm>
          <a:prstGeom prst="rect">
            <a:avLst/>
          </a:prstGeom>
          <a:noFill/>
        </p:spPr>
        <p:txBody>
          <a:bodyPr wrap="square" rtlCol="0">
            <a:spAutoFit/>
          </a:bodyPr>
          <a:lstStyle/>
          <a:p>
            <a:pPr lvl="1" algn="just">
              <a:lnSpc>
                <a:spcPct val="150000"/>
              </a:lnSpc>
              <a:buFont typeface="Wingdings" panose="05000000000000000000" pitchFamily="2" charset="2"/>
              <a:buChar char="§"/>
            </a:pPr>
            <a:r>
              <a:rPr lang="fr-FR" b="1" dirty="0">
                <a:latin typeface="Arial" panose="020B0604020202020204" pitchFamily="34" charset="0"/>
                <a:cs typeface="Arial" panose="020B0604020202020204" pitchFamily="34" charset="0"/>
              </a:rPr>
              <a:t> </a:t>
            </a:r>
            <a:r>
              <a:rPr lang="fr-FR" sz="2000" b="1" dirty="0">
                <a:latin typeface="Arial" panose="020B0604020202020204" pitchFamily="34" charset="0"/>
                <a:cs typeface="Arial" panose="020B0604020202020204" pitchFamily="34" charset="0"/>
              </a:rPr>
              <a:t>Besoins médicaux </a:t>
            </a:r>
          </a:p>
          <a:p>
            <a:pPr lvl="2" algn="just">
              <a:lnSpc>
                <a:spcPct val="150000"/>
              </a:lnSpc>
              <a:buFont typeface="Wingdings" panose="05000000000000000000" pitchFamily="2" charset="2"/>
              <a:buChar char="§"/>
            </a:pPr>
            <a:r>
              <a:rPr lang="fr-FR" sz="2000" i="1" dirty="0">
                <a:latin typeface="Arial" panose="020B0604020202020204" pitchFamily="34" charset="0"/>
                <a:cs typeface="Arial" panose="020B0604020202020204" pitchFamily="34" charset="0"/>
              </a:rPr>
              <a:t> Appel à J3, J13, J23 (oui/non)</a:t>
            </a:r>
          </a:p>
          <a:p>
            <a:pPr lvl="2" algn="just">
              <a:lnSpc>
                <a:spcPct val="150000"/>
              </a:lnSpc>
              <a:buFont typeface="Wingdings" panose="05000000000000000000" pitchFamily="2" charset="2"/>
              <a:buChar char="§"/>
            </a:pPr>
            <a:r>
              <a:rPr lang="fr-FR" sz="2000" i="1" dirty="0">
                <a:latin typeface="Arial" panose="020B0604020202020204" pitchFamily="34" charset="0"/>
                <a:cs typeface="Arial" panose="020B0604020202020204" pitchFamily="34" charset="0"/>
              </a:rPr>
              <a:t> Motif des appels : </a:t>
            </a:r>
            <a:r>
              <a:rPr lang="fr-FR" sz="2000" b="1" i="1" dirty="0">
                <a:latin typeface="Arial" panose="020B0604020202020204" pitchFamily="34" charset="0"/>
                <a:cs typeface="Arial" panose="020B0604020202020204" pitchFamily="34" charset="0"/>
              </a:rPr>
              <a:t>nausée/vomissement, douleur, pansement et cicatrice, saignement</a:t>
            </a:r>
          </a:p>
          <a:p>
            <a:pPr lvl="2" algn="just">
              <a:lnSpc>
                <a:spcPct val="150000"/>
              </a:lnSpc>
              <a:buFont typeface="Wingdings" panose="05000000000000000000" pitchFamily="2" charset="2"/>
              <a:buChar char="§"/>
            </a:pPr>
            <a:r>
              <a:rPr lang="fr-FR" sz="2000" i="1" dirty="0">
                <a:latin typeface="Arial" panose="020B0604020202020204" pitchFamily="34" charset="0"/>
                <a:cs typeface="Arial" panose="020B0604020202020204" pitchFamily="34" charset="0"/>
              </a:rPr>
              <a:t> Solutions face aux besoins médicaux : </a:t>
            </a:r>
            <a:r>
              <a:rPr lang="fr-FR" sz="2000" b="1" i="1" dirty="0">
                <a:latin typeface="Arial" panose="020B0604020202020204" pitchFamily="34" charset="0"/>
                <a:cs typeface="Arial" panose="020B0604020202020204" pitchFamily="34" charset="0"/>
              </a:rPr>
              <a:t>hôpital, médecin, infirmier, urgence, kinésithérapeute</a:t>
            </a:r>
          </a:p>
          <a:p>
            <a:endParaRPr lang="fr-FR" dirty="0"/>
          </a:p>
        </p:txBody>
      </p:sp>
      <p:sp>
        <p:nvSpPr>
          <p:cNvPr id="6" name="ZoneTexte 5">
            <a:extLst>
              <a:ext uri="{FF2B5EF4-FFF2-40B4-BE49-F238E27FC236}">
                <a16:creationId xmlns:a16="http://schemas.microsoft.com/office/drawing/2014/main" id="{0A490E69-0C08-4B28-839E-46CEB3690265}"/>
              </a:ext>
            </a:extLst>
          </p:cNvPr>
          <p:cNvSpPr txBox="1"/>
          <p:nvPr/>
        </p:nvSpPr>
        <p:spPr>
          <a:xfrm>
            <a:off x="6569765" y="2940261"/>
            <a:ext cx="5595731" cy="3908762"/>
          </a:xfrm>
          <a:prstGeom prst="rect">
            <a:avLst/>
          </a:prstGeom>
          <a:noFill/>
        </p:spPr>
        <p:txBody>
          <a:bodyPr wrap="square" rtlCol="0">
            <a:spAutoFit/>
          </a:bodyPr>
          <a:lstStyle/>
          <a:p>
            <a:pPr algn="just">
              <a:lnSpc>
                <a:spcPct val="150000"/>
              </a:lnSpc>
              <a:buFont typeface="Wingdings" panose="05000000000000000000" pitchFamily="2" charset="2"/>
              <a:buChar char="§"/>
            </a:pPr>
            <a:r>
              <a:rPr lang="fr-FR" sz="2000" b="1" dirty="0">
                <a:latin typeface="Arial" panose="020B0604020202020204" pitchFamily="34" charset="0"/>
                <a:cs typeface="Arial" panose="020B0604020202020204" pitchFamily="34" charset="0"/>
              </a:rPr>
              <a:t> Besoins sociaux </a:t>
            </a:r>
          </a:p>
          <a:p>
            <a:pPr lvl="1" algn="just">
              <a:lnSpc>
                <a:spcPct val="200000"/>
              </a:lnSpc>
              <a:buFont typeface="Wingdings" panose="05000000000000000000" pitchFamily="2" charset="2"/>
              <a:buChar char="§"/>
            </a:pPr>
            <a:r>
              <a:rPr lang="fr-FR" sz="2000" i="1" dirty="0">
                <a:latin typeface="Arial" panose="020B0604020202020204" pitchFamily="34" charset="0"/>
                <a:cs typeface="Arial" panose="020B0604020202020204" pitchFamily="34" charset="0"/>
              </a:rPr>
              <a:t>Appel à J5, J15, J25 (oui/non)</a:t>
            </a:r>
          </a:p>
          <a:p>
            <a:pPr lvl="1" algn="just">
              <a:lnSpc>
                <a:spcPct val="200000"/>
              </a:lnSpc>
              <a:buFont typeface="Wingdings" panose="05000000000000000000" pitchFamily="2" charset="2"/>
              <a:buChar char="§"/>
            </a:pPr>
            <a:r>
              <a:rPr lang="fr-FR" sz="2000" i="1" dirty="0">
                <a:latin typeface="Arial" panose="020B0604020202020204" pitchFamily="34" charset="0"/>
                <a:cs typeface="Arial" panose="020B0604020202020204" pitchFamily="34" charset="0"/>
              </a:rPr>
              <a:t>Motif des appels : </a:t>
            </a:r>
            <a:r>
              <a:rPr lang="fr-FR" sz="2000" b="1" i="1" dirty="0">
                <a:latin typeface="Arial" panose="020B0604020202020204" pitchFamily="34" charset="0"/>
                <a:cs typeface="Arial" panose="020B0604020202020204" pitchFamily="34" charset="0"/>
              </a:rPr>
              <a:t>manger, se laver, se déplacer, aide domestique</a:t>
            </a:r>
          </a:p>
          <a:p>
            <a:pPr lvl="1" algn="just">
              <a:lnSpc>
                <a:spcPct val="200000"/>
              </a:lnSpc>
              <a:buFont typeface="Wingdings" panose="05000000000000000000" pitchFamily="2" charset="2"/>
              <a:buChar char="§"/>
            </a:pPr>
            <a:r>
              <a:rPr lang="fr-FR" sz="2000" i="1" dirty="0">
                <a:latin typeface="Arial" panose="020B0604020202020204" pitchFamily="34" charset="0"/>
                <a:cs typeface="Arial" panose="020B0604020202020204" pitchFamily="34" charset="0"/>
              </a:rPr>
              <a:t>Solution face aux besoins sociaux : </a:t>
            </a:r>
            <a:r>
              <a:rPr lang="fr-FR" sz="2000" b="1" i="1" dirty="0">
                <a:latin typeface="Arial" panose="020B0604020202020204" pitchFamily="34" charset="0"/>
                <a:cs typeface="Arial" panose="020B0604020202020204" pitchFamily="34" charset="0"/>
              </a:rPr>
              <a:t>famille, aidant professionnel </a:t>
            </a:r>
          </a:p>
          <a:p>
            <a:endParaRPr lang="fr-FR" dirty="0"/>
          </a:p>
        </p:txBody>
      </p:sp>
      <p:pic>
        <p:nvPicPr>
          <p:cNvPr id="1026" name="Picture 2" descr="Éviter la perte de données informatiques de votre entreprise">
            <a:extLst>
              <a:ext uri="{FF2B5EF4-FFF2-40B4-BE49-F238E27FC236}">
                <a16:creationId xmlns:a16="http://schemas.microsoft.com/office/drawing/2014/main" id="{15C272F9-2A6D-497B-8DD1-F53FB57C9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560" y="880293"/>
            <a:ext cx="3472076" cy="1911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8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èche : courbe vers le bas 16">
            <a:extLst>
              <a:ext uri="{FF2B5EF4-FFF2-40B4-BE49-F238E27FC236}">
                <a16:creationId xmlns:a16="http://schemas.microsoft.com/office/drawing/2014/main" id="{55510FC7-1E79-483B-8396-848A2D950820}"/>
              </a:ext>
            </a:extLst>
          </p:cNvPr>
          <p:cNvSpPr/>
          <p:nvPr/>
        </p:nvSpPr>
        <p:spPr>
          <a:xfrm rot="5400000">
            <a:off x="9441944" y="3073174"/>
            <a:ext cx="3254167" cy="851770"/>
          </a:xfrm>
          <a:prstGeom prst="curvedDown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a:xfrm>
            <a:off x="1190901" y="85104"/>
            <a:ext cx="8596668" cy="1320800"/>
          </a:xfrm>
        </p:spPr>
        <p:txBody>
          <a:bodyPr>
            <a:normAutofit fontScale="90000"/>
          </a:bodyPr>
          <a:lstStyle/>
          <a:p>
            <a:pPr algn="ctr"/>
            <a:r>
              <a:rPr lang="fr-FR" sz="3600" dirty="0">
                <a:latin typeface="Arial" panose="020B0604020202020204" pitchFamily="34" charset="0"/>
                <a:cs typeface="Arial" panose="020B0604020202020204" pitchFamily="34" charset="0"/>
              </a:rPr>
              <a:t>Méthodes (5/5)</a:t>
            </a:r>
            <a:br>
              <a:rPr lang="fr-FR" sz="3600" dirty="0">
                <a:latin typeface="Arial" panose="020B0604020202020204" pitchFamily="34" charset="0"/>
                <a:cs typeface="Arial" panose="020B0604020202020204" pitchFamily="34" charset="0"/>
              </a:rPr>
            </a:br>
            <a:r>
              <a:rPr lang="fr-FR" sz="1100" dirty="0">
                <a:latin typeface="Arial" panose="020B0604020202020204" pitchFamily="34" charset="0"/>
                <a:cs typeface="Arial" panose="020B0604020202020204" pitchFamily="34" charset="0"/>
              </a:rPr>
              <a:t> </a:t>
            </a:r>
            <a:br>
              <a:rPr lang="fr-FR" sz="3600" dirty="0">
                <a:latin typeface="Arial" panose="020B0604020202020204" pitchFamily="34" charset="0"/>
                <a:cs typeface="Arial" panose="020B0604020202020204" pitchFamily="34" charset="0"/>
              </a:rPr>
            </a:br>
            <a:r>
              <a:rPr lang="fr-FR" sz="3600" b="1" dirty="0">
                <a:solidFill>
                  <a:schemeClr val="tx1"/>
                </a:solidFill>
                <a:latin typeface="Arial" panose="020B0604020202020204" pitchFamily="34" charset="0"/>
                <a:cs typeface="Arial" panose="020B0604020202020204" pitchFamily="34" charset="0"/>
              </a:rPr>
              <a:t>Gestion des données</a:t>
            </a:r>
            <a:br>
              <a:rPr lang="fr-FR" sz="2800" b="1" dirty="0">
                <a:solidFill>
                  <a:schemeClr val="tx1"/>
                </a:solidFill>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15</a:t>
            </a:fld>
            <a:endParaRPr lang="en-US"/>
          </a:p>
        </p:txBody>
      </p:sp>
      <p:sp>
        <p:nvSpPr>
          <p:cNvPr id="14" name="Rectangle : coins arrondis 13">
            <a:extLst>
              <a:ext uri="{FF2B5EF4-FFF2-40B4-BE49-F238E27FC236}">
                <a16:creationId xmlns:a16="http://schemas.microsoft.com/office/drawing/2014/main" id="{5C392512-F717-4F34-9B1E-E8C22169AFC0}"/>
              </a:ext>
            </a:extLst>
          </p:cNvPr>
          <p:cNvSpPr/>
          <p:nvPr/>
        </p:nvSpPr>
        <p:spPr>
          <a:xfrm>
            <a:off x="1969160" y="3730866"/>
            <a:ext cx="8953536" cy="2917585"/>
          </a:xfrm>
          <a:prstGeom prst="roundRect">
            <a:avLst/>
          </a:prstGeom>
          <a:no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fr-FR" sz="2000" b="1" dirty="0">
                <a:solidFill>
                  <a:schemeClr val="tx1"/>
                </a:solidFill>
                <a:latin typeface="Arial" panose="020B0604020202020204" pitchFamily="34" charset="0"/>
                <a:cs typeface="Arial" panose="020B0604020202020204" pitchFamily="34" charset="0"/>
              </a:rPr>
              <a:t>Analyse statistique </a:t>
            </a:r>
            <a:r>
              <a:rPr lang="fr-FR" sz="2000" dirty="0">
                <a:solidFill>
                  <a:schemeClr val="tx1"/>
                </a:solidFill>
                <a:latin typeface="Arial" panose="020B0604020202020204" pitchFamily="34" charset="0"/>
                <a:cs typeface="Arial" panose="020B0604020202020204" pitchFamily="34" charset="0"/>
              </a:rPr>
              <a:t>(logiciel R 4.0.1)</a:t>
            </a:r>
          </a:p>
          <a:p>
            <a:pPr lvl="1">
              <a:lnSpc>
                <a:spcPct val="150000"/>
              </a:lnSpc>
            </a:pPr>
            <a:r>
              <a:rPr lang="fr-FR" sz="2000" dirty="0">
                <a:solidFill>
                  <a:schemeClr val="tx1"/>
                </a:solidFill>
                <a:latin typeface="Arial" panose="020B0604020202020204" pitchFamily="34" charset="0"/>
                <a:cs typeface="Arial" panose="020B0604020202020204" pitchFamily="34" charset="0"/>
              </a:rPr>
              <a:t>Analyse descriptive : </a:t>
            </a:r>
          </a:p>
          <a:p>
            <a:pPr lvl="2">
              <a:lnSpc>
                <a:spcPct val="150000"/>
              </a:lnSpc>
            </a:pPr>
            <a:r>
              <a:rPr lang="fr-FR" sz="2000" i="1" dirty="0">
                <a:solidFill>
                  <a:schemeClr val="tx1"/>
                </a:solidFill>
                <a:latin typeface="Arial" panose="020B0604020202020204" pitchFamily="34" charset="0"/>
                <a:cs typeface="Arial" panose="020B0604020202020204" pitchFamily="34" charset="0"/>
              </a:rPr>
              <a:t>Variables quantitatives : médiane et intervalle interquartile (IIQ)</a:t>
            </a:r>
          </a:p>
          <a:p>
            <a:pPr lvl="2">
              <a:lnSpc>
                <a:spcPct val="150000"/>
              </a:lnSpc>
            </a:pPr>
            <a:r>
              <a:rPr lang="fr-FR" sz="2000" i="1" dirty="0">
                <a:solidFill>
                  <a:schemeClr val="tx1"/>
                </a:solidFill>
                <a:latin typeface="Arial" panose="020B0604020202020204" pitchFamily="34" charset="0"/>
                <a:cs typeface="Arial" panose="020B0604020202020204" pitchFamily="34" charset="0"/>
              </a:rPr>
              <a:t>Variables qualitatives : pourcentage </a:t>
            </a:r>
          </a:p>
          <a:p>
            <a:pPr lvl="1">
              <a:lnSpc>
                <a:spcPct val="150000"/>
              </a:lnSpc>
            </a:pPr>
            <a:r>
              <a:rPr lang="fr-FR" sz="2000" dirty="0">
                <a:solidFill>
                  <a:schemeClr val="tx1"/>
                </a:solidFill>
                <a:latin typeface="Arial" panose="020B0604020202020204" pitchFamily="34" charset="0"/>
                <a:cs typeface="Arial" panose="020B0604020202020204" pitchFamily="34" charset="0"/>
              </a:rPr>
              <a:t>Analyse inférentielle</a:t>
            </a:r>
          </a:p>
          <a:p>
            <a:pPr lvl="2">
              <a:lnSpc>
                <a:spcPct val="150000"/>
              </a:lnSpc>
            </a:pPr>
            <a:r>
              <a:rPr lang="fr-FR" sz="2000" i="1" dirty="0">
                <a:solidFill>
                  <a:schemeClr val="tx1"/>
                </a:solidFill>
                <a:latin typeface="Arial" panose="020B0604020202020204" pitchFamily="34" charset="0"/>
                <a:cs typeface="Arial" panose="020B0604020202020204" pitchFamily="34" charset="0"/>
              </a:rPr>
              <a:t>IC 95%, test de Chi 2 de Person et Yates</a:t>
            </a:r>
          </a:p>
        </p:txBody>
      </p:sp>
      <p:sp>
        <p:nvSpPr>
          <p:cNvPr id="15" name="Rectangle : coins arrondis 14">
            <a:extLst>
              <a:ext uri="{FF2B5EF4-FFF2-40B4-BE49-F238E27FC236}">
                <a16:creationId xmlns:a16="http://schemas.microsoft.com/office/drawing/2014/main" id="{B8F06814-C390-418A-B4C7-002227DDEAD9}"/>
              </a:ext>
            </a:extLst>
          </p:cNvPr>
          <p:cNvSpPr/>
          <p:nvPr/>
        </p:nvSpPr>
        <p:spPr>
          <a:xfrm>
            <a:off x="6445928" y="1479372"/>
            <a:ext cx="4367872" cy="874220"/>
          </a:xfrm>
          <a:prstGeom prst="roundRect">
            <a:avLst/>
          </a:prstGeom>
          <a:solidFill>
            <a:srgbClr val="EFEDE3"/>
          </a:solid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fr-FR" sz="2000" dirty="0">
                <a:solidFill>
                  <a:schemeClr val="tx1"/>
                </a:solidFill>
                <a:latin typeface="Arial" panose="020B0604020202020204" pitchFamily="34" charset="0"/>
                <a:cs typeface="Arial" panose="020B0604020202020204" pitchFamily="34" charset="0"/>
              </a:rPr>
              <a:t>Recodage et création de variables</a:t>
            </a:r>
          </a:p>
        </p:txBody>
      </p:sp>
      <p:sp>
        <p:nvSpPr>
          <p:cNvPr id="19" name="Flèche : courbe vers le haut 18">
            <a:extLst>
              <a:ext uri="{FF2B5EF4-FFF2-40B4-BE49-F238E27FC236}">
                <a16:creationId xmlns:a16="http://schemas.microsoft.com/office/drawing/2014/main" id="{18798CDB-A701-4CC9-84AD-E7C0D0B3BE78}"/>
              </a:ext>
            </a:extLst>
          </p:cNvPr>
          <p:cNvSpPr/>
          <p:nvPr/>
        </p:nvSpPr>
        <p:spPr>
          <a:xfrm>
            <a:off x="4355657" y="2126031"/>
            <a:ext cx="2546184" cy="667273"/>
          </a:xfrm>
          <a:prstGeom prst="curvedUp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schemeClr val="tx1"/>
              </a:solidFill>
            </a:endParaRPr>
          </a:p>
        </p:txBody>
      </p:sp>
      <p:sp>
        <p:nvSpPr>
          <p:cNvPr id="5" name="Rectangle : coins arrondis 4">
            <a:extLst>
              <a:ext uri="{FF2B5EF4-FFF2-40B4-BE49-F238E27FC236}">
                <a16:creationId xmlns:a16="http://schemas.microsoft.com/office/drawing/2014/main" id="{08344814-BFF1-49EA-A7A4-3D043355D79E}"/>
              </a:ext>
            </a:extLst>
          </p:cNvPr>
          <p:cNvSpPr/>
          <p:nvPr/>
        </p:nvSpPr>
        <p:spPr>
          <a:xfrm>
            <a:off x="841317" y="1479372"/>
            <a:ext cx="4156567" cy="874220"/>
          </a:xfrm>
          <a:prstGeom prst="roundRect">
            <a:avLst/>
          </a:prstGeom>
          <a:solidFill>
            <a:srgbClr val="EFEDE3"/>
          </a:solidFill>
        </p:spPr>
        <p:style>
          <a:lnRef idx="2">
            <a:schemeClr val="accent4"/>
          </a:lnRef>
          <a:fillRef idx="1">
            <a:schemeClr val="lt1"/>
          </a:fillRef>
          <a:effectRef idx="0">
            <a:schemeClr val="accent4"/>
          </a:effectRef>
          <a:fontRef idx="minor">
            <a:schemeClr val="dk1"/>
          </a:fontRef>
        </p:style>
        <p:txBody>
          <a:bodyPr rtlCol="0" anchor="ctr"/>
          <a:lstStyle/>
          <a:p>
            <a:pPr>
              <a:lnSpc>
                <a:spcPct val="150000"/>
              </a:lnSpc>
            </a:pPr>
            <a:r>
              <a:rPr lang="fr-FR" sz="2000" dirty="0">
                <a:solidFill>
                  <a:schemeClr val="tx1"/>
                </a:solidFill>
                <a:latin typeface="Arial" panose="020B0604020202020204" pitchFamily="34" charset="0"/>
                <a:cs typeface="Arial" panose="020B0604020202020204" pitchFamily="34" charset="0"/>
              </a:rPr>
              <a:t>Questionnaire : Saisie sous Excel</a:t>
            </a:r>
          </a:p>
        </p:txBody>
      </p:sp>
    </p:spTree>
    <p:extLst>
      <p:ext uri="{BB962C8B-B14F-4D97-AF65-F5344CB8AC3E}">
        <p14:creationId xmlns:p14="http://schemas.microsoft.com/office/powerpoint/2010/main" val="348499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19"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79DDCD-3361-4183-8EFF-4D92FAD270B2}"/>
              </a:ext>
            </a:extLst>
          </p:cNvPr>
          <p:cNvSpPr>
            <a:spLocks noGrp="1"/>
          </p:cNvSpPr>
          <p:nvPr>
            <p:ph type="title"/>
          </p:nvPr>
        </p:nvSpPr>
        <p:spPr/>
        <p:txBody>
          <a:bodyPr/>
          <a:lstStyle/>
          <a:p>
            <a:pPr algn="ctr"/>
            <a:r>
              <a:rPr lang="fr-FR" dirty="0"/>
              <a:t>RESULTATS</a:t>
            </a:r>
          </a:p>
        </p:txBody>
      </p:sp>
      <p:pic>
        <p:nvPicPr>
          <p:cNvPr id="6" name="Espace réservé du contenu 5">
            <a:extLst>
              <a:ext uri="{FF2B5EF4-FFF2-40B4-BE49-F238E27FC236}">
                <a16:creationId xmlns:a16="http://schemas.microsoft.com/office/drawing/2014/main" id="{CDBF0FCF-9C72-4C9D-8E9A-446A6EEFC8D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07067" y="2160588"/>
            <a:ext cx="4737904" cy="3881437"/>
          </a:xfrm>
        </p:spPr>
      </p:pic>
      <p:sp>
        <p:nvSpPr>
          <p:cNvPr id="4" name="Espace réservé du numéro de diapositive 3">
            <a:extLst>
              <a:ext uri="{FF2B5EF4-FFF2-40B4-BE49-F238E27FC236}">
                <a16:creationId xmlns:a16="http://schemas.microsoft.com/office/drawing/2014/main" id="{D8575073-4F23-4A8F-96C6-1B704C8060E5}"/>
              </a:ext>
            </a:extLst>
          </p:cNvPr>
          <p:cNvSpPr>
            <a:spLocks noGrp="1"/>
          </p:cNvSpPr>
          <p:nvPr>
            <p:ph type="sldNum" sz="quarter" idx="4"/>
          </p:nvPr>
        </p:nvSpPr>
        <p:spPr/>
        <p:txBody>
          <a:bodyPr/>
          <a:lstStyle/>
          <a:p>
            <a:fld id="{3CD576DE-4659-4528-AC53-38A00678CB72}" type="slidenum">
              <a:rPr lang="en-US" smtClean="0"/>
              <a:pPr/>
              <a:t>16</a:t>
            </a:fld>
            <a:endParaRPr lang="en-US"/>
          </a:p>
        </p:txBody>
      </p:sp>
    </p:spTree>
    <p:extLst>
      <p:ext uri="{BB962C8B-B14F-4D97-AF65-F5344CB8AC3E}">
        <p14:creationId xmlns:p14="http://schemas.microsoft.com/office/powerpoint/2010/main" val="156031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64610E73-63AB-402A-A616-8E755153E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92" y="1212591"/>
            <a:ext cx="11168270" cy="5443102"/>
          </a:xfrm>
          <a:prstGeom prst="rect">
            <a:avLst/>
          </a:prstGeom>
        </p:spPr>
      </p:pic>
      <p:sp>
        <p:nvSpPr>
          <p:cNvPr id="2" name="Titre 1"/>
          <p:cNvSpPr>
            <a:spLocks noGrp="1"/>
          </p:cNvSpPr>
          <p:nvPr>
            <p:ph type="title"/>
          </p:nvPr>
        </p:nvSpPr>
        <p:spPr>
          <a:xfrm>
            <a:off x="2280665" y="19173"/>
            <a:ext cx="8596668" cy="1320800"/>
          </a:xfrm>
        </p:spPr>
        <p:txBody>
          <a:bodyPr>
            <a:noAutofit/>
          </a:bodyPr>
          <a:lstStyle/>
          <a:p>
            <a:pPr algn="ctr">
              <a:lnSpc>
                <a:spcPct val="100000"/>
              </a:lnSpc>
            </a:pPr>
            <a:r>
              <a:rPr lang="fr-FR" sz="3200" dirty="0">
                <a:latin typeface="Arial" panose="020B0604020202020204" pitchFamily="34" charset="0"/>
                <a:cs typeface="Arial" panose="020B0604020202020204" pitchFamily="34" charset="0"/>
              </a:rPr>
              <a:t>Résultats (1/12)</a:t>
            </a:r>
            <a:br>
              <a:rPr lang="fr-FR" sz="3200" dirty="0">
                <a:latin typeface="Arial" panose="020B0604020202020204" pitchFamily="34" charset="0"/>
                <a:cs typeface="Arial" panose="020B0604020202020204" pitchFamily="34" charset="0"/>
              </a:rPr>
            </a:br>
            <a:r>
              <a:rPr lang="fr-FR" sz="3200" i="1" dirty="0">
                <a:latin typeface="Arial" panose="020B0604020202020204" pitchFamily="34" charset="0"/>
                <a:cs typeface="Arial" panose="020B0604020202020204" pitchFamily="34" charset="0"/>
              </a:rPr>
              <a:t>Participants : </a:t>
            </a:r>
            <a:r>
              <a:rPr lang="fr-FR" sz="3200" b="1" i="1" dirty="0">
                <a:latin typeface="Arial" panose="020B0604020202020204" pitchFamily="34" charset="0"/>
                <a:cs typeface="Arial" panose="020B0604020202020204" pitchFamily="34" charset="0"/>
              </a:rPr>
              <a:t>N=1439</a:t>
            </a:r>
            <a:endParaRPr lang="fr-FR" sz="3200" b="1" dirty="0">
              <a:latin typeface="Arial" panose="020B0604020202020204" pitchFamily="34" charset="0"/>
              <a:cs typeface="Arial" panose="020B0604020202020204" pitchFamily="34" charset="0"/>
            </a:endParaRPr>
          </a:p>
        </p:txBody>
      </p:sp>
      <p:sp>
        <p:nvSpPr>
          <p:cNvPr id="5" name="Espace réservé du contenu 4">
            <a:extLst>
              <a:ext uri="{FF2B5EF4-FFF2-40B4-BE49-F238E27FC236}">
                <a16:creationId xmlns:a16="http://schemas.microsoft.com/office/drawing/2014/main" id="{51870B1B-8244-48D7-B0D5-5C36F3E68544}"/>
              </a:ext>
            </a:extLst>
          </p:cNvPr>
          <p:cNvSpPr>
            <a:spLocks noGrp="1"/>
          </p:cNvSpPr>
          <p:nvPr>
            <p:ph idx="1"/>
          </p:nvPr>
        </p:nvSpPr>
        <p:spPr/>
        <p:txBody>
          <a:bodyPr/>
          <a:lstStyle/>
          <a:p>
            <a:pPr marL="914400" lvl="2" indent="0">
              <a:buNone/>
            </a:pPr>
            <a:r>
              <a:rPr lang="fr-FR" dirty="0"/>
              <a:t>                                            </a:t>
            </a:r>
          </a:p>
        </p:txBody>
      </p:sp>
      <p:sp>
        <p:nvSpPr>
          <p:cNvPr id="4" name="Espace réservé du numéro de diapositive 3"/>
          <p:cNvSpPr>
            <a:spLocks noGrp="1"/>
          </p:cNvSpPr>
          <p:nvPr>
            <p:ph type="sldNum" sz="quarter" idx="4"/>
          </p:nvPr>
        </p:nvSpPr>
        <p:spPr/>
        <p:txBody>
          <a:bodyPr/>
          <a:lstStyle/>
          <a:p>
            <a:fld id="{6929D224-C14F-4F22-9CB4-107F684BD2FE}" type="slidenum">
              <a:rPr lang="fr-FR" smtClean="0"/>
              <a:pPr/>
              <a:t>17</a:t>
            </a:fld>
            <a:endParaRPr lang="fr-FR"/>
          </a:p>
        </p:txBody>
      </p:sp>
    </p:spTree>
    <p:extLst>
      <p:ext uri="{BB962C8B-B14F-4D97-AF65-F5344CB8AC3E}">
        <p14:creationId xmlns:p14="http://schemas.microsoft.com/office/powerpoint/2010/main" val="1341026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a:xfrm>
            <a:off x="765016" y="-155295"/>
            <a:ext cx="9293384" cy="1320800"/>
          </a:xfrm>
        </p:spPr>
        <p:txBody>
          <a:bodyPr>
            <a:noAutofit/>
          </a:bodyPr>
          <a:lstStyle/>
          <a:p>
            <a:pPr>
              <a:lnSpc>
                <a:spcPct val="150000"/>
              </a:lnSpc>
            </a:pPr>
            <a:r>
              <a:rPr lang="fr-FR" sz="3200" dirty="0">
                <a:latin typeface="Arial" panose="020B0604020202020204" pitchFamily="34" charset="0"/>
                <a:cs typeface="Arial" panose="020B0604020202020204" pitchFamily="34" charset="0"/>
              </a:rPr>
              <a:t>                                   Résultats (2/12)</a:t>
            </a:r>
            <a:br>
              <a:rPr lang="fr-FR" sz="2400" dirty="0">
                <a:latin typeface="Arial" panose="020B0604020202020204" pitchFamily="34" charset="0"/>
                <a:cs typeface="Arial" panose="020B0604020202020204" pitchFamily="34" charset="0"/>
              </a:rPr>
            </a:br>
            <a:r>
              <a:rPr lang="fr-FR" sz="1800" dirty="0">
                <a:solidFill>
                  <a:schemeClr val="tx2"/>
                </a:solidFill>
                <a:latin typeface="Arial" panose="020B0604020202020204" pitchFamily="34" charset="0"/>
                <a:cs typeface="Arial" panose="020B0604020202020204" pitchFamily="34" charset="0"/>
              </a:rPr>
              <a:t>Tableau 1: </a:t>
            </a:r>
            <a:r>
              <a:rPr lang="fr-FR" sz="1800" i="1" dirty="0">
                <a:solidFill>
                  <a:schemeClr val="tx2"/>
                </a:solidFill>
                <a:latin typeface="Arial" panose="020B0604020202020204" pitchFamily="34" charset="0"/>
                <a:cs typeface="Arial" panose="020B0604020202020204" pitchFamily="34" charset="0"/>
              </a:rPr>
              <a:t>Caractéristiques sociodémographiques et disciplines chirurgicales :</a:t>
            </a:r>
            <a:endParaRPr lang="en-US" sz="2400" dirty="0">
              <a:solidFill>
                <a:schemeClr val="tx2"/>
              </a:solidFill>
              <a:latin typeface="Arial" panose="020B0604020202020204" pitchFamily="34" charset="0"/>
              <a:cs typeface="Arial" panose="020B0604020202020204" pitchFamily="34" charset="0"/>
            </a:endParaRPr>
          </a:p>
        </p:txBody>
      </p:sp>
      <p:graphicFrame>
        <p:nvGraphicFramePr>
          <p:cNvPr id="8" name="Espace réservé du contenu 7">
            <a:extLst>
              <a:ext uri="{FF2B5EF4-FFF2-40B4-BE49-F238E27FC236}">
                <a16:creationId xmlns:a16="http://schemas.microsoft.com/office/drawing/2014/main" id="{73B4E880-5068-4E2B-87B6-153BA556741B}"/>
              </a:ext>
            </a:extLst>
          </p:cNvPr>
          <p:cNvGraphicFramePr>
            <a:graphicFrameLocks noGrp="1"/>
          </p:cNvGraphicFramePr>
          <p:nvPr>
            <p:ph idx="1"/>
            <p:extLst>
              <p:ext uri="{D42A27DB-BD31-4B8C-83A1-F6EECF244321}">
                <p14:modId xmlns:p14="http://schemas.microsoft.com/office/powerpoint/2010/main" val="400863778"/>
              </p:ext>
            </p:extLst>
          </p:nvPr>
        </p:nvGraphicFramePr>
        <p:xfrm>
          <a:off x="743755" y="1013515"/>
          <a:ext cx="10313143" cy="5713404"/>
        </p:xfrm>
        <a:graphic>
          <a:graphicData uri="http://schemas.openxmlformats.org/drawingml/2006/table">
            <a:tbl>
              <a:tblPr firstRow="1" firstCol="1" bandRow="1"/>
              <a:tblGrid>
                <a:gridCol w="4593584">
                  <a:extLst>
                    <a:ext uri="{9D8B030D-6E8A-4147-A177-3AD203B41FA5}">
                      <a16:colId xmlns:a16="http://schemas.microsoft.com/office/drawing/2014/main" val="1497193365"/>
                    </a:ext>
                  </a:extLst>
                </a:gridCol>
                <a:gridCol w="1738785">
                  <a:extLst>
                    <a:ext uri="{9D8B030D-6E8A-4147-A177-3AD203B41FA5}">
                      <a16:colId xmlns:a16="http://schemas.microsoft.com/office/drawing/2014/main" val="2143582239"/>
                    </a:ext>
                  </a:extLst>
                </a:gridCol>
                <a:gridCol w="3980774">
                  <a:extLst>
                    <a:ext uri="{9D8B030D-6E8A-4147-A177-3AD203B41FA5}">
                      <a16:colId xmlns:a16="http://schemas.microsoft.com/office/drawing/2014/main" val="1426279166"/>
                    </a:ext>
                  </a:extLst>
                </a:gridCol>
              </a:tblGrid>
              <a:tr h="460615">
                <a:tc>
                  <a:txBody>
                    <a:bodyPr/>
                    <a:lstStyle/>
                    <a:p>
                      <a:pPr algn="l">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Caractéristiques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1760" algn="l">
                        <a:lnSpc>
                          <a:spcPct val="115000"/>
                        </a:lnSpc>
                        <a:spcAft>
                          <a:spcPts val="800"/>
                        </a:spcAft>
                        <a:tabLst>
                          <a:tab pos="1974850" algn="l"/>
                        </a:tabLst>
                      </a:pPr>
                      <a:r>
                        <a:rPr lang="fr-FR" sz="1400" b="1" dirty="0">
                          <a:effectLst/>
                          <a:latin typeface="Arial" panose="020B0604020202020204" pitchFamily="34" charset="0"/>
                          <a:ea typeface="Times New Roman" panose="02020603050405020304" pitchFamily="18" charset="0"/>
                          <a:cs typeface="Arial" panose="020B0604020202020204" pitchFamily="34" charset="0"/>
                        </a:rPr>
                        <a:t>           n</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Proportion (%) ou médiane (étendue interquartile)</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6303698"/>
                  </a:ext>
                </a:extLst>
              </a:tr>
              <a:tr h="230303">
                <a:tc>
                  <a:txBody>
                    <a:bodyPr/>
                    <a:lstStyle/>
                    <a:p>
                      <a:pPr algn="just">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Age en années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R="290195" algn="ctr">
                        <a:lnSpc>
                          <a:spcPct val="115000"/>
                        </a:lnSpc>
                        <a:spcAft>
                          <a:spcPts val="800"/>
                        </a:spcAft>
                      </a:pPr>
                      <a:r>
                        <a:rPr lang="fr-FR"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1438</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R="508635" algn="ctr">
                        <a:lnSpc>
                          <a:spcPct val="115000"/>
                        </a:lnSpc>
                        <a:spcAft>
                          <a:spcPts val="800"/>
                        </a:spcAft>
                      </a:pPr>
                      <a:r>
                        <a:rPr lang="fr-FR" sz="14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48 (33 </a:t>
                      </a:r>
                      <a:r>
                        <a:rPr lang="fr-F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78602681"/>
                  </a:ext>
                </a:extLst>
              </a:tr>
              <a:tr h="220067">
                <a:tc>
                  <a:txBody>
                    <a:bodyPr/>
                    <a:lstStyle/>
                    <a:p>
                      <a:pPr algn="just">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Age en catégories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2381285967"/>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&lt;10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89560"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95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6,6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440386268"/>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10-20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95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6,6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1790131731"/>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20-40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279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19,3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4218746494"/>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40-60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476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b="1">
                          <a:effectLst/>
                          <a:latin typeface="Arial" panose="020B0604020202020204" pitchFamily="34" charset="0"/>
                          <a:ea typeface="Times New Roman" panose="02020603050405020304" pitchFamily="18" charset="0"/>
                          <a:cs typeface="Arial" panose="020B0604020202020204" pitchFamily="34" charset="0"/>
                        </a:rPr>
                        <a:t>33,1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1907238039"/>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&gt;60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b="1">
                          <a:effectLst/>
                          <a:latin typeface="Arial" panose="020B0604020202020204" pitchFamily="34" charset="0"/>
                          <a:ea typeface="Times New Roman" panose="02020603050405020304" pitchFamily="18" charset="0"/>
                          <a:cs typeface="Arial" panose="020B0604020202020204" pitchFamily="34" charset="0"/>
                        </a:rPr>
                        <a:t>493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b="1">
                          <a:effectLst/>
                          <a:latin typeface="Arial" panose="020B0604020202020204" pitchFamily="34" charset="0"/>
                          <a:ea typeface="Times New Roman" panose="02020603050405020304" pitchFamily="18" charset="0"/>
                          <a:cs typeface="Arial" panose="020B0604020202020204" pitchFamily="34" charset="0"/>
                        </a:rPr>
                        <a:t>34,3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407456248"/>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Données manquantes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0,1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2937819939"/>
                  </a:ext>
                </a:extLst>
              </a:tr>
              <a:tr h="220067">
                <a:tc>
                  <a:txBody>
                    <a:bodyPr/>
                    <a:lstStyle/>
                    <a:p>
                      <a:pPr algn="just">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Sexe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2471515263"/>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Homme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588</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40,9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451569896"/>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Femme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849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b="1" dirty="0">
                          <a:effectLst/>
                          <a:latin typeface="Arial" panose="020B0604020202020204" pitchFamily="34" charset="0"/>
                          <a:ea typeface="Times New Roman" panose="02020603050405020304" pitchFamily="18" charset="0"/>
                          <a:cs typeface="Arial" panose="020B0604020202020204" pitchFamily="34" charset="0"/>
                        </a:rPr>
                        <a:t>59,0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1539357870"/>
                  </a:ext>
                </a:extLst>
              </a:tr>
              <a:tr h="299331">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Données manquantes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2</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0,1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2389822118"/>
                  </a:ext>
                </a:extLst>
              </a:tr>
              <a:tr h="220067">
                <a:tc>
                  <a:txBody>
                    <a:bodyPr/>
                    <a:lstStyle/>
                    <a:p>
                      <a:pPr algn="l">
                        <a:lnSpc>
                          <a:spcPct val="115000"/>
                        </a:lnSpc>
                        <a:spcAft>
                          <a:spcPts val="800"/>
                        </a:spcAft>
                      </a:pPr>
                      <a:r>
                        <a:rPr lang="fr-FR" sz="1400" b="1" dirty="0">
                          <a:effectLst/>
                          <a:latin typeface="Arial" panose="020B0604020202020204" pitchFamily="34" charset="0"/>
                          <a:ea typeface="Calibri" panose="020F0502020204030204" pitchFamily="34" charset="0"/>
                          <a:cs typeface="Arial" panose="020B0604020202020204" pitchFamily="34" charset="0"/>
                        </a:rPr>
                        <a:t>Discipline chirurgicale correspondant à l’intervention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L="457200"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671401067"/>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Plastique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b="1">
                          <a:effectLst/>
                          <a:latin typeface="Arial" panose="020B0604020202020204" pitchFamily="34" charset="0"/>
                          <a:ea typeface="Calibri" panose="020F0502020204030204" pitchFamily="34" charset="0"/>
                          <a:cs typeface="Arial" panose="020B0604020202020204" pitchFamily="34" charset="0"/>
                        </a:rPr>
                        <a:t>306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b="1">
                          <a:effectLst/>
                          <a:latin typeface="Arial" panose="020B0604020202020204" pitchFamily="34" charset="0"/>
                          <a:ea typeface="Calibri" panose="020F0502020204030204" pitchFamily="34" charset="0"/>
                          <a:cs typeface="Arial" panose="020B0604020202020204" pitchFamily="34" charset="0"/>
                        </a:rPr>
                        <a:t>21,3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2571862066"/>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Ophtalmologie</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b="1" dirty="0">
                          <a:effectLst/>
                          <a:latin typeface="Arial" panose="020B0604020202020204" pitchFamily="34" charset="0"/>
                          <a:ea typeface="Calibri" panose="020F0502020204030204" pitchFamily="34" charset="0"/>
                          <a:cs typeface="Arial" panose="020B0604020202020204" pitchFamily="34" charset="0"/>
                        </a:rPr>
                        <a:t>261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b="1" dirty="0">
                          <a:effectLst/>
                          <a:latin typeface="Arial" panose="020B0604020202020204" pitchFamily="34" charset="0"/>
                          <a:ea typeface="Calibri" panose="020F0502020204030204" pitchFamily="34" charset="0"/>
                          <a:cs typeface="Arial" panose="020B0604020202020204" pitchFamily="34" charset="0"/>
                        </a:rPr>
                        <a:t>18,1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922103962"/>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Digestive viscérale</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183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12,7</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694861814"/>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Orthopédie</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153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10,6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3930168461"/>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Stomatologie</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145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10,1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3296047299"/>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Calibri" panose="020F0502020204030204" pitchFamily="34" charset="0"/>
                          <a:cs typeface="Arial" panose="020B0604020202020204" pitchFamily="34" charset="0"/>
                        </a:rPr>
                        <a:t>Urologie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122</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8,5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65074437"/>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Gynécologie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121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8,3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2606117939"/>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Orl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97</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6,9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2752440115"/>
                  </a:ext>
                </a:extLst>
              </a:tr>
              <a:tr h="220067">
                <a:tc>
                  <a:txBody>
                    <a:bodyPr/>
                    <a:lstStyle/>
                    <a:p>
                      <a:pPr marL="449580" algn="just">
                        <a:lnSpc>
                          <a:spcPct val="115000"/>
                        </a:lnSpc>
                        <a:spcAft>
                          <a:spcPts val="800"/>
                        </a:spcAft>
                      </a:pPr>
                      <a:r>
                        <a:rPr lang="fr-FR" sz="1400">
                          <a:effectLst/>
                          <a:latin typeface="Arial" panose="020B0604020202020204" pitchFamily="34" charset="0"/>
                          <a:ea typeface="Calibri" panose="020F0502020204030204" pitchFamily="34" charset="0"/>
                          <a:cs typeface="Arial" panose="020B0604020202020204" pitchFamily="34" charset="0"/>
                        </a:rPr>
                        <a:t>Cardiologie</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29019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28</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1,9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a:noFill/>
                    </a:lnB>
                  </a:tcPr>
                </a:tc>
                <a:extLst>
                  <a:ext uri="{0D108BD9-81ED-4DB2-BD59-A6C34878D82A}">
                    <a16:rowId xmlns:a16="http://schemas.microsoft.com/office/drawing/2014/main" val="528126467"/>
                  </a:ext>
                </a:extLst>
              </a:tr>
              <a:tr h="220067">
                <a:tc>
                  <a:txBody>
                    <a:bodyPr/>
                    <a:lstStyle/>
                    <a:p>
                      <a:pPr marL="449580" algn="just">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Données manquantes</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290195" algn="ctr">
                        <a:lnSpc>
                          <a:spcPct val="115000"/>
                        </a:lnSpc>
                        <a:spcAft>
                          <a:spcPts val="800"/>
                        </a:spcAft>
                      </a:pPr>
                      <a:r>
                        <a:rPr lang="fr-FR" sz="1400">
                          <a:effectLst/>
                          <a:latin typeface="Arial" panose="020B0604020202020204" pitchFamily="34" charset="0"/>
                          <a:ea typeface="Times New Roman" panose="02020603050405020304" pitchFamily="18" charset="0"/>
                          <a:cs typeface="Arial" panose="020B0604020202020204" pitchFamily="34" charset="0"/>
                        </a:rPr>
                        <a:t>23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R="508635" algn="ctr">
                        <a:lnSpc>
                          <a:spcPct val="115000"/>
                        </a:lnSpc>
                        <a:spcAft>
                          <a:spcPts val="800"/>
                        </a:spcAft>
                      </a:pPr>
                      <a:r>
                        <a:rPr lang="fr-FR" sz="1400" dirty="0">
                          <a:effectLst/>
                          <a:latin typeface="Arial" panose="020B0604020202020204" pitchFamily="34" charset="0"/>
                          <a:ea typeface="Times New Roman" panose="02020603050405020304" pitchFamily="18" charset="0"/>
                          <a:cs typeface="Arial" panose="020B0604020202020204" pitchFamily="34" charset="0"/>
                        </a:rPr>
                        <a:t>1,6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46415" marR="46415"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030577"/>
                  </a:ext>
                </a:extLst>
              </a:tr>
            </a:tbl>
          </a:graphicData>
        </a:graphic>
      </p:graphicFrame>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18</a:t>
            </a:fld>
            <a:endParaRPr lang="en-US" dirty="0"/>
          </a:p>
        </p:txBody>
      </p:sp>
    </p:spTree>
    <p:extLst>
      <p:ext uri="{BB962C8B-B14F-4D97-AF65-F5344CB8AC3E}">
        <p14:creationId xmlns:p14="http://schemas.microsoft.com/office/powerpoint/2010/main" val="807807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Résultats (3/12) </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médical : taux d’appel</a:t>
            </a:r>
            <a:br>
              <a:rPr lang="fr-FR" sz="3600" dirty="0"/>
            </a:br>
            <a:endParaRPr lang="en-US" sz="2400" dirty="0"/>
          </a:p>
        </p:txBody>
      </p:sp>
      <p:graphicFrame>
        <p:nvGraphicFramePr>
          <p:cNvPr id="9" name="Espace réservé du contenu 8">
            <a:extLst>
              <a:ext uri="{FF2B5EF4-FFF2-40B4-BE49-F238E27FC236}">
                <a16:creationId xmlns:a16="http://schemas.microsoft.com/office/drawing/2014/main" id="{2EF0DE3F-0855-43FB-8345-9D37082EB941}"/>
              </a:ext>
            </a:extLst>
          </p:cNvPr>
          <p:cNvGraphicFramePr>
            <a:graphicFrameLocks noGrp="1"/>
          </p:cNvGraphicFramePr>
          <p:nvPr>
            <p:ph idx="1"/>
            <p:extLst>
              <p:ext uri="{D42A27DB-BD31-4B8C-83A1-F6EECF244321}">
                <p14:modId xmlns:p14="http://schemas.microsoft.com/office/powerpoint/2010/main" val="581196812"/>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19</a:t>
            </a:fld>
            <a:endParaRPr lang="en-US"/>
          </a:p>
        </p:txBody>
      </p:sp>
      <p:sp>
        <p:nvSpPr>
          <p:cNvPr id="3" name="ZoneTexte 2">
            <a:extLst>
              <a:ext uri="{FF2B5EF4-FFF2-40B4-BE49-F238E27FC236}">
                <a16:creationId xmlns:a16="http://schemas.microsoft.com/office/drawing/2014/main" id="{7FC73589-E23C-41DA-8A31-17EA43FCDC24}"/>
              </a:ext>
            </a:extLst>
          </p:cNvPr>
          <p:cNvSpPr txBox="1"/>
          <p:nvPr/>
        </p:nvSpPr>
        <p:spPr>
          <a:xfrm>
            <a:off x="838200" y="5973312"/>
            <a:ext cx="10751702"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Figure 2 : Appels réalisés par les patients opérés en ambulatoire en IDF en 2017 pour des besoins médicaux au cours des 30 jours postopératoires (J3 : n=160, J13 : n=127, J23 : n = 60)</a:t>
            </a:r>
          </a:p>
        </p:txBody>
      </p:sp>
    </p:spTree>
    <p:extLst>
      <p:ext uri="{BB962C8B-B14F-4D97-AF65-F5344CB8AC3E}">
        <p14:creationId xmlns:p14="http://schemas.microsoft.com/office/powerpoint/2010/main" val="426716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F42A6D19-7340-4F88-96CF-B3B903B34764}"/>
              </a:ext>
            </a:extLst>
          </p:cNvPr>
          <p:cNvSpPr>
            <a:spLocks noGrp="1"/>
          </p:cNvSpPr>
          <p:nvPr>
            <p:ph type="title"/>
          </p:nvPr>
        </p:nvSpPr>
        <p:spPr/>
        <p:txBody>
          <a:bodyPr/>
          <a:lstStyle/>
          <a:p>
            <a:endParaRPr lang="fr-FR"/>
          </a:p>
        </p:txBody>
      </p:sp>
      <p:sp>
        <p:nvSpPr>
          <p:cNvPr id="7" name="Espace réservé du contenu 6">
            <a:extLst>
              <a:ext uri="{FF2B5EF4-FFF2-40B4-BE49-F238E27FC236}">
                <a16:creationId xmlns:a16="http://schemas.microsoft.com/office/drawing/2014/main" id="{EEE5D400-9E67-4371-8DC0-4649EF612A8A}"/>
              </a:ext>
            </a:extLst>
          </p:cNvPr>
          <p:cNvSpPr>
            <a:spLocks noGrp="1"/>
          </p:cNvSpPr>
          <p:nvPr>
            <p:ph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A366F5AA-918E-4F7E-A0D3-6D78D3755678}"/>
              </a:ext>
            </a:extLst>
          </p:cNvPr>
          <p:cNvSpPr>
            <a:spLocks noGrp="1"/>
          </p:cNvSpPr>
          <p:nvPr>
            <p:ph type="sldNum" sz="quarter" idx="4"/>
          </p:nvPr>
        </p:nvSpPr>
        <p:spPr/>
        <p:txBody>
          <a:bodyPr/>
          <a:lstStyle/>
          <a:p>
            <a:fld id="{3CD576DE-4659-4528-AC53-38A00678CB72}" type="slidenum">
              <a:rPr lang="en-US" smtClean="0"/>
              <a:pPr/>
              <a:t>2</a:t>
            </a:fld>
            <a:endParaRPr lang="en-US"/>
          </a:p>
        </p:txBody>
      </p:sp>
      <p:pic>
        <p:nvPicPr>
          <p:cNvPr id="5" name="Picture 4" descr="⇒ Comment rédiger une introduction percutante pour le web ?">
            <a:extLst>
              <a:ext uri="{FF2B5EF4-FFF2-40B4-BE49-F238E27FC236}">
                <a16:creationId xmlns:a16="http://schemas.microsoft.com/office/drawing/2014/main" id="{9EB2C70D-5619-49E8-83B6-68AE052DA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510" y="442912"/>
            <a:ext cx="11164003" cy="597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3602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p:txBody>
          <a:bodyPr>
            <a:normAutofit/>
          </a:bodyPr>
          <a:lstStyle/>
          <a:p>
            <a:pPr algn="ctr"/>
            <a:r>
              <a:rPr lang="fr-FR" sz="2200" dirty="0">
                <a:latin typeface="Arial" panose="020B0604020202020204" pitchFamily="34" charset="0"/>
                <a:cs typeface="Arial" panose="020B0604020202020204" pitchFamily="34" charset="0"/>
              </a:rPr>
              <a:t> </a:t>
            </a:r>
            <a:br>
              <a:rPr lang="fr-FR" sz="3600" dirty="0"/>
            </a:br>
            <a:endParaRPr lang="en-US" sz="2400" dirty="0"/>
          </a:p>
        </p:txBody>
      </p:sp>
      <p:graphicFrame>
        <p:nvGraphicFramePr>
          <p:cNvPr id="14" name="Espace réservé du contenu 9">
            <a:extLst>
              <a:ext uri="{FF2B5EF4-FFF2-40B4-BE49-F238E27FC236}">
                <a16:creationId xmlns:a16="http://schemas.microsoft.com/office/drawing/2014/main" id="{E3EE2F5D-64CC-4660-9B99-B85CFCD7EA5F}"/>
              </a:ext>
            </a:extLst>
          </p:cNvPr>
          <p:cNvGraphicFramePr>
            <a:graphicFrameLocks noGrp="1"/>
          </p:cNvGraphicFramePr>
          <p:nvPr>
            <p:ph idx="1"/>
            <p:extLst>
              <p:ext uri="{D42A27DB-BD31-4B8C-83A1-F6EECF244321}">
                <p14:modId xmlns:p14="http://schemas.microsoft.com/office/powerpoint/2010/main" val="1941883065"/>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20</a:t>
            </a:fld>
            <a:endParaRPr lang="en-US"/>
          </a:p>
        </p:txBody>
      </p:sp>
      <p:sp>
        <p:nvSpPr>
          <p:cNvPr id="17" name="Title 1">
            <a:extLst>
              <a:ext uri="{FF2B5EF4-FFF2-40B4-BE49-F238E27FC236}">
                <a16:creationId xmlns:a16="http://schemas.microsoft.com/office/drawing/2014/main" id="{6D418D1D-6794-425B-A4EB-6C46B5EF864B}"/>
              </a:ext>
            </a:extLst>
          </p:cNvPr>
          <p:cNvSpPr txBox="1">
            <a:spLocks/>
          </p:cNvSpPr>
          <p:nvPr/>
        </p:nvSpPr>
        <p:spPr>
          <a:xfrm>
            <a:off x="838200" y="96253"/>
            <a:ext cx="10515600" cy="989584"/>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dirty="0">
                <a:latin typeface="Arial" panose="020B0604020202020204" pitchFamily="34" charset="0"/>
                <a:cs typeface="Arial" panose="020B0604020202020204" pitchFamily="34" charset="0"/>
              </a:rPr>
              <a:t>Résultats (4/12)</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Volet médical : motifs d’appel</a:t>
            </a:r>
            <a:endParaRPr lang="en-US" sz="3200" b="1" dirty="0"/>
          </a:p>
        </p:txBody>
      </p:sp>
      <p:sp>
        <p:nvSpPr>
          <p:cNvPr id="6" name="ZoneTexte 5">
            <a:extLst>
              <a:ext uri="{FF2B5EF4-FFF2-40B4-BE49-F238E27FC236}">
                <a16:creationId xmlns:a16="http://schemas.microsoft.com/office/drawing/2014/main" id="{13FE8FC3-3671-4C5C-B1E2-4B95216553AF}"/>
              </a:ext>
            </a:extLst>
          </p:cNvPr>
          <p:cNvSpPr txBox="1"/>
          <p:nvPr/>
        </p:nvSpPr>
        <p:spPr>
          <a:xfrm>
            <a:off x="838200" y="5990183"/>
            <a:ext cx="11074052" cy="646331"/>
          </a:xfrm>
          <a:prstGeom prst="rect">
            <a:avLst/>
          </a:prstGeom>
          <a:noFill/>
        </p:spPr>
        <p:txBody>
          <a:bodyPr wrap="square" rtlCol="0">
            <a:spAutoFit/>
          </a:bodyPr>
          <a:lstStyle/>
          <a:p>
            <a:r>
              <a:rPr lang="fr-FR" dirty="0">
                <a:solidFill>
                  <a:srgbClr val="002060"/>
                </a:solidFill>
              </a:rPr>
              <a:t> </a:t>
            </a:r>
            <a:r>
              <a:rPr lang="fr-FR" dirty="0">
                <a:solidFill>
                  <a:srgbClr val="002060"/>
                </a:solidFill>
                <a:latin typeface="Arial" panose="020B0604020202020204" pitchFamily="34" charset="0"/>
                <a:cs typeface="Arial" panose="020B0604020202020204" pitchFamily="34" charset="0"/>
              </a:rPr>
              <a:t>F</a:t>
            </a:r>
            <a:r>
              <a:rPr lang="fr-FR" dirty="0">
                <a:latin typeface="Arial" panose="020B0604020202020204" pitchFamily="34" charset="0"/>
                <a:cs typeface="Arial" panose="020B0604020202020204" pitchFamily="34" charset="0"/>
              </a:rPr>
              <a:t>igure 3: Motifs pour lesquels les patients opérés en ambulatoire en IDF en 2017 ont passé l’appel au cours des 30 jours postopératoires </a:t>
            </a:r>
          </a:p>
        </p:txBody>
      </p:sp>
    </p:spTree>
    <p:extLst>
      <p:ext uri="{BB962C8B-B14F-4D97-AF65-F5344CB8AC3E}">
        <p14:creationId xmlns:p14="http://schemas.microsoft.com/office/powerpoint/2010/main" val="9552135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E2B5BA0D-2D4F-4EE1-AB0A-28F42B359C9F}"/>
              </a:ext>
            </a:extLst>
          </p:cNvPr>
          <p:cNvSpPr>
            <a:spLocks noGrp="1"/>
          </p:cNvSpPr>
          <p:nvPr>
            <p:ph type="title"/>
          </p:nvPr>
        </p:nvSpPr>
        <p:spPr/>
        <p:txBody>
          <a:bodyPr/>
          <a:lstStyle/>
          <a:p>
            <a:endParaRPr lang="fr-FR" dirty="0"/>
          </a:p>
        </p:txBody>
      </p:sp>
      <p:graphicFrame>
        <p:nvGraphicFramePr>
          <p:cNvPr id="5" name="Espace réservé du contenu 4">
            <a:extLst>
              <a:ext uri="{FF2B5EF4-FFF2-40B4-BE49-F238E27FC236}">
                <a16:creationId xmlns:a16="http://schemas.microsoft.com/office/drawing/2014/main" id="{CB297890-C144-4A62-B283-11CC033F437B}"/>
              </a:ext>
            </a:extLst>
          </p:cNvPr>
          <p:cNvGraphicFramePr>
            <a:graphicFrameLocks noGrp="1"/>
          </p:cNvGraphicFramePr>
          <p:nvPr>
            <p:ph idx="1"/>
            <p:extLst>
              <p:ext uri="{D42A27DB-BD31-4B8C-83A1-F6EECF244321}">
                <p14:modId xmlns:p14="http://schemas.microsoft.com/office/powerpoint/2010/main" val="1952602698"/>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a:extLst>
              <a:ext uri="{FF2B5EF4-FFF2-40B4-BE49-F238E27FC236}">
                <a16:creationId xmlns:a16="http://schemas.microsoft.com/office/drawing/2014/main" id="{FFE79227-9FB9-4D18-AAA6-C7AEB2A8D85F}"/>
              </a:ext>
            </a:extLst>
          </p:cNvPr>
          <p:cNvSpPr>
            <a:spLocks noGrp="1"/>
          </p:cNvSpPr>
          <p:nvPr>
            <p:ph type="sldNum" sz="quarter" idx="4"/>
          </p:nvPr>
        </p:nvSpPr>
        <p:spPr/>
        <p:txBody>
          <a:bodyPr/>
          <a:lstStyle/>
          <a:p>
            <a:fld id="{3CD576DE-4659-4528-AC53-38A00678CB72}" type="slidenum">
              <a:rPr lang="en-US" smtClean="0"/>
              <a:pPr/>
              <a:t>21</a:t>
            </a:fld>
            <a:endParaRPr lang="en-US"/>
          </a:p>
        </p:txBody>
      </p:sp>
      <p:sp>
        <p:nvSpPr>
          <p:cNvPr id="9" name="Title 1">
            <a:extLst>
              <a:ext uri="{FF2B5EF4-FFF2-40B4-BE49-F238E27FC236}">
                <a16:creationId xmlns:a16="http://schemas.microsoft.com/office/drawing/2014/main" id="{965A9289-C6F3-4148-9348-7B2B8A8C985C}"/>
              </a:ext>
            </a:extLst>
          </p:cNvPr>
          <p:cNvSpPr txBox="1">
            <a:spLocks/>
          </p:cNvSpPr>
          <p:nvPr/>
        </p:nvSpPr>
        <p:spPr>
          <a:xfrm>
            <a:off x="838200" y="96253"/>
            <a:ext cx="10515600" cy="1356766"/>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dirty="0">
                <a:latin typeface="Arial" panose="020B0604020202020204" pitchFamily="34" charset="0"/>
                <a:cs typeface="Arial" panose="020B0604020202020204" pitchFamily="34" charset="0"/>
              </a:rPr>
              <a:t>Résultats (5/12)</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Volet médical : solutions</a:t>
            </a:r>
            <a:br>
              <a:rPr lang="fr-FR" sz="3200" dirty="0"/>
            </a:br>
            <a:endParaRPr lang="en-US" sz="3200" dirty="0"/>
          </a:p>
        </p:txBody>
      </p:sp>
      <p:sp>
        <p:nvSpPr>
          <p:cNvPr id="2" name="ZoneTexte 1">
            <a:extLst>
              <a:ext uri="{FF2B5EF4-FFF2-40B4-BE49-F238E27FC236}">
                <a16:creationId xmlns:a16="http://schemas.microsoft.com/office/drawing/2014/main" id="{7290E122-BF89-4A5B-A801-F70274D86029}"/>
              </a:ext>
            </a:extLst>
          </p:cNvPr>
          <p:cNvSpPr txBox="1"/>
          <p:nvPr/>
        </p:nvSpPr>
        <p:spPr>
          <a:xfrm>
            <a:off x="838200" y="6083372"/>
            <a:ext cx="11107882" cy="923330"/>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Figure 4: Professionnels de santé auprès desquels les patients opérés en ambulatoire en IDF en 2017 ont passé l’appel au cours des 30 jours postopératoires </a:t>
            </a:r>
          </a:p>
          <a:p>
            <a:endParaRPr lang="fr-FR" dirty="0"/>
          </a:p>
        </p:txBody>
      </p:sp>
    </p:spTree>
    <p:extLst>
      <p:ext uri="{BB962C8B-B14F-4D97-AF65-F5344CB8AC3E}">
        <p14:creationId xmlns:p14="http://schemas.microsoft.com/office/powerpoint/2010/main" val="3658651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p:txBody>
          <a:bodyPr>
            <a:normAutofit/>
          </a:bodyPr>
          <a:lstStyle/>
          <a:p>
            <a:pPr algn="ctr"/>
            <a:br>
              <a:rPr lang="fr-FR" sz="3600" dirty="0"/>
            </a:br>
            <a:endParaRPr lang="en-US" sz="2400" dirty="0"/>
          </a:p>
        </p:txBody>
      </p:sp>
      <p:graphicFrame>
        <p:nvGraphicFramePr>
          <p:cNvPr id="9" name="Espace réservé du contenu 8">
            <a:extLst>
              <a:ext uri="{FF2B5EF4-FFF2-40B4-BE49-F238E27FC236}">
                <a16:creationId xmlns:a16="http://schemas.microsoft.com/office/drawing/2014/main" id="{745FB0E4-C512-475F-AF2C-50077032387B}"/>
              </a:ext>
            </a:extLst>
          </p:cNvPr>
          <p:cNvGraphicFramePr>
            <a:graphicFrameLocks noGrp="1"/>
          </p:cNvGraphicFramePr>
          <p:nvPr>
            <p:ph idx="1"/>
            <p:extLst>
              <p:ext uri="{D42A27DB-BD31-4B8C-83A1-F6EECF244321}">
                <p14:modId xmlns:p14="http://schemas.microsoft.com/office/powerpoint/2010/main" val="3269040683"/>
              </p:ext>
            </p:extLst>
          </p:nvPr>
        </p:nvGraphicFramePr>
        <p:xfrm>
          <a:off x="965962" y="2669090"/>
          <a:ext cx="8596073" cy="3784292"/>
        </p:xfrm>
        <a:graphic>
          <a:graphicData uri="http://schemas.openxmlformats.org/drawingml/2006/table">
            <a:tbl>
              <a:tblPr firstRow="1" firstCol="1" bandRow="1"/>
              <a:tblGrid>
                <a:gridCol w="1880923">
                  <a:extLst>
                    <a:ext uri="{9D8B030D-6E8A-4147-A177-3AD203B41FA5}">
                      <a16:colId xmlns:a16="http://schemas.microsoft.com/office/drawing/2014/main" val="3357505364"/>
                    </a:ext>
                  </a:extLst>
                </a:gridCol>
                <a:gridCol w="839287">
                  <a:extLst>
                    <a:ext uri="{9D8B030D-6E8A-4147-A177-3AD203B41FA5}">
                      <a16:colId xmlns:a16="http://schemas.microsoft.com/office/drawing/2014/main" val="1181453185"/>
                    </a:ext>
                  </a:extLst>
                </a:gridCol>
                <a:gridCol w="839287">
                  <a:extLst>
                    <a:ext uri="{9D8B030D-6E8A-4147-A177-3AD203B41FA5}">
                      <a16:colId xmlns:a16="http://schemas.microsoft.com/office/drawing/2014/main" val="1427938855"/>
                    </a:ext>
                  </a:extLst>
                </a:gridCol>
                <a:gridCol w="839287">
                  <a:extLst>
                    <a:ext uri="{9D8B030D-6E8A-4147-A177-3AD203B41FA5}">
                      <a16:colId xmlns:a16="http://schemas.microsoft.com/office/drawing/2014/main" val="1036822645"/>
                    </a:ext>
                  </a:extLst>
                </a:gridCol>
                <a:gridCol w="839287">
                  <a:extLst>
                    <a:ext uri="{9D8B030D-6E8A-4147-A177-3AD203B41FA5}">
                      <a16:colId xmlns:a16="http://schemas.microsoft.com/office/drawing/2014/main" val="1822210636"/>
                    </a:ext>
                  </a:extLst>
                </a:gridCol>
                <a:gridCol w="723169">
                  <a:extLst>
                    <a:ext uri="{9D8B030D-6E8A-4147-A177-3AD203B41FA5}">
                      <a16:colId xmlns:a16="http://schemas.microsoft.com/office/drawing/2014/main" val="2613487629"/>
                    </a:ext>
                  </a:extLst>
                </a:gridCol>
                <a:gridCol w="719756">
                  <a:extLst>
                    <a:ext uri="{9D8B030D-6E8A-4147-A177-3AD203B41FA5}">
                      <a16:colId xmlns:a16="http://schemas.microsoft.com/office/drawing/2014/main" val="3013328623"/>
                    </a:ext>
                  </a:extLst>
                </a:gridCol>
                <a:gridCol w="719756">
                  <a:extLst>
                    <a:ext uri="{9D8B030D-6E8A-4147-A177-3AD203B41FA5}">
                      <a16:colId xmlns:a16="http://schemas.microsoft.com/office/drawing/2014/main" val="2102744702"/>
                    </a:ext>
                  </a:extLst>
                </a:gridCol>
                <a:gridCol w="677918">
                  <a:extLst>
                    <a:ext uri="{9D8B030D-6E8A-4147-A177-3AD203B41FA5}">
                      <a16:colId xmlns:a16="http://schemas.microsoft.com/office/drawing/2014/main" val="3589102913"/>
                    </a:ext>
                  </a:extLst>
                </a:gridCol>
                <a:gridCol w="517403">
                  <a:extLst>
                    <a:ext uri="{9D8B030D-6E8A-4147-A177-3AD203B41FA5}">
                      <a16:colId xmlns:a16="http://schemas.microsoft.com/office/drawing/2014/main" val="3690104301"/>
                    </a:ext>
                  </a:extLst>
                </a:gridCol>
              </a:tblGrid>
              <a:tr h="271575">
                <a:tc rowSpan="2">
                  <a:txBody>
                    <a:bodyPr/>
                    <a:lstStyle/>
                    <a:p>
                      <a:pPr algn="l">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Variables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J3 </a:t>
                      </a: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 </a:t>
                      </a: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1031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J13 </a:t>
                      </a: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 = 862</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J23 </a:t>
                      </a: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 = 848</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87176390"/>
                  </a:ext>
                </a:extLst>
              </a:tr>
              <a:tr h="600630">
                <a:tc vMerge="1">
                  <a:txBody>
                    <a:bodyPr/>
                    <a:lstStyle/>
                    <a:p>
                      <a:endParaRPr lang="fr-FR"/>
                    </a:p>
                  </a:txBody>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oui</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non</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Oui</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Non</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oui</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non</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2102381"/>
                  </a:ext>
                </a:extLst>
              </a:tr>
              <a:tr h="505531">
                <a:tc>
                  <a:txBody>
                    <a:bodyPr/>
                    <a:lstStyle/>
                    <a:p>
                      <a:pPr algn="just">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Sexe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0.23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0,49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0,34</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01489901"/>
                  </a:ext>
                </a:extLst>
              </a:tr>
              <a:tr h="271575">
                <a:tc>
                  <a:txBody>
                    <a:bodyPr/>
                    <a:lstStyle/>
                    <a:p>
                      <a:pPr marL="201930" algn="just">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Homme</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55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339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51</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319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293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extLst>
                  <a:ext uri="{0D108BD9-81ED-4DB2-BD59-A6C34878D82A}">
                    <a16:rowId xmlns:a16="http://schemas.microsoft.com/office/drawing/2014/main" val="1749988906"/>
                  </a:ext>
                </a:extLst>
              </a:tr>
              <a:tr h="271575">
                <a:tc>
                  <a:txBody>
                    <a:bodyPr/>
                    <a:lstStyle/>
                    <a:p>
                      <a:pPr marL="201930" algn="just">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Femme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105</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532</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76</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416</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34</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495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extLst>
                  <a:ext uri="{0D108BD9-81ED-4DB2-BD59-A6C34878D82A}">
                    <a16:rowId xmlns:a16="http://schemas.microsoft.com/office/drawing/2014/main" val="1198751265"/>
                  </a:ext>
                </a:extLst>
              </a:tr>
              <a:tr h="271575">
                <a:tc>
                  <a:txBody>
                    <a:bodyPr/>
                    <a:lstStyle/>
                    <a:p>
                      <a:pPr algn="just">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0.82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0,02</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0,5</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extLst>
                  <a:ext uri="{0D108BD9-81ED-4DB2-BD59-A6C34878D82A}">
                    <a16:rowId xmlns:a16="http://schemas.microsoft.com/office/drawing/2014/main" val="2816352315"/>
                  </a:ext>
                </a:extLst>
              </a:tr>
              <a:tr h="271575">
                <a:tc>
                  <a:txBody>
                    <a:bodyPr/>
                    <a:lstStyle/>
                    <a:p>
                      <a:pPr marL="201930" algn="just">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&lt; 20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117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109</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extLst>
                  <a:ext uri="{0D108BD9-81ED-4DB2-BD59-A6C34878D82A}">
                    <a16:rowId xmlns:a16="http://schemas.microsoft.com/office/drawing/2014/main" val="547489453"/>
                  </a:ext>
                </a:extLst>
              </a:tr>
              <a:tr h="271575">
                <a:tc>
                  <a:txBody>
                    <a:bodyPr/>
                    <a:lstStyle/>
                    <a:p>
                      <a:pPr marL="201930" algn="just">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20 </a:t>
                      </a: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40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211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19</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138</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extLst>
                  <a:ext uri="{0D108BD9-81ED-4DB2-BD59-A6C34878D82A}">
                    <a16:rowId xmlns:a16="http://schemas.microsoft.com/office/drawing/2014/main" val="131598445"/>
                  </a:ext>
                </a:extLst>
              </a:tr>
              <a:tr h="271575">
                <a:tc>
                  <a:txBody>
                    <a:bodyPr/>
                    <a:lstStyle/>
                    <a:p>
                      <a:pPr marL="201930" algn="just">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40 – 60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60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299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32</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159</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18</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259</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extLst>
                  <a:ext uri="{0D108BD9-81ED-4DB2-BD59-A6C34878D82A}">
                    <a16:rowId xmlns:a16="http://schemas.microsoft.com/office/drawing/2014/main" val="3271369275"/>
                  </a:ext>
                </a:extLst>
              </a:tr>
              <a:tr h="271575">
                <a:tc>
                  <a:txBody>
                    <a:bodyPr/>
                    <a:lstStyle/>
                    <a:p>
                      <a:pPr marL="201930" algn="just">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&gt; 60</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47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282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264</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282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a:noFill/>
                    </a:lnB>
                  </a:tcPr>
                </a:tc>
                <a:extLst>
                  <a:ext uri="{0D108BD9-81ED-4DB2-BD59-A6C34878D82A}">
                    <a16:rowId xmlns:a16="http://schemas.microsoft.com/office/drawing/2014/main" val="1882637044"/>
                  </a:ext>
                </a:extLst>
              </a:tr>
              <a:tr h="505531">
                <a:tc>
                  <a:txBody>
                    <a:bodyPr/>
                    <a:lstStyle/>
                    <a:p>
                      <a:pPr algn="just">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Disciplines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0.00*</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0,00*</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0,02*</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7098" marR="57098"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1684254"/>
                  </a:ext>
                </a:extLst>
              </a:tr>
            </a:tbl>
          </a:graphicData>
        </a:graphic>
      </p:graphicFrame>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22</a:t>
            </a:fld>
            <a:endParaRPr lang="en-US"/>
          </a:p>
        </p:txBody>
      </p:sp>
      <p:sp>
        <p:nvSpPr>
          <p:cNvPr id="12" name="Title 1">
            <a:extLst>
              <a:ext uri="{FF2B5EF4-FFF2-40B4-BE49-F238E27FC236}">
                <a16:creationId xmlns:a16="http://schemas.microsoft.com/office/drawing/2014/main" id="{95F6882C-7049-45E7-892E-EEA12474902D}"/>
              </a:ext>
            </a:extLst>
          </p:cNvPr>
          <p:cNvSpPr txBox="1">
            <a:spLocks/>
          </p:cNvSpPr>
          <p:nvPr/>
        </p:nvSpPr>
        <p:spPr>
          <a:xfrm>
            <a:off x="838200" y="96253"/>
            <a:ext cx="10515600" cy="894347"/>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dirty="0">
                <a:latin typeface="Arial" panose="020B0604020202020204" pitchFamily="34" charset="0"/>
                <a:cs typeface="Arial" panose="020B0604020202020204" pitchFamily="34" charset="0"/>
              </a:rPr>
              <a:t>Résultats (6/12)</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Volet médical : lien   </a:t>
            </a:r>
          </a:p>
          <a:p>
            <a:pPr algn="ctr"/>
            <a:endParaRPr lang="en-US" sz="1800" dirty="0"/>
          </a:p>
        </p:txBody>
      </p:sp>
      <p:sp>
        <p:nvSpPr>
          <p:cNvPr id="6" name="ZoneTexte 5">
            <a:extLst>
              <a:ext uri="{FF2B5EF4-FFF2-40B4-BE49-F238E27FC236}">
                <a16:creationId xmlns:a16="http://schemas.microsoft.com/office/drawing/2014/main" id="{AFF24DAC-E6FD-4CE7-B7E4-EE1AAAF6F9DF}"/>
              </a:ext>
            </a:extLst>
          </p:cNvPr>
          <p:cNvSpPr txBox="1"/>
          <p:nvPr/>
        </p:nvSpPr>
        <p:spPr>
          <a:xfrm>
            <a:off x="1169655" y="1186079"/>
            <a:ext cx="10515600" cy="1287532"/>
          </a:xfrm>
          <a:prstGeom prst="rect">
            <a:avLst/>
          </a:prstGeom>
          <a:noFill/>
        </p:spPr>
        <p:txBody>
          <a:bodyPr wrap="square" rtlCol="0">
            <a:spAutoFit/>
          </a:bodyPr>
          <a:lstStyle/>
          <a:p>
            <a:pPr>
              <a:lnSpc>
                <a:spcPct val="150000"/>
              </a:lnSpc>
            </a:pPr>
            <a:r>
              <a:rPr lang="fr-FR" dirty="0">
                <a:latin typeface="Arial" panose="020B0604020202020204" pitchFamily="34" charset="0"/>
                <a:cs typeface="Arial" panose="020B0604020202020204" pitchFamily="34" charset="0"/>
              </a:rPr>
              <a:t>Le fait d’appeler est lié à l’âge (uniquement à J13) et à la discipline (à tous les jours postopératoire)</a:t>
            </a:r>
          </a:p>
          <a:p>
            <a:pPr>
              <a:lnSpc>
                <a:spcPct val="150000"/>
              </a:lnSpc>
            </a:pPr>
            <a:endParaRPr lang="fr-FR" dirty="0">
              <a:latin typeface="Arial" panose="020B0604020202020204" pitchFamily="34" charset="0"/>
              <a:cs typeface="Arial" panose="020B0604020202020204" pitchFamily="34" charset="0"/>
            </a:endParaRPr>
          </a:p>
          <a:p>
            <a:pPr>
              <a:lnSpc>
                <a:spcPct val="150000"/>
              </a:lnSpc>
            </a:pPr>
            <a:r>
              <a:rPr lang="fr-FR" dirty="0">
                <a:latin typeface="Arial" panose="020B0604020202020204" pitchFamily="34" charset="0"/>
                <a:cs typeface="Arial" panose="020B0604020202020204" pitchFamily="34" charset="0"/>
              </a:rPr>
              <a:t>Tableau 2 : </a:t>
            </a:r>
            <a:r>
              <a:rPr lang="fr-FR" b="1" dirty="0">
                <a:latin typeface="Arial" panose="020B0604020202020204" pitchFamily="34" charset="0"/>
                <a:cs typeface="Arial" panose="020B0604020202020204" pitchFamily="34" charset="0"/>
              </a:rPr>
              <a:t>Lien entre l’appel et : le sexe, l’âge, la discipline chirurgicale </a:t>
            </a:r>
          </a:p>
        </p:txBody>
      </p:sp>
    </p:spTree>
    <p:extLst>
      <p:ext uri="{BB962C8B-B14F-4D97-AF65-F5344CB8AC3E}">
        <p14:creationId xmlns:p14="http://schemas.microsoft.com/office/powerpoint/2010/main" val="3428575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E39D95BB-E236-4DA1-8E65-F8364FADDEED}"/>
              </a:ext>
            </a:extLst>
          </p:cNvPr>
          <p:cNvGraphicFramePr>
            <a:graphicFrameLocks noGrp="1"/>
          </p:cNvGraphicFramePr>
          <p:nvPr>
            <p:ph idx="1"/>
            <p:extLst>
              <p:ext uri="{D42A27DB-BD31-4B8C-83A1-F6EECF244321}">
                <p14:modId xmlns:p14="http://schemas.microsoft.com/office/powerpoint/2010/main" val="296216973"/>
              </p:ext>
            </p:extLst>
          </p:nvPr>
        </p:nvGraphicFramePr>
        <p:xfrm>
          <a:off x="838200" y="2867957"/>
          <a:ext cx="8596091" cy="3764257"/>
        </p:xfrm>
        <a:graphic>
          <a:graphicData uri="http://schemas.openxmlformats.org/drawingml/2006/table">
            <a:tbl>
              <a:tblPr firstRow="1" firstCol="1" bandRow="1"/>
              <a:tblGrid>
                <a:gridCol w="2091052">
                  <a:extLst>
                    <a:ext uri="{9D8B030D-6E8A-4147-A177-3AD203B41FA5}">
                      <a16:colId xmlns:a16="http://schemas.microsoft.com/office/drawing/2014/main" val="1225823930"/>
                    </a:ext>
                  </a:extLst>
                </a:gridCol>
                <a:gridCol w="693195">
                  <a:extLst>
                    <a:ext uri="{9D8B030D-6E8A-4147-A177-3AD203B41FA5}">
                      <a16:colId xmlns:a16="http://schemas.microsoft.com/office/drawing/2014/main" val="3147138175"/>
                    </a:ext>
                  </a:extLst>
                </a:gridCol>
                <a:gridCol w="697290">
                  <a:extLst>
                    <a:ext uri="{9D8B030D-6E8A-4147-A177-3AD203B41FA5}">
                      <a16:colId xmlns:a16="http://schemas.microsoft.com/office/drawing/2014/main" val="3716474367"/>
                    </a:ext>
                  </a:extLst>
                </a:gridCol>
                <a:gridCol w="580120">
                  <a:extLst>
                    <a:ext uri="{9D8B030D-6E8A-4147-A177-3AD203B41FA5}">
                      <a16:colId xmlns:a16="http://schemas.microsoft.com/office/drawing/2014/main" val="3707434577"/>
                    </a:ext>
                  </a:extLst>
                </a:gridCol>
                <a:gridCol w="697290">
                  <a:extLst>
                    <a:ext uri="{9D8B030D-6E8A-4147-A177-3AD203B41FA5}">
                      <a16:colId xmlns:a16="http://schemas.microsoft.com/office/drawing/2014/main" val="1136947454"/>
                    </a:ext>
                  </a:extLst>
                </a:gridCol>
                <a:gridCol w="696470">
                  <a:extLst>
                    <a:ext uri="{9D8B030D-6E8A-4147-A177-3AD203B41FA5}">
                      <a16:colId xmlns:a16="http://schemas.microsoft.com/office/drawing/2014/main" val="3587488284"/>
                    </a:ext>
                  </a:extLst>
                </a:gridCol>
                <a:gridCol w="701389">
                  <a:extLst>
                    <a:ext uri="{9D8B030D-6E8A-4147-A177-3AD203B41FA5}">
                      <a16:colId xmlns:a16="http://schemas.microsoft.com/office/drawing/2014/main" val="3028633745"/>
                    </a:ext>
                  </a:extLst>
                </a:gridCol>
                <a:gridCol w="576842">
                  <a:extLst>
                    <a:ext uri="{9D8B030D-6E8A-4147-A177-3AD203B41FA5}">
                      <a16:colId xmlns:a16="http://schemas.microsoft.com/office/drawing/2014/main" val="839460338"/>
                    </a:ext>
                  </a:extLst>
                </a:gridCol>
                <a:gridCol w="696470">
                  <a:extLst>
                    <a:ext uri="{9D8B030D-6E8A-4147-A177-3AD203B41FA5}">
                      <a16:colId xmlns:a16="http://schemas.microsoft.com/office/drawing/2014/main" val="3838463727"/>
                    </a:ext>
                  </a:extLst>
                </a:gridCol>
                <a:gridCol w="1165973">
                  <a:extLst>
                    <a:ext uri="{9D8B030D-6E8A-4147-A177-3AD203B41FA5}">
                      <a16:colId xmlns:a16="http://schemas.microsoft.com/office/drawing/2014/main" val="1345611289"/>
                    </a:ext>
                  </a:extLst>
                </a:gridCol>
              </a:tblGrid>
              <a:tr h="618946">
                <a:tc>
                  <a:txBody>
                    <a:bodyPr/>
                    <a:lstStyle/>
                    <a:p>
                      <a:pPr algn="l">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Variables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a:noFill/>
                    </a:lnB>
                  </a:tcPr>
                </a:tc>
                <a:tc gridSpan="3">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Douleur J3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 = 23)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Saignement J3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 = 16)</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Pansement/</a:t>
                      </a: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cicatrice J3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(n = 25)</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98889713"/>
                  </a:ext>
                </a:extLst>
              </a:tr>
              <a:tr h="241947">
                <a:tc>
                  <a:txBody>
                    <a:bodyPr/>
                    <a:lstStyle/>
                    <a:p>
                      <a:pPr algn="l">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Oui</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non</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oui</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non</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oui</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non</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9771111"/>
                  </a:ext>
                </a:extLst>
              </a:tr>
              <a:tr h="241947">
                <a:tc>
                  <a:txBody>
                    <a:bodyPr/>
                    <a:lstStyle/>
                    <a:p>
                      <a:pPr algn="l">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Hôpital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0,62</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0,09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0,32</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92814714"/>
                  </a:ext>
                </a:extLst>
              </a:tr>
              <a:tr h="241947">
                <a:tc>
                  <a:txBody>
                    <a:bodyPr/>
                    <a:lstStyle/>
                    <a:p>
                      <a:pPr marL="44958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Oui</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58</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10</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59</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35</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3561840968"/>
                  </a:ext>
                </a:extLst>
              </a:tr>
              <a:tr h="241947">
                <a:tc>
                  <a:txBody>
                    <a:bodyPr/>
                    <a:lstStyle/>
                    <a:p>
                      <a:pPr marL="44958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Non</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12</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79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85</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12</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2377837225"/>
                  </a:ext>
                </a:extLst>
              </a:tr>
              <a:tr h="241947">
                <a:tc>
                  <a:txBody>
                    <a:bodyPr/>
                    <a:lstStyle/>
                    <a:p>
                      <a:pPr algn="l">
                        <a:lnSpc>
                          <a:spcPct val="107000"/>
                        </a:lnSpc>
                        <a:spcAft>
                          <a:spcPts val="800"/>
                        </a:spcAft>
                      </a:pPr>
                      <a:r>
                        <a:rPr lang="fr-FR" sz="1400" b="1">
                          <a:solidFill>
                            <a:srgbClr val="0D0D0D"/>
                          </a:solidFill>
                          <a:effectLst/>
                          <a:latin typeface="Arial" panose="020B0604020202020204" pitchFamily="34" charset="0"/>
                          <a:ea typeface="Calibri" panose="020F0502020204030204" pitchFamily="34" charset="0"/>
                          <a:cs typeface="Arial" panose="020B0604020202020204" pitchFamily="34" charset="0"/>
                        </a:rPr>
                        <a:t>Médecin traitant</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0,04</a:t>
                      </a:r>
                      <a:r>
                        <a:rPr lang="fr-F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0,47*</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0,02</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280274694"/>
                  </a:ext>
                </a:extLst>
              </a:tr>
              <a:tr h="241947">
                <a:tc>
                  <a:txBody>
                    <a:bodyPr/>
                    <a:lstStyle/>
                    <a:p>
                      <a:pPr marL="449580" algn="l">
                        <a:lnSpc>
                          <a:spcPct val="107000"/>
                        </a:lnSpc>
                        <a:spcAft>
                          <a:spcPts val="800"/>
                        </a:spcAft>
                      </a:pPr>
                      <a:r>
                        <a:rPr lang="fr-FR" sz="1400">
                          <a:solidFill>
                            <a:srgbClr val="0D0D0D"/>
                          </a:solidFill>
                          <a:effectLst/>
                          <a:latin typeface="Arial" panose="020B0604020202020204" pitchFamily="34" charset="0"/>
                          <a:ea typeface="Calibri" panose="020F0502020204030204" pitchFamily="34" charset="0"/>
                          <a:cs typeface="Arial" panose="020B0604020202020204" pitchFamily="34" charset="0"/>
                        </a:rPr>
                        <a:t>Oui</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a:solidFill>
                            <a:srgbClr val="0D0D0D"/>
                          </a:solidFill>
                          <a:effectLst/>
                          <a:latin typeface="Arial" panose="020B0604020202020204" pitchFamily="34" charset="0"/>
                          <a:ea typeface="Calibri" panose="020F0502020204030204" pitchFamily="34" charset="0"/>
                          <a:cs typeface="Arial" panose="020B0604020202020204" pitchFamily="34" charset="0"/>
                        </a:rPr>
                        <a:t>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b="1">
                          <a:solidFill>
                            <a:srgbClr val="0D0D0D"/>
                          </a:solidFill>
                          <a:effectLst/>
                          <a:latin typeface="Arial" panose="020B0604020202020204" pitchFamily="34" charset="0"/>
                          <a:ea typeface="Calibri" panose="020F0502020204030204" pitchFamily="34" charset="0"/>
                          <a:cs typeface="Arial" panose="020B0604020202020204" pitchFamily="34" charset="0"/>
                        </a:rPr>
                        <a:t>25</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17</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1654768314"/>
                  </a:ext>
                </a:extLst>
              </a:tr>
              <a:tr h="241947">
                <a:tc>
                  <a:txBody>
                    <a:bodyPr/>
                    <a:lstStyle/>
                    <a:p>
                      <a:pPr marL="449580" algn="l">
                        <a:lnSpc>
                          <a:spcPct val="107000"/>
                        </a:lnSpc>
                        <a:spcAft>
                          <a:spcPts val="800"/>
                        </a:spcAft>
                      </a:pPr>
                      <a:r>
                        <a:rPr lang="fr-FR" sz="1400">
                          <a:solidFill>
                            <a:srgbClr val="0D0D0D"/>
                          </a:solidFill>
                          <a:effectLst/>
                          <a:latin typeface="Arial" panose="020B0604020202020204" pitchFamily="34" charset="0"/>
                          <a:ea typeface="Calibri" panose="020F0502020204030204" pitchFamily="34" charset="0"/>
                          <a:cs typeface="Arial" panose="020B0604020202020204" pitchFamily="34" charset="0"/>
                        </a:rPr>
                        <a:t>Non</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D0D0D"/>
                          </a:solidFill>
                          <a:effectLst/>
                          <a:latin typeface="Arial" panose="020B0604020202020204" pitchFamily="34" charset="0"/>
                          <a:ea typeface="Calibri" panose="020F0502020204030204" pitchFamily="34" charset="0"/>
                          <a:cs typeface="Arial" panose="020B0604020202020204" pitchFamily="34" charset="0"/>
                        </a:rPr>
                        <a:t>14</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D0D0D"/>
                          </a:solidFill>
                          <a:effectLst/>
                          <a:latin typeface="Arial" panose="020B0604020202020204" pitchFamily="34" charset="0"/>
                          <a:ea typeface="Calibri" panose="020F0502020204030204" pitchFamily="34" charset="0"/>
                          <a:cs typeface="Arial" panose="020B0604020202020204" pitchFamily="34" charset="0"/>
                        </a:rPr>
                        <a:t>112</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11</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115</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40</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2672165687"/>
                  </a:ext>
                </a:extLst>
              </a:tr>
              <a:tr h="241947">
                <a:tc>
                  <a:txBody>
                    <a:bodyPr/>
                    <a:lstStyle/>
                    <a:p>
                      <a:pPr algn="l">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Infirmier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0,69*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0,33*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3105643237"/>
                  </a:ext>
                </a:extLst>
              </a:tr>
              <a:tr h="241947">
                <a:tc>
                  <a:txBody>
                    <a:bodyPr/>
                    <a:lstStyle/>
                    <a:p>
                      <a:pPr marL="44958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Oui</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26</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28</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12</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2352377629"/>
                  </a:ext>
                </a:extLst>
              </a:tr>
              <a:tr h="241947">
                <a:tc>
                  <a:txBody>
                    <a:bodyPr/>
                    <a:lstStyle/>
                    <a:p>
                      <a:pPr marL="44958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Non</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20</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111</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15</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116</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48</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2126940638"/>
                  </a:ext>
                </a:extLst>
              </a:tr>
              <a:tr h="241947">
                <a:tc>
                  <a:txBody>
                    <a:bodyPr/>
                    <a:lstStyle/>
                    <a:p>
                      <a:pPr algn="l">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Urgences</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0,07*</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0,00</a:t>
                      </a:r>
                      <a:r>
                        <a:rPr lang="fr-FR" sz="1400" dirty="0">
                          <a:solidFill>
                            <a:srgbClr val="FF0000"/>
                          </a:solidFill>
                          <a:effectLst/>
                          <a:latin typeface="Arial" panose="020B0604020202020204" pitchFamily="34" charset="0"/>
                          <a:ea typeface="Calibri" panose="020F0502020204030204" pitchFamily="34" charset="0"/>
                          <a:cs typeface="Arial" panose="020B0604020202020204" pitchFamily="34" charset="0"/>
                        </a:rPr>
                        <a:t>*</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0,33*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3324632397"/>
                  </a:ext>
                </a:extLst>
              </a:tr>
              <a:tr h="241947">
                <a:tc>
                  <a:txBody>
                    <a:bodyPr/>
                    <a:lstStyle/>
                    <a:p>
                      <a:pPr marL="44958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Oui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14</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24</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a:noFill/>
                    </a:lnB>
                  </a:tcPr>
                </a:tc>
                <a:extLst>
                  <a:ext uri="{0D108BD9-81ED-4DB2-BD59-A6C34878D82A}">
                    <a16:rowId xmlns:a16="http://schemas.microsoft.com/office/drawing/2014/main" val="2264044624"/>
                  </a:ext>
                </a:extLst>
              </a:tr>
              <a:tr h="241947">
                <a:tc>
                  <a:txBody>
                    <a:bodyPr/>
                    <a:lstStyle/>
                    <a:p>
                      <a:pPr marL="449580" algn="l">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Non</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17</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123</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9</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131</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19</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116</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7677" marR="27677" marT="0" marB="0">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3257479"/>
                  </a:ext>
                </a:extLst>
              </a:tr>
            </a:tbl>
          </a:graphicData>
        </a:graphic>
      </p:graphicFrame>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23</a:t>
            </a:fld>
            <a:endParaRPr lang="en-US"/>
          </a:p>
        </p:txBody>
      </p:sp>
      <p:sp>
        <p:nvSpPr>
          <p:cNvPr id="13" name="Title 1">
            <a:extLst>
              <a:ext uri="{FF2B5EF4-FFF2-40B4-BE49-F238E27FC236}">
                <a16:creationId xmlns:a16="http://schemas.microsoft.com/office/drawing/2014/main" id="{6CC29E82-193E-464B-8FE5-FA205DE75AA3}"/>
              </a:ext>
            </a:extLst>
          </p:cNvPr>
          <p:cNvSpPr txBox="1">
            <a:spLocks/>
          </p:cNvSpPr>
          <p:nvPr/>
        </p:nvSpPr>
        <p:spPr>
          <a:xfrm>
            <a:off x="838200" y="96253"/>
            <a:ext cx="10515600" cy="106866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dirty="0">
                <a:latin typeface="Arial" panose="020B0604020202020204" pitchFamily="34" charset="0"/>
                <a:cs typeface="Arial" panose="020B0604020202020204" pitchFamily="34" charset="0"/>
              </a:rPr>
              <a:t>Résultats (7/12)</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Volet médical : lien</a:t>
            </a:r>
            <a:endParaRPr lang="fr-FR" sz="3200" b="1" dirty="0"/>
          </a:p>
          <a:p>
            <a:pPr algn="ctr"/>
            <a:r>
              <a:rPr lang="fr-FR" sz="1800" dirty="0">
                <a:latin typeface="Arial" panose="020B0604020202020204" pitchFamily="34" charset="0"/>
                <a:cs typeface="Arial" panose="020B0604020202020204" pitchFamily="34" charset="0"/>
              </a:rPr>
              <a:t> </a:t>
            </a:r>
            <a:br>
              <a:rPr lang="fr-FR" sz="1800" dirty="0"/>
            </a:br>
            <a:endParaRPr lang="en-US" sz="1800" dirty="0"/>
          </a:p>
        </p:txBody>
      </p:sp>
      <p:sp>
        <p:nvSpPr>
          <p:cNvPr id="5" name="ZoneTexte 4">
            <a:extLst>
              <a:ext uri="{FF2B5EF4-FFF2-40B4-BE49-F238E27FC236}">
                <a16:creationId xmlns:a16="http://schemas.microsoft.com/office/drawing/2014/main" id="{90259EC4-CDDB-4DBB-9736-002DFCB2BD2F}"/>
              </a:ext>
            </a:extLst>
          </p:cNvPr>
          <p:cNvSpPr txBox="1"/>
          <p:nvPr/>
        </p:nvSpPr>
        <p:spPr>
          <a:xfrm>
            <a:off x="838200" y="1206785"/>
            <a:ext cx="10929444" cy="1477328"/>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Les patients algiques ont statistiquement </a:t>
            </a:r>
            <a:r>
              <a:rPr lang="fr-FR" b="1" dirty="0">
                <a:latin typeface="Arial" panose="020B0604020202020204" pitchFamily="34" charset="0"/>
                <a:cs typeface="Arial" panose="020B0604020202020204" pitchFamily="34" charset="0"/>
              </a:rPr>
              <a:t>plus</a:t>
            </a:r>
            <a:r>
              <a:rPr lang="fr-FR" dirty="0">
                <a:latin typeface="Arial" panose="020B0604020202020204" pitchFamily="34" charset="0"/>
                <a:cs typeface="Arial" panose="020B0604020202020204" pitchFamily="34" charset="0"/>
              </a:rPr>
              <a:t> </a:t>
            </a:r>
            <a:r>
              <a:rPr lang="fr-FR" b="1" dirty="0">
                <a:latin typeface="Arial" panose="020B0604020202020204" pitchFamily="34" charset="0"/>
                <a:cs typeface="Arial" panose="020B0604020202020204" pitchFamily="34" charset="0"/>
              </a:rPr>
              <a:t>appelé le médecin traitant </a:t>
            </a:r>
            <a:r>
              <a:rPr lang="fr-FR" dirty="0">
                <a:latin typeface="Arial" panose="020B0604020202020204" pitchFamily="34" charset="0"/>
                <a:cs typeface="Arial" panose="020B0604020202020204" pitchFamily="34" charset="0"/>
              </a:rPr>
              <a:t>à J3</a:t>
            </a:r>
          </a:p>
          <a:p>
            <a:r>
              <a:rPr lang="fr-FR" dirty="0">
                <a:latin typeface="Arial" panose="020B0604020202020204" pitchFamily="34" charset="0"/>
                <a:cs typeface="Arial" panose="020B0604020202020204" pitchFamily="34" charset="0"/>
              </a:rPr>
              <a:t>Les patients ayant un saignement ont statistiquement </a:t>
            </a:r>
            <a:r>
              <a:rPr lang="fr-FR" b="1" dirty="0">
                <a:latin typeface="Arial" panose="020B0604020202020204" pitchFamily="34" charset="0"/>
                <a:cs typeface="Arial" panose="020B0604020202020204" pitchFamily="34" charset="0"/>
              </a:rPr>
              <a:t>plus appelé les urgences </a:t>
            </a:r>
            <a:r>
              <a:rPr lang="fr-FR" dirty="0">
                <a:latin typeface="Arial" panose="020B0604020202020204" pitchFamily="34" charset="0"/>
                <a:cs typeface="Arial" panose="020B0604020202020204" pitchFamily="34" charset="0"/>
              </a:rPr>
              <a:t>à J3</a:t>
            </a:r>
          </a:p>
          <a:p>
            <a:r>
              <a:rPr lang="fr-FR" dirty="0">
                <a:latin typeface="Arial" panose="020B0604020202020204" pitchFamily="34" charset="0"/>
                <a:cs typeface="Arial" panose="020B0604020202020204" pitchFamily="34" charset="0"/>
              </a:rPr>
              <a:t>Les patients ayant des problèmes de pansement/cicatrices ont </a:t>
            </a:r>
            <a:r>
              <a:rPr lang="fr-FR" b="1" dirty="0">
                <a:latin typeface="Arial" panose="020B0604020202020204" pitchFamily="34" charset="0"/>
                <a:cs typeface="Arial" panose="020B0604020202020204" pitchFamily="34" charset="0"/>
              </a:rPr>
              <a:t>plus appelé un infirmier </a:t>
            </a:r>
            <a:r>
              <a:rPr lang="fr-FR" dirty="0">
                <a:latin typeface="Arial" panose="020B0604020202020204" pitchFamily="34" charset="0"/>
                <a:cs typeface="Arial" panose="020B0604020202020204" pitchFamily="34" charset="0"/>
              </a:rPr>
              <a:t>à J3</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Tableau 3 : Lien entre chaque motif d’appel à J3 et : sexe, âge, solution, discipline chirurgicale  </a:t>
            </a:r>
          </a:p>
        </p:txBody>
      </p:sp>
    </p:spTree>
    <p:extLst>
      <p:ext uri="{BB962C8B-B14F-4D97-AF65-F5344CB8AC3E}">
        <p14:creationId xmlns:p14="http://schemas.microsoft.com/office/powerpoint/2010/main" val="37722240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Résultats (8/12)</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social : taux d’appel</a:t>
            </a:r>
            <a:br>
              <a:rPr lang="fr-FR" sz="3600" dirty="0"/>
            </a:br>
            <a:endParaRPr lang="en-US" sz="2400" dirty="0"/>
          </a:p>
        </p:txBody>
      </p:sp>
      <p:graphicFrame>
        <p:nvGraphicFramePr>
          <p:cNvPr id="9" name="Espace réservé du contenu 8">
            <a:extLst>
              <a:ext uri="{FF2B5EF4-FFF2-40B4-BE49-F238E27FC236}">
                <a16:creationId xmlns:a16="http://schemas.microsoft.com/office/drawing/2014/main" id="{DB28584F-C82E-40CC-87D5-5D917E379A5B}"/>
              </a:ext>
            </a:extLst>
          </p:cNvPr>
          <p:cNvGraphicFramePr>
            <a:graphicFrameLocks noGrp="1"/>
          </p:cNvGraphicFramePr>
          <p:nvPr>
            <p:ph idx="1"/>
            <p:extLst>
              <p:ext uri="{D42A27DB-BD31-4B8C-83A1-F6EECF244321}">
                <p14:modId xmlns:p14="http://schemas.microsoft.com/office/powerpoint/2010/main" val="2648695825"/>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24</a:t>
            </a:fld>
            <a:endParaRPr lang="en-US"/>
          </a:p>
        </p:txBody>
      </p:sp>
      <p:sp>
        <p:nvSpPr>
          <p:cNvPr id="5" name="Rectangle 4">
            <a:extLst>
              <a:ext uri="{FF2B5EF4-FFF2-40B4-BE49-F238E27FC236}">
                <a16:creationId xmlns:a16="http://schemas.microsoft.com/office/drawing/2014/main" id="{C5A4D632-4D43-4E44-A583-808A37432CDF}"/>
              </a:ext>
            </a:extLst>
          </p:cNvPr>
          <p:cNvSpPr/>
          <p:nvPr/>
        </p:nvSpPr>
        <p:spPr>
          <a:xfrm>
            <a:off x="989271" y="6080588"/>
            <a:ext cx="11035146" cy="646331"/>
          </a:xfrm>
          <a:prstGeom prst="rect">
            <a:avLst/>
          </a:prstGeom>
        </p:spPr>
        <p:txBody>
          <a:bodyPr wrap="square">
            <a:spAutoFit/>
          </a:bodyPr>
          <a:lstStyle/>
          <a:p>
            <a:r>
              <a:rPr lang="fr-FR" dirty="0">
                <a:latin typeface="Arial" panose="020B0604020202020204" pitchFamily="34" charset="0"/>
                <a:cs typeface="Arial" panose="020B0604020202020204" pitchFamily="34" charset="0"/>
              </a:rPr>
              <a:t>Figure 5: </a:t>
            </a:r>
            <a:r>
              <a:rPr lang="fr-FR" b="1" dirty="0">
                <a:latin typeface="Arial" panose="020B0604020202020204" pitchFamily="34" charset="0"/>
                <a:cs typeface="Arial" panose="020B0604020202020204" pitchFamily="34" charset="0"/>
              </a:rPr>
              <a:t>Appels réalisés </a:t>
            </a:r>
            <a:r>
              <a:rPr lang="fr-FR" dirty="0">
                <a:latin typeface="Arial" panose="020B0604020202020204" pitchFamily="34" charset="0"/>
                <a:cs typeface="Arial" panose="020B0604020202020204" pitchFamily="34" charset="0"/>
              </a:rPr>
              <a:t>par les patients opérés en ambulatoire en IDF en 2017 pour des besoins sociaux au cours des 30 jours postopératoires</a:t>
            </a:r>
          </a:p>
        </p:txBody>
      </p:sp>
    </p:spTree>
    <p:extLst>
      <p:ext uri="{BB962C8B-B14F-4D97-AF65-F5344CB8AC3E}">
        <p14:creationId xmlns:p14="http://schemas.microsoft.com/office/powerpoint/2010/main" val="1673151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Résultats (9/12)</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social : motifs d’appel</a:t>
            </a:r>
            <a:br>
              <a:rPr lang="fr-FR" sz="3600" dirty="0"/>
            </a:br>
            <a:endParaRPr lang="en-US" sz="2400" dirty="0"/>
          </a:p>
        </p:txBody>
      </p:sp>
      <p:graphicFrame>
        <p:nvGraphicFramePr>
          <p:cNvPr id="12" name="Espace réservé du contenu 11">
            <a:extLst>
              <a:ext uri="{FF2B5EF4-FFF2-40B4-BE49-F238E27FC236}">
                <a16:creationId xmlns:a16="http://schemas.microsoft.com/office/drawing/2014/main" id="{15308CD5-D7F0-4303-B438-C90A37E8F528}"/>
              </a:ext>
            </a:extLst>
          </p:cNvPr>
          <p:cNvGraphicFramePr>
            <a:graphicFrameLocks noGrp="1"/>
          </p:cNvGraphicFramePr>
          <p:nvPr>
            <p:ph idx="1"/>
            <p:extLst>
              <p:ext uri="{D42A27DB-BD31-4B8C-83A1-F6EECF244321}">
                <p14:modId xmlns:p14="http://schemas.microsoft.com/office/powerpoint/2010/main" val="1530496531"/>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25</a:t>
            </a:fld>
            <a:endParaRPr lang="en-US" dirty="0"/>
          </a:p>
        </p:txBody>
      </p:sp>
      <p:sp>
        <p:nvSpPr>
          <p:cNvPr id="3" name="ZoneTexte 2">
            <a:extLst>
              <a:ext uri="{FF2B5EF4-FFF2-40B4-BE49-F238E27FC236}">
                <a16:creationId xmlns:a16="http://schemas.microsoft.com/office/drawing/2014/main" id="{C4C24732-EFB8-455F-9FAD-2C006E7BF1C0}"/>
              </a:ext>
            </a:extLst>
          </p:cNvPr>
          <p:cNvSpPr txBox="1"/>
          <p:nvPr/>
        </p:nvSpPr>
        <p:spPr>
          <a:xfrm>
            <a:off x="696238" y="6033220"/>
            <a:ext cx="11353800" cy="923330"/>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Figure 6: </a:t>
            </a:r>
            <a:r>
              <a:rPr lang="fr-FR" b="1" dirty="0">
                <a:latin typeface="Arial" panose="020B0604020202020204" pitchFamily="34" charset="0"/>
                <a:cs typeface="Arial" panose="020B0604020202020204" pitchFamily="34" charset="0"/>
              </a:rPr>
              <a:t>Besoins sociaux </a:t>
            </a:r>
            <a:r>
              <a:rPr lang="fr-FR" dirty="0">
                <a:latin typeface="Arial" panose="020B0604020202020204" pitchFamily="34" charset="0"/>
                <a:cs typeface="Arial" panose="020B0604020202020204" pitchFamily="34" charset="0"/>
              </a:rPr>
              <a:t>pour lesquels les patients opérés en ambulatoire en IDF en 2017 ont passé l’appel au cours des 30 jours postopératoires</a:t>
            </a:r>
          </a:p>
          <a:p>
            <a:endParaRPr lang="fr-FR" dirty="0"/>
          </a:p>
        </p:txBody>
      </p:sp>
    </p:spTree>
    <p:extLst>
      <p:ext uri="{BB962C8B-B14F-4D97-AF65-F5344CB8AC3E}">
        <p14:creationId xmlns:p14="http://schemas.microsoft.com/office/powerpoint/2010/main" val="3881820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6A32535-C346-4D04-87AE-AC31FFB468AE}"/>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Résultats (10/12)</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social : solutions</a:t>
            </a:r>
            <a:br>
              <a:rPr lang="fr-FR" sz="3600" dirty="0"/>
            </a:br>
            <a:endParaRPr lang="en-US" sz="2400" dirty="0"/>
          </a:p>
        </p:txBody>
      </p:sp>
      <p:graphicFrame>
        <p:nvGraphicFramePr>
          <p:cNvPr id="5" name="Espace réservé du contenu 4">
            <a:extLst>
              <a:ext uri="{FF2B5EF4-FFF2-40B4-BE49-F238E27FC236}">
                <a16:creationId xmlns:a16="http://schemas.microsoft.com/office/drawing/2014/main" id="{0770FD5C-436B-4745-A437-7328E75418C6}"/>
              </a:ext>
            </a:extLst>
          </p:cNvPr>
          <p:cNvGraphicFramePr>
            <a:graphicFrameLocks noGrp="1"/>
          </p:cNvGraphicFramePr>
          <p:nvPr>
            <p:ph idx="1"/>
            <p:extLst>
              <p:ext uri="{D42A27DB-BD31-4B8C-83A1-F6EECF244321}">
                <p14:modId xmlns:p14="http://schemas.microsoft.com/office/powerpoint/2010/main" val="3701118106"/>
              </p:ext>
            </p:extLst>
          </p:nvPr>
        </p:nvGraphicFramePr>
        <p:xfrm>
          <a:off x="677690" y="1930400"/>
          <a:ext cx="8596312" cy="3881437"/>
        </p:xfrm>
        <a:graphic>
          <a:graphicData uri="http://schemas.openxmlformats.org/drawingml/2006/chart">
            <c:chart xmlns:c="http://schemas.openxmlformats.org/drawingml/2006/chart" xmlns:r="http://schemas.openxmlformats.org/officeDocument/2006/relationships" r:id="rId2"/>
          </a:graphicData>
        </a:graphic>
      </p:graphicFrame>
      <p:sp>
        <p:nvSpPr>
          <p:cNvPr id="4" name="Espace réservé du numéro de diapositive 3">
            <a:extLst>
              <a:ext uri="{FF2B5EF4-FFF2-40B4-BE49-F238E27FC236}">
                <a16:creationId xmlns:a16="http://schemas.microsoft.com/office/drawing/2014/main" id="{B263EDBB-32C5-4FA7-A14B-0D2CB333D6E9}"/>
              </a:ext>
            </a:extLst>
          </p:cNvPr>
          <p:cNvSpPr>
            <a:spLocks noGrp="1"/>
          </p:cNvSpPr>
          <p:nvPr>
            <p:ph type="sldNum" sz="quarter" idx="4"/>
          </p:nvPr>
        </p:nvSpPr>
        <p:spPr/>
        <p:txBody>
          <a:bodyPr/>
          <a:lstStyle/>
          <a:p>
            <a:fld id="{3CD576DE-4659-4528-AC53-38A00678CB72}" type="slidenum">
              <a:rPr lang="en-US" smtClean="0"/>
              <a:pPr/>
              <a:t>26</a:t>
            </a:fld>
            <a:endParaRPr lang="en-US"/>
          </a:p>
        </p:txBody>
      </p:sp>
      <p:sp>
        <p:nvSpPr>
          <p:cNvPr id="2" name="ZoneTexte 1">
            <a:extLst>
              <a:ext uri="{FF2B5EF4-FFF2-40B4-BE49-F238E27FC236}">
                <a16:creationId xmlns:a16="http://schemas.microsoft.com/office/drawing/2014/main" id="{685E6B3A-B648-4C1C-85A0-A9CF302C77D8}"/>
              </a:ext>
            </a:extLst>
          </p:cNvPr>
          <p:cNvSpPr txBox="1"/>
          <p:nvPr/>
        </p:nvSpPr>
        <p:spPr>
          <a:xfrm>
            <a:off x="665968" y="5933373"/>
            <a:ext cx="10860064" cy="646331"/>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Figure 7 : </a:t>
            </a:r>
            <a:r>
              <a:rPr lang="fr-FR" b="1" dirty="0">
                <a:latin typeface="Arial" panose="020B0604020202020204" pitchFamily="34" charset="0"/>
                <a:cs typeface="Arial" panose="020B0604020202020204" pitchFamily="34" charset="0"/>
              </a:rPr>
              <a:t>Personnes</a:t>
            </a:r>
            <a:r>
              <a:rPr lang="fr-FR" dirty="0">
                <a:latin typeface="Arial" panose="020B0604020202020204" pitchFamily="34" charset="0"/>
                <a:cs typeface="Arial" panose="020B0604020202020204" pitchFamily="34" charset="0"/>
              </a:rPr>
              <a:t> auprès desquelles les patients opérés en ambulatoire en IDF en 2017 ont passé l’appel au cours des 30 jours postopératoires </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9311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ce réservé du contenu 4">
            <a:extLst>
              <a:ext uri="{FF2B5EF4-FFF2-40B4-BE49-F238E27FC236}">
                <a16:creationId xmlns:a16="http://schemas.microsoft.com/office/drawing/2014/main" id="{39C53972-FF52-4E72-B2FE-D33F20801D79}"/>
              </a:ext>
            </a:extLst>
          </p:cNvPr>
          <p:cNvGraphicFramePr>
            <a:graphicFrameLocks noGrp="1"/>
          </p:cNvGraphicFramePr>
          <p:nvPr>
            <p:ph idx="1"/>
            <p:extLst>
              <p:ext uri="{D42A27DB-BD31-4B8C-83A1-F6EECF244321}">
                <p14:modId xmlns:p14="http://schemas.microsoft.com/office/powerpoint/2010/main" val="2462451060"/>
              </p:ext>
            </p:extLst>
          </p:nvPr>
        </p:nvGraphicFramePr>
        <p:xfrm>
          <a:off x="677863" y="2160588"/>
          <a:ext cx="8597142" cy="4216135"/>
        </p:xfrm>
        <a:graphic>
          <a:graphicData uri="http://schemas.openxmlformats.org/drawingml/2006/table">
            <a:tbl>
              <a:tblPr firstRow="1" firstCol="1" bandRow="1"/>
              <a:tblGrid>
                <a:gridCol w="1262969">
                  <a:extLst>
                    <a:ext uri="{9D8B030D-6E8A-4147-A177-3AD203B41FA5}">
                      <a16:colId xmlns:a16="http://schemas.microsoft.com/office/drawing/2014/main" val="1879419804"/>
                    </a:ext>
                  </a:extLst>
                </a:gridCol>
                <a:gridCol w="1044186">
                  <a:extLst>
                    <a:ext uri="{9D8B030D-6E8A-4147-A177-3AD203B41FA5}">
                      <a16:colId xmlns:a16="http://schemas.microsoft.com/office/drawing/2014/main" val="3634116362"/>
                    </a:ext>
                  </a:extLst>
                </a:gridCol>
                <a:gridCol w="805516">
                  <a:extLst>
                    <a:ext uri="{9D8B030D-6E8A-4147-A177-3AD203B41FA5}">
                      <a16:colId xmlns:a16="http://schemas.microsoft.com/office/drawing/2014/main" val="444723858"/>
                    </a:ext>
                  </a:extLst>
                </a:gridCol>
                <a:gridCol w="944740">
                  <a:extLst>
                    <a:ext uri="{9D8B030D-6E8A-4147-A177-3AD203B41FA5}">
                      <a16:colId xmlns:a16="http://schemas.microsoft.com/office/drawing/2014/main" val="955022523"/>
                    </a:ext>
                  </a:extLst>
                </a:gridCol>
                <a:gridCol w="988411">
                  <a:extLst>
                    <a:ext uri="{9D8B030D-6E8A-4147-A177-3AD203B41FA5}">
                      <a16:colId xmlns:a16="http://schemas.microsoft.com/office/drawing/2014/main" val="2946179172"/>
                    </a:ext>
                  </a:extLst>
                </a:gridCol>
                <a:gridCol w="668852">
                  <a:extLst>
                    <a:ext uri="{9D8B030D-6E8A-4147-A177-3AD203B41FA5}">
                      <a16:colId xmlns:a16="http://schemas.microsoft.com/office/drawing/2014/main" val="3880407969"/>
                    </a:ext>
                  </a:extLst>
                </a:gridCol>
                <a:gridCol w="842994">
                  <a:extLst>
                    <a:ext uri="{9D8B030D-6E8A-4147-A177-3AD203B41FA5}">
                      <a16:colId xmlns:a16="http://schemas.microsoft.com/office/drawing/2014/main" val="2681293313"/>
                    </a:ext>
                  </a:extLst>
                </a:gridCol>
                <a:gridCol w="668852">
                  <a:extLst>
                    <a:ext uri="{9D8B030D-6E8A-4147-A177-3AD203B41FA5}">
                      <a16:colId xmlns:a16="http://schemas.microsoft.com/office/drawing/2014/main" val="284710218"/>
                    </a:ext>
                  </a:extLst>
                </a:gridCol>
                <a:gridCol w="668852">
                  <a:extLst>
                    <a:ext uri="{9D8B030D-6E8A-4147-A177-3AD203B41FA5}">
                      <a16:colId xmlns:a16="http://schemas.microsoft.com/office/drawing/2014/main" val="3902274121"/>
                    </a:ext>
                  </a:extLst>
                </a:gridCol>
                <a:gridCol w="701770">
                  <a:extLst>
                    <a:ext uri="{9D8B030D-6E8A-4147-A177-3AD203B41FA5}">
                      <a16:colId xmlns:a16="http://schemas.microsoft.com/office/drawing/2014/main" val="799042581"/>
                    </a:ext>
                  </a:extLst>
                </a:gridCol>
              </a:tblGrid>
              <a:tr h="314940">
                <a:tc>
                  <a:txBody>
                    <a:bodyPr/>
                    <a:lstStyle/>
                    <a:p>
                      <a:pPr algn="l">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Variables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J5 n = 1037</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just">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J15 n = 942</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l">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J25 n = 408</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791260555"/>
                  </a:ext>
                </a:extLst>
              </a:tr>
              <a:tr h="805678">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Appel </a:t>
                      </a:r>
                    </a:p>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Oui</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non</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Appel </a:t>
                      </a:r>
                    </a:p>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Oui</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non</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Oui</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Appel non</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p</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1249265"/>
                  </a:ext>
                </a:extLst>
              </a:tr>
              <a:tr h="401959">
                <a:tc>
                  <a:txBody>
                    <a:bodyPr/>
                    <a:lstStyle/>
                    <a:p>
                      <a:pPr algn="l">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Sexe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47908732"/>
                  </a:ext>
                </a:extLst>
              </a:tr>
              <a:tr h="314940">
                <a:tc>
                  <a:txBody>
                    <a:bodyPr/>
                    <a:lstStyle/>
                    <a:p>
                      <a:pPr marL="20193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Homme</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69</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321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33</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329</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248</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extLst>
                  <a:ext uri="{0D108BD9-81ED-4DB2-BD59-A6C34878D82A}">
                    <a16:rowId xmlns:a16="http://schemas.microsoft.com/office/drawing/2014/main" val="740615638"/>
                  </a:ext>
                </a:extLst>
              </a:tr>
              <a:tr h="314940">
                <a:tc>
                  <a:txBody>
                    <a:bodyPr/>
                    <a:lstStyle/>
                    <a:p>
                      <a:pPr marL="20193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Femme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200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447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88</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492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131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extLst>
                  <a:ext uri="{0D108BD9-81ED-4DB2-BD59-A6C34878D82A}">
                    <a16:rowId xmlns:a16="http://schemas.microsoft.com/office/drawing/2014/main" val="1498844293"/>
                  </a:ext>
                </a:extLst>
              </a:tr>
              <a:tr h="401959">
                <a:tc>
                  <a:txBody>
                    <a:bodyPr/>
                    <a:lstStyle/>
                    <a:p>
                      <a:pPr algn="l">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Age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extLst>
                  <a:ext uri="{0D108BD9-81ED-4DB2-BD59-A6C34878D82A}">
                    <a16:rowId xmlns:a16="http://schemas.microsoft.com/office/drawing/2014/main" val="963930100"/>
                  </a:ext>
                </a:extLst>
              </a:tr>
              <a:tr h="314940">
                <a:tc>
                  <a:txBody>
                    <a:bodyPr/>
                    <a:lstStyle/>
                    <a:p>
                      <a:pPr marL="201930" algn="l">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&lt; 20 </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14</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121</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5</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118</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52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extLst>
                  <a:ext uri="{0D108BD9-81ED-4DB2-BD59-A6C34878D82A}">
                    <a16:rowId xmlns:a16="http://schemas.microsoft.com/office/drawing/2014/main" val="1209693445"/>
                  </a:ext>
                </a:extLst>
              </a:tr>
              <a:tr h="314940">
                <a:tc>
                  <a:txBody>
                    <a:bodyPr/>
                    <a:lstStyle/>
                    <a:p>
                      <a:pPr marL="20193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20 </a:t>
                      </a: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 40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78</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120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152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78</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extLst>
                  <a:ext uri="{0D108BD9-81ED-4DB2-BD59-A6C34878D82A}">
                    <a16:rowId xmlns:a16="http://schemas.microsoft.com/office/drawing/2014/main" val="3283844806"/>
                  </a:ext>
                </a:extLst>
              </a:tr>
              <a:tr h="314940">
                <a:tc>
                  <a:txBody>
                    <a:bodyPr/>
                    <a:lstStyle/>
                    <a:p>
                      <a:pPr marL="201930" algn="l">
                        <a:lnSpc>
                          <a:spcPct val="107000"/>
                        </a:lnSpc>
                        <a:spcAft>
                          <a:spcPts val="800"/>
                        </a:spcAft>
                      </a:pPr>
                      <a:r>
                        <a:rPr lang="en-US" sz="1400">
                          <a:solidFill>
                            <a:srgbClr val="000000"/>
                          </a:solidFill>
                          <a:effectLst/>
                          <a:latin typeface="Arial" panose="020B0604020202020204" pitchFamily="34" charset="0"/>
                          <a:ea typeface="Calibri" panose="020F0502020204030204" pitchFamily="34" charset="0"/>
                          <a:cs typeface="Arial" panose="020B0604020202020204" pitchFamily="34" charset="0"/>
                        </a:rPr>
                        <a:t>40 – 60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110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245</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250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21</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112</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extLst>
                  <a:ext uri="{0D108BD9-81ED-4DB2-BD59-A6C34878D82A}">
                    <a16:rowId xmlns:a16="http://schemas.microsoft.com/office/drawing/2014/main" val="2222981022"/>
                  </a:ext>
                </a:extLst>
              </a:tr>
              <a:tr h="314940">
                <a:tc>
                  <a:txBody>
                    <a:bodyPr/>
                    <a:lstStyle/>
                    <a:p>
                      <a:pPr marL="201930" algn="l">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&gt; 60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67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b="1">
                          <a:solidFill>
                            <a:srgbClr val="000000"/>
                          </a:solidFill>
                          <a:effectLst/>
                          <a:latin typeface="Arial" panose="020B0604020202020204" pitchFamily="34" charset="0"/>
                          <a:ea typeface="Calibri" panose="020F0502020204030204" pitchFamily="34" charset="0"/>
                          <a:cs typeface="Arial" panose="020B0604020202020204" pitchFamily="34" charset="0"/>
                        </a:rPr>
                        <a:t>110</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27</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301</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6</a:t>
                      </a:r>
                      <a:endParaRPr lang="fr-FR" sz="140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tc>
                  <a:txBody>
                    <a:bodyPr/>
                    <a:lstStyle/>
                    <a:p>
                      <a:pPr algn="ctr">
                        <a:lnSpc>
                          <a:spcPct val="107000"/>
                        </a:lnSpc>
                        <a:spcAft>
                          <a:spcPts val="800"/>
                        </a:spcAft>
                      </a:pPr>
                      <a:r>
                        <a:rPr lang="fr-FR" sz="1400">
                          <a:solidFill>
                            <a:srgbClr val="000000"/>
                          </a:solidFill>
                          <a:effectLst/>
                          <a:latin typeface="Arial" panose="020B0604020202020204" pitchFamily="34" charset="0"/>
                          <a:ea typeface="Calibri" panose="020F0502020204030204" pitchFamily="34" charset="0"/>
                          <a:cs typeface="Arial" panose="020B0604020202020204" pitchFamily="34" charset="0"/>
                        </a:rPr>
                        <a:t>137</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a:noFill/>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a:noFill/>
                    </a:lnB>
                  </a:tcPr>
                </a:tc>
                <a:extLst>
                  <a:ext uri="{0D108BD9-81ED-4DB2-BD59-A6C34878D82A}">
                    <a16:rowId xmlns:a16="http://schemas.microsoft.com/office/drawing/2014/main" val="2004980189"/>
                  </a:ext>
                </a:extLst>
              </a:tr>
              <a:tr h="401959">
                <a:tc>
                  <a:txBody>
                    <a:bodyPr/>
                    <a:lstStyle/>
                    <a:p>
                      <a:pPr algn="l">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Disciplines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fr-FR" sz="1400" dirty="0">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lnL>
                      <a:noFill/>
                    </a:lnL>
                    <a:lnR>
                      <a:noFill/>
                    </a:lnR>
                    <a:lnT>
                      <a:noFill/>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800"/>
                        </a:spcAft>
                      </a:pPr>
                      <a:r>
                        <a:rPr lang="fr-FR" sz="14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&lt;0,01*</a:t>
                      </a:r>
                      <a:endParaRPr lang="fr-FR" sz="1400" dirty="0">
                        <a:solidFill>
                          <a:srgbClr val="FF0000"/>
                        </a:solidFill>
                        <a:effectLst/>
                        <a:latin typeface="Arial" panose="020B0604020202020204" pitchFamily="34" charset="0"/>
                        <a:ea typeface="Calibri" panose="020F0502020204030204" pitchFamily="34" charset="0"/>
                        <a:cs typeface="Times New Roman" panose="02020603050405020304" pitchFamily="18" charset="0"/>
                      </a:endParaRPr>
                    </a:p>
                  </a:txBody>
                  <a:tcPr marL="58999" marR="58999" marT="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2869621"/>
                  </a:ext>
                </a:extLst>
              </a:tr>
            </a:tbl>
          </a:graphicData>
        </a:graphic>
      </p:graphicFrame>
      <p:sp>
        <p:nvSpPr>
          <p:cNvPr id="4" name="Espace réservé du numéro de diapositive 3">
            <a:extLst>
              <a:ext uri="{FF2B5EF4-FFF2-40B4-BE49-F238E27FC236}">
                <a16:creationId xmlns:a16="http://schemas.microsoft.com/office/drawing/2014/main" id="{AADFFA4D-A7A9-40F5-945C-9BC16EB5A67D}"/>
              </a:ext>
            </a:extLst>
          </p:cNvPr>
          <p:cNvSpPr>
            <a:spLocks noGrp="1"/>
          </p:cNvSpPr>
          <p:nvPr>
            <p:ph type="sldNum" sz="quarter" idx="4"/>
          </p:nvPr>
        </p:nvSpPr>
        <p:spPr/>
        <p:txBody>
          <a:bodyPr/>
          <a:lstStyle/>
          <a:p>
            <a:fld id="{3CD576DE-4659-4528-AC53-38A00678CB72}" type="slidenum">
              <a:rPr lang="en-US" smtClean="0"/>
              <a:pPr/>
              <a:t>27</a:t>
            </a:fld>
            <a:endParaRPr lang="en-US"/>
          </a:p>
        </p:txBody>
      </p:sp>
      <p:sp>
        <p:nvSpPr>
          <p:cNvPr id="10" name="Title 1">
            <a:extLst>
              <a:ext uri="{FF2B5EF4-FFF2-40B4-BE49-F238E27FC236}">
                <a16:creationId xmlns:a16="http://schemas.microsoft.com/office/drawing/2014/main" id="{719E53B1-C4AA-425B-89BA-C1A17A3A2EEE}"/>
              </a:ext>
            </a:extLst>
          </p:cNvPr>
          <p:cNvSpPr txBox="1">
            <a:spLocks/>
          </p:cNvSpPr>
          <p:nvPr/>
        </p:nvSpPr>
        <p:spPr>
          <a:xfrm>
            <a:off x="838200" y="96253"/>
            <a:ext cx="10515600" cy="980985"/>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dirty="0">
                <a:latin typeface="Arial" panose="020B0604020202020204" pitchFamily="34" charset="0"/>
                <a:cs typeface="Arial" panose="020B0604020202020204" pitchFamily="34" charset="0"/>
              </a:rPr>
              <a:t>Résultats (11/12)</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Volet social : lien </a:t>
            </a:r>
            <a:endParaRPr lang="fr-FR" sz="3200" b="1" dirty="0"/>
          </a:p>
          <a:p>
            <a:pPr algn="ctr"/>
            <a:r>
              <a:rPr lang="fr-FR" sz="1800" dirty="0">
                <a:latin typeface="Arial" panose="020B0604020202020204" pitchFamily="34" charset="0"/>
                <a:cs typeface="Arial" panose="020B0604020202020204" pitchFamily="34" charset="0"/>
              </a:rPr>
              <a:t> </a:t>
            </a:r>
            <a:br>
              <a:rPr lang="fr-FR" sz="1800" dirty="0"/>
            </a:br>
            <a:endParaRPr lang="en-US" sz="1800" dirty="0"/>
          </a:p>
        </p:txBody>
      </p:sp>
      <p:sp>
        <p:nvSpPr>
          <p:cNvPr id="6" name="ZoneTexte 5">
            <a:extLst>
              <a:ext uri="{FF2B5EF4-FFF2-40B4-BE49-F238E27FC236}">
                <a16:creationId xmlns:a16="http://schemas.microsoft.com/office/drawing/2014/main" id="{E37E01D2-6A6F-45C0-911C-3D32E436E64D}"/>
              </a:ext>
            </a:extLst>
          </p:cNvPr>
          <p:cNvSpPr txBox="1"/>
          <p:nvPr/>
        </p:nvSpPr>
        <p:spPr>
          <a:xfrm>
            <a:off x="1269863" y="1275396"/>
            <a:ext cx="10515600" cy="872034"/>
          </a:xfrm>
          <a:prstGeom prst="rect">
            <a:avLst/>
          </a:prstGeom>
          <a:noFill/>
        </p:spPr>
        <p:txBody>
          <a:bodyPr wrap="square" rtlCol="0">
            <a:spAutoFit/>
          </a:bodyPr>
          <a:lstStyle/>
          <a:p>
            <a:pPr>
              <a:lnSpc>
                <a:spcPct val="150000"/>
              </a:lnSpc>
            </a:pPr>
            <a:r>
              <a:rPr lang="fr-FR" dirty="0">
                <a:latin typeface="Arial" panose="020B0604020202020204" pitchFamily="34" charset="0"/>
                <a:cs typeface="Arial" panose="020B0604020202020204" pitchFamily="34" charset="0"/>
              </a:rPr>
              <a:t>Le fait d’appeler est lié à l’âge, au sexe et à la discipline chirurgicale (à tous les jours postopératoire)</a:t>
            </a:r>
          </a:p>
          <a:p>
            <a:pPr>
              <a:lnSpc>
                <a:spcPct val="150000"/>
              </a:lnSpc>
            </a:pPr>
            <a:r>
              <a:rPr lang="fr-FR" dirty="0">
                <a:latin typeface="Arial" panose="020B0604020202020204" pitchFamily="34" charset="0"/>
                <a:cs typeface="Arial" panose="020B0604020202020204" pitchFamily="34" charset="0"/>
              </a:rPr>
              <a:t>Tableau 2 : Lien entre l’appel et : le sexe, l’âge, la discipline chirurgicale </a:t>
            </a:r>
          </a:p>
        </p:txBody>
      </p:sp>
    </p:spTree>
    <p:extLst>
      <p:ext uri="{BB962C8B-B14F-4D97-AF65-F5344CB8AC3E}">
        <p14:creationId xmlns:p14="http://schemas.microsoft.com/office/powerpoint/2010/main" val="3408639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CDB284-FEDC-4ECA-BBBF-985DCEF68668}"/>
              </a:ext>
            </a:extLst>
          </p:cNvPr>
          <p:cNvSpPr txBox="1">
            <a:spLocks noGrp="1"/>
          </p:cNvSpPr>
          <p:nvPr>
            <p:ph type="title"/>
          </p:nvPr>
        </p:nvSpPr>
        <p:spPr>
          <a:xfrm>
            <a:off x="685503" y="131081"/>
            <a:ext cx="8596668" cy="1320800"/>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fr-FR" sz="3200" dirty="0">
                <a:latin typeface="Arial" panose="020B0604020202020204" pitchFamily="34" charset="0"/>
                <a:cs typeface="Arial" panose="020B0604020202020204" pitchFamily="34" charset="0"/>
              </a:rPr>
              <a:t>Résultats (12/12)</a:t>
            </a:r>
            <a:br>
              <a:rPr lang="fr-FR" sz="3200" dirty="0">
                <a:latin typeface="Arial" panose="020B0604020202020204" pitchFamily="34" charset="0"/>
                <a:cs typeface="Arial" panose="020B0604020202020204" pitchFamily="34" charset="0"/>
              </a:rPr>
            </a:br>
            <a:r>
              <a:rPr lang="fr-FR" sz="3200" b="1" dirty="0">
                <a:latin typeface="Arial" panose="020B0604020202020204" pitchFamily="34" charset="0"/>
                <a:cs typeface="Arial" panose="020B0604020202020204" pitchFamily="34" charset="0"/>
              </a:rPr>
              <a:t>Volet social : lien</a:t>
            </a:r>
            <a:endParaRPr lang="fr-FR" sz="3200" b="1" dirty="0"/>
          </a:p>
          <a:p>
            <a:pPr algn="ctr"/>
            <a:r>
              <a:rPr lang="fr-FR" sz="3200" dirty="0">
                <a:latin typeface="Arial" panose="020B0604020202020204" pitchFamily="34" charset="0"/>
                <a:cs typeface="Arial" panose="020B0604020202020204" pitchFamily="34" charset="0"/>
              </a:rPr>
              <a:t> </a:t>
            </a:r>
            <a:br>
              <a:rPr lang="fr-FR" sz="1800" dirty="0"/>
            </a:br>
            <a:endParaRPr lang="en-US" sz="1800" dirty="0"/>
          </a:p>
        </p:txBody>
      </p:sp>
      <p:graphicFrame>
        <p:nvGraphicFramePr>
          <p:cNvPr id="5" name="Espace réservé du contenu 4">
            <a:extLst>
              <a:ext uri="{FF2B5EF4-FFF2-40B4-BE49-F238E27FC236}">
                <a16:creationId xmlns:a16="http://schemas.microsoft.com/office/drawing/2014/main" id="{A94AB4AD-A770-47AF-B806-85DDBDC73642}"/>
              </a:ext>
            </a:extLst>
          </p:cNvPr>
          <p:cNvGraphicFramePr>
            <a:graphicFrameLocks noGrp="1"/>
          </p:cNvGraphicFramePr>
          <p:nvPr>
            <p:ph idx="1"/>
            <p:extLst>
              <p:ext uri="{D42A27DB-BD31-4B8C-83A1-F6EECF244321}">
                <p14:modId xmlns:p14="http://schemas.microsoft.com/office/powerpoint/2010/main" val="2377795263"/>
              </p:ext>
            </p:extLst>
          </p:nvPr>
        </p:nvGraphicFramePr>
        <p:xfrm>
          <a:off x="1128800" y="2589121"/>
          <a:ext cx="8596384" cy="4267200"/>
        </p:xfrm>
        <a:graphic>
          <a:graphicData uri="http://schemas.openxmlformats.org/drawingml/2006/table">
            <a:tbl>
              <a:tblPr firstRow="1" firstCol="1" bandRow="1"/>
              <a:tblGrid>
                <a:gridCol w="2802534">
                  <a:extLst>
                    <a:ext uri="{9D8B030D-6E8A-4147-A177-3AD203B41FA5}">
                      <a16:colId xmlns:a16="http://schemas.microsoft.com/office/drawing/2014/main" val="209125578"/>
                    </a:ext>
                  </a:extLst>
                </a:gridCol>
                <a:gridCol w="717640">
                  <a:extLst>
                    <a:ext uri="{9D8B030D-6E8A-4147-A177-3AD203B41FA5}">
                      <a16:colId xmlns:a16="http://schemas.microsoft.com/office/drawing/2014/main" val="1304006930"/>
                    </a:ext>
                  </a:extLst>
                </a:gridCol>
                <a:gridCol w="814804">
                  <a:extLst>
                    <a:ext uri="{9D8B030D-6E8A-4147-A177-3AD203B41FA5}">
                      <a16:colId xmlns:a16="http://schemas.microsoft.com/office/drawing/2014/main" val="2032110683"/>
                    </a:ext>
                  </a:extLst>
                </a:gridCol>
                <a:gridCol w="1110465">
                  <a:extLst>
                    <a:ext uri="{9D8B030D-6E8A-4147-A177-3AD203B41FA5}">
                      <a16:colId xmlns:a16="http://schemas.microsoft.com/office/drawing/2014/main" val="969352149"/>
                    </a:ext>
                  </a:extLst>
                </a:gridCol>
                <a:gridCol w="1021626">
                  <a:extLst>
                    <a:ext uri="{9D8B030D-6E8A-4147-A177-3AD203B41FA5}">
                      <a16:colId xmlns:a16="http://schemas.microsoft.com/office/drawing/2014/main" val="3708514474"/>
                    </a:ext>
                  </a:extLst>
                </a:gridCol>
                <a:gridCol w="1018850">
                  <a:extLst>
                    <a:ext uri="{9D8B030D-6E8A-4147-A177-3AD203B41FA5}">
                      <a16:colId xmlns:a16="http://schemas.microsoft.com/office/drawing/2014/main" val="4102576128"/>
                    </a:ext>
                  </a:extLst>
                </a:gridCol>
                <a:gridCol w="1110465">
                  <a:extLst>
                    <a:ext uri="{9D8B030D-6E8A-4147-A177-3AD203B41FA5}">
                      <a16:colId xmlns:a16="http://schemas.microsoft.com/office/drawing/2014/main" val="4254243951"/>
                    </a:ext>
                  </a:extLst>
                </a:gridCol>
              </a:tblGrid>
              <a:tr h="402139">
                <a:tc>
                  <a:txBody>
                    <a:bodyPr/>
                    <a:lstStyle/>
                    <a:p>
                      <a:pPr algn="l"/>
                      <a:r>
                        <a:rPr lang="fr-FR"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fr-F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Manger J5</a:t>
                      </a:r>
                      <a:endPar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fr-F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 85)</a:t>
                      </a:r>
                      <a:endPar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6097" marR="560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gridSpan="3">
                  <a:txBody>
                    <a:bodyPr/>
                    <a:lstStyle/>
                    <a:p>
                      <a:pPr algn="ctr"/>
                      <a:r>
                        <a:rPr lang="fr-F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laver J5</a:t>
                      </a:r>
                      <a:endPar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fr-FR"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 = 38)</a:t>
                      </a:r>
                      <a:endParaRPr lang="fr-FR"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56097" marR="5609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574692263"/>
                  </a:ext>
                </a:extLst>
              </a:tr>
              <a:tr h="201069">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oui</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non</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oui</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non</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p</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5097647"/>
                  </a:ext>
                </a:extLst>
              </a:tr>
              <a:tr h="201069">
                <a:tc>
                  <a:txBody>
                    <a:bodyPr/>
                    <a:lstStyle/>
                    <a:p>
                      <a:pPr algn="just"/>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Sexe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fr-FR"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0.02</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0,27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25455883"/>
                  </a:ext>
                </a:extLst>
              </a:tr>
              <a:tr h="201069">
                <a:tc>
                  <a:txBody>
                    <a:bodyPr/>
                    <a:lstStyle/>
                    <a:p>
                      <a:pPr marL="449580" algn="just"/>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Homme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55</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62</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4117897157"/>
                  </a:ext>
                </a:extLst>
              </a:tr>
              <a:tr h="201069">
                <a:tc>
                  <a:txBody>
                    <a:bodyPr/>
                    <a:lstStyle/>
                    <a:p>
                      <a:pPr marL="449580" algn="just"/>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Femme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130</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169</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2327033892"/>
                  </a:ext>
                </a:extLst>
              </a:tr>
              <a:tr h="201069">
                <a:tc>
                  <a:txBody>
                    <a:bodyPr/>
                    <a:lstStyle/>
                    <a:p>
                      <a:pPr algn="just"/>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Age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&lt;0,01</a:t>
                      </a:r>
                      <a:r>
                        <a:rPr lang="fr-FR" sz="14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&lt;0,01</a:t>
                      </a:r>
                      <a:r>
                        <a:rPr lang="fr-FR" sz="1400"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2021219071"/>
                  </a:ext>
                </a:extLst>
              </a:tr>
              <a:tr h="201069">
                <a:tc>
                  <a:txBody>
                    <a:bodyPr/>
                    <a:lstStyle/>
                    <a:p>
                      <a:pPr marL="449580"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&lt; 20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i="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4168122786"/>
                  </a:ext>
                </a:extLst>
              </a:tr>
              <a:tr h="201069">
                <a:tc>
                  <a:txBody>
                    <a:bodyPr/>
                    <a:lstStyle/>
                    <a:p>
                      <a:pPr marL="449580"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 </a:t>
                      </a: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40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34</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i="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61</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1907999648"/>
                  </a:ext>
                </a:extLst>
              </a:tr>
              <a:tr h="201069">
                <a:tc>
                  <a:txBody>
                    <a:bodyPr/>
                    <a:lstStyle/>
                    <a:p>
                      <a:pPr marL="449580" algn="ctr"/>
                      <a:r>
                        <a:rPr lang="en-US"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40 – 60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33</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99</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2488263064"/>
                  </a:ext>
                </a:extLst>
              </a:tr>
              <a:tr h="201069">
                <a:tc>
                  <a:txBody>
                    <a:bodyPr/>
                    <a:lstStyle/>
                    <a:p>
                      <a:pPr marL="449580"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&gt; 60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13</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54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63</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4129487403"/>
                  </a:ext>
                </a:extLst>
              </a:tr>
              <a:tr h="201069">
                <a:tc>
                  <a:txBody>
                    <a:bodyPr/>
                    <a:lstStyle/>
                    <a:p>
                      <a:pPr algn="l"/>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Ophtalmologie</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0,00</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0,66</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4007016150"/>
                  </a:ext>
                </a:extLst>
              </a:tr>
              <a:tr h="201069">
                <a:tc>
                  <a:txBody>
                    <a:bodyPr/>
                    <a:lstStyle/>
                    <a:p>
                      <a:pPr marL="449580" algn="l"/>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Oui</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2647015356"/>
                  </a:ext>
                </a:extLst>
              </a:tr>
              <a:tr h="201069">
                <a:tc>
                  <a:txBody>
                    <a:bodyPr/>
                    <a:lstStyle/>
                    <a:p>
                      <a:pPr marL="449580" algn="l"/>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Non</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35</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202</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1708970471"/>
                  </a:ext>
                </a:extLst>
              </a:tr>
              <a:tr h="201069">
                <a:tc>
                  <a:txBody>
                    <a:bodyPr/>
                    <a:lstStyle/>
                    <a:p>
                      <a:pPr algn="l"/>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Orthopédie</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0,72</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&lt;0,01</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2448137130"/>
                  </a:ext>
                </a:extLst>
              </a:tr>
              <a:tr h="201069">
                <a:tc>
                  <a:txBody>
                    <a:bodyPr/>
                    <a:lstStyle/>
                    <a:p>
                      <a:pPr marL="449580" algn="l"/>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Oui</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30</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31</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957593844"/>
                  </a:ext>
                </a:extLst>
              </a:tr>
              <a:tr h="201069">
                <a:tc>
                  <a:txBody>
                    <a:bodyPr/>
                    <a:lstStyle/>
                    <a:p>
                      <a:pPr marL="449580" algn="l"/>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Non</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68</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154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24</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2451693420"/>
                  </a:ext>
                </a:extLst>
              </a:tr>
              <a:tr h="201069">
                <a:tc>
                  <a:txBody>
                    <a:bodyPr/>
                    <a:lstStyle/>
                    <a:p>
                      <a:pPr algn="l"/>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Stomatologie</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a:solidFill>
                            <a:srgbClr val="FF0000"/>
                          </a:solidFill>
                          <a:effectLst/>
                          <a:latin typeface="Calibri" panose="020F0502020204030204" pitchFamily="34" charset="0"/>
                          <a:ea typeface="Times New Roman" panose="02020603050405020304" pitchFamily="18" charset="0"/>
                          <a:cs typeface="Arial" panose="020B0604020202020204" pitchFamily="34" charset="0"/>
                        </a:rPr>
                        <a:t>0,03</a:t>
                      </a:r>
                      <a:endParaRPr lang="fr-FR" sz="1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0,88</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3754738179"/>
                  </a:ext>
                </a:extLst>
              </a:tr>
              <a:tr h="201069">
                <a:tc>
                  <a:txBody>
                    <a:bodyPr/>
                    <a:lstStyle/>
                    <a:p>
                      <a:pPr marL="449580" algn="l"/>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Oui</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b="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a:noFill/>
                    </a:lnB>
                  </a:tcPr>
                </a:tc>
                <a:extLst>
                  <a:ext uri="{0D108BD9-81ED-4DB2-BD59-A6C34878D82A}">
                    <a16:rowId xmlns:a16="http://schemas.microsoft.com/office/drawing/2014/main" val="135896344"/>
                  </a:ext>
                </a:extLst>
              </a:tr>
              <a:tr h="201069">
                <a:tc>
                  <a:txBody>
                    <a:bodyPr/>
                    <a:lstStyle/>
                    <a:p>
                      <a:pPr marL="449580" algn="l"/>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Non</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73</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175</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36</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fr-FR" sz="14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212</a:t>
                      </a:r>
                      <a:endParaRPr lang="fr-FR"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r>
                        <a:rPr lang="fr-FR" sz="14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a:t>
                      </a:r>
                      <a:endParaRPr lang="fr-FR"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097" marR="56097"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0891"/>
                  </a:ext>
                </a:extLst>
              </a:tr>
            </a:tbl>
          </a:graphicData>
        </a:graphic>
      </p:graphicFrame>
      <p:sp>
        <p:nvSpPr>
          <p:cNvPr id="4" name="Espace réservé du numéro de diapositive 3">
            <a:extLst>
              <a:ext uri="{FF2B5EF4-FFF2-40B4-BE49-F238E27FC236}">
                <a16:creationId xmlns:a16="http://schemas.microsoft.com/office/drawing/2014/main" id="{1CCB5941-D131-4C01-97D3-96EB2407FB84}"/>
              </a:ext>
            </a:extLst>
          </p:cNvPr>
          <p:cNvSpPr>
            <a:spLocks noGrp="1"/>
          </p:cNvSpPr>
          <p:nvPr>
            <p:ph type="sldNum" sz="quarter" idx="4"/>
          </p:nvPr>
        </p:nvSpPr>
        <p:spPr/>
        <p:txBody>
          <a:bodyPr/>
          <a:lstStyle/>
          <a:p>
            <a:fld id="{3CD576DE-4659-4528-AC53-38A00678CB72}" type="slidenum">
              <a:rPr lang="en-US" smtClean="0"/>
              <a:pPr/>
              <a:t>28</a:t>
            </a:fld>
            <a:endParaRPr lang="en-US"/>
          </a:p>
        </p:txBody>
      </p:sp>
      <p:sp>
        <p:nvSpPr>
          <p:cNvPr id="6" name="ZoneTexte 5">
            <a:extLst>
              <a:ext uri="{FF2B5EF4-FFF2-40B4-BE49-F238E27FC236}">
                <a16:creationId xmlns:a16="http://schemas.microsoft.com/office/drawing/2014/main" id="{BBB586CF-901B-4452-884C-C96A0C1281BC}"/>
              </a:ext>
            </a:extLst>
          </p:cNvPr>
          <p:cNvSpPr txBox="1"/>
          <p:nvPr/>
        </p:nvSpPr>
        <p:spPr>
          <a:xfrm>
            <a:off x="1444630" y="1268321"/>
            <a:ext cx="10091244" cy="1200329"/>
          </a:xfrm>
          <a:prstGeom prst="rect">
            <a:avLst/>
          </a:prstGeom>
          <a:noFill/>
        </p:spPr>
        <p:txBody>
          <a:bodyPr wrap="square" rtlCol="0">
            <a:spAutoFit/>
          </a:bodyPr>
          <a:lstStyle/>
          <a:p>
            <a:r>
              <a:rPr lang="fr-FR" dirty="0">
                <a:latin typeface="Arial" panose="020B0604020202020204" pitchFamily="34" charset="0"/>
                <a:cs typeface="Arial" panose="020B0604020202020204" pitchFamily="34" charset="0"/>
              </a:rPr>
              <a:t>Les difficultés à manger à J5 sont </a:t>
            </a:r>
            <a:r>
              <a:rPr lang="fr-FR" b="1" dirty="0">
                <a:latin typeface="Arial" panose="020B0604020202020204" pitchFamily="34" charset="0"/>
                <a:cs typeface="Arial" panose="020B0604020202020204" pitchFamily="34" charset="0"/>
              </a:rPr>
              <a:t>liées à l’âge, au sexe et à la discipline chirurgicale </a:t>
            </a:r>
          </a:p>
          <a:p>
            <a:r>
              <a:rPr lang="fr-FR" dirty="0">
                <a:latin typeface="Arial" panose="020B0604020202020204" pitchFamily="34" charset="0"/>
                <a:cs typeface="Arial" panose="020B0604020202020204" pitchFamily="34" charset="0"/>
              </a:rPr>
              <a:t>Les difficultés à se laver à J5 sont </a:t>
            </a:r>
            <a:r>
              <a:rPr lang="fr-FR" b="1" dirty="0">
                <a:latin typeface="Arial" panose="020B0604020202020204" pitchFamily="34" charset="0"/>
                <a:cs typeface="Arial" panose="020B0604020202020204" pitchFamily="34" charset="0"/>
              </a:rPr>
              <a:t>liées à l’âge,  et à la discipline chirurgicale </a:t>
            </a:r>
          </a:p>
          <a:p>
            <a:endParaRPr lang="fr-FR" dirty="0">
              <a:latin typeface="Arial" panose="020B0604020202020204" pitchFamily="34" charset="0"/>
              <a:cs typeface="Arial" panose="020B0604020202020204" pitchFamily="34" charset="0"/>
            </a:endParaRPr>
          </a:p>
          <a:p>
            <a:r>
              <a:rPr lang="fr-FR" dirty="0">
                <a:latin typeface="Arial" panose="020B0604020202020204" pitchFamily="34" charset="0"/>
                <a:cs typeface="Arial" panose="020B0604020202020204" pitchFamily="34" charset="0"/>
              </a:rPr>
              <a:t>Tableau 3 : Lien entre les motifs d’appel à J5 et : le sexe, l’âge, la discipline chirurgicale  </a:t>
            </a:r>
          </a:p>
        </p:txBody>
      </p:sp>
    </p:spTree>
    <p:extLst>
      <p:ext uri="{BB962C8B-B14F-4D97-AF65-F5344CB8AC3E}">
        <p14:creationId xmlns:p14="http://schemas.microsoft.com/office/powerpoint/2010/main" val="1144938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AB6340B-DACE-4ADF-B121-B05554E26A51}"/>
              </a:ext>
            </a:extLst>
          </p:cNvPr>
          <p:cNvSpPr>
            <a:spLocks noGrp="1"/>
          </p:cNvSpPr>
          <p:nvPr>
            <p:ph type="title"/>
          </p:nvPr>
        </p:nvSpPr>
        <p:spPr/>
        <p:txBody>
          <a:bodyPr anchor="ctr">
            <a:normAutofit/>
          </a:bodyPr>
          <a:lstStyle/>
          <a:p>
            <a:pPr algn="ctr"/>
            <a:r>
              <a:rPr lang="fr-FR" sz="3200" dirty="0">
                <a:latin typeface="Arial" panose="020B0604020202020204" pitchFamily="34" charset="0"/>
                <a:cs typeface="Arial" panose="020B0604020202020204" pitchFamily="34" charset="0"/>
              </a:rPr>
              <a:t>DISCUSSION</a:t>
            </a:r>
          </a:p>
        </p:txBody>
      </p:sp>
      <p:pic>
        <p:nvPicPr>
          <p:cNvPr id="5" name="Espace réservé du contenu 4">
            <a:extLst>
              <a:ext uri="{FF2B5EF4-FFF2-40B4-BE49-F238E27FC236}">
                <a16:creationId xmlns:a16="http://schemas.microsoft.com/office/drawing/2014/main" id="{AE291210-C164-4BA1-A4C8-CC3EBD5A896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8019" y="2243931"/>
            <a:ext cx="6096000" cy="3714750"/>
          </a:xfrm>
          <a:prstGeom prst="rect">
            <a:avLst/>
          </a:prstGeom>
        </p:spPr>
      </p:pic>
      <p:sp>
        <p:nvSpPr>
          <p:cNvPr id="4" name="Espace réservé du numéro de diapositive 3">
            <a:extLst>
              <a:ext uri="{FF2B5EF4-FFF2-40B4-BE49-F238E27FC236}">
                <a16:creationId xmlns:a16="http://schemas.microsoft.com/office/drawing/2014/main" id="{F1F9F1A0-055B-477F-B40B-105C80417857}"/>
              </a:ext>
            </a:extLst>
          </p:cNvPr>
          <p:cNvSpPr>
            <a:spLocks noGrp="1"/>
          </p:cNvSpPr>
          <p:nvPr>
            <p:ph type="sldNum" sz="quarter" idx="4"/>
          </p:nvPr>
        </p:nvSpPr>
        <p:spPr/>
        <p:txBody>
          <a:bodyPr/>
          <a:lstStyle/>
          <a:p>
            <a:fld id="{3CD576DE-4659-4528-AC53-38A00678CB72}" type="slidenum">
              <a:rPr lang="en-US" smtClean="0"/>
              <a:pPr/>
              <a:t>29</a:t>
            </a:fld>
            <a:endParaRPr lang="en-US"/>
          </a:p>
        </p:txBody>
      </p:sp>
      <p:pic>
        <p:nvPicPr>
          <p:cNvPr id="11" name="Image 10">
            <a:extLst>
              <a:ext uri="{FF2B5EF4-FFF2-40B4-BE49-F238E27FC236}">
                <a16:creationId xmlns:a16="http://schemas.microsoft.com/office/drawing/2014/main" id="{52C96738-E821-4035-BB03-AD3002CCE9F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4741" y="2286000"/>
            <a:ext cx="10858500" cy="3810000"/>
          </a:xfrm>
          <a:prstGeom prst="rect">
            <a:avLst/>
          </a:prstGeom>
        </p:spPr>
      </p:pic>
      <p:sp>
        <p:nvSpPr>
          <p:cNvPr id="12" name="ZoneTexte 11">
            <a:extLst>
              <a:ext uri="{FF2B5EF4-FFF2-40B4-BE49-F238E27FC236}">
                <a16:creationId xmlns:a16="http://schemas.microsoft.com/office/drawing/2014/main" id="{1F37FECF-259E-4F5E-A2C2-E5BD7B4042F2}"/>
              </a:ext>
            </a:extLst>
          </p:cNvPr>
          <p:cNvSpPr txBox="1"/>
          <p:nvPr/>
        </p:nvSpPr>
        <p:spPr>
          <a:xfrm>
            <a:off x="994741" y="6096000"/>
            <a:ext cx="10858500" cy="230832"/>
          </a:xfrm>
          <a:prstGeom prst="rect">
            <a:avLst/>
          </a:prstGeom>
          <a:noFill/>
        </p:spPr>
        <p:txBody>
          <a:bodyPr wrap="square" rtlCol="0">
            <a:spAutoFit/>
          </a:bodyPr>
          <a:lstStyle/>
          <a:p>
            <a:r>
              <a:rPr lang="fr-FR" sz="900" dirty="0">
                <a:hlinkClick r:id="rId4" tooltip="https://teachonline.ca/tools-trends/facilitating-student-engagement/how-to-prepare-and-moderate-online-discussions-for-online-learning"/>
              </a:rPr>
              <a:t>Cette photo</a:t>
            </a:r>
            <a:r>
              <a:rPr lang="fr-FR" sz="900" dirty="0"/>
              <a:t> par Auteur inconnu est soumise à la licence </a:t>
            </a:r>
            <a:r>
              <a:rPr lang="fr-FR" sz="900" dirty="0">
                <a:hlinkClick r:id="rId5" tooltip="https://creativecommons.org/licenses/by-sa/3.0/"/>
              </a:rPr>
              <a:t>CC BY-SA</a:t>
            </a:r>
            <a:endParaRPr lang="fr-FR" sz="900" dirty="0"/>
          </a:p>
        </p:txBody>
      </p:sp>
    </p:spTree>
    <p:extLst>
      <p:ext uri="{BB962C8B-B14F-4D97-AF65-F5344CB8AC3E}">
        <p14:creationId xmlns:p14="http://schemas.microsoft.com/office/powerpoint/2010/main" val="1825317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6CF035BF-7A8F-42BA-814B-7043E06C03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6722" y="1690688"/>
            <a:ext cx="5125278" cy="5135577"/>
          </a:xfrm>
          <a:prstGeom prst="rect">
            <a:avLst/>
          </a:prstGeom>
        </p:spPr>
      </p:pic>
      <p:sp>
        <p:nvSpPr>
          <p:cNvPr id="2" name="Title 1">
            <a:extLst>
              <a:ext uri="{FF2B5EF4-FFF2-40B4-BE49-F238E27FC236}">
                <a16:creationId xmlns:a16="http://schemas.microsoft.com/office/drawing/2014/main" id="{F53AFCA7-591F-453B-8C44-A4ECAFB320B4}"/>
              </a:ext>
            </a:extLst>
          </p:cNvPr>
          <p:cNvSpPr>
            <a:spLocks noGrp="1"/>
          </p:cNvSpPr>
          <p:nvPr>
            <p:ph type="title"/>
          </p:nvPr>
        </p:nvSpPr>
        <p:spPr/>
        <p:txBody>
          <a:bodyPr>
            <a:normAutofit/>
          </a:bodyPr>
          <a:lstStyle/>
          <a:p>
            <a:pPr algn="ctr">
              <a:lnSpc>
                <a:spcPct val="100000"/>
              </a:lnSpc>
            </a:pPr>
            <a:r>
              <a:rPr lang="fr-FR" sz="3600" dirty="0">
                <a:solidFill>
                  <a:schemeClr val="accent2">
                    <a:lumMod val="75000"/>
                  </a:schemeClr>
                </a:solidFill>
              </a:rPr>
              <a:t>Introduction (1/3)</a:t>
            </a:r>
            <a:endParaRPr lang="en-US" i="1" dirty="0">
              <a:solidFill>
                <a:schemeClr val="accent2">
                  <a:lumMod val="75000"/>
                </a:schemeClr>
              </a:solidFill>
            </a:endParaRPr>
          </a:p>
        </p:txBody>
      </p:sp>
      <p:sp>
        <p:nvSpPr>
          <p:cNvPr id="3" name="Content Placeholder 2">
            <a:extLst>
              <a:ext uri="{FF2B5EF4-FFF2-40B4-BE49-F238E27FC236}">
                <a16:creationId xmlns:a16="http://schemas.microsoft.com/office/drawing/2014/main" id="{335DC7BD-E104-455A-9614-1EF490A6EA37}"/>
              </a:ext>
            </a:extLst>
          </p:cNvPr>
          <p:cNvSpPr>
            <a:spLocks noGrp="1"/>
          </p:cNvSpPr>
          <p:nvPr>
            <p:ph idx="1"/>
          </p:nvPr>
        </p:nvSpPr>
        <p:spPr>
          <a:xfrm>
            <a:off x="677334" y="1690689"/>
            <a:ext cx="6763126" cy="4350674"/>
          </a:xfrm>
        </p:spPr>
        <p:txBody>
          <a:bodyPr>
            <a:normAutofit/>
          </a:bodyPr>
          <a:lstStyle/>
          <a:p>
            <a:pPr marL="0" indent="0" algn="just">
              <a:lnSpc>
                <a:spcPct val="150000"/>
              </a:lnSpc>
              <a:buNone/>
            </a:pPr>
            <a:r>
              <a:rPr lang="fr-FR" sz="2000" b="1" dirty="0">
                <a:solidFill>
                  <a:schemeClr val="tx1"/>
                </a:solidFill>
                <a:latin typeface="Arial" panose="020B0604020202020204" pitchFamily="34" charset="0"/>
                <a:cs typeface="Arial" panose="020B0604020202020204" pitchFamily="34" charset="0"/>
              </a:rPr>
              <a:t>Définition de la chirurgie ambulatoire (CA) : </a:t>
            </a:r>
            <a:r>
              <a:rPr lang="fr-FR" sz="2000" dirty="0">
                <a:solidFill>
                  <a:srgbClr val="002060"/>
                </a:solidFill>
                <a:latin typeface="Arial" panose="020B0604020202020204" pitchFamily="34" charset="0"/>
                <a:cs typeface="Arial" panose="020B0604020202020204" pitchFamily="34" charset="0"/>
              </a:rPr>
              <a:t>« la chirurgie ambulatoire est l‘ensemble des actes chirurgicaux programmés et réalisés dans des conditions techniques nécessitant impérativement la sécurité d’un bloc opératoire, sous une anesthésie de mode variable, suivie d’une surveillance postopératoire permettant, sans risque majoré, le retour à domicile du patient le jour même de son intervention »</a:t>
            </a:r>
            <a:endParaRPr lang="fr-FR" sz="1600" b="1" dirty="0">
              <a:solidFill>
                <a:srgbClr val="002060"/>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33D662F-5102-40F4-90E6-1A2B5298BCB4}"/>
              </a:ext>
            </a:extLst>
          </p:cNvPr>
          <p:cNvSpPr>
            <a:spLocks noGrp="1"/>
          </p:cNvSpPr>
          <p:nvPr>
            <p:ph type="sldNum" sz="quarter" idx="4"/>
          </p:nvPr>
        </p:nvSpPr>
        <p:spPr/>
        <p:txBody>
          <a:bodyPr/>
          <a:lstStyle/>
          <a:p>
            <a:fld id="{3CD576DE-4659-4528-AC53-38A00678CB72}" type="slidenum">
              <a:rPr lang="en-US" smtClean="0"/>
              <a:t>3</a:t>
            </a:fld>
            <a:endParaRPr lang="en-US"/>
          </a:p>
        </p:txBody>
      </p:sp>
    </p:spTree>
    <p:extLst>
      <p:ext uri="{BB962C8B-B14F-4D97-AF65-F5344CB8AC3E}">
        <p14:creationId xmlns:p14="http://schemas.microsoft.com/office/powerpoint/2010/main" val="397821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88B2-9DF9-4A6A-9AA3-12752FD1D4FB}"/>
              </a:ext>
            </a:extLst>
          </p:cNvPr>
          <p:cNvSpPr>
            <a:spLocks noGrp="1"/>
          </p:cNvSpPr>
          <p:nvPr>
            <p:ph type="title"/>
          </p:nvPr>
        </p:nvSpPr>
        <p:spPr/>
        <p:txBody>
          <a:bodyPr>
            <a:normAutofit/>
          </a:bodyPr>
          <a:lstStyle/>
          <a:p>
            <a:pPr algn="ctr"/>
            <a:r>
              <a:rPr lang="fr-FR" sz="3600" dirty="0">
                <a:latin typeface="Arial" panose="020B0604020202020204" pitchFamily="34" charset="0"/>
                <a:cs typeface="Arial" panose="020B0604020202020204" pitchFamily="34" charset="0"/>
              </a:rPr>
              <a:t>Discussion (1/8) </a:t>
            </a:r>
            <a:br>
              <a:rPr lang="fr-FR" dirty="0"/>
            </a:br>
            <a:endParaRPr lang="en-US" sz="2800" i="1" dirty="0"/>
          </a:p>
        </p:txBody>
      </p:sp>
      <p:sp>
        <p:nvSpPr>
          <p:cNvPr id="3" name="Content Placeholder 2">
            <a:extLst>
              <a:ext uri="{FF2B5EF4-FFF2-40B4-BE49-F238E27FC236}">
                <a16:creationId xmlns:a16="http://schemas.microsoft.com/office/drawing/2014/main" id="{B72DA31C-4D18-4569-96BD-8B264DB63625}"/>
              </a:ext>
            </a:extLst>
          </p:cNvPr>
          <p:cNvSpPr>
            <a:spLocks noGrp="1"/>
          </p:cNvSpPr>
          <p:nvPr>
            <p:ph idx="1"/>
          </p:nvPr>
        </p:nvSpPr>
        <p:spPr/>
        <p:txBody>
          <a:bodyPr>
            <a:normAutofit/>
          </a:bodyPr>
          <a:lstStyle/>
          <a:p>
            <a:pPr>
              <a:lnSpc>
                <a:spcPct val="150000"/>
              </a:lnSpc>
            </a:pPr>
            <a:endParaRPr lang="fr-FR" sz="2000" b="1" dirty="0">
              <a:solidFill>
                <a:srgbClr val="002060"/>
              </a:solidFill>
              <a:effectLst/>
              <a:ea typeface="Calibri" panose="020F0502020204030204" pitchFamily="34" charset="0"/>
            </a:endParaRPr>
          </a:p>
          <a:p>
            <a:pPr>
              <a:lnSpc>
                <a:spcPct val="150000"/>
              </a:lnSpc>
            </a:pPr>
            <a:endParaRPr lang="fr-FR" b="1" dirty="0">
              <a:solidFill>
                <a:srgbClr val="002060"/>
              </a:solidFill>
              <a:ea typeface="Calibri" panose="020F0502020204030204" pitchFamily="34" charset="0"/>
            </a:endParaRPr>
          </a:p>
          <a:p>
            <a:pPr marL="530352" lvl="1" indent="0">
              <a:lnSpc>
                <a:spcPct val="150000"/>
              </a:lnSpc>
              <a:buNone/>
            </a:pPr>
            <a:endParaRPr lang="fr-FR" sz="1600" dirty="0">
              <a:ea typeface="Calibri" panose="020F0502020204030204" pitchFamily="34" charset="0"/>
            </a:endParaRPr>
          </a:p>
        </p:txBody>
      </p:sp>
      <p:sp>
        <p:nvSpPr>
          <p:cNvPr id="4" name="Slide Number Placeholder 3">
            <a:extLst>
              <a:ext uri="{FF2B5EF4-FFF2-40B4-BE49-F238E27FC236}">
                <a16:creationId xmlns:a16="http://schemas.microsoft.com/office/drawing/2014/main" id="{E086F668-4221-4287-9D91-B3FB72D91BFE}"/>
              </a:ext>
            </a:extLst>
          </p:cNvPr>
          <p:cNvSpPr>
            <a:spLocks noGrp="1"/>
          </p:cNvSpPr>
          <p:nvPr>
            <p:ph type="sldNum" sz="quarter" idx="4"/>
          </p:nvPr>
        </p:nvSpPr>
        <p:spPr/>
        <p:txBody>
          <a:bodyPr/>
          <a:lstStyle/>
          <a:p>
            <a:fld id="{3CD576DE-4659-4528-AC53-38A00678CB72}" type="slidenum">
              <a:rPr lang="en-US" smtClean="0"/>
              <a:t>30</a:t>
            </a:fld>
            <a:endParaRPr lang="en-US" dirty="0"/>
          </a:p>
        </p:txBody>
      </p:sp>
      <p:sp>
        <p:nvSpPr>
          <p:cNvPr id="5" name="ZoneTexte 4">
            <a:extLst>
              <a:ext uri="{FF2B5EF4-FFF2-40B4-BE49-F238E27FC236}">
                <a16:creationId xmlns:a16="http://schemas.microsoft.com/office/drawing/2014/main" id="{40254F90-BF7A-4185-B31D-2CBC3415DA48}"/>
              </a:ext>
            </a:extLst>
          </p:cNvPr>
          <p:cNvSpPr txBox="1"/>
          <p:nvPr/>
        </p:nvSpPr>
        <p:spPr>
          <a:xfrm>
            <a:off x="764086" y="1454381"/>
            <a:ext cx="2564296" cy="646331"/>
          </a:xfrm>
          <a:prstGeom prst="rect">
            <a:avLst/>
          </a:prstGeom>
          <a:noFill/>
        </p:spPr>
        <p:txBody>
          <a:bodyPr wrap="square" rtlCol="0">
            <a:spAutoFit/>
          </a:bodyPr>
          <a:lstStyle/>
          <a:p>
            <a:r>
              <a:rPr lang="fr-FR" dirty="0">
                <a:latin typeface="Arial" panose="020B0604020202020204" pitchFamily="34" charset="0"/>
                <a:ea typeface="Calibri" panose="020F0502020204030204" pitchFamily="34" charset="0"/>
                <a:cs typeface="Arial" panose="020B0604020202020204" pitchFamily="34" charset="0"/>
              </a:rPr>
              <a:t>Taux de réponse aux sms à J3 et J5 : </a:t>
            </a:r>
            <a:r>
              <a:rPr lang="fr-FR" b="1" dirty="0">
                <a:latin typeface="Arial" panose="020B0604020202020204" pitchFamily="34" charset="0"/>
                <a:ea typeface="Calibri" panose="020F0502020204030204" pitchFamily="34" charset="0"/>
                <a:cs typeface="Arial" panose="020B0604020202020204" pitchFamily="34" charset="0"/>
              </a:rPr>
              <a:t>72%  </a:t>
            </a:r>
          </a:p>
        </p:txBody>
      </p:sp>
      <p:sp>
        <p:nvSpPr>
          <p:cNvPr id="9" name="Accolade ouvrante 8">
            <a:extLst>
              <a:ext uri="{FF2B5EF4-FFF2-40B4-BE49-F238E27FC236}">
                <a16:creationId xmlns:a16="http://schemas.microsoft.com/office/drawing/2014/main" id="{C395BC68-4E00-4604-B8E5-E4A5AAAC9004}"/>
              </a:ext>
            </a:extLst>
          </p:cNvPr>
          <p:cNvSpPr/>
          <p:nvPr/>
        </p:nvSpPr>
        <p:spPr>
          <a:xfrm>
            <a:off x="3305191" y="1304333"/>
            <a:ext cx="457200" cy="1536659"/>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
        <p:nvSpPr>
          <p:cNvPr id="11" name="ZoneTexte 10">
            <a:extLst>
              <a:ext uri="{FF2B5EF4-FFF2-40B4-BE49-F238E27FC236}">
                <a16:creationId xmlns:a16="http://schemas.microsoft.com/office/drawing/2014/main" id="{954388EE-ACE7-42EB-8D1D-22FD186B714D}"/>
              </a:ext>
            </a:extLst>
          </p:cNvPr>
          <p:cNvSpPr txBox="1"/>
          <p:nvPr/>
        </p:nvSpPr>
        <p:spPr>
          <a:xfrm>
            <a:off x="3935896" y="1193723"/>
            <a:ext cx="8256104" cy="170354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David L. et al en 2016  : 81 %</a:t>
            </a:r>
          </a:p>
          <a:p>
            <a:pPr marL="285750" indent="-285750">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Jaubert J. et al 67%  en 2015 à l’hôpital privé d’Antony</a:t>
            </a:r>
          </a:p>
          <a:p>
            <a:pPr marL="285750" indent="-285750">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Utilisation des SMS comme outil de suivi/évaluation des patients en postopératoire</a:t>
            </a:r>
          </a:p>
        </p:txBody>
      </p:sp>
      <p:sp>
        <p:nvSpPr>
          <p:cNvPr id="15" name="ZoneTexte 14">
            <a:extLst>
              <a:ext uri="{FF2B5EF4-FFF2-40B4-BE49-F238E27FC236}">
                <a16:creationId xmlns:a16="http://schemas.microsoft.com/office/drawing/2014/main" id="{3B09F571-B7DF-415C-8BC7-C9F6BB9083FD}"/>
              </a:ext>
            </a:extLst>
          </p:cNvPr>
          <p:cNvSpPr txBox="1"/>
          <p:nvPr/>
        </p:nvSpPr>
        <p:spPr>
          <a:xfrm>
            <a:off x="1075514" y="4510934"/>
            <a:ext cx="2229677" cy="1892826"/>
          </a:xfrm>
          <a:prstGeom prst="rect">
            <a:avLst/>
          </a:prstGeom>
          <a:noFill/>
        </p:spPr>
        <p:txBody>
          <a:bodyPr wrap="square" rtlCol="0">
            <a:spAutoFit/>
          </a:bodyPr>
          <a:lstStyle/>
          <a:p>
            <a:r>
              <a:rPr lang="fr-FR" b="1" dirty="0">
                <a:latin typeface="Arial" panose="020B0604020202020204" pitchFamily="34" charset="0"/>
                <a:cs typeface="Arial" panose="020B0604020202020204" pitchFamily="34" charset="0"/>
              </a:rPr>
              <a:t>Taux d’appel </a:t>
            </a:r>
            <a:r>
              <a:rPr lang="fr-FR" dirty="0">
                <a:latin typeface="Arial" panose="020B0604020202020204" pitchFamily="34" charset="0"/>
                <a:cs typeface="Arial" panose="020B0604020202020204" pitchFamily="34" charset="0"/>
              </a:rPr>
              <a:t>: </a:t>
            </a:r>
          </a:p>
          <a:p>
            <a:pPr marL="742950" lvl="1"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J3 = 15,5%</a:t>
            </a:r>
          </a:p>
          <a:p>
            <a:pPr marL="742950" lvl="1"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J13 = 14,7%</a:t>
            </a:r>
          </a:p>
          <a:p>
            <a:pPr marL="742950" lvl="1" indent="-285750">
              <a:lnSpc>
                <a:spcPct val="150000"/>
              </a:lnSpc>
              <a:buFont typeface="Arial" panose="020B0604020202020204" pitchFamily="34" charset="0"/>
              <a:buChar char="•"/>
            </a:pPr>
            <a:r>
              <a:rPr lang="fr-FR" dirty="0">
                <a:latin typeface="Arial" panose="020B0604020202020204" pitchFamily="34" charset="0"/>
                <a:cs typeface="Arial" panose="020B0604020202020204" pitchFamily="34" charset="0"/>
              </a:rPr>
              <a:t>J23 = 7,1%</a:t>
            </a:r>
          </a:p>
          <a:p>
            <a:endParaRPr lang="fr-FR" dirty="0"/>
          </a:p>
        </p:txBody>
      </p:sp>
      <p:sp>
        <p:nvSpPr>
          <p:cNvPr id="16" name="ZoneTexte 15">
            <a:extLst>
              <a:ext uri="{FF2B5EF4-FFF2-40B4-BE49-F238E27FC236}">
                <a16:creationId xmlns:a16="http://schemas.microsoft.com/office/drawing/2014/main" id="{DEF98547-7064-4B80-8919-05EE9A80BBE9}"/>
              </a:ext>
            </a:extLst>
          </p:cNvPr>
          <p:cNvSpPr txBox="1"/>
          <p:nvPr/>
        </p:nvSpPr>
        <p:spPr>
          <a:xfrm>
            <a:off x="3935896" y="4154258"/>
            <a:ext cx="7798906" cy="2534027"/>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Besoins médicaux </a:t>
            </a:r>
            <a:r>
              <a:rPr lang="fr-FR" b="1" dirty="0">
                <a:solidFill>
                  <a:srgbClr val="FF0000"/>
                </a:solidFill>
                <a:latin typeface="Arial" panose="020B0604020202020204" pitchFamily="34" charset="0"/>
                <a:cs typeface="Arial" panose="020B0604020202020204" pitchFamily="34" charset="0"/>
              </a:rPr>
              <a:t>persistants jusqu’à 30 jours postopératoire </a:t>
            </a:r>
          </a:p>
          <a:p>
            <a:pPr marL="285750" indent="-285750">
              <a:lnSpc>
                <a:spcPct val="150000"/>
              </a:lnSpc>
              <a:buFont typeface="Wingdings" panose="05000000000000000000" pitchFamily="2" charset="2"/>
              <a:buChar char="Ø"/>
            </a:pPr>
            <a:r>
              <a:rPr lang="fr-FR" dirty="0" err="1">
                <a:latin typeface="Arial" panose="020B0604020202020204" pitchFamily="34" charset="0"/>
                <a:cs typeface="Arial" panose="020B0604020202020204" pitchFamily="34" charset="0"/>
              </a:rPr>
              <a:t>Twersky</a:t>
            </a:r>
            <a:r>
              <a:rPr lang="fr-FR" dirty="0">
                <a:latin typeface="Arial" panose="020B0604020202020204" pitchFamily="34" charset="0"/>
                <a:cs typeface="Arial" panose="020B0604020202020204" pitchFamily="34" charset="0"/>
              </a:rPr>
              <a:t> R. et al en 1994 : taux de réadmission de 3% dans les 30 jours postopératoires.</a:t>
            </a:r>
          </a:p>
          <a:p>
            <a:pPr>
              <a:lnSpc>
                <a:spcPct val="150000"/>
              </a:lnSpc>
            </a:pPr>
            <a:r>
              <a:rPr lang="fr-FR" dirty="0">
                <a:latin typeface="Arial" panose="020B0604020202020204" pitchFamily="34" charset="0"/>
                <a:cs typeface="Arial" panose="020B0604020202020204" pitchFamily="34" charset="0"/>
              </a:rPr>
              <a:t>Explications possibles : </a:t>
            </a:r>
          </a:p>
          <a:p>
            <a:pPr marL="285750" indent="-285750">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Remise du livret d’information à la sortie du patient pas faite ?</a:t>
            </a:r>
          </a:p>
          <a:p>
            <a:pPr marL="285750" indent="-285750">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Incompréhension du livret d’information par les patients </a:t>
            </a:r>
          </a:p>
        </p:txBody>
      </p:sp>
      <p:sp>
        <p:nvSpPr>
          <p:cNvPr id="17" name="Accolade ouvrante 16">
            <a:extLst>
              <a:ext uri="{FF2B5EF4-FFF2-40B4-BE49-F238E27FC236}">
                <a16:creationId xmlns:a16="http://schemas.microsoft.com/office/drawing/2014/main" id="{D25DB255-2504-425C-A58D-0F2AD191D98D}"/>
              </a:ext>
            </a:extLst>
          </p:cNvPr>
          <p:cNvSpPr/>
          <p:nvPr/>
        </p:nvSpPr>
        <p:spPr>
          <a:xfrm>
            <a:off x="3305191" y="4226409"/>
            <a:ext cx="404192" cy="2461876"/>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a:p>
        </p:txBody>
      </p:sp>
      <p:sp>
        <p:nvSpPr>
          <p:cNvPr id="6" name="ZoneTexte 5">
            <a:extLst>
              <a:ext uri="{FF2B5EF4-FFF2-40B4-BE49-F238E27FC236}">
                <a16:creationId xmlns:a16="http://schemas.microsoft.com/office/drawing/2014/main" id="{A1DDD83D-565F-4D63-83A3-5E8545960432}"/>
              </a:ext>
            </a:extLst>
          </p:cNvPr>
          <p:cNvSpPr txBox="1"/>
          <p:nvPr/>
        </p:nvSpPr>
        <p:spPr>
          <a:xfrm>
            <a:off x="5273458" y="3335259"/>
            <a:ext cx="3031298" cy="523220"/>
          </a:xfrm>
          <a:prstGeom prst="rect">
            <a:avLst/>
          </a:prstGeom>
          <a:noFill/>
        </p:spPr>
        <p:txBody>
          <a:bodyPr wrap="square" rtlCol="0">
            <a:spAutoFit/>
          </a:bodyPr>
          <a:lstStyle/>
          <a:p>
            <a:r>
              <a:rPr lang="fr-FR" sz="2800" b="1" dirty="0">
                <a:latin typeface="Arial" panose="020B0604020202020204" pitchFamily="34" charset="0"/>
                <a:cs typeface="Arial" panose="020B0604020202020204" pitchFamily="34" charset="0"/>
              </a:rPr>
              <a:t>Volet médical</a:t>
            </a:r>
          </a:p>
        </p:txBody>
      </p:sp>
    </p:spTree>
    <p:extLst>
      <p:ext uri="{BB962C8B-B14F-4D97-AF65-F5344CB8AC3E}">
        <p14:creationId xmlns:p14="http://schemas.microsoft.com/office/powerpoint/2010/main" val="94383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F93154-3C96-4C86-9D11-F036B0E3B068}"/>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Discussion (2/8)</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médical (motifs d’appel)</a:t>
            </a:r>
            <a:br>
              <a:rPr lang="fr-FR" sz="2800" dirty="0"/>
            </a:br>
            <a:endParaRPr lang="en-US" sz="2800" i="1" dirty="0"/>
          </a:p>
        </p:txBody>
      </p:sp>
      <p:sp>
        <p:nvSpPr>
          <p:cNvPr id="4" name="Espace réservé du numéro de diapositive 3">
            <a:extLst>
              <a:ext uri="{FF2B5EF4-FFF2-40B4-BE49-F238E27FC236}">
                <a16:creationId xmlns:a16="http://schemas.microsoft.com/office/drawing/2014/main" id="{99A77763-C770-4F05-A795-02ADB3671826}"/>
              </a:ext>
            </a:extLst>
          </p:cNvPr>
          <p:cNvSpPr>
            <a:spLocks noGrp="1"/>
          </p:cNvSpPr>
          <p:nvPr>
            <p:ph type="sldNum" sz="quarter" idx="4"/>
          </p:nvPr>
        </p:nvSpPr>
        <p:spPr/>
        <p:txBody>
          <a:bodyPr/>
          <a:lstStyle/>
          <a:p>
            <a:fld id="{3CD576DE-4659-4528-AC53-38A00678CB72}" type="slidenum">
              <a:rPr lang="en-US" smtClean="0"/>
              <a:pPr/>
              <a:t>31</a:t>
            </a:fld>
            <a:endParaRPr lang="en-US"/>
          </a:p>
        </p:txBody>
      </p:sp>
      <p:sp>
        <p:nvSpPr>
          <p:cNvPr id="6" name="ZoneTexte 5">
            <a:extLst>
              <a:ext uri="{FF2B5EF4-FFF2-40B4-BE49-F238E27FC236}">
                <a16:creationId xmlns:a16="http://schemas.microsoft.com/office/drawing/2014/main" id="{EE1FAB50-EF80-40B6-A62E-447990A25F7A}"/>
              </a:ext>
            </a:extLst>
          </p:cNvPr>
          <p:cNvSpPr txBox="1"/>
          <p:nvPr/>
        </p:nvSpPr>
        <p:spPr>
          <a:xfrm>
            <a:off x="515488" y="1710797"/>
            <a:ext cx="2404432" cy="1934376"/>
          </a:xfrm>
          <a:prstGeom prst="rect">
            <a:avLst/>
          </a:prstGeom>
          <a:noFill/>
        </p:spPr>
        <p:txBody>
          <a:bodyPr wrap="square" rtlCol="0">
            <a:spAutoFit/>
          </a:bodyPr>
          <a:lstStyle/>
          <a:p>
            <a:pPr marL="161925">
              <a:lnSpc>
                <a:spcPct val="150000"/>
              </a:lnSpc>
            </a:pPr>
            <a:r>
              <a:rPr lang="fr-FR" sz="1600" dirty="0">
                <a:latin typeface="Arial" panose="020B0604020202020204" pitchFamily="34" charset="0"/>
                <a:cs typeface="Arial" panose="020B0604020202020204" pitchFamily="34" charset="0"/>
              </a:rPr>
              <a:t>Pansement/cicatrices : </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J3 : 15,5%</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J13 : 10,2%</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J23 : 5,0%</a:t>
            </a:r>
          </a:p>
          <a:p>
            <a:pPr marL="161925">
              <a:lnSpc>
                <a:spcPct val="150000"/>
              </a:lnSpc>
            </a:pPr>
            <a:endParaRPr lang="fr-FR" dirty="0"/>
          </a:p>
        </p:txBody>
      </p:sp>
      <p:sp>
        <p:nvSpPr>
          <p:cNvPr id="7" name="Accolade ouvrante 6">
            <a:extLst>
              <a:ext uri="{FF2B5EF4-FFF2-40B4-BE49-F238E27FC236}">
                <a16:creationId xmlns:a16="http://schemas.microsoft.com/office/drawing/2014/main" id="{0879E43A-2950-4233-A505-E025AF0ABD89}"/>
              </a:ext>
            </a:extLst>
          </p:cNvPr>
          <p:cNvSpPr/>
          <p:nvPr/>
        </p:nvSpPr>
        <p:spPr>
          <a:xfrm>
            <a:off x="2977337" y="1838859"/>
            <a:ext cx="404192" cy="1337014"/>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
        <p:nvSpPr>
          <p:cNvPr id="8" name="ZoneTexte 7">
            <a:extLst>
              <a:ext uri="{FF2B5EF4-FFF2-40B4-BE49-F238E27FC236}">
                <a16:creationId xmlns:a16="http://schemas.microsoft.com/office/drawing/2014/main" id="{698689CA-034D-410D-AEF4-C5B0FB012B90}"/>
              </a:ext>
            </a:extLst>
          </p:cNvPr>
          <p:cNvSpPr txBox="1"/>
          <p:nvPr/>
        </p:nvSpPr>
        <p:spPr>
          <a:xfrm>
            <a:off x="3525075" y="2114099"/>
            <a:ext cx="8216350" cy="785343"/>
          </a:xfrm>
          <a:prstGeom prst="rect">
            <a:avLst/>
          </a:prstGeom>
          <a:noFill/>
        </p:spPr>
        <p:txBody>
          <a:bodyPr wrap="square" rtlCol="0">
            <a:spAutoFit/>
          </a:bodyPr>
          <a:lstStyle/>
          <a:p>
            <a:pPr>
              <a:lnSpc>
                <a:spcPct val="150000"/>
              </a:lnSpc>
            </a:pPr>
            <a:r>
              <a:rPr lang="fr-FR" sz="1600" dirty="0">
                <a:latin typeface="Arial" panose="020B0604020202020204" pitchFamily="34" charset="0"/>
                <a:cs typeface="Arial" panose="020B0604020202020204" pitchFamily="34" charset="0"/>
              </a:rPr>
              <a:t>Problèmes de non planifications dans les soins postopératoires / infection de la plaie / oubli du rendez-vous par le patient </a:t>
            </a:r>
          </a:p>
        </p:txBody>
      </p:sp>
      <p:sp>
        <p:nvSpPr>
          <p:cNvPr id="10" name="ZoneTexte 9">
            <a:extLst>
              <a:ext uri="{FF2B5EF4-FFF2-40B4-BE49-F238E27FC236}">
                <a16:creationId xmlns:a16="http://schemas.microsoft.com/office/drawing/2014/main" id="{549F1EFA-5176-4C9F-A825-B8E29E0D0DCE}"/>
              </a:ext>
            </a:extLst>
          </p:cNvPr>
          <p:cNvSpPr txBox="1"/>
          <p:nvPr/>
        </p:nvSpPr>
        <p:spPr>
          <a:xfrm>
            <a:off x="674202" y="4507089"/>
            <a:ext cx="2304224" cy="1934376"/>
          </a:xfrm>
          <a:prstGeom prst="rect">
            <a:avLst/>
          </a:prstGeom>
          <a:noFill/>
        </p:spPr>
        <p:txBody>
          <a:bodyPr wrap="square" rtlCol="0">
            <a:spAutoFit/>
          </a:bodyPr>
          <a:lstStyle/>
          <a:p>
            <a:pPr marL="161925">
              <a:lnSpc>
                <a:spcPct val="150000"/>
              </a:lnSpc>
            </a:pPr>
            <a:r>
              <a:rPr lang="fr-FR" sz="1600" dirty="0">
                <a:latin typeface="Arial" panose="020B0604020202020204" pitchFamily="34" charset="0"/>
                <a:cs typeface="Arial" panose="020B0604020202020204" pitchFamily="34" charset="0"/>
              </a:rPr>
              <a:t>Douleur : </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J3 : </a:t>
            </a:r>
            <a:r>
              <a:rPr lang="fr-FR" sz="1600" b="1" dirty="0">
                <a:latin typeface="Arial" panose="020B0604020202020204" pitchFamily="34" charset="0"/>
                <a:cs typeface="Arial" panose="020B0604020202020204" pitchFamily="34" charset="0"/>
              </a:rPr>
              <a:t>14,4%</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J13 : </a:t>
            </a:r>
            <a:r>
              <a:rPr lang="fr-FR" sz="1600" b="1" dirty="0">
                <a:latin typeface="Arial" panose="020B0604020202020204" pitchFamily="34" charset="0"/>
                <a:cs typeface="Arial" panose="020B0604020202020204" pitchFamily="34" charset="0"/>
              </a:rPr>
              <a:t>12,6%</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J23 : </a:t>
            </a:r>
            <a:r>
              <a:rPr lang="fr-FR" sz="1600" b="1" dirty="0">
                <a:latin typeface="Arial" panose="020B0604020202020204" pitchFamily="34" charset="0"/>
                <a:cs typeface="Arial" panose="020B0604020202020204" pitchFamily="34" charset="0"/>
              </a:rPr>
              <a:t>13,3%</a:t>
            </a:r>
          </a:p>
          <a:p>
            <a:pPr marL="161925">
              <a:lnSpc>
                <a:spcPct val="150000"/>
              </a:lnSpc>
            </a:pPr>
            <a:endParaRPr lang="fr-FR" dirty="0"/>
          </a:p>
        </p:txBody>
      </p:sp>
      <p:sp>
        <p:nvSpPr>
          <p:cNvPr id="11" name="Accolade ouvrante 10">
            <a:extLst>
              <a:ext uri="{FF2B5EF4-FFF2-40B4-BE49-F238E27FC236}">
                <a16:creationId xmlns:a16="http://schemas.microsoft.com/office/drawing/2014/main" id="{04388FCA-58E2-4477-B5BD-87E0FDF28F0A}"/>
              </a:ext>
            </a:extLst>
          </p:cNvPr>
          <p:cNvSpPr/>
          <p:nvPr/>
        </p:nvSpPr>
        <p:spPr>
          <a:xfrm>
            <a:off x="2978426" y="4065283"/>
            <a:ext cx="404192" cy="2628467"/>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E25A063C-D0B0-4CE1-82BC-B4D2B87BDEDB}"/>
              </a:ext>
            </a:extLst>
          </p:cNvPr>
          <p:cNvSpPr txBox="1"/>
          <p:nvPr/>
        </p:nvSpPr>
        <p:spPr>
          <a:xfrm>
            <a:off x="3525075" y="4084090"/>
            <a:ext cx="8216350" cy="263200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Charlène T. en 2016 à Poitiers : 30%</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Beauregard et al : 40% </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Chung F. et al en 1996 : 28 % </a:t>
            </a:r>
          </a:p>
          <a:p>
            <a:pPr>
              <a:lnSpc>
                <a:spcPct val="150000"/>
              </a:lnSpc>
            </a:pPr>
            <a:r>
              <a:rPr lang="fr-FR" sz="1600" dirty="0">
                <a:latin typeface="Arial" panose="020B0604020202020204" pitchFamily="34" charset="0"/>
                <a:cs typeface="Arial" panose="020B0604020202020204" pitchFamily="34" charset="0"/>
              </a:rPr>
              <a:t>Explications possibles : </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Prescription anticipée d’antalgiques faite ?</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Explication précise sur les modalités de prise des antalgiques faite aux patients ?</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Compréhension et application des conseils par le patient ?</a:t>
            </a:r>
          </a:p>
        </p:txBody>
      </p:sp>
    </p:spTree>
    <p:extLst>
      <p:ext uri="{BB962C8B-B14F-4D97-AF65-F5344CB8AC3E}">
        <p14:creationId xmlns:p14="http://schemas.microsoft.com/office/powerpoint/2010/main" val="1497779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F93154-3C96-4C86-9D11-F036B0E3B068}"/>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Discussion</a:t>
            </a:r>
            <a:r>
              <a:rPr lang="fr-FR" sz="3600" b="1" dirty="0">
                <a:latin typeface="Arial" panose="020B0604020202020204" pitchFamily="34" charset="0"/>
                <a:cs typeface="Arial" panose="020B0604020202020204" pitchFamily="34" charset="0"/>
              </a:rPr>
              <a:t> </a:t>
            </a:r>
            <a:r>
              <a:rPr lang="fr-FR" sz="3600" dirty="0">
                <a:latin typeface="Arial" panose="020B0604020202020204" pitchFamily="34" charset="0"/>
                <a:cs typeface="Arial" panose="020B0604020202020204" pitchFamily="34" charset="0"/>
              </a:rPr>
              <a:t>(3/8)</a:t>
            </a:r>
            <a:br>
              <a:rPr lang="fr-FR" sz="3600" b="1"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médical (solutions)</a:t>
            </a:r>
            <a:br>
              <a:rPr lang="fr-FR" sz="2800" dirty="0"/>
            </a:br>
            <a:endParaRPr lang="en-US" sz="2800" i="1" dirty="0"/>
          </a:p>
        </p:txBody>
      </p:sp>
      <p:sp>
        <p:nvSpPr>
          <p:cNvPr id="4" name="Espace réservé du numéro de diapositive 3">
            <a:extLst>
              <a:ext uri="{FF2B5EF4-FFF2-40B4-BE49-F238E27FC236}">
                <a16:creationId xmlns:a16="http://schemas.microsoft.com/office/drawing/2014/main" id="{99A77763-C770-4F05-A795-02ADB3671826}"/>
              </a:ext>
            </a:extLst>
          </p:cNvPr>
          <p:cNvSpPr>
            <a:spLocks noGrp="1"/>
          </p:cNvSpPr>
          <p:nvPr>
            <p:ph type="sldNum" sz="quarter" idx="4"/>
          </p:nvPr>
        </p:nvSpPr>
        <p:spPr/>
        <p:txBody>
          <a:bodyPr/>
          <a:lstStyle/>
          <a:p>
            <a:fld id="{3CD576DE-4659-4528-AC53-38A00678CB72}" type="slidenum">
              <a:rPr lang="en-US" smtClean="0"/>
              <a:pPr/>
              <a:t>32</a:t>
            </a:fld>
            <a:endParaRPr lang="en-US"/>
          </a:p>
        </p:txBody>
      </p:sp>
      <p:sp>
        <p:nvSpPr>
          <p:cNvPr id="6" name="ZoneTexte 5">
            <a:extLst>
              <a:ext uri="{FF2B5EF4-FFF2-40B4-BE49-F238E27FC236}">
                <a16:creationId xmlns:a16="http://schemas.microsoft.com/office/drawing/2014/main" id="{EE1FAB50-EF80-40B6-A62E-447990A25F7A}"/>
              </a:ext>
            </a:extLst>
          </p:cNvPr>
          <p:cNvSpPr txBox="1"/>
          <p:nvPr/>
        </p:nvSpPr>
        <p:spPr>
          <a:xfrm>
            <a:off x="798626" y="2159165"/>
            <a:ext cx="4422760" cy="1893339"/>
          </a:xfrm>
          <a:prstGeom prst="rect">
            <a:avLst/>
          </a:prstGeom>
          <a:noFill/>
        </p:spPr>
        <p:txBody>
          <a:bodyPr wrap="square" rtlCol="0">
            <a:spAutoFit/>
          </a:bodyPr>
          <a:lstStyle/>
          <a:p>
            <a:pPr marL="161925">
              <a:lnSpc>
                <a:spcPct val="150000"/>
              </a:lnSpc>
            </a:pPr>
            <a:r>
              <a:rPr lang="fr-FR" sz="1600" dirty="0">
                <a:latin typeface="Arial" panose="020B0604020202020204" pitchFamily="34" charset="0"/>
                <a:cs typeface="Arial" panose="020B0604020202020204" pitchFamily="34" charset="0"/>
              </a:rPr>
              <a:t>Hôpital  : </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J3 : 43,1%</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J13 : 22,8%</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J23 : 6,7%</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Appel à l’hôpital lié à aucun besoin</a:t>
            </a:r>
          </a:p>
        </p:txBody>
      </p:sp>
      <p:sp>
        <p:nvSpPr>
          <p:cNvPr id="7" name="Accolade ouvrante 6">
            <a:extLst>
              <a:ext uri="{FF2B5EF4-FFF2-40B4-BE49-F238E27FC236}">
                <a16:creationId xmlns:a16="http://schemas.microsoft.com/office/drawing/2014/main" id="{0879E43A-2950-4233-A505-E025AF0ABD89}"/>
              </a:ext>
            </a:extLst>
          </p:cNvPr>
          <p:cNvSpPr/>
          <p:nvPr/>
        </p:nvSpPr>
        <p:spPr>
          <a:xfrm>
            <a:off x="5034354" y="2421049"/>
            <a:ext cx="423396" cy="1530424"/>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
        <p:nvSpPr>
          <p:cNvPr id="8" name="ZoneTexte 7">
            <a:extLst>
              <a:ext uri="{FF2B5EF4-FFF2-40B4-BE49-F238E27FC236}">
                <a16:creationId xmlns:a16="http://schemas.microsoft.com/office/drawing/2014/main" id="{698689CA-034D-410D-AEF4-C5B0FB012B90}"/>
              </a:ext>
            </a:extLst>
          </p:cNvPr>
          <p:cNvSpPr txBox="1"/>
          <p:nvPr/>
        </p:nvSpPr>
        <p:spPr>
          <a:xfrm>
            <a:off x="5638797" y="2421049"/>
            <a:ext cx="6215273" cy="1247008"/>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dirty="0"/>
              <a:t>Appel de l’hôpital par les patients car structure d’opération </a:t>
            </a:r>
          </a:p>
          <a:p>
            <a:pPr marL="285750" indent="-285750">
              <a:lnSpc>
                <a:spcPct val="150000"/>
              </a:lnSpc>
              <a:buFont typeface="Wingdings" panose="05000000000000000000" pitchFamily="2" charset="2"/>
              <a:buChar char="Ø"/>
            </a:pPr>
            <a:r>
              <a:rPr lang="fr-FR" dirty="0"/>
              <a:t>Impossibilité de joindre le médecin traitant</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Pas de médecin traitant </a:t>
            </a:r>
          </a:p>
        </p:txBody>
      </p:sp>
      <p:sp>
        <p:nvSpPr>
          <p:cNvPr id="10" name="ZoneTexte 9">
            <a:extLst>
              <a:ext uri="{FF2B5EF4-FFF2-40B4-BE49-F238E27FC236}">
                <a16:creationId xmlns:a16="http://schemas.microsoft.com/office/drawing/2014/main" id="{549F1EFA-5176-4C9F-A825-B8E29E0D0DCE}"/>
              </a:ext>
            </a:extLst>
          </p:cNvPr>
          <p:cNvSpPr txBox="1"/>
          <p:nvPr/>
        </p:nvSpPr>
        <p:spPr>
          <a:xfrm>
            <a:off x="798626" y="4560047"/>
            <a:ext cx="4235728" cy="1893339"/>
          </a:xfrm>
          <a:prstGeom prst="rect">
            <a:avLst/>
          </a:prstGeom>
          <a:noFill/>
        </p:spPr>
        <p:txBody>
          <a:bodyPr wrap="square" rtlCol="0">
            <a:spAutoFit/>
          </a:bodyPr>
          <a:lstStyle/>
          <a:p>
            <a:pPr marL="161925">
              <a:lnSpc>
                <a:spcPct val="150000"/>
              </a:lnSpc>
            </a:pPr>
            <a:r>
              <a:rPr lang="fr-FR" sz="1600" dirty="0">
                <a:latin typeface="Arial" panose="020B0604020202020204" pitchFamily="34" charset="0"/>
                <a:cs typeface="Arial" panose="020B0604020202020204" pitchFamily="34" charset="0"/>
              </a:rPr>
              <a:t>Médecin traitant  : </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J3 : 21,2%</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J13 : 22,0%</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J23 : 16,7%</a:t>
            </a:r>
          </a:p>
          <a:p>
            <a:pPr marL="904875" lvl="1" indent="-285750">
              <a:lnSpc>
                <a:spcPct val="150000"/>
              </a:lnSpc>
              <a:buFont typeface="Arial" panose="020B0604020202020204" pitchFamily="34" charset="0"/>
              <a:buChar char="•"/>
            </a:pPr>
            <a:r>
              <a:rPr lang="fr-FR" sz="1600" b="1" dirty="0">
                <a:solidFill>
                  <a:srgbClr val="00B050"/>
                </a:solidFill>
                <a:latin typeface="Arial" panose="020B0604020202020204" pitchFamily="34" charset="0"/>
                <a:cs typeface="Arial" panose="020B0604020202020204" pitchFamily="34" charset="0"/>
              </a:rPr>
              <a:t>douleur – médecin : p&lt;0,05</a:t>
            </a:r>
          </a:p>
        </p:txBody>
      </p:sp>
      <p:sp>
        <p:nvSpPr>
          <p:cNvPr id="11" name="Accolade ouvrante 10">
            <a:extLst>
              <a:ext uri="{FF2B5EF4-FFF2-40B4-BE49-F238E27FC236}">
                <a16:creationId xmlns:a16="http://schemas.microsoft.com/office/drawing/2014/main" id="{04388FCA-58E2-4477-B5BD-87E0FDF28F0A}"/>
              </a:ext>
            </a:extLst>
          </p:cNvPr>
          <p:cNvSpPr/>
          <p:nvPr/>
        </p:nvSpPr>
        <p:spPr>
          <a:xfrm>
            <a:off x="5113960" y="4974393"/>
            <a:ext cx="423396" cy="1447994"/>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E25A063C-D0B0-4CE1-82BC-B4D2B87BDEDB}"/>
              </a:ext>
            </a:extLst>
          </p:cNvPr>
          <p:cNvSpPr txBox="1"/>
          <p:nvPr/>
        </p:nvSpPr>
        <p:spPr>
          <a:xfrm>
            <a:off x="5638797" y="5005392"/>
            <a:ext cx="6553203" cy="115467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Facilité de contacter son médecin traitant </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Confiance au médecin traitant du fait de la relation soignant/soigné</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Prescription des antalgiques uniquement par les médecins </a:t>
            </a:r>
          </a:p>
        </p:txBody>
      </p:sp>
    </p:spTree>
    <p:extLst>
      <p:ext uri="{BB962C8B-B14F-4D97-AF65-F5344CB8AC3E}">
        <p14:creationId xmlns:p14="http://schemas.microsoft.com/office/powerpoint/2010/main" val="1147518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F93154-3C96-4C86-9D11-F036B0E3B068}"/>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Discussion (4/8)</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médical (solutions)</a:t>
            </a:r>
            <a:br>
              <a:rPr lang="fr-FR" sz="2800" dirty="0"/>
            </a:br>
            <a:endParaRPr lang="en-US" sz="2800" i="1" dirty="0"/>
          </a:p>
        </p:txBody>
      </p:sp>
      <p:sp>
        <p:nvSpPr>
          <p:cNvPr id="4" name="Espace réservé du numéro de diapositive 3">
            <a:extLst>
              <a:ext uri="{FF2B5EF4-FFF2-40B4-BE49-F238E27FC236}">
                <a16:creationId xmlns:a16="http://schemas.microsoft.com/office/drawing/2014/main" id="{99A77763-C770-4F05-A795-02ADB3671826}"/>
              </a:ext>
            </a:extLst>
          </p:cNvPr>
          <p:cNvSpPr>
            <a:spLocks noGrp="1"/>
          </p:cNvSpPr>
          <p:nvPr>
            <p:ph type="sldNum" sz="quarter" idx="4"/>
          </p:nvPr>
        </p:nvSpPr>
        <p:spPr/>
        <p:txBody>
          <a:bodyPr/>
          <a:lstStyle/>
          <a:p>
            <a:fld id="{3CD576DE-4659-4528-AC53-38A00678CB72}" type="slidenum">
              <a:rPr lang="en-US" smtClean="0"/>
              <a:pPr/>
              <a:t>33</a:t>
            </a:fld>
            <a:endParaRPr lang="en-US"/>
          </a:p>
        </p:txBody>
      </p:sp>
      <p:sp>
        <p:nvSpPr>
          <p:cNvPr id="6" name="ZoneTexte 5">
            <a:extLst>
              <a:ext uri="{FF2B5EF4-FFF2-40B4-BE49-F238E27FC236}">
                <a16:creationId xmlns:a16="http://schemas.microsoft.com/office/drawing/2014/main" id="{EE1FAB50-EF80-40B6-A62E-447990A25F7A}"/>
              </a:ext>
            </a:extLst>
          </p:cNvPr>
          <p:cNvSpPr txBox="1"/>
          <p:nvPr/>
        </p:nvSpPr>
        <p:spPr>
          <a:xfrm>
            <a:off x="662670" y="2017546"/>
            <a:ext cx="10866659" cy="1154803"/>
          </a:xfrm>
          <a:prstGeom prst="rect">
            <a:avLst/>
          </a:prstGeom>
          <a:noFill/>
        </p:spPr>
        <p:txBody>
          <a:bodyPr wrap="square" rtlCol="0">
            <a:spAutoFit/>
          </a:bodyPr>
          <a:lstStyle/>
          <a:p>
            <a:pPr marL="447675" indent="-285750">
              <a:lnSpc>
                <a:spcPct val="15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Pansements/cicatrices – Infirmier : p&lt;0,05 </a:t>
            </a:r>
            <a:r>
              <a:rPr lang="fr-FR" sz="1600" dirty="0">
                <a:latin typeface="Arial" panose="020B0604020202020204" pitchFamily="34" charset="0"/>
                <a:cs typeface="Arial" panose="020B0604020202020204" pitchFamily="34" charset="0"/>
                <a:sym typeface="Wingdings" panose="05000000000000000000" pitchFamily="2" charset="2"/>
              </a:rPr>
              <a:t> </a:t>
            </a:r>
            <a:r>
              <a:rPr lang="fr-FR" sz="1600" dirty="0">
                <a:latin typeface="Arial" panose="020B0604020202020204" pitchFamily="34" charset="0"/>
                <a:cs typeface="Arial" panose="020B0604020202020204" pitchFamily="34" charset="0"/>
              </a:rPr>
              <a:t>Infirmiers plus en charge de la gestion des pansements et cicatrices </a:t>
            </a:r>
          </a:p>
          <a:p>
            <a:pPr marL="447675" indent="-285750">
              <a:lnSpc>
                <a:spcPct val="150000"/>
              </a:lnSpc>
              <a:buFont typeface="Arial" panose="020B0604020202020204" pitchFamily="34" charset="0"/>
              <a:buChar char="•"/>
            </a:pPr>
            <a:r>
              <a:rPr lang="fr-FR" sz="1600" b="1" dirty="0">
                <a:latin typeface="Arial" panose="020B0604020202020204" pitchFamily="34" charset="0"/>
                <a:cs typeface="Arial" panose="020B0604020202020204" pitchFamily="34" charset="0"/>
              </a:rPr>
              <a:t>Saignement – urgences : p&gt;0,05 </a:t>
            </a:r>
            <a:r>
              <a:rPr lang="fr-FR" sz="1600" dirty="0">
                <a:latin typeface="Arial" panose="020B0604020202020204" pitchFamily="34" charset="0"/>
                <a:cs typeface="Arial" panose="020B0604020202020204" pitchFamily="34" charset="0"/>
                <a:sym typeface="Wingdings" panose="05000000000000000000" pitchFamily="2" charset="2"/>
              </a:rPr>
              <a:t> </a:t>
            </a:r>
            <a:r>
              <a:rPr lang="fr-FR" sz="1600" dirty="0">
                <a:latin typeface="Arial" panose="020B0604020202020204" pitchFamily="34" charset="0"/>
                <a:cs typeface="Arial" panose="020B0604020202020204" pitchFamily="34" charset="0"/>
              </a:rPr>
              <a:t>Panique des patients devant un saignement </a:t>
            </a:r>
            <a:endParaRPr lang="fr-FR" sz="1600" dirty="0">
              <a:solidFill>
                <a:srgbClr val="FF0000"/>
              </a:solidFill>
              <a:latin typeface="Arial" panose="020B0604020202020204" pitchFamily="34" charset="0"/>
              <a:cs typeface="Arial" panose="020B0604020202020204" pitchFamily="34" charset="0"/>
            </a:endParaRPr>
          </a:p>
        </p:txBody>
      </p:sp>
      <p:sp>
        <p:nvSpPr>
          <p:cNvPr id="13" name="Espace réservé du contenu 5">
            <a:extLst>
              <a:ext uri="{FF2B5EF4-FFF2-40B4-BE49-F238E27FC236}">
                <a16:creationId xmlns:a16="http://schemas.microsoft.com/office/drawing/2014/main" id="{203626AC-947A-43F8-BE67-FA7FA9C672F8}"/>
              </a:ext>
            </a:extLst>
          </p:cNvPr>
          <p:cNvSpPr txBox="1">
            <a:spLocks/>
          </p:cNvSpPr>
          <p:nvPr/>
        </p:nvSpPr>
        <p:spPr>
          <a:xfrm>
            <a:off x="839617" y="4033774"/>
            <a:ext cx="2830208" cy="1730730"/>
          </a:xfrm>
          <a:prstGeom prst="rect">
            <a:avLst/>
          </a:prstGeom>
          <a:noFill/>
        </p:spPr>
        <p:txBody>
          <a:bodyPr vert="horz" wrap="square" lIns="91440" tIns="45720" rIns="91440" bIns="45720" rtlCol="0">
            <a:sp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fr-FR" sz="1600" dirty="0">
                <a:latin typeface="Arial" panose="020B0604020202020204" pitchFamily="34" charset="0"/>
                <a:cs typeface="Arial" panose="020B0604020202020204" pitchFamily="34" charset="0"/>
              </a:rPr>
              <a:t>Motifs d’appel </a:t>
            </a:r>
            <a:r>
              <a:rPr lang="fr-FR" sz="1600" b="1" dirty="0">
                <a:latin typeface="Arial" panose="020B0604020202020204" pitchFamily="34" charset="0"/>
                <a:cs typeface="Arial" panose="020B0604020202020204" pitchFamily="34" charset="0"/>
              </a:rPr>
              <a:t>non liés </a:t>
            </a:r>
            <a:r>
              <a:rPr lang="fr-FR" sz="16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fr-FR" sz="1600" dirty="0">
                <a:latin typeface="Arial" panose="020B0604020202020204" pitchFamily="34" charset="0"/>
                <a:cs typeface="Arial" panose="020B0604020202020204" pitchFamily="34" charset="0"/>
              </a:rPr>
              <a:t>A l’âge </a:t>
            </a:r>
          </a:p>
          <a:p>
            <a:pPr lvl="1">
              <a:buFont typeface="Arial" panose="020B0604020202020204" pitchFamily="34" charset="0"/>
              <a:buChar char="•"/>
            </a:pPr>
            <a:r>
              <a:rPr lang="fr-FR" sz="1600" dirty="0">
                <a:latin typeface="Arial" panose="020B0604020202020204" pitchFamily="34" charset="0"/>
                <a:cs typeface="Arial" panose="020B0604020202020204" pitchFamily="34" charset="0"/>
              </a:rPr>
              <a:t>Au sexe  </a:t>
            </a:r>
          </a:p>
          <a:p>
            <a:pPr lvl="1">
              <a:buFont typeface="Arial" panose="020B0604020202020204" pitchFamily="34" charset="0"/>
              <a:buChar char="•"/>
            </a:pPr>
            <a:r>
              <a:rPr lang="fr-FR" sz="1600" dirty="0">
                <a:latin typeface="Arial" panose="020B0604020202020204" pitchFamily="34" charset="0"/>
                <a:cs typeface="Arial" panose="020B0604020202020204" pitchFamily="34" charset="0"/>
              </a:rPr>
              <a:t>A la discipline</a:t>
            </a:r>
          </a:p>
          <a:p>
            <a:pPr marL="0" indent="0">
              <a:buFont typeface="Franklin Gothic Book" panose="020B0503020102020204" pitchFamily="34" charset="0"/>
              <a:buNone/>
            </a:pPr>
            <a:endParaRPr lang="fr-FR" dirty="0"/>
          </a:p>
        </p:txBody>
      </p:sp>
      <p:sp>
        <p:nvSpPr>
          <p:cNvPr id="14" name="ZoneTexte 13">
            <a:extLst>
              <a:ext uri="{FF2B5EF4-FFF2-40B4-BE49-F238E27FC236}">
                <a16:creationId xmlns:a16="http://schemas.microsoft.com/office/drawing/2014/main" id="{DE3A800E-177A-418F-B023-C60C2AFA89D2}"/>
              </a:ext>
            </a:extLst>
          </p:cNvPr>
          <p:cNvSpPr txBox="1"/>
          <p:nvPr/>
        </p:nvSpPr>
        <p:spPr>
          <a:xfrm>
            <a:off x="4025906" y="3862548"/>
            <a:ext cx="8040833" cy="193950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fr-FR" sz="1600" b="1" dirty="0">
                <a:latin typeface="Arial" panose="020B0604020202020204" pitchFamily="34" charset="0"/>
                <a:cs typeface="Arial" panose="020B0604020202020204" pitchFamily="34" charset="0"/>
              </a:rPr>
              <a:t>Âge</a:t>
            </a:r>
            <a:r>
              <a:rPr lang="fr-FR" sz="1600" dirty="0">
                <a:latin typeface="Arial" panose="020B0604020202020204" pitchFamily="34" charset="0"/>
                <a:cs typeface="Arial" panose="020B0604020202020204" pitchFamily="34" charset="0"/>
              </a:rPr>
              <a:t> : patients 60 ans et plus n’appellent pas plus que les autres </a:t>
            </a:r>
            <a:r>
              <a:rPr lang="fr-FR" sz="1600" dirty="0">
                <a:latin typeface="Arial" panose="020B0604020202020204" pitchFamily="34" charset="0"/>
                <a:cs typeface="Arial" panose="020B0604020202020204" pitchFamily="34" charset="0"/>
                <a:sym typeface="Wingdings" panose="05000000000000000000" pitchFamily="2" charset="2"/>
              </a:rPr>
              <a:t> respect des consignes données à l’hôpital ?</a:t>
            </a:r>
          </a:p>
          <a:p>
            <a:pPr marL="285750" indent="-285750" algn="just">
              <a:lnSpc>
                <a:spcPct val="150000"/>
              </a:lnSpc>
              <a:buFont typeface="Wingdings" panose="05000000000000000000" pitchFamily="2" charset="2"/>
              <a:buChar char="Ø"/>
            </a:pPr>
            <a:r>
              <a:rPr lang="fr-FR" sz="1600" b="1" dirty="0">
                <a:latin typeface="Arial" panose="020B0604020202020204" pitchFamily="34" charset="0"/>
                <a:cs typeface="Arial" panose="020B0604020202020204" pitchFamily="34" charset="0"/>
                <a:sym typeface="Wingdings" panose="05000000000000000000" pitchFamily="2" charset="2"/>
              </a:rPr>
              <a:t>Discipline</a:t>
            </a:r>
            <a:r>
              <a:rPr lang="fr-FR" sz="1600" dirty="0">
                <a:latin typeface="Arial" panose="020B0604020202020204" pitchFamily="34" charset="0"/>
                <a:cs typeface="Arial" panose="020B0604020202020204" pitchFamily="34" charset="0"/>
                <a:sym typeface="Wingdings" panose="05000000000000000000" pitchFamily="2" charset="2"/>
              </a:rPr>
              <a:t> : </a:t>
            </a:r>
            <a:r>
              <a:rPr lang="fr-FR" sz="1600" b="1" dirty="0">
                <a:solidFill>
                  <a:srgbClr val="FF0000"/>
                </a:solidFill>
                <a:latin typeface="Arial" panose="020B0604020202020204" pitchFamily="34" charset="0"/>
                <a:cs typeface="Arial" panose="020B0604020202020204" pitchFamily="34" charset="0"/>
                <a:sym typeface="Wingdings" panose="05000000000000000000" pitchFamily="2" charset="2"/>
              </a:rPr>
              <a:t>résultat surprenant </a:t>
            </a:r>
            <a:r>
              <a:rPr lang="fr-FR" b="1" dirty="0"/>
              <a:t>≠</a:t>
            </a:r>
            <a:r>
              <a:rPr lang="fr-FR" sz="1600" dirty="0"/>
              <a:t> </a:t>
            </a:r>
            <a:r>
              <a:rPr lang="fr-FR" sz="1600" dirty="0">
                <a:latin typeface="Arial" panose="020B0604020202020204" pitchFamily="34" charset="0"/>
                <a:cs typeface="Arial" panose="020B0604020202020204" pitchFamily="34" charset="0"/>
              </a:rPr>
              <a:t>Charlène T</a:t>
            </a:r>
            <a:r>
              <a:rPr lang="fr-FR" sz="1600" dirty="0">
                <a:latin typeface="Arial" panose="020B0604020202020204" pitchFamily="34" charset="0"/>
                <a:cs typeface="Arial" panose="020B0604020202020204" pitchFamily="34" charset="0"/>
                <a:sym typeface="Wingdings" panose="05000000000000000000" pitchFamily="2" charset="2"/>
              </a:rPr>
              <a:t> et al </a:t>
            </a:r>
            <a:r>
              <a:rPr lang="fr-FR" sz="1600" b="1" dirty="0">
                <a:latin typeface="Arial" panose="020B0604020202020204" pitchFamily="34" charset="0"/>
                <a:cs typeface="Arial" panose="020B0604020202020204" pitchFamily="34" charset="0"/>
                <a:sym typeface="Wingdings" panose="05000000000000000000" pitchFamily="2" charset="2"/>
              </a:rPr>
              <a:t>(douleur associée à la chirurgie vasculaire et viscérale)  </a:t>
            </a:r>
            <a:r>
              <a:rPr lang="fr-FR" sz="1600" dirty="0">
                <a:latin typeface="Arial" panose="020B0604020202020204" pitchFamily="34" charset="0"/>
                <a:cs typeface="Arial" panose="020B0604020202020204" pitchFamily="34" charset="0"/>
                <a:sym typeface="Wingdings" panose="05000000000000000000" pitchFamily="2" charset="2"/>
              </a:rPr>
              <a:t>Petit effectifs ? Recodage des variables inadéquat ?</a:t>
            </a:r>
            <a:endParaRPr lang="fr-FR" sz="1600" dirty="0">
              <a:latin typeface="Arial" panose="020B0604020202020204" pitchFamily="34" charset="0"/>
              <a:cs typeface="Arial" panose="020B0604020202020204" pitchFamily="34" charset="0"/>
            </a:endParaRPr>
          </a:p>
        </p:txBody>
      </p:sp>
      <p:sp>
        <p:nvSpPr>
          <p:cNvPr id="15" name="Accolade ouvrante 14">
            <a:extLst>
              <a:ext uri="{FF2B5EF4-FFF2-40B4-BE49-F238E27FC236}">
                <a16:creationId xmlns:a16="http://schemas.microsoft.com/office/drawing/2014/main" id="{8A068766-A882-4DB8-ABB4-AACA85DAFE26}"/>
              </a:ext>
            </a:extLst>
          </p:cNvPr>
          <p:cNvSpPr/>
          <p:nvPr/>
        </p:nvSpPr>
        <p:spPr>
          <a:xfrm>
            <a:off x="3619420" y="3996223"/>
            <a:ext cx="238596" cy="1768280"/>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Tree>
    <p:extLst>
      <p:ext uri="{BB962C8B-B14F-4D97-AF65-F5344CB8AC3E}">
        <p14:creationId xmlns:p14="http://schemas.microsoft.com/office/powerpoint/2010/main" val="4094694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F93154-3C96-4C86-9D11-F036B0E3B068}"/>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Discussion (6/8)</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social (motifs d’appel)</a:t>
            </a:r>
            <a:br>
              <a:rPr lang="fr-FR" sz="2800" dirty="0"/>
            </a:br>
            <a:endParaRPr lang="en-US" sz="2800" i="1" dirty="0"/>
          </a:p>
        </p:txBody>
      </p:sp>
      <p:sp>
        <p:nvSpPr>
          <p:cNvPr id="4" name="Espace réservé du numéro de diapositive 3">
            <a:extLst>
              <a:ext uri="{FF2B5EF4-FFF2-40B4-BE49-F238E27FC236}">
                <a16:creationId xmlns:a16="http://schemas.microsoft.com/office/drawing/2014/main" id="{99A77763-C770-4F05-A795-02ADB3671826}"/>
              </a:ext>
            </a:extLst>
          </p:cNvPr>
          <p:cNvSpPr>
            <a:spLocks noGrp="1"/>
          </p:cNvSpPr>
          <p:nvPr>
            <p:ph type="sldNum" sz="quarter" idx="4"/>
          </p:nvPr>
        </p:nvSpPr>
        <p:spPr/>
        <p:txBody>
          <a:bodyPr/>
          <a:lstStyle/>
          <a:p>
            <a:fld id="{3CD576DE-4659-4528-AC53-38A00678CB72}" type="slidenum">
              <a:rPr lang="en-US" smtClean="0"/>
              <a:pPr/>
              <a:t>34</a:t>
            </a:fld>
            <a:endParaRPr lang="en-US"/>
          </a:p>
        </p:txBody>
      </p:sp>
      <p:sp>
        <p:nvSpPr>
          <p:cNvPr id="6" name="ZoneTexte 5">
            <a:extLst>
              <a:ext uri="{FF2B5EF4-FFF2-40B4-BE49-F238E27FC236}">
                <a16:creationId xmlns:a16="http://schemas.microsoft.com/office/drawing/2014/main" id="{EE1FAB50-EF80-40B6-A62E-447990A25F7A}"/>
              </a:ext>
            </a:extLst>
          </p:cNvPr>
          <p:cNvSpPr txBox="1"/>
          <p:nvPr/>
        </p:nvSpPr>
        <p:spPr>
          <a:xfrm>
            <a:off x="514920" y="2207710"/>
            <a:ext cx="2179686" cy="1524007"/>
          </a:xfrm>
          <a:prstGeom prst="rect">
            <a:avLst/>
          </a:prstGeom>
          <a:noFill/>
        </p:spPr>
        <p:txBody>
          <a:bodyPr wrap="square" rtlCol="0">
            <a:spAutoFit/>
          </a:bodyPr>
          <a:lstStyle/>
          <a:p>
            <a:pPr marL="161925">
              <a:lnSpc>
                <a:spcPct val="150000"/>
              </a:lnSpc>
            </a:pPr>
            <a:r>
              <a:rPr lang="fr-FR" sz="1600" dirty="0">
                <a:latin typeface="Arial" panose="020B0604020202020204" pitchFamily="34" charset="0"/>
                <a:cs typeface="Arial" panose="020B0604020202020204" pitchFamily="34" charset="0"/>
              </a:rPr>
              <a:t>Manger : </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J5 : 31,2%</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J15 : 5,7%</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J25 : 10%</a:t>
            </a:r>
          </a:p>
        </p:txBody>
      </p:sp>
      <p:sp>
        <p:nvSpPr>
          <p:cNvPr id="7" name="Accolade ouvrante 6">
            <a:extLst>
              <a:ext uri="{FF2B5EF4-FFF2-40B4-BE49-F238E27FC236}">
                <a16:creationId xmlns:a16="http://schemas.microsoft.com/office/drawing/2014/main" id="{0879E43A-2950-4233-A505-E025AF0ABD89}"/>
              </a:ext>
            </a:extLst>
          </p:cNvPr>
          <p:cNvSpPr/>
          <p:nvPr/>
        </p:nvSpPr>
        <p:spPr>
          <a:xfrm>
            <a:off x="2724890" y="2455530"/>
            <a:ext cx="329155" cy="1524007"/>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
        <p:nvSpPr>
          <p:cNvPr id="8" name="ZoneTexte 7">
            <a:extLst>
              <a:ext uri="{FF2B5EF4-FFF2-40B4-BE49-F238E27FC236}">
                <a16:creationId xmlns:a16="http://schemas.microsoft.com/office/drawing/2014/main" id="{698689CA-034D-410D-AEF4-C5B0FB012B90}"/>
              </a:ext>
            </a:extLst>
          </p:cNvPr>
          <p:cNvSpPr txBox="1"/>
          <p:nvPr/>
        </p:nvSpPr>
        <p:spPr>
          <a:xfrm>
            <a:off x="3084329" y="2455530"/>
            <a:ext cx="9147311" cy="1703543"/>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dirty="0"/>
              <a:t>Les femmes s’occupent plus de la maison = plus de demande d’aide après une intervention.</a:t>
            </a:r>
          </a:p>
          <a:p>
            <a:pPr marL="285750" indent="-285750">
              <a:lnSpc>
                <a:spcPct val="150000"/>
              </a:lnSpc>
              <a:buFont typeface="Wingdings" panose="05000000000000000000" pitchFamily="2" charset="2"/>
              <a:buChar char="Ø"/>
            </a:pPr>
            <a:r>
              <a:rPr lang="fr-FR" dirty="0"/>
              <a:t>Ophtalmologique (œil) / Chirurgie stomatologique (dent)  = problèmes de vision / difficultés pour mastiquer les aliments</a:t>
            </a:r>
          </a:p>
        </p:txBody>
      </p:sp>
      <p:sp>
        <p:nvSpPr>
          <p:cNvPr id="10" name="ZoneTexte 9">
            <a:extLst>
              <a:ext uri="{FF2B5EF4-FFF2-40B4-BE49-F238E27FC236}">
                <a16:creationId xmlns:a16="http://schemas.microsoft.com/office/drawing/2014/main" id="{549F1EFA-5176-4C9F-A825-B8E29E0D0DCE}"/>
              </a:ext>
            </a:extLst>
          </p:cNvPr>
          <p:cNvSpPr txBox="1"/>
          <p:nvPr/>
        </p:nvSpPr>
        <p:spPr>
          <a:xfrm>
            <a:off x="530943" y="4969204"/>
            <a:ext cx="2130418" cy="1934376"/>
          </a:xfrm>
          <a:prstGeom prst="rect">
            <a:avLst/>
          </a:prstGeom>
          <a:noFill/>
        </p:spPr>
        <p:txBody>
          <a:bodyPr wrap="square" rtlCol="0">
            <a:spAutoFit/>
          </a:bodyPr>
          <a:lstStyle/>
          <a:p>
            <a:pPr marL="161925">
              <a:lnSpc>
                <a:spcPct val="150000"/>
              </a:lnSpc>
            </a:pPr>
            <a:r>
              <a:rPr lang="fr-FR" sz="1600" dirty="0">
                <a:latin typeface="Arial" panose="020B0604020202020204" pitchFamily="34" charset="0"/>
                <a:cs typeface="Arial" panose="020B0604020202020204" pitchFamily="34" charset="0"/>
              </a:rPr>
              <a:t>Se laver : </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J5 : 14,1%</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J15 : 0,8%</a:t>
            </a:r>
          </a:p>
          <a:p>
            <a:pPr marL="904875" lvl="1" indent="-285750">
              <a:lnSpc>
                <a:spcPct val="150000"/>
              </a:lnSpc>
              <a:buFont typeface="Arial" panose="020B0604020202020204" pitchFamily="34" charset="0"/>
              <a:buChar char="•"/>
            </a:pPr>
            <a:r>
              <a:rPr lang="fr-FR" sz="1600" dirty="0">
                <a:latin typeface="Arial" panose="020B0604020202020204" pitchFamily="34" charset="0"/>
                <a:cs typeface="Arial" panose="020B0604020202020204" pitchFamily="34" charset="0"/>
              </a:rPr>
              <a:t>J25 : 0%</a:t>
            </a:r>
          </a:p>
          <a:p>
            <a:pPr marL="161925">
              <a:lnSpc>
                <a:spcPct val="150000"/>
              </a:lnSpc>
            </a:pPr>
            <a:endParaRPr lang="fr-FR" dirty="0"/>
          </a:p>
        </p:txBody>
      </p:sp>
      <p:sp>
        <p:nvSpPr>
          <p:cNvPr id="11" name="Accolade ouvrante 10">
            <a:extLst>
              <a:ext uri="{FF2B5EF4-FFF2-40B4-BE49-F238E27FC236}">
                <a16:creationId xmlns:a16="http://schemas.microsoft.com/office/drawing/2014/main" id="{04388FCA-58E2-4477-B5BD-87E0FDF28F0A}"/>
              </a:ext>
            </a:extLst>
          </p:cNvPr>
          <p:cNvSpPr/>
          <p:nvPr/>
        </p:nvSpPr>
        <p:spPr>
          <a:xfrm>
            <a:off x="2661361" y="5411244"/>
            <a:ext cx="456214" cy="1042142"/>
          </a:xfrm>
          <a:prstGeom prst="lef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E25A063C-D0B0-4CE1-82BC-B4D2B87BDEDB}"/>
              </a:ext>
            </a:extLst>
          </p:cNvPr>
          <p:cNvSpPr txBox="1"/>
          <p:nvPr/>
        </p:nvSpPr>
        <p:spPr>
          <a:xfrm>
            <a:off x="3117575" y="5259901"/>
            <a:ext cx="8158822" cy="115467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Patients de moins de 20 ans = composés en majorité d’enfants qui sont pas toujours autonomes surtout après une chirurgie</a:t>
            </a:r>
          </a:p>
          <a:p>
            <a:pPr marL="285750" indent="-285750">
              <a:lnSpc>
                <a:spcPct val="150000"/>
              </a:lnSpc>
              <a:buFont typeface="Wingdings" panose="05000000000000000000" pitchFamily="2" charset="2"/>
              <a:buChar char="Ø"/>
            </a:pPr>
            <a:r>
              <a:rPr lang="fr-FR" sz="1600" dirty="0">
                <a:latin typeface="Arial" panose="020B0604020202020204" pitchFamily="34" charset="0"/>
                <a:cs typeface="Arial" panose="020B0604020202020204" pitchFamily="34" charset="0"/>
              </a:rPr>
              <a:t>Chirurgie orthopédique (des membres) = difficultés à se tenir debout pour se laver</a:t>
            </a:r>
          </a:p>
        </p:txBody>
      </p:sp>
      <p:sp>
        <p:nvSpPr>
          <p:cNvPr id="13" name="ZoneTexte 12">
            <a:extLst>
              <a:ext uri="{FF2B5EF4-FFF2-40B4-BE49-F238E27FC236}">
                <a16:creationId xmlns:a16="http://schemas.microsoft.com/office/drawing/2014/main" id="{F4D6C1F3-3E75-44E6-9F18-CE3BD8654312}"/>
              </a:ext>
            </a:extLst>
          </p:cNvPr>
          <p:cNvSpPr txBox="1"/>
          <p:nvPr/>
        </p:nvSpPr>
        <p:spPr>
          <a:xfrm>
            <a:off x="979387" y="1601787"/>
            <a:ext cx="10919725" cy="416011"/>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fr-FR" sz="1600" b="1" dirty="0">
                <a:latin typeface="Arial" panose="020B0604020202020204" pitchFamily="34" charset="0"/>
                <a:cs typeface="Arial" panose="020B0604020202020204" pitchFamily="34" charset="0"/>
              </a:rPr>
              <a:t>Difficultés à manger liées à l’âge, au sexe (femmes), à la chirurgie ophtalmologique et stomatologique</a:t>
            </a:r>
          </a:p>
        </p:txBody>
      </p:sp>
      <p:sp>
        <p:nvSpPr>
          <p:cNvPr id="14" name="ZoneTexte 13">
            <a:extLst>
              <a:ext uri="{FF2B5EF4-FFF2-40B4-BE49-F238E27FC236}">
                <a16:creationId xmlns:a16="http://schemas.microsoft.com/office/drawing/2014/main" id="{3ADDA8D0-AFDA-4123-BC67-F500FFCA8B4C}"/>
              </a:ext>
            </a:extLst>
          </p:cNvPr>
          <p:cNvSpPr txBox="1"/>
          <p:nvPr/>
        </p:nvSpPr>
        <p:spPr>
          <a:xfrm>
            <a:off x="1003008" y="4420995"/>
            <a:ext cx="10919725" cy="416011"/>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sz="1600" b="1" dirty="0">
                <a:latin typeface="Arial" panose="020B0604020202020204" pitchFamily="34" charset="0"/>
                <a:cs typeface="Arial" panose="020B0604020202020204" pitchFamily="34" charset="0"/>
              </a:rPr>
              <a:t>Difficultés à se laver liées à l’âge (patients de moins de 20 ans) et à la  chirurgie orthopédique </a:t>
            </a:r>
          </a:p>
        </p:txBody>
      </p:sp>
    </p:spTree>
    <p:extLst>
      <p:ext uri="{BB962C8B-B14F-4D97-AF65-F5344CB8AC3E}">
        <p14:creationId xmlns:p14="http://schemas.microsoft.com/office/powerpoint/2010/main" val="19625790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7F93154-3C96-4C86-9D11-F036B0E3B068}"/>
              </a:ext>
            </a:extLst>
          </p:cNvPr>
          <p:cNvSpPr>
            <a:spLocks noGrp="1"/>
          </p:cNvSpPr>
          <p:nvPr>
            <p:ph type="title"/>
          </p:nvPr>
        </p:nvSpPr>
        <p:spPr/>
        <p:txBody>
          <a:bodyPr>
            <a:normAutofit fontScale="90000"/>
          </a:bodyPr>
          <a:lstStyle/>
          <a:p>
            <a:pPr algn="ctr"/>
            <a:r>
              <a:rPr lang="fr-FR" sz="3600" dirty="0">
                <a:latin typeface="Arial" panose="020B0604020202020204" pitchFamily="34" charset="0"/>
                <a:cs typeface="Arial" panose="020B0604020202020204" pitchFamily="34" charset="0"/>
              </a:rPr>
              <a:t>Discussion (7/8)</a:t>
            </a:r>
            <a:br>
              <a:rPr lang="fr-FR" sz="3600" dirty="0">
                <a:latin typeface="Arial" panose="020B0604020202020204" pitchFamily="34" charset="0"/>
                <a:cs typeface="Arial" panose="020B0604020202020204" pitchFamily="34" charset="0"/>
              </a:rPr>
            </a:br>
            <a:r>
              <a:rPr lang="fr-FR" sz="3600" b="1" dirty="0">
                <a:latin typeface="Arial" panose="020B0604020202020204" pitchFamily="34" charset="0"/>
                <a:cs typeface="Arial" panose="020B0604020202020204" pitchFamily="34" charset="0"/>
              </a:rPr>
              <a:t>Volet social (motifs d’appel)</a:t>
            </a:r>
            <a:br>
              <a:rPr lang="fr-FR" sz="2800" dirty="0"/>
            </a:br>
            <a:endParaRPr lang="en-US" sz="2800" i="1" dirty="0"/>
          </a:p>
        </p:txBody>
      </p:sp>
      <p:sp>
        <p:nvSpPr>
          <p:cNvPr id="4" name="Espace réservé du numéro de diapositive 3">
            <a:extLst>
              <a:ext uri="{FF2B5EF4-FFF2-40B4-BE49-F238E27FC236}">
                <a16:creationId xmlns:a16="http://schemas.microsoft.com/office/drawing/2014/main" id="{99A77763-C770-4F05-A795-02ADB3671826}"/>
              </a:ext>
            </a:extLst>
          </p:cNvPr>
          <p:cNvSpPr>
            <a:spLocks noGrp="1"/>
          </p:cNvSpPr>
          <p:nvPr>
            <p:ph type="sldNum" sz="quarter" idx="4"/>
          </p:nvPr>
        </p:nvSpPr>
        <p:spPr/>
        <p:txBody>
          <a:bodyPr/>
          <a:lstStyle/>
          <a:p>
            <a:fld id="{3CD576DE-4659-4528-AC53-38A00678CB72}" type="slidenum">
              <a:rPr lang="en-US" smtClean="0"/>
              <a:pPr/>
              <a:t>35</a:t>
            </a:fld>
            <a:endParaRPr lang="en-US"/>
          </a:p>
        </p:txBody>
      </p:sp>
      <p:sp>
        <p:nvSpPr>
          <p:cNvPr id="7" name="Accolade ouvrante 6">
            <a:extLst>
              <a:ext uri="{FF2B5EF4-FFF2-40B4-BE49-F238E27FC236}">
                <a16:creationId xmlns:a16="http://schemas.microsoft.com/office/drawing/2014/main" id="{0879E43A-2950-4233-A505-E025AF0ABD89}"/>
              </a:ext>
            </a:extLst>
          </p:cNvPr>
          <p:cNvSpPr/>
          <p:nvPr/>
        </p:nvSpPr>
        <p:spPr>
          <a:xfrm>
            <a:off x="2853782" y="2461812"/>
            <a:ext cx="617876" cy="1802402"/>
          </a:xfrm>
          <a:prstGeom prst="leftBrace">
            <a:avLst>
              <a:gd name="adj1" fmla="val 0"/>
              <a:gd name="adj2" fmla="val 50000"/>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E25A063C-D0B0-4CE1-82BC-B4D2B87BDEDB}"/>
              </a:ext>
            </a:extLst>
          </p:cNvPr>
          <p:cNvSpPr txBox="1"/>
          <p:nvPr/>
        </p:nvSpPr>
        <p:spPr>
          <a:xfrm>
            <a:off x="3306416" y="2597747"/>
            <a:ext cx="8885584" cy="1662506"/>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fr-FR" dirty="0">
                <a:latin typeface="Arial" panose="020B0604020202020204" pitchFamily="34" charset="0"/>
                <a:cs typeface="Arial" panose="020B0604020202020204" pitchFamily="34" charset="0"/>
              </a:rPr>
              <a:t>Non lié à l’âge et au sexe : résultat attendu</a:t>
            </a:r>
          </a:p>
          <a:p>
            <a:pPr marL="285750" indent="-285750">
              <a:lnSpc>
                <a:spcPct val="150000"/>
              </a:lnSpc>
              <a:buFont typeface="Wingdings" panose="05000000000000000000" pitchFamily="2" charset="2"/>
              <a:buChar char="Ø"/>
            </a:pPr>
            <a:r>
              <a:rPr lang="fr-FR" dirty="0">
                <a:solidFill>
                  <a:srgbClr val="FF0000"/>
                </a:solidFill>
                <a:latin typeface="Arial" panose="020B0604020202020204" pitchFamily="34" charset="0"/>
                <a:cs typeface="Arial" panose="020B0604020202020204" pitchFamily="34" charset="0"/>
              </a:rPr>
              <a:t>Réellement non lié à la discipline chirurgicale </a:t>
            </a:r>
            <a:r>
              <a:rPr lang="fr-FR" dirty="0">
                <a:latin typeface="Arial" panose="020B0604020202020204" pitchFamily="34" charset="0"/>
                <a:cs typeface="Arial" panose="020B0604020202020204" pitchFamily="34" charset="0"/>
              </a:rPr>
              <a:t>? (chirurgie orthopédique) </a:t>
            </a:r>
            <a:r>
              <a:rPr lang="fr-FR" dirty="0">
                <a:latin typeface="Arial" panose="020B0604020202020204" pitchFamily="34" charset="0"/>
                <a:cs typeface="Arial" panose="020B0604020202020204" pitchFamily="34" charset="0"/>
                <a:sym typeface="Wingdings" panose="05000000000000000000" pitchFamily="2" charset="2"/>
              </a:rPr>
              <a:t></a:t>
            </a:r>
            <a:r>
              <a:rPr lang="fr-FR" dirty="0">
                <a:latin typeface="Arial" panose="020B0604020202020204" pitchFamily="34" charset="0"/>
                <a:cs typeface="Arial" panose="020B0604020202020204" pitchFamily="34" charset="0"/>
              </a:rPr>
              <a:t> effectif plus grand pour établir ce lien ?</a:t>
            </a:r>
          </a:p>
          <a:p>
            <a:pPr marL="285750" indent="-285750">
              <a:lnSpc>
                <a:spcPct val="150000"/>
              </a:lnSpc>
              <a:buFont typeface="Wingdings" panose="05000000000000000000" pitchFamily="2" charset="2"/>
              <a:buChar char="Ø"/>
            </a:pPr>
            <a:endParaRPr lang="fr-FR" sz="1600" dirty="0">
              <a:latin typeface="Arial" panose="020B0604020202020204" pitchFamily="34" charset="0"/>
              <a:cs typeface="Arial" panose="020B0604020202020204" pitchFamily="34" charset="0"/>
            </a:endParaRPr>
          </a:p>
        </p:txBody>
      </p:sp>
      <p:sp>
        <p:nvSpPr>
          <p:cNvPr id="14" name="ZoneTexte 13">
            <a:extLst>
              <a:ext uri="{FF2B5EF4-FFF2-40B4-BE49-F238E27FC236}">
                <a16:creationId xmlns:a16="http://schemas.microsoft.com/office/drawing/2014/main" id="{508FBE4D-2846-448A-8A3A-87939F1BABF4}"/>
              </a:ext>
            </a:extLst>
          </p:cNvPr>
          <p:cNvSpPr txBox="1"/>
          <p:nvPr/>
        </p:nvSpPr>
        <p:spPr>
          <a:xfrm>
            <a:off x="1063128" y="1769828"/>
            <a:ext cx="10919725" cy="416011"/>
          </a:xfrm>
          <a:prstGeom prst="rect">
            <a:avLst/>
          </a:prstGeom>
          <a:noFill/>
        </p:spPr>
        <p:txBody>
          <a:bodyPr wrap="square" rtlCol="0">
            <a:spAutoFit/>
          </a:bodyPr>
          <a:lstStyle/>
          <a:p>
            <a:pPr>
              <a:lnSpc>
                <a:spcPct val="150000"/>
              </a:lnSpc>
            </a:pPr>
            <a:r>
              <a:rPr lang="fr-FR" sz="1600" b="1" dirty="0">
                <a:latin typeface="Arial" panose="020B0604020202020204" pitchFamily="34" charset="0"/>
                <a:cs typeface="Arial" panose="020B0604020202020204" pitchFamily="34" charset="0"/>
              </a:rPr>
              <a:t>Difficultés à se déplacer non liées à l’âge, au sexe ou à la discipline chirurgicale de l'intervention </a:t>
            </a:r>
          </a:p>
        </p:txBody>
      </p:sp>
    </p:spTree>
    <p:extLst>
      <p:ext uri="{BB962C8B-B14F-4D97-AF65-F5344CB8AC3E}">
        <p14:creationId xmlns:p14="http://schemas.microsoft.com/office/powerpoint/2010/main" val="4166570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E6109E-8110-4024-9913-BFC94DDBF23A}"/>
              </a:ext>
            </a:extLst>
          </p:cNvPr>
          <p:cNvSpPr>
            <a:spLocks noGrp="1"/>
          </p:cNvSpPr>
          <p:nvPr>
            <p:ph type="title"/>
          </p:nvPr>
        </p:nvSpPr>
        <p:spPr/>
        <p:txBody>
          <a:bodyPr>
            <a:normAutofit/>
          </a:bodyPr>
          <a:lstStyle/>
          <a:p>
            <a:r>
              <a:rPr lang="fr-FR" sz="3200" dirty="0">
                <a:latin typeface="Arial" panose="020B0604020202020204" pitchFamily="34" charset="0"/>
                <a:cs typeface="Arial" panose="020B0604020202020204" pitchFamily="34" charset="0"/>
              </a:rPr>
              <a:t>Discussion (8/8) </a:t>
            </a:r>
          </a:p>
        </p:txBody>
      </p:sp>
      <p:graphicFrame>
        <p:nvGraphicFramePr>
          <p:cNvPr id="5" name="Espace réservé du contenu 4">
            <a:extLst>
              <a:ext uri="{FF2B5EF4-FFF2-40B4-BE49-F238E27FC236}">
                <a16:creationId xmlns:a16="http://schemas.microsoft.com/office/drawing/2014/main" id="{C576C915-243C-BB42-892B-98B724B5EECD}"/>
              </a:ext>
            </a:extLst>
          </p:cNvPr>
          <p:cNvGraphicFramePr>
            <a:graphicFrameLocks noGrp="1"/>
          </p:cNvGraphicFramePr>
          <p:nvPr>
            <p:ph idx="1"/>
            <p:extLst>
              <p:ext uri="{D42A27DB-BD31-4B8C-83A1-F6EECF244321}">
                <p14:modId xmlns:p14="http://schemas.microsoft.com/office/powerpoint/2010/main" val="2838138698"/>
              </p:ext>
            </p:extLst>
          </p:nvPr>
        </p:nvGraphicFramePr>
        <p:xfrm>
          <a:off x="903332" y="1352812"/>
          <a:ext cx="8596312" cy="46391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a:extLst>
              <a:ext uri="{FF2B5EF4-FFF2-40B4-BE49-F238E27FC236}">
                <a16:creationId xmlns:a16="http://schemas.microsoft.com/office/drawing/2014/main" id="{FEFBB72F-A963-44F4-8F51-EE39AFAD53C5}"/>
              </a:ext>
            </a:extLst>
          </p:cNvPr>
          <p:cNvSpPr>
            <a:spLocks noGrp="1"/>
          </p:cNvSpPr>
          <p:nvPr>
            <p:ph type="sldNum" sz="quarter" idx="4"/>
          </p:nvPr>
        </p:nvSpPr>
        <p:spPr/>
        <p:txBody>
          <a:bodyPr/>
          <a:lstStyle/>
          <a:p>
            <a:fld id="{3CD576DE-4659-4528-AC53-38A00678CB72}" type="slidenum">
              <a:rPr lang="en-US" smtClean="0"/>
              <a:pPr/>
              <a:t>36</a:t>
            </a:fld>
            <a:endParaRPr lang="en-US"/>
          </a:p>
        </p:txBody>
      </p:sp>
    </p:spTree>
    <p:extLst>
      <p:ext uri="{BB962C8B-B14F-4D97-AF65-F5344CB8AC3E}">
        <p14:creationId xmlns:p14="http://schemas.microsoft.com/office/powerpoint/2010/main" val="2108961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29F052-8726-4AD1-AEB3-16CDC53314DF}"/>
              </a:ext>
            </a:extLst>
          </p:cNvPr>
          <p:cNvSpPr>
            <a:spLocks noGrp="1"/>
          </p:cNvSpPr>
          <p:nvPr>
            <p:ph type="title"/>
          </p:nvPr>
        </p:nvSpPr>
        <p:spPr/>
        <p:txBody>
          <a:bodyPr>
            <a:normAutofit/>
          </a:bodyPr>
          <a:lstStyle/>
          <a:p>
            <a:pPr algn="ctr"/>
            <a:r>
              <a:rPr lang="fr-FR" sz="3200" dirty="0">
                <a:latin typeface="Arial" panose="020B0604020202020204" pitchFamily="34" charset="0"/>
                <a:cs typeface="Arial" panose="020B0604020202020204" pitchFamily="34" charset="0"/>
              </a:rPr>
              <a:t>RECOMMANDATIONS - PERSPECTIVES</a:t>
            </a:r>
            <a:endParaRPr lang="fr-FR" sz="3200" dirty="0"/>
          </a:p>
        </p:txBody>
      </p:sp>
      <p:pic>
        <p:nvPicPr>
          <p:cNvPr id="6" name="Espace réservé du contenu 5">
            <a:extLst>
              <a:ext uri="{FF2B5EF4-FFF2-40B4-BE49-F238E27FC236}">
                <a16:creationId xmlns:a16="http://schemas.microsoft.com/office/drawing/2014/main" id="{DF9BA1F6-6BF4-4EDF-8195-930EEDECB00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26668" y="2160588"/>
            <a:ext cx="5498702" cy="3881437"/>
          </a:xfrm>
        </p:spPr>
      </p:pic>
      <p:sp>
        <p:nvSpPr>
          <p:cNvPr id="4" name="Espace réservé du numéro de diapositive 3">
            <a:extLst>
              <a:ext uri="{FF2B5EF4-FFF2-40B4-BE49-F238E27FC236}">
                <a16:creationId xmlns:a16="http://schemas.microsoft.com/office/drawing/2014/main" id="{EF353078-7C43-4D53-8583-DAFDB00A5290}"/>
              </a:ext>
            </a:extLst>
          </p:cNvPr>
          <p:cNvSpPr>
            <a:spLocks noGrp="1"/>
          </p:cNvSpPr>
          <p:nvPr>
            <p:ph type="sldNum" sz="quarter" idx="4"/>
          </p:nvPr>
        </p:nvSpPr>
        <p:spPr/>
        <p:txBody>
          <a:bodyPr/>
          <a:lstStyle/>
          <a:p>
            <a:fld id="{3CD576DE-4659-4528-AC53-38A00678CB72}" type="slidenum">
              <a:rPr lang="en-US" smtClean="0"/>
              <a:pPr/>
              <a:t>37</a:t>
            </a:fld>
            <a:endParaRPr lang="en-US"/>
          </a:p>
        </p:txBody>
      </p:sp>
    </p:spTree>
    <p:extLst>
      <p:ext uri="{BB962C8B-B14F-4D97-AF65-F5344CB8AC3E}">
        <p14:creationId xmlns:p14="http://schemas.microsoft.com/office/powerpoint/2010/main" val="2882640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50FFD4-CC9B-4FCF-89B6-B58CBE3E057C}"/>
              </a:ext>
            </a:extLst>
          </p:cNvPr>
          <p:cNvSpPr>
            <a:spLocks noGrp="1"/>
          </p:cNvSpPr>
          <p:nvPr>
            <p:ph type="title"/>
          </p:nvPr>
        </p:nvSpPr>
        <p:spPr/>
        <p:txBody>
          <a:bodyPr>
            <a:normAutofit/>
          </a:bodyPr>
          <a:lstStyle/>
          <a:p>
            <a:r>
              <a:rPr lang="fr-FR" sz="3600" dirty="0">
                <a:latin typeface="Arial" panose="020B0604020202020204" pitchFamily="34" charset="0"/>
                <a:cs typeface="Arial" panose="020B0604020202020204" pitchFamily="34" charset="0"/>
              </a:rPr>
              <a:t>Recommandations - Perspectives</a:t>
            </a:r>
          </a:p>
        </p:txBody>
      </p:sp>
      <p:sp>
        <p:nvSpPr>
          <p:cNvPr id="3" name="Espace réservé du contenu 2">
            <a:extLst>
              <a:ext uri="{FF2B5EF4-FFF2-40B4-BE49-F238E27FC236}">
                <a16:creationId xmlns:a16="http://schemas.microsoft.com/office/drawing/2014/main" id="{A5A475D1-BC99-46D9-8E1F-4261AF1CD996}"/>
              </a:ext>
            </a:extLst>
          </p:cNvPr>
          <p:cNvSpPr>
            <a:spLocks noGrp="1"/>
          </p:cNvSpPr>
          <p:nvPr>
            <p:ph idx="1"/>
          </p:nvPr>
        </p:nvSpPr>
        <p:spPr/>
        <p:txBody>
          <a:bodyPr/>
          <a:lstStyle/>
          <a:p>
            <a:r>
              <a:rPr lang="fr-FR" dirty="0">
                <a:solidFill>
                  <a:schemeClr val="tx1"/>
                </a:solidFill>
                <a:latin typeface="Arial" panose="020B0604020202020204" pitchFamily="34" charset="0"/>
                <a:cs typeface="Arial" panose="020B0604020202020204" pitchFamily="34" charset="0"/>
              </a:rPr>
              <a:t>Préparation préopératoire très importante </a:t>
            </a:r>
            <a:r>
              <a:rPr lang="fr-FR" b="1" dirty="0">
                <a:solidFill>
                  <a:srgbClr val="00B050"/>
                </a:solidFill>
                <a:latin typeface="Arial" panose="020B0604020202020204" pitchFamily="34" charset="0"/>
                <a:cs typeface="Arial" panose="020B0604020202020204" pitchFamily="34" charset="0"/>
              </a:rPr>
              <a:t>(consultation infirmière+++) </a:t>
            </a:r>
          </a:p>
          <a:p>
            <a:r>
              <a:rPr lang="fr-FR" b="1" dirty="0">
                <a:solidFill>
                  <a:schemeClr val="tx1"/>
                </a:solidFill>
                <a:latin typeface="Arial" panose="020B0604020202020204" pitchFamily="34" charset="0"/>
                <a:cs typeface="Arial" panose="020B0604020202020204" pitchFamily="34" charset="0"/>
                <a:sym typeface="Wingdings" panose="05000000000000000000" pitchFamily="2" charset="2"/>
              </a:rPr>
              <a:t>Faire le suivi au-delà de J+1 </a:t>
            </a:r>
            <a:r>
              <a:rPr lang="fr-FR" dirty="0">
                <a:solidFill>
                  <a:schemeClr val="tx1"/>
                </a:solidFill>
                <a:latin typeface="Arial" panose="020B0604020202020204" pitchFamily="34" charset="0"/>
                <a:cs typeface="Arial" panose="020B0604020202020204" pitchFamily="34" charset="0"/>
                <a:sym typeface="Wingdings" panose="05000000000000000000" pitchFamily="2" charset="2"/>
              </a:rPr>
              <a:t>(jusqu’à J+30 voir plus si nécessaire)</a:t>
            </a:r>
            <a:endParaRPr lang="fr-FR" b="1" dirty="0">
              <a:solidFill>
                <a:schemeClr val="tx1"/>
              </a:solidFill>
              <a:latin typeface="Arial" panose="020B0604020202020204" pitchFamily="34" charset="0"/>
              <a:cs typeface="Arial" panose="020B0604020202020204" pitchFamily="34" charset="0"/>
              <a:sym typeface="Wingdings" panose="05000000000000000000" pitchFamily="2" charset="2"/>
            </a:endParaRPr>
          </a:p>
          <a:p>
            <a:pPr>
              <a:lnSpc>
                <a:spcPct val="150000"/>
              </a:lnSpc>
            </a:pPr>
            <a:r>
              <a:rPr lang="fr-FR" dirty="0">
                <a:solidFill>
                  <a:schemeClr val="tx1"/>
                </a:solidFill>
                <a:latin typeface="Arial" panose="020B0604020202020204" pitchFamily="34" charset="0"/>
                <a:cs typeface="Arial" panose="020B0604020202020204" pitchFamily="34" charset="0"/>
              </a:rPr>
              <a:t>Assurer que la </a:t>
            </a:r>
            <a:r>
              <a:rPr lang="fr-FR" b="1" dirty="0">
                <a:solidFill>
                  <a:schemeClr val="tx1"/>
                </a:solidFill>
                <a:latin typeface="Arial" panose="020B0604020202020204" pitchFamily="34" charset="0"/>
                <a:cs typeface="Arial" panose="020B0604020202020204" pitchFamily="34" charset="0"/>
              </a:rPr>
              <a:t>prise en charge de la douleur est réellement faite  +++</a:t>
            </a:r>
          </a:p>
          <a:p>
            <a:pPr>
              <a:lnSpc>
                <a:spcPct val="150000"/>
              </a:lnSpc>
            </a:pPr>
            <a:r>
              <a:rPr lang="fr-FR" dirty="0">
                <a:solidFill>
                  <a:schemeClr val="tx1"/>
                </a:solidFill>
                <a:latin typeface="Arial" panose="020B0604020202020204" pitchFamily="34" charset="0"/>
                <a:cs typeface="Arial" panose="020B0604020202020204" pitchFamily="34" charset="0"/>
                <a:sym typeface="Wingdings" panose="05000000000000000000" pitchFamily="2" charset="2"/>
              </a:rPr>
              <a:t>Prise en charge à </a:t>
            </a:r>
            <a:r>
              <a:rPr lang="fr-FR" b="1" dirty="0">
                <a:solidFill>
                  <a:schemeClr val="tx1"/>
                </a:solidFill>
                <a:latin typeface="Arial" panose="020B0604020202020204" pitchFamily="34" charset="0"/>
                <a:cs typeface="Arial" panose="020B0604020202020204" pitchFamily="34" charset="0"/>
                <a:sym typeface="Wingdings" panose="05000000000000000000" pitchFamily="2" charset="2"/>
              </a:rPr>
              <a:t>repenser et a adapter en fonction de l’opération </a:t>
            </a:r>
          </a:p>
          <a:p>
            <a:pPr>
              <a:lnSpc>
                <a:spcPct val="150000"/>
              </a:lnSpc>
            </a:pPr>
            <a:r>
              <a:rPr lang="fr-FR" b="1" dirty="0">
                <a:solidFill>
                  <a:schemeClr val="tx1"/>
                </a:solidFill>
                <a:latin typeface="Arial" panose="020B0604020202020204" pitchFamily="34" charset="0"/>
                <a:cs typeface="Arial" panose="020B0604020202020204" pitchFamily="34" charset="0"/>
                <a:sym typeface="Wingdings" panose="05000000000000000000" pitchFamily="2" charset="2"/>
              </a:rPr>
              <a:t>Utilisation des SMS </a:t>
            </a:r>
            <a:r>
              <a:rPr lang="fr-FR" dirty="0">
                <a:solidFill>
                  <a:schemeClr val="tx1"/>
                </a:solidFill>
                <a:latin typeface="Arial" panose="020B0604020202020204" pitchFamily="34" charset="0"/>
                <a:cs typeface="Arial" panose="020B0604020202020204" pitchFamily="34" charset="0"/>
                <a:sym typeface="Wingdings" panose="05000000000000000000" pitchFamily="2" charset="2"/>
              </a:rPr>
              <a:t>comme outil de suivi/évaluation </a:t>
            </a:r>
          </a:p>
          <a:p>
            <a:pPr>
              <a:lnSpc>
                <a:spcPct val="150000"/>
              </a:lnSpc>
            </a:pPr>
            <a:r>
              <a:rPr lang="fr-FR" dirty="0">
                <a:solidFill>
                  <a:schemeClr val="tx1"/>
                </a:solidFill>
                <a:latin typeface="Arial" panose="020B0604020202020204" pitchFamily="34" charset="0"/>
                <a:cs typeface="Arial" panose="020B0604020202020204" pitchFamily="34" charset="0"/>
                <a:sym typeface="Wingdings" panose="05000000000000000000" pitchFamily="2" charset="2"/>
              </a:rPr>
              <a:t>Étude nationale pour approfondir les analyses</a:t>
            </a:r>
          </a:p>
          <a:p>
            <a:pPr>
              <a:lnSpc>
                <a:spcPct val="150000"/>
              </a:lnSpc>
            </a:pPr>
            <a:endParaRPr lang="fr-FR" dirty="0">
              <a:solidFill>
                <a:srgbClr val="FF0000"/>
              </a:solidFill>
              <a:latin typeface="Arial" panose="020B0604020202020204" pitchFamily="34" charset="0"/>
              <a:cs typeface="Arial" panose="020B0604020202020204" pitchFamily="34" charset="0"/>
              <a:sym typeface="Wingdings" panose="05000000000000000000" pitchFamily="2" charset="2"/>
            </a:endParaRPr>
          </a:p>
          <a:p>
            <a:endParaRPr lang="fr-FR" dirty="0"/>
          </a:p>
        </p:txBody>
      </p:sp>
      <p:sp>
        <p:nvSpPr>
          <p:cNvPr id="4" name="Espace réservé du numéro de diapositive 3">
            <a:extLst>
              <a:ext uri="{FF2B5EF4-FFF2-40B4-BE49-F238E27FC236}">
                <a16:creationId xmlns:a16="http://schemas.microsoft.com/office/drawing/2014/main" id="{E090629B-0D78-474C-B523-C7310395144F}"/>
              </a:ext>
            </a:extLst>
          </p:cNvPr>
          <p:cNvSpPr>
            <a:spLocks noGrp="1"/>
          </p:cNvSpPr>
          <p:nvPr>
            <p:ph type="sldNum" sz="quarter" idx="4"/>
          </p:nvPr>
        </p:nvSpPr>
        <p:spPr/>
        <p:txBody>
          <a:bodyPr/>
          <a:lstStyle/>
          <a:p>
            <a:fld id="{3CD576DE-4659-4528-AC53-38A00678CB72}" type="slidenum">
              <a:rPr lang="en-US" smtClean="0"/>
              <a:pPr/>
              <a:t>38</a:t>
            </a:fld>
            <a:endParaRPr lang="en-US"/>
          </a:p>
        </p:txBody>
      </p:sp>
    </p:spTree>
    <p:extLst>
      <p:ext uri="{BB962C8B-B14F-4D97-AF65-F5344CB8AC3E}">
        <p14:creationId xmlns:p14="http://schemas.microsoft.com/office/powerpoint/2010/main" val="1051781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8C28C827-DCF1-4F86-A6EE-FCAC5E70D58A}"/>
              </a:ext>
            </a:extLst>
          </p:cNvPr>
          <p:cNvSpPr>
            <a:spLocks noGrp="1"/>
          </p:cNvSpPr>
          <p:nvPr>
            <p:ph type="title"/>
          </p:nvPr>
        </p:nvSpPr>
        <p:spPr/>
        <p:txBody>
          <a:bodyPr/>
          <a:lstStyle/>
          <a:p>
            <a:endParaRPr lang="fr-FR"/>
          </a:p>
        </p:txBody>
      </p:sp>
      <p:sp>
        <p:nvSpPr>
          <p:cNvPr id="8" name="Espace réservé du contenu 7">
            <a:extLst>
              <a:ext uri="{FF2B5EF4-FFF2-40B4-BE49-F238E27FC236}">
                <a16:creationId xmlns:a16="http://schemas.microsoft.com/office/drawing/2014/main" id="{E3317174-1B1A-4F8E-8D46-E4E1F5E507C9}"/>
              </a:ext>
            </a:extLst>
          </p:cNvPr>
          <p:cNvSpPr>
            <a:spLocks noGrp="1"/>
          </p:cNvSpPr>
          <p:nvPr>
            <p:ph idx="1"/>
          </p:nvPr>
        </p:nvSpPr>
        <p:spPr/>
        <p:txBody>
          <a:bodyPr/>
          <a:lstStyle/>
          <a:p>
            <a:endParaRPr lang="fr-FR"/>
          </a:p>
        </p:txBody>
      </p:sp>
      <p:sp>
        <p:nvSpPr>
          <p:cNvPr id="2" name="Slide Number Placeholder 1">
            <a:extLst>
              <a:ext uri="{FF2B5EF4-FFF2-40B4-BE49-F238E27FC236}">
                <a16:creationId xmlns:a16="http://schemas.microsoft.com/office/drawing/2014/main" id="{04BBC3B1-4975-4F7D-AECE-F6B0522BF181}"/>
              </a:ext>
            </a:extLst>
          </p:cNvPr>
          <p:cNvSpPr>
            <a:spLocks noGrp="1"/>
          </p:cNvSpPr>
          <p:nvPr>
            <p:ph type="sldNum" sz="quarter" idx="4"/>
          </p:nvPr>
        </p:nvSpPr>
        <p:spPr/>
        <p:txBody>
          <a:bodyPr/>
          <a:lstStyle/>
          <a:p>
            <a:fld id="{3CD576DE-4659-4528-AC53-38A00678CB72}" type="slidenum">
              <a:rPr lang="en-US" smtClean="0"/>
              <a:t>39</a:t>
            </a:fld>
            <a:endParaRPr lang="en-US"/>
          </a:p>
        </p:txBody>
      </p:sp>
      <p:pic>
        <p:nvPicPr>
          <p:cNvPr id="5" name="Image 4">
            <a:extLst>
              <a:ext uri="{FF2B5EF4-FFF2-40B4-BE49-F238E27FC236}">
                <a16:creationId xmlns:a16="http://schemas.microsoft.com/office/drawing/2014/main" id="{2A75D7A9-AD41-49B6-A4CC-862C3303E8F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36304" y="0"/>
            <a:ext cx="8431695" cy="6858000"/>
          </a:xfrm>
          <a:prstGeom prst="rect">
            <a:avLst/>
          </a:prstGeom>
        </p:spPr>
      </p:pic>
    </p:spTree>
    <p:extLst>
      <p:ext uri="{BB962C8B-B14F-4D97-AF65-F5344CB8AC3E}">
        <p14:creationId xmlns:p14="http://schemas.microsoft.com/office/powerpoint/2010/main" val="247173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FCA7-591F-453B-8C44-A4ECAFB320B4}"/>
              </a:ext>
            </a:extLst>
          </p:cNvPr>
          <p:cNvSpPr>
            <a:spLocks noGrp="1"/>
          </p:cNvSpPr>
          <p:nvPr>
            <p:ph type="title"/>
          </p:nvPr>
        </p:nvSpPr>
        <p:spPr/>
        <p:txBody>
          <a:bodyPr>
            <a:normAutofit/>
          </a:bodyPr>
          <a:lstStyle/>
          <a:p>
            <a:pPr algn="ctr">
              <a:lnSpc>
                <a:spcPct val="100000"/>
              </a:lnSpc>
            </a:pPr>
            <a:r>
              <a:rPr lang="fr-FR" sz="3200" dirty="0">
                <a:latin typeface="Arial" panose="020B0604020202020204" pitchFamily="34" charset="0"/>
                <a:cs typeface="Arial" panose="020B0604020202020204" pitchFamily="34" charset="0"/>
              </a:rPr>
              <a:t>Introduction (2/3)</a:t>
            </a:r>
            <a:endParaRPr lang="en-US" sz="3200" i="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5DC7BD-E104-455A-9614-1EF490A6EA37}"/>
              </a:ext>
            </a:extLst>
          </p:cNvPr>
          <p:cNvSpPr>
            <a:spLocks noGrp="1"/>
          </p:cNvSpPr>
          <p:nvPr>
            <p:ph idx="1"/>
          </p:nvPr>
        </p:nvSpPr>
        <p:spPr>
          <a:xfrm>
            <a:off x="677334" y="1270000"/>
            <a:ext cx="8596668" cy="5456919"/>
          </a:xfrm>
        </p:spPr>
        <p:txBody>
          <a:bodyPr>
            <a:noAutofit/>
          </a:bodyPr>
          <a:lstStyle/>
          <a:p>
            <a:pPr>
              <a:lnSpc>
                <a:spcPct val="150000"/>
              </a:lnSpc>
            </a:pPr>
            <a:r>
              <a:rPr lang="fr-FR" sz="2000" dirty="0"/>
              <a:t>Prise en charge (PEC) du patient en CA </a:t>
            </a:r>
          </a:p>
          <a:p>
            <a:pPr lvl="1">
              <a:lnSpc>
                <a:spcPct val="150000"/>
              </a:lnSpc>
            </a:pPr>
            <a:r>
              <a:rPr lang="fr-FR" dirty="0"/>
              <a:t>L’évaluation préopératoire : décision de réaliser la chirurgie en ambulatoire</a:t>
            </a:r>
          </a:p>
          <a:p>
            <a:pPr lvl="1">
              <a:lnSpc>
                <a:spcPct val="150000"/>
              </a:lnSpc>
            </a:pPr>
            <a:r>
              <a:rPr lang="fr-FR" b="1" dirty="0">
                <a:solidFill>
                  <a:schemeClr val="tx1"/>
                </a:solidFill>
              </a:rPr>
              <a:t>La préparation : consultation infirmière, prescription anticipée d’ordonnance </a:t>
            </a:r>
          </a:p>
          <a:p>
            <a:pPr lvl="1">
              <a:lnSpc>
                <a:spcPct val="150000"/>
              </a:lnSpc>
            </a:pPr>
            <a:r>
              <a:rPr lang="fr-FR" dirty="0"/>
              <a:t>La phase opératoire </a:t>
            </a:r>
          </a:p>
          <a:p>
            <a:pPr lvl="1">
              <a:lnSpc>
                <a:spcPct val="150000"/>
              </a:lnSpc>
            </a:pPr>
            <a:r>
              <a:rPr lang="fr-FR" dirty="0"/>
              <a:t>La phase d’autorisation de sortie : évaluation médicale par un des médecins de la structure. </a:t>
            </a:r>
          </a:p>
          <a:p>
            <a:pPr lvl="1">
              <a:lnSpc>
                <a:spcPct val="150000"/>
              </a:lnSpc>
            </a:pPr>
            <a:r>
              <a:rPr lang="fr-FR" b="1" dirty="0"/>
              <a:t>Le suivi du patient : appel téléphonique  à J+1 </a:t>
            </a:r>
          </a:p>
          <a:p>
            <a:pPr>
              <a:lnSpc>
                <a:spcPct val="150000"/>
              </a:lnSpc>
            </a:pPr>
            <a:r>
              <a:rPr lang="fr-FR" dirty="0">
                <a:solidFill>
                  <a:schemeClr val="tx1"/>
                </a:solidFill>
                <a:latin typeface="Arial" panose="020B0604020202020204" pitchFamily="34" charset="0"/>
                <a:cs typeface="Arial" panose="020B0604020202020204" pitchFamily="34" charset="0"/>
              </a:rPr>
              <a:t>Avantages de la CA  </a:t>
            </a:r>
          </a:p>
          <a:p>
            <a:pPr lvl="1">
              <a:lnSpc>
                <a:spcPct val="150000"/>
              </a:lnSpc>
            </a:pPr>
            <a:r>
              <a:rPr lang="fr-FR" dirty="0">
                <a:solidFill>
                  <a:schemeClr val="tx1"/>
                </a:solidFill>
                <a:latin typeface="Arial" panose="020B0604020202020204" pitchFamily="34" charset="0"/>
                <a:cs typeface="Arial" panose="020B0604020202020204" pitchFamily="34" charset="0"/>
              </a:rPr>
              <a:t>Patients </a:t>
            </a:r>
          </a:p>
          <a:p>
            <a:pPr lvl="1">
              <a:lnSpc>
                <a:spcPct val="150000"/>
              </a:lnSpc>
            </a:pPr>
            <a:r>
              <a:rPr lang="fr-FR" dirty="0">
                <a:solidFill>
                  <a:schemeClr val="tx1"/>
                </a:solidFill>
                <a:latin typeface="Arial" panose="020B0604020202020204" pitchFamily="34" charset="0"/>
                <a:cs typeface="Arial" panose="020B0604020202020204" pitchFamily="34" charset="0"/>
              </a:rPr>
              <a:t>Personnels soignant </a:t>
            </a:r>
          </a:p>
          <a:p>
            <a:pPr lvl="1">
              <a:lnSpc>
                <a:spcPct val="150000"/>
              </a:lnSpc>
            </a:pPr>
            <a:r>
              <a:rPr lang="fr-FR" dirty="0">
                <a:solidFill>
                  <a:schemeClr val="tx1"/>
                </a:solidFill>
                <a:latin typeface="Arial" panose="020B0604020202020204" pitchFamily="34" charset="0"/>
                <a:cs typeface="Arial" panose="020B0604020202020204" pitchFamily="34" charset="0"/>
              </a:rPr>
              <a:t>Établissements de santé</a:t>
            </a:r>
            <a:endParaRPr lang="fr-FR" dirty="0">
              <a:solidFill>
                <a:schemeClr val="tx1"/>
              </a:solidFill>
            </a:endParaRPr>
          </a:p>
          <a:p>
            <a:pPr marL="530352" lvl="1" indent="0">
              <a:lnSpc>
                <a:spcPct val="150000"/>
              </a:lnSpc>
              <a:buNone/>
            </a:pPr>
            <a:endParaRPr lang="fr-FR" dirty="0"/>
          </a:p>
        </p:txBody>
      </p:sp>
      <p:sp>
        <p:nvSpPr>
          <p:cNvPr id="4" name="Slide Number Placeholder 3">
            <a:extLst>
              <a:ext uri="{FF2B5EF4-FFF2-40B4-BE49-F238E27FC236}">
                <a16:creationId xmlns:a16="http://schemas.microsoft.com/office/drawing/2014/main" id="{633D662F-5102-40F4-90E6-1A2B5298BCB4}"/>
              </a:ext>
            </a:extLst>
          </p:cNvPr>
          <p:cNvSpPr>
            <a:spLocks noGrp="1"/>
          </p:cNvSpPr>
          <p:nvPr>
            <p:ph type="sldNum" sz="quarter" idx="4"/>
          </p:nvPr>
        </p:nvSpPr>
        <p:spPr/>
        <p:txBody>
          <a:bodyPr/>
          <a:lstStyle/>
          <a:p>
            <a:fld id="{3CD576DE-4659-4528-AC53-38A00678CB72}" type="slidenum">
              <a:rPr lang="en-US" smtClean="0"/>
              <a:t>4</a:t>
            </a:fld>
            <a:endParaRPr lang="en-US"/>
          </a:p>
        </p:txBody>
      </p:sp>
    </p:spTree>
    <p:extLst>
      <p:ext uri="{BB962C8B-B14F-4D97-AF65-F5344CB8AC3E}">
        <p14:creationId xmlns:p14="http://schemas.microsoft.com/office/powerpoint/2010/main" val="292371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A7E06AC-FA20-4451-A2F5-D0FD7D47554D}"/>
              </a:ext>
            </a:extLst>
          </p:cNvPr>
          <p:cNvSpPr>
            <a:spLocks noGrp="1"/>
          </p:cNvSpPr>
          <p:nvPr>
            <p:ph type="title"/>
          </p:nvPr>
        </p:nvSpPr>
        <p:spPr>
          <a:xfrm>
            <a:off x="1316162" y="156238"/>
            <a:ext cx="8596668" cy="1320800"/>
          </a:xfrm>
        </p:spPr>
        <p:txBody>
          <a:bodyPr>
            <a:normAutofit/>
          </a:bodyPr>
          <a:lstStyle/>
          <a:p>
            <a:pPr algn="ctr">
              <a:lnSpc>
                <a:spcPct val="100000"/>
              </a:lnSpc>
            </a:pPr>
            <a:r>
              <a:rPr lang="fr-FR" sz="3600" dirty="0">
                <a:latin typeface="Arial" panose="020B0604020202020204" pitchFamily="34" charset="0"/>
                <a:cs typeface="Arial" panose="020B0604020202020204" pitchFamily="34" charset="0"/>
              </a:rPr>
              <a:t>Introduction (3/3)</a:t>
            </a:r>
            <a:br>
              <a:rPr lang="fr-FR" dirty="0"/>
            </a:br>
            <a:r>
              <a:rPr lang="fr-FR" sz="2800" i="1" dirty="0">
                <a:latin typeface="Arial" panose="020B0604020202020204" pitchFamily="34" charset="0"/>
                <a:cs typeface="Arial" panose="020B0604020202020204" pitchFamily="34" charset="0"/>
              </a:rPr>
              <a:t> </a:t>
            </a:r>
            <a:endParaRPr lang="en-US" i="1" dirty="0"/>
          </a:p>
        </p:txBody>
      </p:sp>
      <p:sp>
        <p:nvSpPr>
          <p:cNvPr id="5" name="Espace réservé du contenu 4">
            <a:extLst>
              <a:ext uri="{FF2B5EF4-FFF2-40B4-BE49-F238E27FC236}">
                <a16:creationId xmlns:a16="http://schemas.microsoft.com/office/drawing/2014/main" id="{8604C4A1-40E4-4DC1-8D22-0141EE8A2928}"/>
              </a:ext>
            </a:extLst>
          </p:cNvPr>
          <p:cNvSpPr>
            <a:spLocks noGrp="1"/>
          </p:cNvSpPr>
          <p:nvPr>
            <p:ph idx="1"/>
          </p:nvPr>
        </p:nvSpPr>
        <p:spPr>
          <a:xfrm>
            <a:off x="889812" y="901708"/>
            <a:ext cx="10940556" cy="3880773"/>
          </a:xfrm>
        </p:spPr>
        <p:txBody>
          <a:bodyPr>
            <a:noAutofit/>
          </a:bodyPr>
          <a:lstStyle/>
          <a:p>
            <a:pPr>
              <a:lnSpc>
                <a:spcPct val="150000"/>
              </a:lnSpc>
            </a:pPr>
            <a:r>
              <a:rPr lang="fr-FR" sz="1600" dirty="0">
                <a:solidFill>
                  <a:schemeClr val="tx1"/>
                </a:solidFill>
                <a:latin typeface="Arial" panose="020B0604020202020204" pitchFamily="34" charset="0"/>
                <a:cs typeface="Arial" panose="020B0604020202020204" pitchFamily="34" charset="0"/>
              </a:rPr>
              <a:t>Augmentation du taux de CA en France au fil des années </a:t>
            </a:r>
            <a:r>
              <a:rPr lang="fr-FR" sz="1600" dirty="0">
                <a:solidFill>
                  <a:schemeClr val="tx1"/>
                </a:solidFill>
                <a:latin typeface="Arial" panose="020B0604020202020204" pitchFamily="34" charset="0"/>
                <a:cs typeface="Arial" panose="020B0604020202020204" pitchFamily="34" charset="0"/>
                <a:sym typeface="Wingdings" panose="05000000000000000000" pitchFamily="2" charset="2"/>
              </a:rPr>
              <a:t> </a:t>
            </a:r>
            <a:r>
              <a:rPr lang="fr-FR" sz="1600" b="1" dirty="0">
                <a:solidFill>
                  <a:srgbClr val="00B050"/>
                </a:solidFill>
                <a:latin typeface="Arial" panose="020B0604020202020204" pitchFamily="34" charset="0"/>
                <a:cs typeface="Arial" panose="020B0604020202020204" pitchFamily="34" charset="0"/>
              </a:rPr>
              <a:t>Ile de France : 2ème région </a:t>
            </a:r>
          </a:p>
          <a:p>
            <a:pPr>
              <a:lnSpc>
                <a:spcPct val="150000"/>
              </a:lnSpc>
            </a:pPr>
            <a:r>
              <a:rPr lang="fr-FR" sz="1600" b="1" dirty="0">
                <a:latin typeface="Arial" panose="020B0604020202020204" pitchFamily="34" charset="0"/>
                <a:cs typeface="Arial" panose="020B0604020202020204" pitchFamily="34" charset="0"/>
              </a:rPr>
              <a:t>Objectif 70% </a:t>
            </a:r>
            <a:r>
              <a:rPr lang="fr-FR" sz="1600" dirty="0">
                <a:latin typeface="Arial" panose="020B0604020202020204" pitchFamily="34" charset="0"/>
                <a:cs typeface="Arial" panose="020B0604020202020204" pitchFamily="34" charset="0"/>
              </a:rPr>
              <a:t>de prise en charge ambulatoire en 2022</a:t>
            </a:r>
          </a:p>
          <a:p>
            <a:pPr>
              <a:lnSpc>
                <a:spcPct val="150000"/>
              </a:lnSpc>
            </a:pPr>
            <a:endParaRPr lang="fr-FR" sz="1600" dirty="0"/>
          </a:p>
          <a:p>
            <a:pPr>
              <a:lnSpc>
                <a:spcPct val="150000"/>
              </a:lnSpc>
            </a:pPr>
            <a:endParaRPr lang="fr-FR" sz="1600" dirty="0">
              <a:latin typeface="Arial" panose="020B0604020202020204" pitchFamily="34" charset="0"/>
              <a:cs typeface="Arial" panose="020B0604020202020204" pitchFamily="34" charset="0"/>
            </a:endParaRPr>
          </a:p>
          <a:p>
            <a:pPr>
              <a:lnSpc>
                <a:spcPct val="150000"/>
              </a:lnSpc>
            </a:pPr>
            <a:endParaRPr lang="fr-FR" sz="1600" dirty="0">
              <a:solidFill>
                <a:srgbClr val="FF0000"/>
              </a:solidFill>
              <a:latin typeface="Arial" panose="020B0604020202020204" pitchFamily="34" charset="0"/>
              <a:cs typeface="Arial" panose="020B0604020202020204" pitchFamily="34" charset="0"/>
            </a:endParaRPr>
          </a:p>
          <a:p>
            <a:pPr marL="0" indent="0" algn="ctr">
              <a:lnSpc>
                <a:spcPct val="150000"/>
              </a:lnSpc>
              <a:buNone/>
            </a:pPr>
            <a:endParaRPr lang="fr-FR" sz="1600" dirty="0">
              <a:solidFill>
                <a:schemeClr val="tx1"/>
              </a:solidFill>
              <a:latin typeface="Arial" panose="020B0604020202020204" pitchFamily="34" charset="0"/>
              <a:cs typeface="Arial" panose="020B0604020202020204" pitchFamily="34" charset="0"/>
            </a:endParaRPr>
          </a:p>
          <a:p>
            <a:pPr marL="0" indent="0" algn="ctr">
              <a:lnSpc>
                <a:spcPct val="150000"/>
              </a:lnSpc>
              <a:buNone/>
            </a:pPr>
            <a:endParaRPr lang="fr-FR" sz="1600" dirty="0">
              <a:solidFill>
                <a:schemeClr val="tx1"/>
              </a:solidFill>
              <a:latin typeface="Arial" panose="020B0604020202020204" pitchFamily="34" charset="0"/>
              <a:cs typeface="Arial" panose="020B0604020202020204" pitchFamily="34" charset="0"/>
            </a:endParaRPr>
          </a:p>
          <a:p>
            <a:pPr marL="0" indent="0" algn="ctr">
              <a:lnSpc>
                <a:spcPct val="150000"/>
              </a:lnSpc>
              <a:buNone/>
            </a:pPr>
            <a:endParaRPr lang="fr-FR" sz="1600" dirty="0">
              <a:solidFill>
                <a:schemeClr val="tx1"/>
              </a:solidFill>
              <a:latin typeface="Arial" panose="020B0604020202020204" pitchFamily="34" charset="0"/>
              <a:cs typeface="Arial" panose="020B0604020202020204" pitchFamily="34" charset="0"/>
            </a:endParaRPr>
          </a:p>
          <a:p>
            <a:pPr marL="0" indent="0" algn="ctr">
              <a:lnSpc>
                <a:spcPct val="150000"/>
              </a:lnSpc>
              <a:buNone/>
            </a:pPr>
            <a:endParaRPr lang="fr-FR" sz="1600" dirty="0">
              <a:solidFill>
                <a:schemeClr val="tx1"/>
              </a:solidFill>
              <a:latin typeface="Arial" panose="020B0604020202020204" pitchFamily="34" charset="0"/>
              <a:cs typeface="Arial" panose="020B0604020202020204" pitchFamily="34" charset="0"/>
            </a:endParaRPr>
          </a:p>
          <a:p>
            <a:pPr marL="0" indent="0" algn="ctr">
              <a:lnSpc>
                <a:spcPct val="150000"/>
              </a:lnSpc>
              <a:buNone/>
            </a:pPr>
            <a:endParaRPr lang="fr-FR" sz="1600" dirty="0">
              <a:solidFill>
                <a:schemeClr val="tx1"/>
              </a:solidFill>
              <a:latin typeface="Arial" panose="020B0604020202020204" pitchFamily="34" charset="0"/>
              <a:cs typeface="Arial" panose="020B0604020202020204" pitchFamily="34" charset="0"/>
            </a:endParaRPr>
          </a:p>
          <a:p>
            <a:pPr marL="0" indent="0" algn="ctr">
              <a:lnSpc>
                <a:spcPct val="150000"/>
              </a:lnSpc>
              <a:buNone/>
            </a:pPr>
            <a:endParaRPr lang="fr-FR" sz="1600" dirty="0">
              <a:solidFill>
                <a:schemeClr val="tx1"/>
              </a:solidFill>
              <a:latin typeface="Arial" panose="020B0604020202020204" pitchFamily="34" charset="0"/>
              <a:cs typeface="Arial" panose="020B0604020202020204" pitchFamily="34" charset="0"/>
            </a:endParaRPr>
          </a:p>
          <a:p>
            <a:pPr marL="0" indent="0">
              <a:lnSpc>
                <a:spcPct val="150000"/>
              </a:lnSpc>
              <a:buNone/>
            </a:pPr>
            <a:r>
              <a:rPr lang="fr-FR" sz="1600" dirty="0">
                <a:solidFill>
                  <a:schemeClr val="tx1"/>
                </a:solidFill>
                <a:latin typeface="Arial" panose="020B0604020202020204" pitchFamily="34" charset="0"/>
                <a:cs typeface="Arial" panose="020B0604020202020204" pitchFamily="34" charset="0"/>
              </a:rPr>
              <a:t>Figure 1: Volume et taux de CA en France au fil des années </a:t>
            </a:r>
          </a:p>
          <a:p>
            <a:pPr marL="0" indent="0">
              <a:buNone/>
            </a:pPr>
            <a:endParaRPr lang="fr-FR" sz="1600" dirty="0"/>
          </a:p>
        </p:txBody>
      </p:sp>
      <p:sp>
        <p:nvSpPr>
          <p:cNvPr id="4" name="Slide Number Placeholder 3">
            <a:extLst>
              <a:ext uri="{FF2B5EF4-FFF2-40B4-BE49-F238E27FC236}">
                <a16:creationId xmlns:a16="http://schemas.microsoft.com/office/drawing/2014/main" id="{633D662F-5102-40F4-90E6-1A2B5298BCB4}"/>
              </a:ext>
            </a:extLst>
          </p:cNvPr>
          <p:cNvSpPr>
            <a:spLocks noGrp="1"/>
          </p:cNvSpPr>
          <p:nvPr>
            <p:ph type="sldNum" sz="quarter" idx="4"/>
          </p:nvPr>
        </p:nvSpPr>
        <p:spPr/>
        <p:txBody>
          <a:bodyPr/>
          <a:lstStyle/>
          <a:p>
            <a:fld id="{3CD576DE-4659-4528-AC53-38A00678CB72}" type="slidenum">
              <a:rPr lang="en-US" smtClean="0"/>
              <a:t>5</a:t>
            </a:fld>
            <a:endParaRPr lang="en-US"/>
          </a:p>
        </p:txBody>
      </p:sp>
      <p:pic>
        <p:nvPicPr>
          <p:cNvPr id="3" name="Image 2">
            <a:extLst>
              <a:ext uri="{FF2B5EF4-FFF2-40B4-BE49-F238E27FC236}">
                <a16:creationId xmlns:a16="http://schemas.microsoft.com/office/drawing/2014/main" id="{908697DD-FD45-48F1-BE3E-62589A62B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556" y="1822200"/>
            <a:ext cx="10515600" cy="4421689"/>
          </a:xfrm>
          <a:prstGeom prst="rect">
            <a:avLst/>
          </a:prstGeom>
        </p:spPr>
      </p:pic>
    </p:spTree>
    <p:extLst>
      <p:ext uri="{BB962C8B-B14F-4D97-AF65-F5344CB8AC3E}">
        <p14:creationId xmlns:p14="http://schemas.microsoft.com/office/powerpoint/2010/main" val="256210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F70AF0BB-BCAD-4532-8409-15FFCB733FD4}"/>
              </a:ext>
            </a:extLst>
          </p:cNvPr>
          <p:cNvSpPr>
            <a:spLocks noGrp="1"/>
          </p:cNvSpPr>
          <p:nvPr>
            <p:ph type="title"/>
          </p:nvPr>
        </p:nvSpPr>
        <p:spPr>
          <a:xfrm>
            <a:off x="1165849" y="609599"/>
            <a:ext cx="8596668" cy="1320800"/>
          </a:xfrm>
        </p:spPr>
        <p:txBody>
          <a:bodyPr/>
          <a:lstStyle/>
          <a:p>
            <a:pPr algn="ctr"/>
            <a:r>
              <a:rPr lang="fr-FR" sz="3200" dirty="0">
                <a:latin typeface="Arial" panose="020B0604020202020204" pitchFamily="34" charset="0"/>
                <a:cs typeface="Arial" panose="020B0604020202020204" pitchFamily="34" charset="0"/>
              </a:rPr>
              <a:t>PROBLEMATIQUE </a:t>
            </a:r>
            <a:r>
              <a:rPr lang="fr-FR" dirty="0"/>
              <a:t> </a:t>
            </a:r>
          </a:p>
        </p:txBody>
      </p:sp>
      <p:pic>
        <p:nvPicPr>
          <p:cNvPr id="2050" name="Picture 2" descr="Comment trouver une problématique de recherche ? - Methodo Recherche">
            <a:extLst>
              <a:ext uri="{FF2B5EF4-FFF2-40B4-BE49-F238E27FC236}">
                <a16:creationId xmlns:a16="http://schemas.microsoft.com/office/drawing/2014/main" id="{ED6CFF66-94FF-4C80-ACD7-A9A9DA1E88D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17998" y="1930399"/>
            <a:ext cx="4597617" cy="39067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33D662F-5102-40F4-90E6-1A2B5298BCB4}"/>
              </a:ext>
            </a:extLst>
          </p:cNvPr>
          <p:cNvSpPr>
            <a:spLocks noGrp="1"/>
          </p:cNvSpPr>
          <p:nvPr>
            <p:ph type="sldNum" sz="quarter" idx="4"/>
          </p:nvPr>
        </p:nvSpPr>
        <p:spPr/>
        <p:txBody>
          <a:bodyPr/>
          <a:lstStyle/>
          <a:p>
            <a:fld id="{3CD576DE-4659-4528-AC53-38A00678CB72}" type="slidenum">
              <a:rPr lang="en-US" smtClean="0"/>
              <a:t>6</a:t>
            </a:fld>
            <a:endParaRPr lang="en-US"/>
          </a:p>
        </p:txBody>
      </p:sp>
    </p:spTree>
    <p:extLst>
      <p:ext uri="{BB962C8B-B14F-4D97-AF65-F5344CB8AC3E}">
        <p14:creationId xmlns:p14="http://schemas.microsoft.com/office/powerpoint/2010/main" val="1976313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FCA7-591F-453B-8C44-A4ECAFB320B4}"/>
              </a:ext>
            </a:extLst>
          </p:cNvPr>
          <p:cNvSpPr>
            <a:spLocks noGrp="1"/>
          </p:cNvSpPr>
          <p:nvPr>
            <p:ph type="title"/>
          </p:nvPr>
        </p:nvSpPr>
        <p:spPr>
          <a:xfrm>
            <a:off x="1529104" y="519357"/>
            <a:ext cx="8596668" cy="1320800"/>
          </a:xfrm>
        </p:spPr>
        <p:txBody>
          <a:bodyPr>
            <a:normAutofit fontScale="90000"/>
          </a:bodyPr>
          <a:lstStyle/>
          <a:p>
            <a:pPr algn="ctr">
              <a:lnSpc>
                <a:spcPct val="100000"/>
              </a:lnSpc>
            </a:pPr>
            <a:r>
              <a:rPr lang="en-US" sz="3600" dirty="0" err="1">
                <a:latin typeface="Arial" panose="020B0604020202020204" pitchFamily="34" charset="0"/>
                <a:cs typeface="Arial" panose="020B0604020202020204" pitchFamily="34" charset="0"/>
              </a:rPr>
              <a:t>Problématique</a:t>
            </a:r>
            <a:r>
              <a:rPr lang="en-US" sz="3600" dirty="0">
                <a:latin typeface="Arial" panose="020B0604020202020204" pitchFamily="34" charset="0"/>
                <a:cs typeface="Arial" panose="020B0604020202020204" pitchFamily="34" charset="0"/>
              </a:rPr>
              <a:t> (1/1)</a:t>
            </a:r>
            <a:br>
              <a:rPr lang="en-US" sz="2800" dirty="0">
                <a:solidFill>
                  <a:srgbClr val="FF0000"/>
                </a:solidFill>
                <a:latin typeface="Arial" panose="020B0604020202020204" pitchFamily="34" charset="0"/>
                <a:cs typeface="Arial" panose="020B0604020202020204" pitchFamily="34" charset="0"/>
              </a:rPr>
            </a:br>
            <a:br>
              <a:rPr lang="en-US" sz="2800" dirty="0">
                <a:solidFill>
                  <a:srgbClr val="FF0000"/>
                </a:solidFill>
                <a:latin typeface="Arial" panose="020B0604020202020204" pitchFamily="34" charset="0"/>
                <a:cs typeface="Arial" panose="020B0604020202020204" pitchFamily="34" charset="0"/>
              </a:rPr>
            </a:br>
            <a:r>
              <a:rPr lang="en-US" sz="2800" dirty="0" err="1">
                <a:solidFill>
                  <a:schemeClr val="tx1"/>
                </a:solidFill>
                <a:latin typeface="Arial" panose="020B0604020202020204" pitchFamily="34" charset="0"/>
                <a:cs typeface="Arial" panose="020B0604020202020204" pitchFamily="34" charset="0"/>
              </a:rPr>
              <a:t>Qu’en</a:t>
            </a:r>
            <a:r>
              <a:rPr lang="en-US" sz="2800" dirty="0">
                <a:solidFill>
                  <a:schemeClr val="tx1"/>
                </a:solidFill>
                <a:latin typeface="Arial" panose="020B0604020202020204" pitchFamily="34" charset="0"/>
                <a:cs typeface="Arial" panose="020B0604020202020204" pitchFamily="34" charset="0"/>
              </a:rPr>
              <a:t> </a:t>
            </a:r>
            <a:r>
              <a:rPr lang="en-US" sz="2800" dirty="0" err="1">
                <a:solidFill>
                  <a:schemeClr val="tx1"/>
                </a:solidFill>
                <a:latin typeface="Arial" panose="020B0604020202020204" pitchFamily="34" charset="0"/>
                <a:cs typeface="Arial" panose="020B0604020202020204" pitchFamily="34" charset="0"/>
              </a:rPr>
              <a:t>est</a:t>
            </a:r>
            <a:r>
              <a:rPr lang="en-US" sz="2800" dirty="0">
                <a:solidFill>
                  <a:schemeClr val="tx1"/>
                </a:solidFill>
                <a:latin typeface="Arial" panose="020B0604020202020204" pitchFamily="34" charset="0"/>
                <a:cs typeface="Arial" panose="020B0604020202020204" pitchFamily="34" charset="0"/>
              </a:rPr>
              <a:t>-il de la </a:t>
            </a:r>
            <a:r>
              <a:rPr lang="en-US" sz="2800" dirty="0" err="1">
                <a:solidFill>
                  <a:schemeClr val="tx1"/>
                </a:solidFill>
                <a:latin typeface="Arial" panose="020B0604020202020204" pitchFamily="34" charset="0"/>
                <a:cs typeface="Arial" panose="020B0604020202020204" pitchFamily="34" charset="0"/>
              </a:rPr>
              <a:t>qualité</a:t>
            </a:r>
            <a:r>
              <a:rPr lang="en-US" sz="2800" dirty="0">
                <a:solidFill>
                  <a:schemeClr val="tx1"/>
                </a:solidFill>
                <a:latin typeface="Arial" panose="020B0604020202020204" pitchFamily="34" charset="0"/>
                <a:cs typeface="Arial" panose="020B0604020202020204" pitchFamily="34" charset="0"/>
              </a:rPr>
              <a:t> du </a:t>
            </a:r>
            <a:r>
              <a:rPr lang="en-US" sz="2800" dirty="0" err="1">
                <a:solidFill>
                  <a:schemeClr val="tx1"/>
                </a:solidFill>
                <a:latin typeface="Arial" panose="020B0604020202020204" pitchFamily="34" charset="0"/>
                <a:cs typeface="Arial" panose="020B0604020202020204" pitchFamily="34" charset="0"/>
              </a:rPr>
              <a:t>suivi</a:t>
            </a:r>
            <a:r>
              <a:rPr lang="en-US" sz="2800" dirty="0">
                <a:solidFill>
                  <a:schemeClr val="tx1"/>
                </a:solidFill>
                <a:latin typeface="Arial" panose="020B0604020202020204" pitchFamily="34" charset="0"/>
                <a:cs typeface="Arial" panose="020B0604020202020204" pitchFamily="34" charset="0"/>
              </a:rPr>
              <a:t> post-</a:t>
            </a:r>
            <a:r>
              <a:rPr lang="en-US" sz="2800" dirty="0" err="1">
                <a:solidFill>
                  <a:schemeClr val="tx1"/>
                </a:solidFill>
                <a:latin typeface="Arial" panose="020B0604020202020204" pitchFamily="34" charset="0"/>
                <a:cs typeface="Arial" panose="020B0604020202020204" pitchFamily="34" charset="0"/>
              </a:rPr>
              <a:t>opératoire</a:t>
            </a:r>
            <a:r>
              <a:rPr lang="en-US" sz="2800" dirty="0">
                <a:solidFill>
                  <a:schemeClr val="tx1"/>
                </a:solidFill>
                <a:latin typeface="Arial" panose="020B0604020202020204" pitchFamily="34" charset="0"/>
                <a:cs typeface="Arial" panose="020B0604020202020204" pitchFamily="34" charset="0"/>
              </a:rPr>
              <a:t> ?  </a:t>
            </a:r>
          </a:p>
        </p:txBody>
      </p:sp>
      <p:sp>
        <p:nvSpPr>
          <p:cNvPr id="3" name="Content Placeholder 2">
            <a:extLst>
              <a:ext uri="{FF2B5EF4-FFF2-40B4-BE49-F238E27FC236}">
                <a16:creationId xmlns:a16="http://schemas.microsoft.com/office/drawing/2014/main" id="{335DC7BD-E104-455A-9614-1EF490A6EA37}"/>
              </a:ext>
            </a:extLst>
          </p:cNvPr>
          <p:cNvSpPr>
            <a:spLocks noGrp="1"/>
          </p:cNvSpPr>
          <p:nvPr>
            <p:ph idx="1"/>
          </p:nvPr>
        </p:nvSpPr>
        <p:spPr>
          <a:xfrm>
            <a:off x="677333" y="2160589"/>
            <a:ext cx="10971871" cy="3880773"/>
          </a:xfrm>
        </p:spPr>
        <p:txBody>
          <a:bodyPr>
            <a:normAutofit fontScale="85000" lnSpcReduction="10000"/>
          </a:bodyPr>
          <a:lstStyle/>
          <a:p>
            <a:pPr>
              <a:lnSpc>
                <a:spcPct val="150000"/>
              </a:lnSpc>
            </a:pPr>
            <a:r>
              <a:rPr lang="fr-FR" sz="2100" dirty="0">
                <a:solidFill>
                  <a:schemeClr val="tx1"/>
                </a:solidFill>
                <a:latin typeface="Arial" panose="020B0604020202020204" pitchFamily="34" charset="0"/>
                <a:cs typeface="Arial" panose="020B0604020202020204" pitchFamily="34" charset="0"/>
              </a:rPr>
              <a:t>Parcours du patient s’arrête à J+1 avec impression que les patients n’ont plus de besoins au-delà</a:t>
            </a:r>
            <a:endParaRPr lang="fr-FR" sz="2100" dirty="0">
              <a:solidFill>
                <a:srgbClr val="FF0000"/>
              </a:solidFill>
              <a:latin typeface="Arial" panose="020B0604020202020204" pitchFamily="34" charset="0"/>
              <a:cs typeface="Arial" panose="020B0604020202020204" pitchFamily="34" charset="0"/>
            </a:endParaRPr>
          </a:p>
          <a:p>
            <a:pPr>
              <a:lnSpc>
                <a:spcPct val="150000"/>
              </a:lnSpc>
            </a:pPr>
            <a:r>
              <a:rPr lang="fr-FR" sz="2100" dirty="0">
                <a:solidFill>
                  <a:schemeClr val="tx1"/>
                </a:solidFill>
                <a:latin typeface="Arial" panose="020B0604020202020204" pitchFamily="34" charset="0"/>
                <a:cs typeface="Arial" panose="020B0604020202020204" pitchFamily="34" charset="0"/>
              </a:rPr>
              <a:t>Mais, </a:t>
            </a:r>
          </a:p>
          <a:p>
            <a:pPr lvl="1">
              <a:lnSpc>
                <a:spcPct val="150000"/>
              </a:lnSpc>
            </a:pPr>
            <a:r>
              <a:rPr lang="fr-FR" sz="2100" b="1" dirty="0">
                <a:solidFill>
                  <a:schemeClr val="tx1"/>
                </a:solidFill>
                <a:latin typeface="Arial" panose="020B0604020202020204" pitchFamily="34" charset="0"/>
                <a:cs typeface="Arial" panose="020B0604020202020204" pitchFamily="34" charset="0"/>
              </a:rPr>
              <a:t>30 % des patients n’ont </a:t>
            </a:r>
            <a:r>
              <a:rPr lang="fr-FR" sz="2100" dirty="0">
                <a:solidFill>
                  <a:schemeClr val="tx1"/>
                </a:solidFill>
                <a:latin typeface="Arial" panose="020B0604020202020204" pitchFamily="34" charset="0"/>
                <a:cs typeface="Arial" panose="020B0604020202020204" pitchFamily="34" charset="0"/>
              </a:rPr>
              <a:t>pas reçu de numéro de téléphone à contacter en cas d’urgence (HAS)</a:t>
            </a:r>
          </a:p>
          <a:p>
            <a:pPr lvl="1">
              <a:lnSpc>
                <a:spcPct val="150000"/>
              </a:lnSpc>
            </a:pPr>
            <a:r>
              <a:rPr lang="fr-FR" sz="2100" b="1" dirty="0">
                <a:solidFill>
                  <a:schemeClr val="tx1"/>
                </a:solidFill>
                <a:latin typeface="Arial" panose="020B0604020202020204" pitchFamily="34" charset="0"/>
                <a:cs typeface="Arial" panose="020B0604020202020204" pitchFamily="34" charset="0"/>
              </a:rPr>
              <a:t>20% des patients </a:t>
            </a:r>
            <a:r>
              <a:rPr lang="fr-FR" sz="2100" dirty="0">
                <a:solidFill>
                  <a:schemeClr val="tx1"/>
                </a:solidFill>
                <a:latin typeface="Arial" panose="020B0604020202020204" pitchFamily="34" charset="0"/>
                <a:cs typeface="Arial" panose="020B0604020202020204" pitchFamily="34" charset="0"/>
              </a:rPr>
              <a:t>opérés en CA présentaient des besoins au-delà de J+1 (étude interne hôpital Saint – Louis 2016)</a:t>
            </a:r>
          </a:p>
          <a:p>
            <a:pPr>
              <a:lnSpc>
                <a:spcPct val="150000"/>
              </a:lnSpc>
            </a:pPr>
            <a:r>
              <a:rPr lang="fr-FR" sz="2100" dirty="0">
                <a:solidFill>
                  <a:schemeClr val="tx1"/>
                </a:solidFill>
                <a:latin typeface="Arial" panose="020B0604020202020204" pitchFamily="34" charset="0"/>
                <a:cs typeface="Arial" panose="020B0604020202020204" pitchFamily="34" charset="0"/>
              </a:rPr>
              <a:t>Les patients opérés en CA ambulatoire ont-ils réellement des besoins médicaux et sociaux au-delà de J+1 postopératoire ? </a:t>
            </a:r>
          </a:p>
          <a:p>
            <a:pPr>
              <a:lnSpc>
                <a:spcPct val="150000"/>
              </a:lnSpc>
            </a:pPr>
            <a:r>
              <a:rPr lang="fr-FR" sz="2100" dirty="0">
                <a:solidFill>
                  <a:schemeClr val="tx1"/>
                </a:solidFill>
                <a:latin typeface="Arial" panose="020B0604020202020204" pitchFamily="34" charset="0"/>
                <a:cs typeface="Arial" panose="020B0604020202020204" pitchFamily="34" charset="0"/>
              </a:rPr>
              <a:t>Quels sont ces besoins ? </a:t>
            </a:r>
          </a:p>
          <a:p>
            <a:pPr>
              <a:lnSpc>
                <a:spcPct val="150000"/>
              </a:lnSpc>
            </a:pPr>
            <a:endParaRPr lang="fr-FR" sz="2000" dirty="0"/>
          </a:p>
        </p:txBody>
      </p:sp>
      <p:sp>
        <p:nvSpPr>
          <p:cNvPr id="4" name="Slide Number Placeholder 3">
            <a:extLst>
              <a:ext uri="{FF2B5EF4-FFF2-40B4-BE49-F238E27FC236}">
                <a16:creationId xmlns:a16="http://schemas.microsoft.com/office/drawing/2014/main" id="{633D662F-5102-40F4-90E6-1A2B5298BCB4}"/>
              </a:ext>
            </a:extLst>
          </p:cNvPr>
          <p:cNvSpPr>
            <a:spLocks noGrp="1"/>
          </p:cNvSpPr>
          <p:nvPr>
            <p:ph type="sldNum" sz="quarter" idx="4"/>
          </p:nvPr>
        </p:nvSpPr>
        <p:spPr/>
        <p:txBody>
          <a:bodyPr/>
          <a:lstStyle/>
          <a:p>
            <a:fld id="{3CD576DE-4659-4528-AC53-38A00678CB72}" type="slidenum">
              <a:rPr lang="en-US" smtClean="0"/>
              <a:t>7</a:t>
            </a:fld>
            <a:endParaRPr lang="en-US"/>
          </a:p>
        </p:txBody>
      </p:sp>
    </p:spTree>
    <p:extLst>
      <p:ext uri="{BB962C8B-B14F-4D97-AF65-F5344CB8AC3E}">
        <p14:creationId xmlns:p14="http://schemas.microsoft.com/office/powerpoint/2010/main" val="1423207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7480575-EB85-4408-AEC9-F1DF348DDD83}"/>
              </a:ext>
            </a:extLst>
          </p:cNvPr>
          <p:cNvSpPr>
            <a:spLocks noGrp="1"/>
          </p:cNvSpPr>
          <p:nvPr>
            <p:ph type="title"/>
          </p:nvPr>
        </p:nvSpPr>
        <p:spPr/>
        <p:txBody>
          <a:bodyPr>
            <a:normAutofit/>
          </a:bodyPr>
          <a:lstStyle/>
          <a:p>
            <a:pPr algn="ctr">
              <a:lnSpc>
                <a:spcPct val="100000"/>
              </a:lnSpc>
            </a:pPr>
            <a:r>
              <a:rPr lang="fr-FR" sz="3200" dirty="0">
                <a:latin typeface="Arial" panose="020B0604020202020204" pitchFamily="34" charset="0"/>
                <a:cs typeface="Arial" panose="020B0604020202020204" pitchFamily="34" charset="0"/>
              </a:rPr>
              <a:t>OBJECTIFS</a:t>
            </a:r>
            <a:endParaRPr lang="en-US" sz="3200" dirty="0">
              <a:latin typeface="Arial" panose="020B0604020202020204" pitchFamily="34" charset="0"/>
              <a:cs typeface="Arial" panose="020B0604020202020204" pitchFamily="34" charset="0"/>
            </a:endParaRPr>
          </a:p>
        </p:txBody>
      </p:sp>
      <p:pic>
        <p:nvPicPr>
          <p:cNvPr id="3074" name="Picture 2" descr="Définition d'objectifs avec la méthode SMART-C | Plus Sept">
            <a:extLst>
              <a:ext uri="{FF2B5EF4-FFF2-40B4-BE49-F238E27FC236}">
                <a16:creationId xmlns:a16="http://schemas.microsoft.com/office/drawing/2014/main" id="{B7EE4AA2-2493-4C82-8472-4F5757D479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281819" y="2091847"/>
            <a:ext cx="3939685" cy="3555771"/>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numéro de diapositive 3">
            <a:extLst>
              <a:ext uri="{FF2B5EF4-FFF2-40B4-BE49-F238E27FC236}">
                <a16:creationId xmlns:a16="http://schemas.microsoft.com/office/drawing/2014/main" id="{15695731-766B-402E-9EB4-8734EE4C7AB5}"/>
              </a:ext>
            </a:extLst>
          </p:cNvPr>
          <p:cNvSpPr>
            <a:spLocks noGrp="1"/>
          </p:cNvSpPr>
          <p:nvPr>
            <p:ph type="sldNum" sz="quarter" idx="4"/>
          </p:nvPr>
        </p:nvSpPr>
        <p:spPr/>
        <p:txBody>
          <a:bodyPr/>
          <a:lstStyle/>
          <a:p>
            <a:fld id="{3CD576DE-4659-4528-AC53-38A00678CB72}" type="slidenum">
              <a:rPr lang="en-US" smtClean="0"/>
              <a:pPr/>
              <a:t>8</a:t>
            </a:fld>
            <a:endParaRPr lang="en-US"/>
          </a:p>
        </p:txBody>
      </p:sp>
    </p:spTree>
    <p:extLst>
      <p:ext uri="{BB962C8B-B14F-4D97-AF65-F5344CB8AC3E}">
        <p14:creationId xmlns:p14="http://schemas.microsoft.com/office/powerpoint/2010/main" val="277766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253152-7818-4D95-83FE-28545821DF3C}"/>
              </a:ext>
            </a:extLst>
          </p:cNvPr>
          <p:cNvSpPr>
            <a:spLocks noGrp="1"/>
          </p:cNvSpPr>
          <p:nvPr>
            <p:ph type="title"/>
          </p:nvPr>
        </p:nvSpPr>
        <p:spPr/>
        <p:txBody>
          <a:bodyPr>
            <a:normAutofit/>
          </a:bodyPr>
          <a:lstStyle/>
          <a:p>
            <a:pPr algn="ctr">
              <a:lnSpc>
                <a:spcPct val="100000"/>
              </a:lnSpc>
            </a:pPr>
            <a:r>
              <a:rPr lang="fr-FR" sz="3200" dirty="0">
                <a:latin typeface="Arial" panose="020B0604020202020204" pitchFamily="34" charset="0"/>
                <a:cs typeface="Arial" panose="020B0604020202020204" pitchFamily="34" charset="0"/>
              </a:rPr>
              <a:t>Objectifs (1/1)</a:t>
            </a:r>
            <a:endParaRPr lang="en-US" sz="32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5DC7BD-E104-455A-9614-1EF490A6EA37}"/>
              </a:ext>
            </a:extLst>
          </p:cNvPr>
          <p:cNvSpPr>
            <a:spLocks noGrp="1"/>
          </p:cNvSpPr>
          <p:nvPr>
            <p:ph idx="1"/>
          </p:nvPr>
        </p:nvSpPr>
        <p:spPr>
          <a:xfrm>
            <a:off x="677334" y="1440493"/>
            <a:ext cx="8596668" cy="4600869"/>
          </a:xfrm>
        </p:spPr>
        <p:txBody>
          <a:bodyPr>
            <a:normAutofit fontScale="85000" lnSpcReduction="20000"/>
          </a:bodyPr>
          <a:lstStyle/>
          <a:p>
            <a:endParaRPr lang="fr-FR" dirty="0"/>
          </a:p>
          <a:p>
            <a:pPr algn="just">
              <a:lnSpc>
                <a:spcPct val="150000"/>
              </a:lnSpc>
            </a:pPr>
            <a:r>
              <a:rPr lang="fr-FR" sz="2800" dirty="0">
                <a:solidFill>
                  <a:schemeClr val="tx1"/>
                </a:solidFill>
                <a:latin typeface="Arial" panose="020B0604020202020204" pitchFamily="34" charset="0"/>
                <a:cs typeface="Arial" panose="020B0604020202020204" pitchFamily="34" charset="0"/>
              </a:rPr>
              <a:t>Analyser les besoins médicaux et sociaux exprimés par les patients opérés en ambulatoire dans les 30 jours postopératoires </a:t>
            </a:r>
          </a:p>
          <a:p>
            <a:pPr algn="just">
              <a:lnSpc>
                <a:spcPct val="150000"/>
              </a:lnSpc>
            </a:pPr>
            <a:r>
              <a:rPr lang="fr-FR" sz="2800" dirty="0">
                <a:solidFill>
                  <a:schemeClr val="tx1"/>
                </a:solidFill>
                <a:latin typeface="Arial" panose="020B0604020202020204" pitchFamily="34" charset="0"/>
                <a:cs typeface="Arial" panose="020B0604020202020204" pitchFamily="34" charset="0"/>
              </a:rPr>
              <a:t>Analyser les solutions (contacter une personne qualifiée pour répondre au besoin) adoptées par les patients opérés face à leurs besoins </a:t>
            </a:r>
          </a:p>
          <a:p>
            <a:pPr algn="just">
              <a:lnSpc>
                <a:spcPct val="150000"/>
              </a:lnSpc>
            </a:pPr>
            <a:r>
              <a:rPr lang="fr-FR" sz="2800" dirty="0">
                <a:solidFill>
                  <a:schemeClr val="tx1"/>
                </a:solidFill>
                <a:latin typeface="Arial" panose="020B0604020202020204" pitchFamily="34" charset="0"/>
                <a:cs typeface="Arial" panose="020B0604020202020204" pitchFamily="34" charset="0"/>
              </a:rPr>
              <a:t>Proposer les cas échéant des stratégies permettant de réduire les besoins et d’améliorer la prise en charge. </a:t>
            </a:r>
          </a:p>
          <a:p>
            <a:pPr marL="0" marR="0" lvl="0" indent="0" algn="just">
              <a:lnSpc>
                <a:spcPct val="170000"/>
              </a:lnSpc>
              <a:spcBef>
                <a:spcPts val="0"/>
              </a:spcBef>
              <a:spcAft>
                <a:spcPts val="800"/>
              </a:spcAft>
              <a:buNone/>
            </a:pP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33D662F-5102-40F4-90E6-1A2B5298BCB4}"/>
              </a:ext>
            </a:extLst>
          </p:cNvPr>
          <p:cNvSpPr>
            <a:spLocks noGrp="1"/>
          </p:cNvSpPr>
          <p:nvPr>
            <p:ph type="sldNum" sz="quarter" idx="4"/>
          </p:nvPr>
        </p:nvSpPr>
        <p:spPr/>
        <p:txBody>
          <a:bodyPr/>
          <a:lstStyle/>
          <a:p>
            <a:fld id="{3CD576DE-4659-4528-AC53-38A00678CB72}" type="slidenum">
              <a:rPr lang="en-US" smtClean="0"/>
              <a:t>9</a:t>
            </a:fld>
            <a:endParaRPr lang="en-US"/>
          </a:p>
        </p:txBody>
      </p:sp>
    </p:spTree>
    <p:extLst>
      <p:ext uri="{BB962C8B-B14F-4D97-AF65-F5344CB8AC3E}">
        <p14:creationId xmlns:p14="http://schemas.microsoft.com/office/powerpoint/2010/main" val="2574468500"/>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ModèlePrésentation_EGRhumato_2019" id="{2B39C09D-0B8F-4C22-8082-349799998875}" vid="{D2C7214D-D8D5-488D-A5F5-0F2FC272B8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Cadrage</Template>
  <TotalTime>21593</TotalTime>
  <Words>3215</Words>
  <Application>Microsoft Office PowerPoint</Application>
  <PresentationFormat>Grand écran</PresentationFormat>
  <Paragraphs>914</Paragraphs>
  <Slides>39</Slides>
  <Notes>20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39</vt:i4>
      </vt:variant>
    </vt:vector>
  </HeadingPairs>
  <TitlesOfParts>
    <vt:vector size="47" baseType="lpstr">
      <vt:lpstr>Arial</vt:lpstr>
      <vt:lpstr>Calibri</vt:lpstr>
      <vt:lpstr>Franklin Gothic Book</vt:lpstr>
      <vt:lpstr>Times New Roman</vt:lpstr>
      <vt:lpstr>Trebuchet MS</vt:lpstr>
      <vt:lpstr>Wingdings</vt:lpstr>
      <vt:lpstr>Wingdings 3</vt:lpstr>
      <vt:lpstr>Facette</vt:lpstr>
      <vt:lpstr>Analyse des besoins médicaux et sociaux dans les 30 jours post opératoires auprès des patients ayant subi une intervention en chirurgie ambulatoire en Ile de France au cours de l’année 2017</vt:lpstr>
      <vt:lpstr>Présentation PowerPoint</vt:lpstr>
      <vt:lpstr>Introduction (1/3)</vt:lpstr>
      <vt:lpstr>Introduction (2/3)</vt:lpstr>
      <vt:lpstr>Introduction (3/3)  </vt:lpstr>
      <vt:lpstr>PROBLEMATIQUE  </vt:lpstr>
      <vt:lpstr>Problématique (1/1)  Qu’en est-il de la qualité du suivi post-opératoire ?  </vt:lpstr>
      <vt:lpstr>OBJECTIFS</vt:lpstr>
      <vt:lpstr>Objectifs (1/1)</vt:lpstr>
      <vt:lpstr>METHODES</vt:lpstr>
      <vt:lpstr>Méthodes (1/5)</vt:lpstr>
      <vt:lpstr>Méthodes (2/5)</vt:lpstr>
      <vt:lpstr>Méthodes (3/5)    Recueil des données</vt:lpstr>
      <vt:lpstr>Méthodes (4/5) Données collectées </vt:lpstr>
      <vt:lpstr>Méthodes (5/5)   Gestion des données </vt:lpstr>
      <vt:lpstr>RESULTATS</vt:lpstr>
      <vt:lpstr>Résultats (1/12) Participants : N=1439</vt:lpstr>
      <vt:lpstr>                                   Résultats (2/12) Tableau 1: Caractéristiques sociodémographiques et disciplines chirurgicales :</vt:lpstr>
      <vt:lpstr>Résultats (3/12)  Volet médical : taux d’appel </vt:lpstr>
      <vt:lpstr>  </vt:lpstr>
      <vt:lpstr>Présentation PowerPoint</vt:lpstr>
      <vt:lpstr> </vt:lpstr>
      <vt:lpstr>Présentation PowerPoint</vt:lpstr>
      <vt:lpstr>Résultats (8/12) Volet social : taux d’appel </vt:lpstr>
      <vt:lpstr>Résultats (9/12) Volet social : motifs d’appel </vt:lpstr>
      <vt:lpstr>Résultats (10/12) Volet social : solutions </vt:lpstr>
      <vt:lpstr>Présentation PowerPoint</vt:lpstr>
      <vt:lpstr>Résultats (12/12) Volet social : lien   </vt:lpstr>
      <vt:lpstr>DISCUSSION</vt:lpstr>
      <vt:lpstr>Discussion (1/8)  </vt:lpstr>
      <vt:lpstr>Discussion (2/8) Volet médical (motifs d’appel) </vt:lpstr>
      <vt:lpstr>Discussion (3/8) Volet médical (solutions) </vt:lpstr>
      <vt:lpstr>Discussion (4/8) Volet médical (solutions) </vt:lpstr>
      <vt:lpstr>Discussion (6/8) Volet social (motifs d’appel) </vt:lpstr>
      <vt:lpstr>Discussion (7/8) Volet social (motifs d’appel) </vt:lpstr>
      <vt:lpstr>Discussion (8/8) </vt:lpstr>
      <vt:lpstr>RECOMMANDATIONS - PERSPECTIVES</vt:lpstr>
      <vt:lpstr>Recommandations - Perspectives</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Connaissances, attitudes, pratiques et prévalence de l’infection à VIH chez les jeunes et enfants de la rue à Lomé en 2020</dc:title>
  <dc:creator>Rodion KYRT D KONU</dc:creator>
  <cp:lastModifiedBy>Fanny Devisme</cp:lastModifiedBy>
  <cp:revision>486</cp:revision>
  <dcterms:created xsi:type="dcterms:W3CDTF">2019-12-14T12:10:53Z</dcterms:created>
  <dcterms:modified xsi:type="dcterms:W3CDTF">2021-07-08T14:46:51Z</dcterms:modified>
</cp:coreProperties>
</file>