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85" r:id="rId2"/>
    <p:sldId id="366" r:id="rId3"/>
    <p:sldId id="386" r:id="rId4"/>
    <p:sldId id="367" r:id="rId5"/>
    <p:sldId id="262" r:id="rId6"/>
    <p:sldId id="371" r:id="rId7"/>
    <p:sldId id="380" r:id="rId8"/>
    <p:sldId id="382" r:id="rId9"/>
    <p:sldId id="383" r:id="rId10"/>
    <p:sldId id="374" r:id="rId11"/>
    <p:sldId id="387" r:id="rId12"/>
    <p:sldId id="388" r:id="rId13"/>
    <p:sldId id="390" r:id="rId14"/>
    <p:sldId id="39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94"/>
    <a:srgbClr val="97B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8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1" d="100"/>
        <a:sy n="121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hollot\Desktop\CHIPS%20-%20NB%20DE%20TC%20PAR%20UF%20AU%204%20JUIN%20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871334018030354E-2"/>
          <c:y val="5.0507223295455331E-2"/>
          <c:w val="0.948209672872382"/>
          <c:h val="0.57036136787249425"/>
        </c:manualLayout>
      </c:layout>
      <c:bar3DChart>
        <c:barDir val="col"/>
        <c:grouping val="standar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tint val="96000"/>
                    <a:lumMod val="100000"/>
                  </a:schemeClr>
                </a:gs>
                <a:gs pos="78000">
                  <a:schemeClr val="accent6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Feuil1!$B$3:$K$3</c:f>
              <c:strCache>
                <c:ptCount val="10"/>
                <c:pt idx="0">
                  <c:v>Intervention</c:v>
                </c:pt>
                <c:pt idx="1">
                  <c:v>Le soir de l’intervention vers 21 h</c:v>
                </c:pt>
                <c:pt idx="2">
                  <c:v>A J1 vers 9 h</c:v>
                </c:pt>
                <c:pt idx="3">
                  <c:v>A J1 vers 14 h</c:v>
                </c:pt>
                <c:pt idx="4">
                  <c:v>A J1 vers 20 h</c:v>
                </c:pt>
                <c:pt idx="5">
                  <c:v>Premiere selle</c:v>
                </c:pt>
                <c:pt idx="6">
                  <c:v>A J2 vers 9 h</c:v>
                </c:pt>
                <c:pt idx="7">
                  <c:v>Deuxieme selle</c:v>
                </c:pt>
                <c:pt idx="8">
                  <c:v>J5</c:v>
                </c:pt>
                <c:pt idx="9">
                  <c:v>J7</c:v>
                </c:pt>
              </c:strCache>
            </c:strRef>
          </c:cat>
          <c:val>
            <c:numRef>
              <c:f>Feuil1!$B$27:$K$27</c:f>
              <c:numCache>
                <c:formatCode>General</c:formatCode>
                <c:ptCount val="10"/>
                <c:pt idx="0">
                  <c:v>0</c:v>
                </c:pt>
                <c:pt idx="1">
                  <c:v>1.2</c:v>
                </c:pt>
                <c:pt idx="2">
                  <c:v>2</c:v>
                </c:pt>
                <c:pt idx="3">
                  <c:v>2.1</c:v>
                </c:pt>
                <c:pt idx="4">
                  <c:v>2.6</c:v>
                </c:pt>
                <c:pt idx="5">
                  <c:v>5.9</c:v>
                </c:pt>
                <c:pt idx="6">
                  <c:v>2.6</c:v>
                </c:pt>
                <c:pt idx="7">
                  <c:v>5.9</c:v>
                </c:pt>
                <c:pt idx="8">
                  <c:v>4.4000000000000004</c:v>
                </c:pt>
                <c:pt idx="9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1C-485B-B859-579CBB23BC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1287400"/>
        <c:axId val="201287792"/>
        <c:axId val="150800816"/>
      </c:bar3DChart>
      <c:catAx>
        <c:axId val="201287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287792"/>
        <c:crosses val="autoZero"/>
        <c:auto val="1"/>
        <c:lblAlgn val="ctr"/>
        <c:lblOffset val="100"/>
        <c:noMultiLvlLbl val="0"/>
      </c:catAx>
      <c:valAx>
        <c:axId val="20128779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287400"/>
        <c:crosses val="autoZero"/>
        <c:crossBetween val="between"/>
        <c:majorUnit val="1"/>
      </c:valAx>
      <c:serAx>
        <c:axId val="150800816"/>
        <c:scaling>
          <c:orientation val="minMax"/>
        </c:scaling>
        <c:delete val="1"/>
        <c:axPos val="b"/>
        <c:majorTickMark val="none"/>
        <c:minorTickMark val="none"/>
        <c:tickLblPos val="nextTo"/>
        <c:crossAx val="201287792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Feuil8!$A$27</c:f>
              <c:strCache>
                <c:ptCount val="1"/>
                <c:pt idx="0">
                  <c:v>CS CHIRURGIE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multiLvlStrRef>
              <c:f>Feuil8!$B$24:$O$25</c:f>
              <c:multiLvlStrCache>
                <c:ptCount val="14"/>
                <c:lvl>
                  <c:pt idx="0">
                    <c:v>Avril</c:v>
                  </c:pt>
                  <c:pt idx="1">
                    <c:v>Mai</c:v>
                  </c:pt>
                  <c:pt idx="2">
                    <c:v>Juin</c:v>
                  </c:pt>
                  <c:pt idx="3">
                    <c:v>Juillet</c:v>
                  </c:pt>
                  <c:pt idx="4">
                    <c:v>Août</c:v>
                  </c:pt>
                  <c:pt idx="5">
                    <c:v>Septembre</c:v>
                  </c:pt>
                  <c:pt idx="6">
                    <c:v>Octobre</c:v>
                  </c:pt>
                  <c:pt idx="7">
                    <c:v>Novembre</c:v>
                  </c:pt>
                  <c:pt idx="8">
                    <c:v>Décembre</c:v>
                  </c:pt>
                  <c:pt idx="9">
                    <c:v>Janvier</c:v>
                  </c:pt>
                  <c:pt idx="10">
                    <c:v>Février</c:v>
                  </c:pt>
                  <c:pt idx="11">
                    <c:v>Mars</c:v>
                  </c:pt>
                  <c:pt idx="12">
                    <c:v>Avril</c:v>
                  </c:pt>
                  <c:pt idx="13">
                    <c:v>Mai</c:v>
                  </c:pt>
                </c:lvl>
                <c:lvl>
                  <c:pt idx="0">
                    <c:v>2020</c:v>
                  </c:pt>
                  <c:pt idx="9">
                    <c:v>2021</c:v>
                  </c:pt>
                </c:lvl>
              </c:multiLvlStrCache>
            </c:multiLvlStrRef>
          </c:cat>
          <c:val>
            <c:numRef>
              <c:f>Feuil8!$B$27:$O$27</c:f>
              <c:numCache>
                <c:formatCode>General</c:formatCode>
                <c:ptCount val="14"/>
                <c:pt idx="0">
                  <c:v>24</c:v>
                </c:pt>
                <c:pt idx="1">
                  <c:v>47</c:v>
                </c:pt>
                <c:pt idx="2">
                  <c:v>26</c:v>
                </c:pt>
                <c:pt idx="3">
                  <c:v>7</c:v>
                </c:pt>
                <c:pt idx="4">
                  <c:v>2</c:v>
                </c:pt>
                <c:pt idx="5">
                  <c:v>10</c:v>
                </c:pt>
                <c:pt idx="6">
                  <c:v>20</c:v>
                </c:pt>
                <c:pt idx="7">
                  <c:v>27</c:v>
                </c:pt>
                <c:pt idx="8">
                  <c:v>14</c:v>
                </c:pt>
                <c:pt idx="9">
                  <c:v>11</c:v>
                </c:pt>
                <c:pt idx="10">
                  <c:v>16</c:v>
                </c:pt>
                <c:pt idx="11">
                  <c:v>22</c:v>
                </c:pt>
                <c:pt idx="12">
                  <c:v>3</c:v>
                </c:pt>
                <c:pt idx="1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9D-4419-9570-EEB71204E5C4}"/>
            </c:ext>
          </c:extLst>
        </c:ser>
        <c:ser>
          <c:idx val="2"/>
          <c:order val="2"/>
          <c:tx>
            <c:strRef>
              <c:f>Feuil8!$A$28</c:f>
              <c:strCache>
                <c:ptCount val="1"/>
                <c:pt idx="0">
                  <c:v>CS ORL STOMATO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rgbClr val="00CC00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multiLvlStrRef>
              <c:f>Feuil8!$B$24:$O$25</c:f>
              <c:multiLvlStrCache>
                <c:ptCount val="14"/>
                <c:lvl>
                  <c:pt idx="0">
                    <c:v>Avril</c:v>
                  </c:pt>
                  <c:pt idx="1">
                    <c:v>Mai</c:v>
                  </c:pt>
                  <c:pt idx="2">
                    <c:v>Juin</c:v>
                  </c:pt>
                  <c:pt idx="3">
                    <c:v>Juillet</c:v>
                  </c:pt>
                  <c:pt idx="4">
                    <c:v>Août</c:v>
                  </c:pt>
                  <c:pt idx="5">
                    <c:v>Septembre</c:v>
                  </c:pt>
                  <c:pt idx="6">
                    <c:v>Octobre</c:v>
                  </c:pt>
                  <c:pt idx="7">
                    <c:v>Novembre</c:v>
                  </c:pt>
                  <c:pt idx="8">
                    <c:v>Décembre</c:v>
                  </c:pt>
                  <c:pt idx="9">
                    <c:v>Janvier</c:v>
                  </c:pt>
                  <c:pt idx="10">
                    <c:v>Février</c:v>
                  </c:pt>
                  <c:pt idx="11">
                    <c:v>Mars</c:v>
                  </c:pt>
                  <c:pt idx="12">
                    <c:v>Avril</c:v>
                  </c:pt>
                  <c:pt idx="13">
                    <c:v>Mai</c:v>
                  </c:pt>
                </c:lvl>
                <c:lvl>
                  <c:pt idx="0">
                    <c:v>2020</c:v>
                  </c:pt>
                  <c:pt idx="9">
                    <c:v>2021</c:v>
                  </c:pt>
                </c:lvl>
              </c:multiLvlStrCache>
            </c:multiLvlStrRef>
          </c:cat>
          <c:val>
            <c:numRef>
              <c:f>Feuil8!$B$28:$O$28</c:f>
              <c:numCache>
                <c:formatCode>General</c:formatCode>
                <c:ptCount val="14"/>
                <c:pt idx="2">
                  <c:v>3</c:v>
                </c:pt>
                <c:pt idx="3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39D-4419-9570-EEB71204E5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4098472"/>
        <c:axId val="404097816"/>
      </c:lineChart>
      <c:lineChart>
        <c:grouping val="standard"/>
        <c:varyColors val="0"/>
        <c:ser>
          <c:idx val="0"/>
          <c:order val="0"/>
          <c:tx>
            <c:strRef>
              <c:f>Feuil8!$A$26</c:f>
              <c:strCache>
                <c:ptCount val="1"/>
                <c:pt idx="0">
                  <c:v>CS ANESTHESIE 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multiLvlStrRef>
              <c:f>Feuil8!$B$24:$O$25</c:f>
              <c:multiLvlStrCache>
                <c:ptCount val="14"/>
                <c:lvl>
                  <c:pt idx="0">
                    <c:v>Avril</c:v>
                  </c:pt>
                  <c:pt idx="1">
                    <c:v>Mai</c:v>
                  </c:pt>
                  <c:pt idx="2">
                    <c:v>Juin</c:v>
                  </c:pt>
                  <c:pt idx="3">
                    <c:v>Juillet</c:v>
                  </c:pt>
                  <c:pt idx="4">
                    <c:v>Août</c:v>
                  </c:pt>
                  <c:pt idx="5">
                    <c:v>Septembre</c:v>
                  </c:pt>
                  <c:pt idx="6">
                    <c:v>Octobre</c:v>
                  </c:pt>
                  <c:pt idx="7">
                    <c:v>Novembre</c:v>
                  </c:pt>
                  <c:pt idx="8">
                    <c:v>Décembre</c:v>
                  </c:pt>
                  <c:pt idx="9">
                    <c:v>Janvier</c:v>
                  </c:pt>
                  <c:pt idx="10">
                    <c:v>Février</c:v>
                  </c:pt>
                  <c:pt idx="11">
                    <c:v>Mars</c:v>
                  </c:pt>
                  <c:pt idx="12">
                    <c:v>Avril</c:v>
                  </c:pt>
                  <c:pt idx="13">
                    <c:v>Mai</c:v>
                  </c:pt>
                </c:lvl>
                <c:lvl>
                  <c:pt idx="0">
                    <c:v>2020</c:v>
                  </c:pt>
                  <c:pt idx="9">
                    <c:v>2021</c:v>
                  </c:pt>
                </c:lvl>
              </c:multiLvlStrCache>
            </c:multiLvlStrRef>
          </c:cat>
          <c:val>
            <c:numRef>
              <c:f>Feuil8!$B$26:$O$26</c:f>
              <c:numCache>
                <c:formatCode>General</c:formatCode>
                <c:ptCount val="14"/>
                <c:pt idx="0">
                  <c:v>287</c:v>
                </c:pt>
                <c:pt idx="1">
                  <c:v>281</c:v>
                </c:pt>
                <c:pt idx="2">
                  <c:v>114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9D-4419-9570-EEB71204E5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4993376"/>
        <c:axId val="1441938032"/>
      </c:lineChart>
      <c:catAx>
        <c:axId val="404098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ln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4097816"/>
        <c:crosses val="autoZero"/>
        <c:auto val="1"/>
        <c:lblAlgn val="ctr"/>
        <c:lblOffset val="100"/>
        <c:noMultiLvlLbl val="0"/>
      </c:catAx>
      <c:valAx>
        <c:axId val="404097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4098472"/>
        <c:crosses val="autoZero"/>
        <c:crossBetween val="between"/>
      </c:valAx>
      <c:valAx>
        <c:axId val="144193803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94993376"/>
        <c:crosses val="max"/>
        <c:crossBetween val="between"/>
      </c:valAx>
      <c:catAx>
        <c:axId val="1494993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419380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175A0BA-8495-42D5-A5C5-18ED5B5ED0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A05678-AABC-4DFC-9375-E22717F320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88BD3-4FC6-4947-972D-2E4B0E5867B5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B1822E-7AF5-4664-9510-042DD6F605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FDD3124-E4DB-47A6-BAD2-3CA75375C3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719B9-B80F-4299-B67F-9F69F51FE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25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4FD14-480E-4F47-964D-FC66814D943A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4B055-8216-4AD2-AA77-28C1B33D67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749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58176 CS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3735-EDB5-4656-A97D-8A85BD794E5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00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4B055-8216-4AD2-AA77-28C1B33D67E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75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77FB7C4-87B1-458F-879F-3B59A16A35D2}"/>
              </a:ext>
            </a:extLst>
          </p:cNvPr>
          <p:cNvSpPr/>
          <p:nvPr userDrawn="1"/>
        </p:nvSpPr>
        <p:spPr>
          <a:xfrm>
            <a:off x="2530763" y="3592945"/>
            <a:ext cx="8007927" cy="2382429"/>
          </a:xfrm>
          <a:prstGeom prst="rect">
            <a:avLst/>
          </a:prstGeom>
          <a:solidFill>
            <a:srgbClr val="97BF0D"/>
          </a:solidFill>
          <a:ln>
            <a:solidFill>
              <a:srgbClr val="97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5A1822-3559-4EE5-B21D-F9533DC6D151}"/>
              </a:ext>
            </a:extLst>
          </p:cNvPr>
          <p:cNvSpPr/>
          <p:nvPr userDrawn="1"/>
        </p:nvSpPr>
        <p:spPr>
          <a:xfrm>
            <a:off x="2024487" y="3343564"/>
            <a:ext cx="8143025" cy="2207491"/>
          </a:xfrm>
          <a:prstGeom prst="rect">
            <a:avLst/>
          </a:prstGeom>
          <a:solidFill>
            <a:schemeClr val="bg1"/>
          </a:solidFill>
          <a:ln w="762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4487" y="3343564"/>
            <a:ext cx="8143025" cy="1283882"/>
          </a:xfrm>
        </p:spPr>
        <p:txBody>
          <a:bodyPr anchor="b">
            <a:noAutofit/>
          </a:bodyPr>
          <a:lstStyle>
            <a:lvl1pPr algn="ctr">
              <a:defRPr sz="4000" b="0">
                <a:solidFill>
                  <a:srgbClr val="004494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4487" y="4627444"/>
            <a:ext cx="8143025" cy="92361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Auteur</a:t>
            </a:r>
            <a:endParaRPr lang="en-US" dirty="0"/>
          </a:p>
        </p:txBody>
      </p:sp>
      <p:sp>
        <p:nvSpPr>
          <p:cNvPr id="33" name="Triangle rectangle 32">
            <a:extLst>
              <a:ext uri="{FF2B5EF4-FFF2-40B4-BE49-F238E27FC236}">
                <a16:creationId xmlns:a16="http://schemas.microsoft.com/office/drawing/2014/main" id="{8D3A9162-B5DD-479A-8600-31B22FB00091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riangle rectangle 34">
            <a:extLst>
              <a:ext uri="{FF2B5EF4-FFF2-40B4-BE49-F238E27FC236}">
                <a16:creationId xmlns:a16="http://schemas.microsoft.com/office/drawing/2014/main" id="{9A9E70BE-0834-4486-8E79-A5FDB8BA7E53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B316416-FF92-43B9-8EEA-94163782D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2737" y="6241427"/>
            <a:ext cx="772142" cy="534379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B7B62E1-67DC-45F0-B1A5-7D6151113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8832" y="636179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F97DC237-9DE3-4D96-BBF0-D4FFA5A8E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786F487-7371-4C2C-A1BE-FF60F922D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 i="1" smtClean="0">
                <a:solidFill>
                  <a:srgbClr val="002060"/>
                </a:solidFill>
                <a:effectLst/>
              </a:defRPr>
            </a:lvl1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CB54B6-B381-45C7-BD53-9178119908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51064" y="243135"/>
            <a:ext cx="5995931" cy="299796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3D06C43-4B07-40C0-9934-A286D502D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889" b="24585"/>
          <a:stretch/>
        </p:blipFill>
        <p:spPr>
          <a:xfrm>
            <a:off x="10965085" y="6277169"/>
            <a:ext cx="1057626" cy="53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0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Triangle rectangle 22">
            <a:extLst>
              <a:ext uri="{FF2B5EF4-FFF2-40B4-BE49-F238E27FC236}">
                <a16:creationId xmlns:a16="http://schemas.microsoft.com/office/drawing/2014/main" id="{F2782EC0-EF39-4AB1-A2D4-C63D0F009FF8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riangle rectangle 23">
            <a:extLst>
              <a:ext uri="{FF2B5EF4-FFF2-40B4-BE49-F238E27FC236}">
                <a16:creationId xmlns:a16="http://schemas.microsoft.com/office/drawing/2014/main" id="{4F375CD5-1927-4959-8A1C-23308447A8AD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BB0F966-422C-4336-8165-FEB4F0CE8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8832" y="636179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49B34ED-2BA3-4560-930E-D3FD202F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ED66C6F-ABBF-458B-A103-D29ABFA7C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 i="1" smtClean="0">
                <a:solidFill>
                  <a:srgbClr val="002060"/>
                </a:solidFill>
                <a:effectLst/>
              </a:defRPr>
            </a:lvl1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Triangle rectangle 18">
            <a:extLst>
              <a:ext uri="{FF2B5EF4-FFF2-40B4-BE49-F238E27FC236}">
                <a16:creationId xmlns:a16="http://schemas.microsoft.com/office/drawing/2014/main" id="{4463624B-CAB6-4859-A5F3-472383E30C63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rectangle 19">
            <a:extLst>
              <a:ext uri="{FF2B5EF4-FFF2-40B4-BE49-F238E27FC236}">
                <a16:creationId xmlns:a16="http://schemas.microsoft.com/office/drawing/2014/main" id="{10F0A63C-0941-41DC-9BC5-9F60FF988AB9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A3832D3-FA98-4CF1-A9E6-B3E5BEDDE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8832" y="636179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F6A72DA-3638-43C9-AE95-40B60D35E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1567F20-3EF6-4BC1-B4BD-D912B20D5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 i="1" smtClean="0">
                <a:solidFill>
                  <a:srgbClr val="002060"/>
                </a:solidFill>
                <a:effectLst/>
              </a:defRPr>
            </a:lvl1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Triangle rectangle 18">
            <a:extLst>
              <a:ext uri="{FF2B5EF4-FFF2-40B4-BE49-F238E27FC236}">
                <a16:creationId xmlns:a16="http://schemas.microsoft.com/office/drawing/2014/main" id="{6472E27A-D85D-48EF-9C6E-63506527A801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rectangle 19">
            <a:extLst>
              <a:ext uri="{FF2B5EF4-FFF2-40B4-BE49-F238E27FC236}">
                <a16:creationId xmlns:a16="http://schemas.microsoft.com/office/drawing/2014/main" id="{E1823107-3B5D-4854-A2F2-D3A4B940B08A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FFACFE4-9C4C-464B-B1FF-D6CE6A5E6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8832" y="636179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6E2591F-13CE-46D4-AC62-699AD2C88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19FFE10-4E47-4FEC-A78F-EB9533327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 i="1" smtClean="0">
                <a:solidFill>
                  <a:srgbClr val="002060"/>
                </a:solidFill>
                <a:effectLst/>
              </a:defRPr>
            </a:lvl1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rgbClr val="97BF0D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rgbClr val="97BF0D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30" name="Triangle rectangle 29">
            <a:extLst>
              <a:ext uri="{FF2B5EF4-FFF2-40B4-BE49-F238E27FC236}">
                <a16:creationId xmlns:a16="http://schemas.microsoft.com/office/drawing/2014/main" id="{DFE1BCAB-04CE-4D4E-A04C-215BE3493454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rectangle 30">
            <a:extLst>
              <a:ext uri="{FF2B5EF4-FFF2-40B4-BE49-F238E27FC236}">
                <a16:creationId xmlns:a16="http://schemas.microsoft.com/office/drawing/2014/main" id="{28B7674D-4864-46CE-9CEB-AF441644ACFB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17ECFF3-441E-49F9-8B50-2A36AD68B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8832" y="636179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5A080ED-A4E3-48DD-AADB-4DD67F857A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8969234-4D39-4D28-8912-2C6D7ED39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 i="1" smtClean="0">
                <a:solidFill>
                  <a:srgbClr val="002060"/>
                </a:solidFill>
                <a:effectLst/>
              </a:defRPr>
            </a:lvl1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104899" y="152401"/>
            <a:ext cx="10934700" cy="800100"/>
          </a:xfrm>
          <a:prstGeom prst="rect">
            <a:avLst/>
          </a:prstGeom>
        </p:spPr>
        <p:txBody>
          <a:bodyPr anchor="b"/>
          <a:lstStyle>
            <a:lvl1pPr algn="l">
              <a:defRPr sz="54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1" hasCustomPrompt="1"/>
          </p:nvPr>
        </p:nvSpPr>
        <p:spPr>
          <a:xfrm>
            <a:off x="7429501" y="1266825"/>
            <a:ext cx="4610100" cy="539115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Espace éventuellement réservé aux illustrations - à défaut étirer la zone ci-contre.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1104901" y="1266825"/>
            <a:ext cx="6134100" cy="53911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Texte ou énumération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979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FFC670-30DB-4B59-93F3-54925DC6A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u="sng"/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9AB66B0-0E55-4EF8-9218-039709F382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1EAAF9-D75F-47A5-8B9B-57E68B0C553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BBC6F-833A-4587-A5F5-ED0A031D7A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118C367F-83E6-4544-9D88-AED0E641CC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4722" y="2205086"/>
            <a:ext cx="2520000" cy="288032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>
                <a:solidFill>
                  <a:schemeClr val="bg1"/>
                </a:solidFill>
                <a:highlight>
                  <a:srgbClr val="97BF0D"/>
                </a:highlight>
              </a:defRPr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54863E5C-9E29-4834-B8FF-BC2A530005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53194" y="2205086"/>
            <a:ext cx="2520000" cy="2860762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lang="fr-FR" sz="1800" b="1" kern="1200" dirty="0">
                <a:solidFill>
                  <a:schemeClr val="bg1"/>
                </a:solidFill>
                <a:highlight>
                  <a:srgbClr val="97BF0D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AF86C74-F5E8-4067-904E-4A57FA79F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605193" y="2205086"/>
            <a:ext cx="2520000" cy="2860762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lang="fr-FR" sz="1800" b="1" kern="1200" dirty="0">
                <a:solidFill>
                  <a:schemeClr val="bg1"/>
                </a:solidFill>
                <a:highlight>
                  <a:srgbClr val="97BF0D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marL="144000" lvl="0" indent="-144000" algn="l" defTabSz="457200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004494"/>
              </a:buClr>
              <a:buSzPct val="80000"/>
              <a:buFont typeface="+mj-lt"/>
              <a:buAutoNum type="arabicPeriod"/>
            </a:pPr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6666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53B7EB3-4487-4955-918A-2ECDF7280FE5}"/>
              </a:ext>
            </a:extLst>
          </p:cNvPr>
          <p:cNvSpPr/>
          <p:nvPr userDrawn="1"/>
        </p:nvSpPr>
        <p:spPr>
          <a:xfrm>
            <a:off x="2530763" y="2863273"/>
            <a:ext cx="8007927" cy="2382429"/>
          </a:xfrm>
          <a:prstGeom prst="rect">
            <a:avLst/>
          </a:prstGeom>
          <a:solidFill>
            <a:srgbClr val="97BF0D"/>
          </a:solidFill>
          <a:ln>
            <a:solidFill>
              <a:srgbClr val="97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CAAF99-75BA-411F-B93D-20F69324579C}"/>
              </a:ext>
            </a:extLst>
          </p:cNvPr>
          <p:cNvSpPr/>
          <p:nvPr userDrawn="1"/>
        </p:nvSpPr>
        <p:spPr>
          <a:xfrm>
            <a:off x="2024487" y="2613892"/>
            <a:ext cx="8143025" cy="2207491"/>
          </a:xfrm>
          <a:prstGeom prst="rect">
            <a:avLst/>
          </a:prstGeom>
          <a:solidFill>
            <a:schemeClr val="bg1"/>
          </a:solidFill>
          <a:ln w="762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C595613-1A42-44EF-AF32-7D764C9865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4487" y="2613892"/>
            <a:ext cx="8143025" cy="1283882"/>
          </a:xfrm>
        </p:spPr>
        <p:txBody>
          <a:bodyPr anchor="b">
            <a:noAutofit/>
          </a:bodyPr>
          <a:lstStyle>
            <a:lvl1pPr algn="ctr">
              <a:defRPr sz="4000" b="0">
                <a:solidFill>
                  <a:srgbClr val="004494"/>
                </a:solidFill>
              </a:defRPr>
            </a:lvl1pPr>
          </a:lstStyle>
          <a:p>
            <a:r>
              <a:rPr lang="fr-FR" dirty="0"/>
              <a:t>Partie 1</a:t>
            </a:r>
            <a:endParaRPr lang="en-US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D2F12090-0304-4101-9050-33D9762C4F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4487" y="3897772"/>
            <a:ext cx="8143025" cy="92361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TITRE</a:t>
            </a:r>
            <a:endParaRPr lang="en-US" dirty="0"/>
          </a:p>
        </p:txBody>
      </p:sp>
      <p:sp>
        <p:nvSpPr>
          <p:cNvPr id="50" name="Triangle rectangle 49">
            <a:extLst>
              <a:ext uri="{FF2B5EF4-FFF2-40B4-BE49-F238E27FC236}">
                <a16:creationId xmlns:a16="http://schemas.microsoft.com/office/drawing/2014/main" id="{F8421E75-C03A-4490-84C5-022335C91B70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Triangle rectangle 50">
            <a:extLst>
              <a:ext uri="{FF2B5EF4-FFF2-40B4-BE49-F238E27FC236}">
                <a16:creationId xmlns:a16="http://schemas.microsoft.com/office/drawing/2014/main" id="{A0D1A316-C248-471A-B884-9176B904AB82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6869AD7-31E4-4B36-BBA9-C122BD3159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2737" y="6241427"/>
            <a:ext cx="772142" cy="534379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7614649-AAA0-4E09-9941-FB9220488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8832" y="636179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59A5B5D4-3606-43B3-B156-0F9B07E5E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7DB5D394-4088-4ECA-A7F9-4B4405ECC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 i="1" smtClean="0">
                <a:solidFill>
                  <a:srgbClr val="002060"/>
                </a:solidFill>
                <a:effectLst/>
              </a:defRPr>
            </a:lvl1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B85C342-0730-4D15-B35B-8FC9AFA717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889" b="24585"/>
          <a:stretch/>
        </p:blipFill>
        <p:spPr>
          <a:xfrm>
            <a:off x="10965085" y="6277169"/>
            <a:ext cx="1057626" cy="5343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A2EA5685-06B6-4C0F-BCE1-F7BC48D35D99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>
            <a:extLst>
              <a:ext uri="{FF2B5EF4-FFF2-40B4-BE49-F238E27FC236}">
                <a16:creationId xmlns:a16="http://schemas.microsoft.com/office/drawing/2014/main" id="{E0C14684-3D72-4E3B-B265-097A6F938BB2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F493626-274D-4D77-829D-6D1BF9E23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8832" y="636179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1A37E9B5-244B-4219-9C9D-FD9A6A39C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5CA0FB7-44D9-4418-BEB9-EB2AEE14E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 i="1" smtClean="0">
                <a:solidFill>
                  <a:srgbClr val="002060"/>
                </a:solidFill>
                <a:effectLst/>
              </a:defRPr>
            </a:lvl1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Triangle rectangle 22">
            <a:extLst>
              <a:ext uri="{FF2B5EF4-FFF2-40B4-BE49-F238E27FC236}">
                <a16:creationId xmlns:a16="http://schemas.microsoft.com/office/drawing/2014/main" id="{CBAE7FC9-F0DC-4689-9DCA-4F60D5C56C74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riangle rectangle 23">
            <a:extLst>
              <a:ext uri="{FF2B5EF4-FFF2-40B4-BE49-F238E27FC236}">
                <a16:creationId xmlns:a16="http://schemas.microsoft.com/office/drawing/2014/main" id="{55C3F1E3-EA21-49CF-B92A-EE059376FE90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F6EFD33-328D-4180-8E62-7FBD7D051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8832" y="636179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9B8C16D-A916-4CC5-ADE5-EC00B38BD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DDC298B-338D-4FA3-9EE9-B51E5EDD8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 i="1" smtClean="0">
                <a:solidFill>
                  <a:srgbClr val="002060"/>
                </a:solidFill>
                <a:effectLst/>
              </a:defRPr>
            </a:lvl1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5" name="Triangle rectangle 14">
            <a:extLst>
              <a:ext uri="{FF2B5EF4-FFF2-40B4-BE49-F238E27FC236}">
                <a16:creationId xmlns:a16="http://schemas.microsoft.com/office/drawing/2014/main" id="{E094352F-D0EC-4FF0-ACA3-C607AC00D5A2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rectangle 15">
            <a:extLst>
              <a:ext uri="{FF2B5EF4-FFF2-40B4-BE49-F238E27FC236}">
                <a16:creationId xmlns:a16="http://schemas.microsoft.com/office/drawing/2014/main" id="{18B8481E-E99F-4244-A220-CDBB463D8EC7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838917D-BD1B-462F-9DAF-D001B78EA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8832" y="636179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D1B6C81D-B808-4B83-8ECC-7DAE81D51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4FD00C2-E4E3-494B-A441-0AE36CE76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 i="1" smtClean="0">
                <a:solidFill>
                  <a:srgbClr val="002060"/>
                </a:solidFill>
                <a:effectLst/>
              </a:defRPr>
            </a:lvl1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5" name="Triangle rectangle 24">
            <a:extLst>
              <a:ext uri="{FF2B5EF4-FFF2-40B4-BE49-F238E27FC236}">
                <a16:creationId xmlns:a16="http://schemas.microsoft.com/office/drawing/2014/main" id="{43FDA7E1-6421-4390-9F28-730397FC7297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riangle rectangle 25">
            <a:extLst>
              <a:ext uri="{FF2B5EF4-FFF2-40B4-BE49-F238E27FC236}">
                <a16:creationId xmlns:a16="http://schemas.microsoft.com/office/drawing/2014/main" id="{C652D044-4D73-49B0-A072-009B65842B7E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F24211-993A-4D85-BD40-7F6BB514D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8832" y="636179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111ED04-563C-4FA5-9BC4-63D4FFA7C9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38CE011-24E1-43AD-A60C-DB1A46B54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 i="1" smtClean="0">
                <a:solidFill>
                  <a:srgbClr val="002060"/>
                </a:solidFill>
                <a:effectLst/>
              </a:defRPr>
            </a:lvl1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angle rectangle 19">
            <a:extLst>
              <a:ext uri="{FF2B5EF4-FFF2-40B4-BE49-F238E27FC236}">
                <a16:creationId xmlns:a16="http://schemas.microsoft.com/office/drawing/2014/main" id="{1091DF81-EE49-433A-B148-2DF48AB88272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riangle rectangle 20">
            <a:extLst>
              <a:ext uri="{FF2B5EF4-FFF2-40B4-BE49-F238E27FC236}">
                <a16:creationId xmlns:a16="http://schemas.microsoft.com/office/drawing/2014/main" id="{6B6AF4AE-F394-43BF-A09F-EDC9010E72E1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07DE5C7-DC0C-4B8A-8B9A-994D9F602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8832" y="636179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B4C7CFE-5248-45B0-BA08-0871B3EA00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FB68E43-3BA1-4540-9644-A52A882FE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 i="1" smtClean="0">
                <a:solidFill>
                  <a:srgbClr val="002060"/>
                </a:solidFill>
                <a:effectLst/>
              </a:defRPr>
            </a:lvl1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6" name="Triangle rectangle 25">
            <a:extLst>
              <a:ext uri="{FF2B5EF4-FFF2-40B4-BE49-F238E27FC236}">
                <a16:creationId xmlns:a16="http://schemas.microsoft.com/office/drawing/2014/main" id="{855C2331-35AD-4B1E-84FA-6DCF1E277806}"/>
              </a:ext>
            </a:extLst>
          </p:cNvPr>
          <p:cNvSpPr/>
          <p:nvPr userDrawn="1"/>
        </p:nvSpPr>
        <p:spPr>
          <a:xfrm rot="10800000" flipH="1" flipV="1">
            <a:off x="2484" y="1419224"/>
            <a:ext cx="871188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iangle rectangle 26">
            <a:extLst>
              <a:ext uri="{FF2B5EF4-FFF2-40B4-BE49-F238E27FC236}">
                <a16:creationId xmlns:a16="http://schemas.microsoft.com/office/drawing/2014/main" id="{EDFD58A6-013B-470B-93D0-4D0E46837069}"/>
              </a:ext>
            </a:extLst>
          </p:cNvPr>
          <p:cNvSpPr/>
          <p:nvPr userDrawn="1"/>
        </p:nvSpPr>
        <p:spPr>
          <a:xfrm rot="10800000">
            <a:off x="11227491" y="-2"/>
            <a:ext cx="964509" cy="5458691"/>
          </a:xfrm>
          <a:prstGeom prst="rtTriangle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192905E-11CD-4353-80A9-E1B18A31E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8832" y="636179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92741D9-5A9C-4335-AE0A-7E4FB654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7FD7970-9C55-46CF-BE8A-E1796F223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 i="1" smtClean="0">
                <a:solidFill>
                  <a:srgbClr val="002060"/>
                </a:solidFill>
                <a:effectLst/>
              </a:defRPr>
            </a:lvl1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ADCAB9A-1BF2-4A3C-B9A4-034231D3F22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102737" y="6241427"/>
            <a:ext cx="772142" cy="534379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F138147-5043-4C50-AC64-D81D5DAB8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8832" y="636179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4494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CC7D5EE-9C2B-45C5-825E-DDB75480B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1D091D5-0DBE-4F39-B1C4-1B266C933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 i="1" smtClean="0">
                <a:solidFill>
                  <a:srgbClr val="002060"/>
                </a:solidFill>
                <a:effectLst/>
              </a:defRPr>
            </a:lvl1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D97BDE0-8E34-48AC-A48C-9161CBB77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24889" b="24585"/>
          <a:stretch/>
        </p:blipFill>
        <p:spPr>
          <a:xfrm>
            <a:off x="10965085" y="6277169"/>
            <a:ext cx="1057626" cy="5343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49" r:id="rId3"/>
    <p:sldLayoutId id="2147483665" r:id="rId4"/>
    <p:sldLayoutId id="2147483651" r:id="rId5"/>
    <p:sldLayoutId id="2147483666" r:id="rId6"/>
    <p:sldLayoutId id="2147483654" r:id="rId7"/>
    <p:sldLayoutId id="2147483655" r:id="rId8"/>
    <p:sldLayoutId id="2147483667" r:id="rId9"/>
    <p:sldLayoutId id="2147483657" r:id="rId10"/>
    <p:sldLayoutId id="2147483660" r:id="rId11"/>
    <p:sldLayoutId id="2147483662" r:id="rId12"/>
    <p:sldLayoutId id="2147483663" r:id="rId13"/>
    <p:sldLayoutId id="2147483671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44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004494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97BF0D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97BF0D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97BF0D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97BF0D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0B2C88-A4BD-0741-ACBA-817D247392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Pistes d’amélioration du parcours post-opératoire au domicile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41F50A2-4B67-0E4A-8D26-97A305767F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Dr Béatrice Vinson-Bonnet CHI Poissy-St Germain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1FBAD0-F44C-2940-A94F-7F9BDC8FE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09FB24-8C15-3046-BA48-781B92BE2D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A31444-0E98-B846-82A1-13C22BA49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39714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A9A3452-AD59-E942-A7D4-C04292102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2480"/>
            <a:ext cx="12192000" cy="1137920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TELECONSULTATIONS : AVANTAGES / INCONVENIENTS</a:t>
            </a:r>
            <a:br>
              <a:rPr lang="fr-FR" sz="2800" dirty="0"/>
            </a:br>
            <a:r>
              <a:rPr lang="fr-FR" sz="2800" dirty="0"/>
              <a:t>POUR LE CHIRURGIEN ET L’ÉTABLISSEMENT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75C53FC-1F8C-3548-82CF-B5327F308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678" y="2021577"/>
            <a:ext cx="4800600" cy="4011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            </a:t>
            </a:r>
          </a:p>
          <a:p>
            <a:r>
              <a:rPr lang="fr-FR" sz="2400" dirty="0"/>
              <a:t>Maintien d’ un </a:t>
            </a:r>
            <a:r>
              <a:rPr lang="fr-FR" sz="2400" b="1" dirty="0"/>
              <a:t>contact avec le patient</a:t>
            </a:r>
            <a:r>
              <a:rPr lang="fr-FR" sz="2400" dirty="0"/>
              <a:t> , dépistage précoce des complications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b="1" dirty="0"/>
              <a:t>Traçabilité</a:t>
            </a:r>
            <a:r>
              <a:rPr lang="fr-FR" sz="2400" dirty="0"/>
              <a:t> dans le dossier médical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b="1" dirty="0"/>
              <a:t>Facturation</a:t>
            </a:r>
            <a:r>
              <a:rPr lang="fr-FR" sz="2400" dirty="0"/>
              <a:t> des actes de TCS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26E0ED0E-B8C5-724C-811F-D9D623D7D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1043" y="2415209"/>
            <a:ext cx="4422914" cy="33394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   </a:t>
            </a:r>
          </a:p>
          <a:p>
            <a:r>
              <a:rPr lang="fr-FR" sz="2400" b="1" dirty="0"/>
              <a:t>20% échecs </a:t>
            </a:r>
            <a:r>
              <a:rPr lang="fr-FR" sz="2400" dirty="0"/>
              <a:t>de connexion :</a:t>
            </a:r>
          </a:p>
          <a:p>
            <a:pPr marL="0" indent="0">
              <a:buNone/>
            </a:pPr>
            <a:r>
              <a:rPr lang="fr-FR" sz="2400" dirty="0"/>
              <a:t> Zones blanches, problèmes d’outils informatiques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Transformation en CS téléphonique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46859E-1E63-E444-B813-05E942148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DC4171-8CA4-1549-A01B-509B217CED9B}"/>
              </a:ext>
            </a:extLst>
          </p:cNvPr>
          <p:cNvSpPr txBox="1"/>
          <p:nvPr/>
        </p:nvSpPr>
        <p:spPr>
          <a:xfrm>
            <a:off x="0" y="6261746"/>
            <a:ext cx="1150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SATISFACTION SOIGNANTS / SOIGNES +++</a:t>
            </a:r>
          </a:p>
        </p:txBody>
      </p:sp>
    </p:spTree>
    <p:extLst>
      <p:ext uri="{BB962C8B-B14F-4D97-AF65-F5344CB8AC3E}">
        <p14:creationId xmlns:p14="http://schemas.microsoft.com/office/powerpoint/2010/main" val="3208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12224C6E-DD3B-9C40-A97D-0A4A8F5B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224"/>
            <a:ext cx="12192000" cy="1202767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NOUVEAUX ROLES des IDE à DOMICILE</a:t>
            </a:r>
            <a:br>
              <a:rPr lang="fr-FR" sz="3200" dirty="0"/>
            </a:br>
            <a:r>
              <a:rPr lang="fr-FR" sz="3200" dirty="0">
                <a:solidFill>
                  <a:srgbClr val="FF0000"/>
                </a:solidFill>
              </a:rPr>
              <a:t>Amélioration de l’échange ville-hôpital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04DB43EE-8630-B441-BC68-822342BC7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59" y="1470991"/>
            <a:ext cx="11276275" cy="53870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000" dirty="0"/>
              <a:t>Avenant 6  de la convention nationale des infirmiers, </a:t>
            </a:r>
          </a:p>
          <a:p>
            <a:pPr marL="0" indent="0" algn="ctr">
              <a:buNone/>
            </a:pPr>
            <a:r>
              <a:rPr lang="fr-FR" sz="2000" dirty="0"/>
              <a:t>signé le 29 mars 2019, paru au JO le 13 juin 2019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400" dirty="0"/>
              <a:t>  1: nouvelle prestation de 1 à 3 </a:t>
            </a:r>
            <a:r>
              <a:rPr lang="fr-FR" sz="2400" dirty="0">
                <a:solidFill>
                  <a:srgbClr val="002060"/>
                </a:solidFill>
              </a:rPr>
              <a:t>SEANCES de SURVEILLANCE et ACCOMPAGNEMENT POST-OPERATOIRE à DOMICILE </a:t>
            </a:r>
            <a:r>
              <a:rPr lang="fr-FR" sz="2400" dirty="0"/>
              <a:t>entre J0 et J+6 (AMI 3.9)</a:t>
            </a:r>
          </a:p>
          <a:p>
            <a:pPr marL="0" indent="0">
              <a:buNone/>
            </a:pPr>
            <a:r>
              <a:rPr lang="fr-FR" sz="2400" dirty="0"/>
              <a:t>  2: une séance de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surveillance et/ou retrait de cathéter péri-nerveux analgésique </a:t>
            </a:r>
            <a:r>
              <a:rPr lang="fr-FR" sz="2400" dirty="0"/>
              <a:t>(AMI 4.9) une à deux fois par jour sur trois jours.</a:t>
            </a:r>
          </a:p>
          <a:p>
            <a:pPr marL="0" indent="0">
              <a:buNone/>
            </a:pPr>
            <a:r>
              <a:rPr lang="fr-FR" sz="2400" dirty="0"/>
              <a:t>  3: un acte de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retrait de sonde urinaire </a:t>
            </a:r>
            <a:r>
              <a:rPr lang="fr-FR" sz="2400" dirty="0"/>
              <a:t>(AMI 2)</a:t>
            </a:r>
          </a:p>
          <a:p>
            <a:pPr marL="0" indent="0">
              <a:buNone/>
            </a:pPr>
            <a:r>
              <a:rPr lang="fr-FR" sz="2400" dirty="0"/>
              <a:t>  4 : un acte de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surveillance et/ou retrait de </a:t>
            </a:r>
            <a:r>
              <a:rPr lang="fr-FR" sz="2400" b="1" dirty="0" err="1">
                <a:solidFill>
                  <a:schemeClr val="accent5">
                    <a:lumMod val="50000"/>
                  </a:schemeClr>
                </a:solidFill>
              </a:rPr>
              <a:t>redon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 ou drain post-opératoire</a:t>
            </a:r>
            <a:r>
              <a:rPr lang="fr-FR" sz="2400" dirty="0"/>
              <a:t> une à deux fois (AMI 2.8)</a:t>
            </a:r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69252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DD5041-3E5B-1C48-B10E-FBE62BF81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0"/>
            <a:ext cx="10762604" cy="1129748"/>
          </a:xfrm>
        </p:spPr>
        <p:txBody>
          <a:bodyPr>
            <a:normAutofit/>
          </a:bodyPr>
          <a:lstStyle/>
          <a:p>
            <a:r>
              <a:rPr lang="fr-FR" sz="2800" dirty="0"/>
              <a:t>Mise en place du suivi infirmier à domicile: </a:t>
            </a:r>
            <a:br>
              <a:rPr lang="fr-FR" sz="2800" dirty="0"/>
            </a:br>
            <a:r>
              <a:rPr lang="fr-FR" sz="2800" dirty="0"/>
              <a:t>la plateforme INZEE.CARE, professionnels de santé de proximité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9194C9-755C-484A-9A1B-82C6A30F5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76670"/>
            <a:ext cx="10271083" cy="4460797"/>
          </a:xfrm>
        </p:spPr>
        <p:txBody>
          <a:bodyPr>
            <a:normAutofit/>
          </a:bodyPr>
          <a:lstStyle/>
          <a:p>
            <a:r>
              <a:rPr lang="fr-FR" sz="2400" dirty="0"/>
              <a:t>Financée par les URPS,  (infirmiers, kiné, orthophonistes)</a:t>
            </a:r>
          </a:p>
          <a:p>
            <a:pPr marL="0" indent="0">
              <a:buNone/>
            </a:pPr>
            <a:r>
              <a:rPr lang="fr-FR" sz="2400" dirty="0"/>
              <a:t>     </a:t>
            </a:r>
            <a:r>
              <a:rPr lang="fr-FR" sz="2400" dirty="0">
                <a:solidFill>
                  <a:schemeClr val="accent3">
                    <a:lumMod val="50000"/>
                  </a:schemeClr>
                </a:solidFill>
              </a:rPr>
              <a:t>soit 1/3 des IDE libéraux en France (8000 inscrits pour Ile de France)</a:t>
            </a:r>
          </a:p>
          <a:p>
            <a:r>
              <a:rPr lang="fr-FR" sz="2400" b="1" dirty="0"/>
              <a:t>Gratuit pour les utilisateurs et l’établissement de santé </a:t>
            </a:r>
            <a:r>
              <a:rPr lang="fr-FR" sz="2400" dirty="0"/>
              <a:t>(intégrée en IDF à </a:t>
            </a:r>
            <a:r>
              <a:rPr lang="fr-FR" sz="2400" dirty="0" err="1"/>
              <a:t>Terr-eSANTÉ</a:t>
            </a:r>
            <a:r>
              <a:rPr lang="fr-FR" sz="2400" dirty="0"/>
              <a:t>  ) validée par l’ ARS et le ministère.</a:t>
            </a:r>
          </a:p>
          <a:p>
            <a:r>
              <a:rPr lang="fr-FR" sz="2400" dirty="0"/>
              <a:t>S’organise à J0 avec </a:t>
            </a:r>
            <a:r>
              <a:rPr lang="fr-FR" sz="2400" b="1" dirty="0"/>
              <a:t>l’infirmière coordinatrice </a:t>
            </a:r>
            <a:r>
              <a:rPr lang="fr-FR" sz="2400" dirty="0"/>
              <a:t>du parcours ambulatoire (nouveau métier à reconnaitre) </a:t>
            </a:r>
            <a:r>
              <a:rPr lang="fr-FR" sz="2400" dirty="0">
                <a:solidFill>
                  <a:srgbClr val="FF0000"/>
                </a:solidFill>
              </a:rPr>
              <a:t>prise de rendez-vous et de demande de soins via la plateforme</a:t>
            </a:r>
            <a:endParaRPr lang="fr-FR" sz="2400" dirty="0"/>
          </a:p>
          <a:p>
            <a:r>
              <a:rPr lang="fr-FR" sz="2400" b="1" dirty="0"/>
              <a:t>Avec prescription d’ un protocole validé </a:t>
            </a:r>
            <a:r>
              <a:rPr lang="fr-FR" sz="2400" dirty="0"/>
              <a:t>par </a:t>
            </a:r>
            <a:r>
              <a:rPr lang="fr-FR" sz="2400" dirty="0" err="1"/>
              <a:t>anesthésiste+chirurgien+UCA</a:t>
            </a:r>
            <a:r>
              <a:rPr lang="fr-FR" sz="2400" dirty="0"/>
              <a:t> pour chaque type de chirurgie  (qui ne nécessitent donc pas une télésurveillance 24/24)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6AC6F1-48F4-D245-87AA-CEB44B699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2332D4-29E8-0D49-AC70-7D6B9F5A1A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9EE157-6433-0C47-B609-A04CCA905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034911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5F9B33-3C42-704B-B724-E02417317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2A3CDB-434D-3644-B5A4-8B599EAC2A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C5F280-D705-1F45-9E6F-4F76979EF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691F81-59B5-9D40-91B8-13209E3D5484}"/>
              </a:ext>
            </a:extLst>
          </p:cNvPr>
          <p:cNvSpPr txBox="1"/>
          <p:nvPr/>
        </p:nvSpPr>
        <p:spPr>
          <a:xfrm>
            <a:off x="1827871" y="26158"/>
            <a:ext cx="10058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Ordonnance pour la Consultation Post Opératoire IDE à domicile</a:t>
            </a:r>
            <a:endParaRPr lang="fr-FR" altLang="fr-FR" sz="12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Chirurgie proctologique : A. Chirurgie des Hémorroïdes, fissures anales, fistules anales…. </a:t>
            </a:r>
            <a:endParaRPr lang="fr-FR" altLang="fr-FR" sz="12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B  Kyste </a:t>
            </a:r>
            <a:r>
              <a:rPr lang="fr-FR" alt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pilonidal</a:t>
            </a: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maladies de Verneuil …..                                    </a:t>
            </a:r>
            <a:endParaRPr lang="fr-FR" dirty="0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559F0EF-2FB7-D644-ADEE-F8AEC38F2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749743"/>
              </p:ext>
            </p:extLst>
          </p:nvPr>
        </p:nvGraphicFramePr>
        <p:xfrm>
          <a:off x="2705696" y="1146048"/>
          <a:ext cx="7937920" cy="46053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7445">
                  <a:extLst>
                    <a:ext uri="{9D8B030D-6E8A-4147-A177-3AD203B41FA5}">
                      <a16:colId xmlns:a16="http://schemas.microsoft.com/office/drawing/2014/main" val="2391148370"/>
                    </a:ext>
                  </a:extLst>
                </a:gridCol>
                <a:gridCol w="2429217">
                  <a:extLst>
                    <a:ext uri="{9D8B030D-6E8A-4147-A177-3AD203B41FA5}">
                      <a16:colId xmlns:a16="http://schemas.microsoft.com/office/drawing/2014/main" val="749088127"/>
                    </a:ext>
                  </a:extLst>
                </a:gridCol>
                <a:gridCol w="2631258">
                  <a:extLst>
                    <a:ext uri="{9D8B030D-6E8A-4147-A177-3AD203B41FA5}">
                      <a16:colId xmlns:a16="http://schemas.microsoft.com/office/drawing/2014/main" val="931349401"/>
                    </a:ext>
                  </a:extLst>
                </a:gridCol>
              </a:tblGrid>
              <a:tr h="401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Constantes générales A+B++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Valeur mesurée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Symptôme constaté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Alerte chirurgien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>
                    <a:solidFill>
                      <a:srgbClr val="0044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39122"/>
                  </a:ext>
                </a:extLst>
              </a:tr>
              <a:tr h="4128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Fréquence cardiaque (/min)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&gt;120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extLst>
                  <a:ext uri="{0D108BD9-81ED-4DB2-BD59-A6C34878D82A}">
                    <a16:rowId xmlns:a16="http://schemas.microsoft.com/office/drawing/2014/main" val="3051444179"/>
                  </a:ext>
                </a:extLst>
              </a:tr>
              <a:tr h="3679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Pression artérielle (mmHg)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&lt;100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extLst>
                  <a:ext uri="{0D108BD9-81ED-4DB2-BD59-A6C34878D82A}">
                    <a16:rowId xmlns:a16="http://schemas.microsoft.com/office/drawing/2014/main" val="3084650579"/>
                  </a:ext>
                </a:extLst>
              </a:tr>
              <a:tr h="4128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Saturation artérielle (%)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&lt;95%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extLst>
                  <a:ext uri="{0D108BD9-81ED-4DB2-BD59-A6C34878D82A}">
                    <a16:rowId xmlns:a16="http://schemas.microsoft.com/office/drawing/2014/main" val="247223491"/>
                  </a:ext>
                </a:extLst>
              </a:tr>
              <a:tr h="3624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Température °C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&gt; 38 /frissons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extLst>
                  <a:ext uri="{0D108BD9-81ED-4DB2-BD59-A6C34878D82A}">
                    <a16:rowId xmlns:a16="http://schemas.microsoft.com/office/drawing/2014/main" val="55051414"/>
                  </a:ext>
                </a:extLst>
              </a:tr>
              <a:tr h="370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Nausées vomissements (/6H)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oui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extLst>
                  <a:ext uri="{0D108BD9-81ED-4DB2-BD59-A6C34878D82A}">
                    <a16:rowId xmlns:a16="http://schemas.microsoft.com/office/drawing/2014/main" val="250108756"/>
                  </a:ext>
                </a:extLst>
              </a:tr>
              <a:tr h="4299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Douleur EVA (0-10)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</a:txBody>
                  <a:tcPr marL="66161" marR="66161" marT="0" marB="0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&gt;5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extLst>
                  <a:ext uri="{0D108BD9-81ED-4DB2-BD59-A6C34878D82A}">
                    <a16:rowId xmlns:a16="http://schemas.microsoft.com/office/drawing/2014/main" val="1684775986"/>
                  </a:ext>
                </a:extLst>
              </a:tr>
              <a:tr h="4128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analgésiques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Cf. livret et ordonnance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doute sur une complication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extLst>
                  <a:ext uri="{0D108BD9-81ED-4DB2-BD59-A6C34878D82A}">
                    <a16:rowId xmlns:a16="http://schemas.microsoft.com/office/drawing/2014/main" val="3595190294"/>
                  </a:ext>
                </a:extLst>
              </a:tr>
              <a:tr h="4128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miction A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difficultés ou absence &gt; 8H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extLst>
                  <a:ext uri="{0D108BD9-81ED-4DB2-BD59-A6C34878D82A}">
                    <a16:rowId xmlns:a16="http://schemas.microsoft.com/office/drawing/2014/main" val="3512011936"/>
                  </a:ext>
                </a:extLst>
              </a:tr>
              <a:tr h="4018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Selles A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dirty="0" err="1">
                          <a:effectLst/>
                        </a:rPr>
                        <a:t>Cf</a:t>
                      </a:r>
                      <a:r>
                        <a:rPr lang="fr-FR" sz="1200" dirty="0">
                          <a:effectLst/>
                        </a:rPr>
                        <a:t> livret et ordonnance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Absence après J+3, FECALOME?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extLst>
                  <a:ext uri="{0D108BD9-81ED-4DB2-BD59-A6C34878D82A}">
                    <a16:rowId xmlns:a16="http://schemas.microsoft.com/office/drawing/2014/main" val="422774253"/>
                  </a:ext>
                </a:extLst>
              </a:tr>
              <a:tr h="619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Zone opératoire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Saignement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Inflammation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Infection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extLst>
                  <a:ext uri="{0D108BD9-81ED-4DB2-BD59-A6C34878D82A}">
                    <a16:rowId xmlns:a16="http://schemas.microsoft.com/office/drawing/2014/main" val="2074804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082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CDF1738-55E8-0046-B3D6-D89CE816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4" y="310304"/>
            <a:ext cx="11092070" cy="663739"/>
          </a:xfrm>
        </p:spPr>
        <p:txBody>
          <a:bodyPr>
            <a:normAutofit/>
          </a:bodyPr>
          <a:lstStyle/>
          <a:p>
            <a:r>
              <a:rPr lang="fr-FR" sz="2800" dirty="0"/>
              <a:t>Pistes d’amélioration du parcours post-opératoire au domicile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C470527-F730-6246-8715-BCC7B858D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C18818E-BF69-B044-A100-7EB2AA7A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fr-FR" dirty="0"/>
              <a:t>Webinaire – 08/07/2021 – 18h/20h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23D10-1838-C34C-ADDE-5D2F0DE3E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08524C47-03AC-9645-8635-EBE933EA1D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91463" y="1702353"/>
            <a:ext cx="5049641" cy="4161733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80A46A0E-FB69-4C42-A5E6-B751B3866B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710688"/>
            <a:ext cx="5491463" cy="42524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AC9B0AF-43BE-8442-90DD-9EA6A4CD7517}"/>
              </a:ext>
            </a:extLst>
          </p:cNvPr>
          <p:cNvSpPr txBox="1"/>
          <p:nvPr/>
        </p:nvSpPr>
        <p:spPr>
          <a:xfrm>
            <a:off x="7144512" y="1877568"/>
            <a:ext cx="199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Merci de votre</a:t>
            </a:r>
          </a:p>
          <a:p>
            <a:r>
              <a:rPr lang="fr-FR" dirty="0"/>
              <a:t>Attention!</a:t>
            </a:r>
          </a:p>
        </p:txBody>
      </p:sp>
    </p:spTree>
    <p:extLst>
      <p:ext uri="{BB962C8B-B14F-4D97-AF65-F5344CB8AC3E}">
        <p14:creationId xmlns:p14="http://schemas.microsoft.com/office/powerpoint/2010/main" val="3674209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A9E6F2-33AC-6244-89D1-EBBDA3275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9330"/>
            <a:ext cx="8596668" cy="182107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Pistes d’amélioration du parcours post-opératoire au domicile</a:t>
            </a:r>
            <a:r>
              <a:rPr lang="fr-FR" dirty="0"/>
              <a:t>: Apres chirurgie ambulatoire « courante »</a:t>
            </a:r>
          </a:p>
        </p:txBody>
      </p:sp>
      <p:sp>
        <p:nvSpPr>
          <p:cNvPr id="15" name="Espace réservé du contenu 14">
            <a:extLst>
              <a:ext uri="{FF2B5EF4-FFF2-40B4-BE49-F238E27FC236}">
                <a16:creationId xmlns:a16="http://schemas.microsoft.com/office/drawing/2014/main" id="{60DFA196-7EA4-1046-A831-24732A90F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759226"/>
            <a:ext cx="10078278" cy="4472610"/>
          </a:xfrm>
        </p:spPr>
        <p:txBody>
          <a:bodyPr>
            <a:normAutofit/>
          </a:bodyPr>
          <a:lstStyle/>
          <a:p>
            <a:endParaRPr lang="fr-FR" dirty="0"/>
          </a:p>
          <a:p>
            <a:pPr marL="0" indent="0">
              <a:buNone/>
            </a:pPr>
            <a:r>
              <a:rPr lang="fr-FR" dirty="0"/>
              <a:t>Concerne tous les actes chirurgicaux réalisés à plus de 30% en ambulatoire</a:t>
            </a:r>
          </a:p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J0 Sortie du patient 			</a:t>
            </a:r>
            <a:r>
              <a:rPr lang="fr-FR" dirty="0"/>
              <a:t>bon déroulement de l’intervention</a:t>
            </a:r>
          </a:p>
          <a:p>
            <a:pPr marL="0" indent="0">
              <a:buNone/>
            </a:pPr>
            <a:r>
              <a:rPr lang="fr-FR" dirty="0"/>
              <a:t>                                                        	absence de douleur</a:t>
            </a:r>
          </a:p>
          <a:p>
            <a:pPr marL="0" indent="0">
              <a:buNone/>
            </a:pPr>
            <a:r>
              <a:rPr lang="fr-FR" dirty="0"/>
              <a:t>								aptitude au retour à domicile</a:t>
            </a:r>
          </a:p>
          <a:p>
            <a:r>
              <a:rPr lang="fr-FR" dirty="0">
                <a:solidFill>
                  <a:srgbClr val="002060"/>
                </a:solidFill>
              </a:rPr>
              <a:t>J+1 appel </a:t>
            </a:r>
            <a:r>
              <a:rPr lang="fr-FR" dirty="0"/>
              <a:t>du lendemain ou SMS (30% de NON- contact)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J+2 Questionnements ?</a:t>
            </a:r>
            <a:r>
              <a:rPr lang="fr-FR" dirty="0"/>
              <a:t> Sur la réapparition des  douleurs,  les possibilités de  mobilisation, l’alimentation, le transit…. Malgré la relecture des consignes et de l’ordonnance</a:t>
            </a:r>
          </a:p>
          <a:p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J+3-J+5 Pic de fréquence des premiers signes d’une éventuelle complication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FFCC84-B6E5-5B4B-80CF-C8179A74B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026AFE1-42B6-D74B-A105-8F01B26984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395090-B76B-964A-A600-A5E14C367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1D5F7E8-F7BD-0243-91AF-24BCA365E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624" y="2521709"/>
            <a:ext cx="598208" cy="58999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91575DC-7B3F-2D48-91CB-757E3B92D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441" y="3703016"/>
            <a:ext cx="602687" cy="5850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12E0C0-4819-6247-9903-9011CDE00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18453" y="4532244"/>
            <a:ext cx="618076" cy="5963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536A58-2EB3-A54A-942E-5EB7E2065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002" y="5577015"/>
            <a:ext cx="620643" cy="59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14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66593-D1D8-E443-A91E-006276919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b="1" dirty="0"/>
              <a:t>Comment</a:t>
            </a:r>
            <a:r>
              <a:rPr lang="fr-FR" dirty="0"/>
              <a:t> renforcer ce maillon faible du parcours patient en chirurgie ambulatoire?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58C7CD3-96E4-1548-90FB-62D3A76FF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13927" cy="4429054"/>
          </a:xfrm>
        </p:spPr>
        <p:txBody>
          <a:bodyPr>
            <a:normAutofit lnSpcReduction="10000"/>
          </a:bodyPr>
          <a:lstStyle/>
          <a:p>
            <a:r>
              <a:rPr lang="fr-FR" dirty="0">
                <a:solidFill>
                  <a:schemeClr val="tx1"/>
                </a:solidFill>
              </a:rPr>
              <a:t>Connaitre le taux et surtout le </a:t>
            </a:r>
            <a:r>
              <a:rPr lang="fr-FR" b="1" dirty="0">
                <a:solidFill>
                  <a:srgbClr val="FF0000"/>
                </a:solidFill>
              </a:rPr>
              <a:t>DÉLAI DE SURVENUE des complications</a:t>
            </a:r>
            <a:r>
              <a:rPr lang="fr-FR" dirty="0">
                <a:solidFill>
                  <a:schemeClr val="tx1"/>
                </a:solidFill>
              </a:rPr>
              <a:t>: douleur, saignement, infection selon chaque type de chirurgie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Ex : - risque de saignement	</a:t>
            </a:r>
            <a:r>
              <a:rPr lang="fr-FR" b="1" dirty="0">
                <a:solidFill>
                  <a:schemeClr val="tx1"/>
                </a:solidFill>
              </a:rPr>
              <a:t>précoce</a:t>
            </a:r>
            <a:r>
              <a:rPr lang="fr-FR" dirty="0">
                <a:solidFill>
                  <a:schemeClr val="tx1"/>
                </a:solidFill>
              </a:rPr>
              <a:t> après cholécystectomie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tx1"/>
                </a:solidFill>
              </a:rPr>
              <a:t>						différé</a:t>
            </a:r>
            <a:r>
              <a:rPr lang="fr-FR" dirty="0">
                <a:solidFill>
                  <a:schemeClr val="tx1"/>
                </a:solidFill>
              </a:rPr>
              <a:t> en chirurgie ORL, Proctologique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       	- premiers signes d’infection après chirurgie viscérale J+3-5, de cicatrices  J+5-7 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       - </a:t>
            </a:r>
            <a:r>
              <a:rPr lang="fr-FR" b="1" dirty="0">
                <a:solidFill>
                  <a:schemeClr val="tx1"/>
                </a:solidFill>
              </a:rPr>
              <a:t>recrudescence</a:t>
            </a:r>
            <a:r>
              <a:rPr lang="fr-FR" dirty="0">
                <a:solidFill>
                  <a:schemeClr val="tx1"/>
                </a:solidFill>
              </a:rPr>
              <a:t> de la douleur à la levée des blocs analgésiques +++</a:t>
            </a: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Prévoir une </a:t>
            </a:r>
            <a:r>
              <a:rPr lang="fr-FR" b="1" dirty="0">
                <a:solidFill>
                  <a:srgbClr val="C00000"/>
                </a:solidFill>
              </a:rPr>
              <a:t>TELECONSULTATION PRECOCE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 dans la semaine post-opératoire avec le CHIRURGIEN</a:t>
            </a:r>
          </a:p>
          <a:p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Organiser une SURVEILLANCE CIBLÉE par les IDE  à domicile                  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                  </a:t>
            </a:r>
          </a:p>
          <a:p>
            <a:pPr marL="0" indent="0">
              <a:buNone/>
            </a:pP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3739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08005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800" dirty="0"/>
              <a:t>Enquête sur la Douleur à domicile après </a:t>
            </a:r>
            <a:r>
              <a:rPr lang="fr-FR" sz="2800" dirty="0" err="1"/>
              <a:t>hémorroïdectomie</a:t>
            </a:r>
            <a:r>
              <a:rPr lang="fr-FR" sz="2800" dirty="0"/>
              <a:t> auprès de 125 chirurgiens spécialisés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677335" y="1908313"/>
            <a:ext cx="9509402" cy="4949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Tous pratiquent l’analgésie multimodale et le bloc analgésique de l’anus (</a:t>
            </a:r>
            <a:r>
              <a:rPr lang="fr-FR" sz="2400" dirty="0" err="1"/>
              <a:t>pudendal</a:t>
            </a:r>
            <a:r>
              <a:rPr lang="fr-FR" sz="2400" dirty="0"/>
              <a:t>), remettent le livret patient et l’ordonnance élaborés  par la société savante (</a:t>
            </a:r>
            <a:r>
              <a:rPr lang="fr-FR" sz="2400" dirty="0" err="1"/>
              <a:t>SNFCP.org</a:t>
            </a:r>
            <a:r>
              <a:rPr lang="fr-FR" sz="2400" dirty="0"/>
              <a:t>)</a:t>
            </a:r>
          </a:p>
          <a:p>
            <a:pPr marL="0" indent="0">
              <a:buNone/>
            </a:pPr>
            <a:r>
              <a:rPr lang="fr-FR" sz="2400" dirty="0"/>
              <a:t>Consultation post-opératoire à 3 semaines en moyenne.</a:t>
            </a:r>
          </a:p>
          <a:p>
            <a:pPr marL="0" indent="0">
              <a:buNone/>
            </a:pPr>
            <a:r>
              <a:rPr lang="fr-FR" sz="2400" dirty="0"/>
              <a:t>Réponses:</a:t>
            </a:r>
          </a:p>
          <a:p>
            <a:r>
              <a:rPr lang="fr-FR" sz="2400" dirty="0"/>
              <a:t> 1 sur 2 pense que la douleur n’est pas bien contrôlée lors des premières selles</a:t>
            </a:r>
          </a:p>
          <a:p>
            <a:r>
              <a:rPr lang="fr-FR" sz="2400" dirty="0"/>
              <a:t> mais 3 sur 4 pensent que la prise en charge est adaptée</a:t>
            </a:r>
          </a:p>
          <a:p>
            <a:r>
              <a:rPr lang="fr-FR" sz="2400" dirty="0"/>
              <a:t>Alors que 82% sont intéressés à collaborer à une étude pour améliorer cette prise en charge!</a:t>
            </a:r>
          </a:p>
        </p:txBody>
      </p:sp>
    </p:spTree>
    <p:extLst>
      <p:ext uri="{BB962C8B-B14F-4D97-AF65-F5344CB8AC3E}">
        <p14:creationId xmlns:p14="http://schemas.microsoft.com/office/powerpoint/2010/main" val="3046118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73C804-08EE-4F96-BD97-791F784E3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009"/>
            <a:ext cx="10263809" cy="844825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La </a:t>
            </a:r>
            <a:r>
              <a:rPr lang="it-IT" dirty="0" err="1"/>
              <a:t>Douleur</a:t>
            </a:r>
            <a:r>
              <a:rPr lang="it-IT" dirty="0"/>
              <a:t> </a:t>
            </a:r>
            <a:r>
              <a:rPr lang="it-IT" dirty="0" err="1"/>
              <a:t>après</a:t>
            </a:r>
            <a:r>
              <a:rPr lang="it-IT" dirty="0"/>
              <a:t> hemorroidectomie tri-pediculaire</a:t>
            </a:r>
            <a:br>
              <a:rPr lang="it-IT" dirty="0"/>
            </a:br>
            <a:endParaRPr lang="it-IT" dirty="0"/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5629C38B-3512-4FDC-B2B6-8B2ECEBEE3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9687154"/>
              </p:ext>
            </p:extLst>
          </p:nvPr>
        </p:nvGraphicFramePr>
        <p:xfrm>
          <a:off x="2047459" y="158496"/>
          <a:ext cx="7076661" cy="686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A835C08-6153-C54A-9950-57BD7E6557BA}"/>
              </a:ext>
            </a:extLst>
          </p:cNvPr>
          <p:cNvSpPr txBox="1"/>
          <p:nvPr/>
        </p:nvSpPr>
        <p:spPr>
          <a:xfrm>
            <a:off x="838198" y="5367130"/>
            <a:ext cx="10800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Nécessité d’un contrôle ajusté des antalgiques, suffisamment mais sans risquer un mésusage des opiacés </a:t>
            </a:r>
          </a:p>
        </p:txBody>
      </p:sp>
    </p:spTree>
    <p:extLst>
      <p:ext uri="{BB962C8B-B14F-4D97-AF65-F5344CB8AC3E}">
        <p14:creationId xmlns:p14="http://schemas.microsoft.com/office/powerpoint/2010/main" val="362897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68224"/>
            <a:ext cx="12192000" cy="1085088"/>
          </a:xfrm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Essor de la Téléconsultation depuis la pandémie </a:t>
            </a:r>
            <a:br>
              <a:rPr lang="fr-FR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fr-FR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données du CHI Poissy-St-Germain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498157" y="6576096"/>
            <a:ext cx="1681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Source GAM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683480"/>
              </p:ext>
            </p:extLst>
          </p:nvPr>
        </p:nvGraphicFramePr>
        <p:xfrm>
          <a:off x="1621536" y="1353312"/>
          <a:ext cx="8962703" cy="5222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040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35E686-42F7-9F4A-BD12-FBACBE089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82" y="649357"/>
            <a:ext cx="8973562" cy="1089991"/>
          </a:xfr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200" dirty="0"/>
              <a:t>OBJECTIFS D’UNE TELECONSULTATION</a:t>
            </a:r>
            <a:br>
              <a:rPr lang="fr-FR" sz="3200" dirty="0"/>
            </a:br>
            <a:r>
              <a:rPr lang="fr-FR" sz="3200" dirty="0"/>
              <a:t> POST-OPERATOIRE PRECOCE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C1F5B698-9EFE-FA46-BF10-31A4309975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4338" y="1958009"/>
                <a:ext cx="8994913" cy="4522304"/>
              </a:xfrm>
            </p:spPr>
            <p:txBody>
              <a:bodyPr>
                <a:normAutofit fontScale="92500"/>
              </a:bodyPr>
              <a:lstStyle/>
              <a:p>
                <a:endParaRPr lang="fr-FR" dirty="0"/>
              </a:p>
              <a:p>
                <a:r>
                  <a:rPr lang="fr-FR" sz="2400" b="1" dirty="0"/>
                  <a:t>Vérifier</a:t>
                </a:r>
                <a:r>
                  <a:rPr lang="fr-FR" sz="2400" dirty="0"/>
                  <a:t> la bonne compréhension et le suivi du traitement prescrit à la sortie, effets secondaires… à réadapter.</a:t>
                </a:r>
              </a:p>
              <a:p>
                <a:r>
                  <a:rPr lang="fr-FR" sz="2400" b="1" dirty="0"/>
                  <a:t>Expliquer le geste opératoire effectué</a:t>
                </a:r>
              </a:p>
              <a:p>
                <a:r>
                  <a:rPr lang="fr-FR" sz="2400" dirty="0"/>
                  <a:t>Ajuster les modalités de reprise des activités sportives, professionnelles ou autres…</a:t>
                </a:r>
              </a:p>
              <a:p>
                <a:r>
                  <a:rPr lang="fr-FR" sz="2400" b="1" dirty="0"/>
                  <a:t>Dépister les premiers signes d’une éventuelle complication </a:t>
                </a:r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/>
                  <a:t>CS présentielle en semi urgence, prescription examens sanguins ou radiologiques, passage aux urgences </a:t>
                </a:r>
                <a:r>
                  <a:rPr lang="fr-FR" sz="2400" b="1" dirty="0"/>
                  <a:t>en circuit court</a:t>
                </a:r>
              </a:p>
              <a:p>
                <a:pPr marL="0" indent="0">
                  <a:buNone/>
                </a:pPr>
                <a:endParaRPr lang="fr-FR" sz="2400" b="1" dirty="0"/>
              </a:p>
              <a:p>
                <a:r>
                  <a:rPr lang="fr-FR" sz="2400" dirty="0"/>
                  <a:t>Détermine le délai du prochain RDV présentiel à distance</a:t>
                </a:r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C1F5B698-9EFE-FA46-BF10-31A4309975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4338" y="1958009"/>
                <a:ext cx="8994913" cy="4522304"/>
              </a:xfrm>
              <a:blipFill>
                <a:blip r:embed="rId2"/>
                <a:stretch>
                  <a:fillRect l="-423" b="-14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6D0B405B-55FA-BB46-A799-6FD84861C4D9}"/>
              </a:ext>
            </a:extLst>
          </p:cNvPr>
          <p:cNvSpPr txBox="1"/>
          <p:nvPr/>
        </p:nvSpPr>
        <p:spPr>
          <a:xfrm>
            <a:off x="5638800" y="2974848"/>
            <a:ext cx="6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0059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6FD0E-4CAB-3840-8B5F-C61FAB915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5" y="325209"/>
            <a:ext cx="10704445" cy="1294870"/>
          </a:xfrm>
        </p:spPr>
        <p:txBody>
          <a:bodyPr/>
          <a:lstStyle/>
          <a:p>
            <a:pPr algn="ctr"/>
            <a:r>
              <a:rPr lang="fr-FR" dirty="0"/>
              <a:t>La TCS post opératoire précoce en pratique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0E4922-7F66-FA4A-A3EB-F1F5D7917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13" y="1202635"/>
            <a:ext cx="10843591" cy="5526156"/>
          </a:xfrm>
        </p:spPr>
        <p:txBody>
          <a:bodyPr/>
          <a:lstStyle/>
          <a:p>
            <a:endParaRPr lang="fr-FR" sz="2400" dirty="0"/>
          </a:p>
          <a:p>
            <a:r>
              <a:rPr lang="fr-FR" sz="2400" dirty="0"/>
              <a:t>Proposée par les soignants et acceptée </a:t>
            </a:r>
            <a:r>
              <a:rPr lang="fr-FR" sz="2400" b="1" dirty="0"/>
              <a:t>par le patient avant sa sortie (RDV par mail /SMS</a:t>
            </a:r>
            <a:r>
              <a:rPr lang="fr-FR" sz="2400" dirty="0"/>
              <a:t>) après chirurgie en ambulatoire J0 ou après hospitalisation de courte durée</a:t>
            </a:r>
          </a:p>
          <a:p>
            <a:endParaRPr lang="fr-FR" sz="2400" dirty="0"/>
          </a:p>
          <a:p>
            <a:r>
              <a:rPr lang="fr-FR" sz="2400" dirty="0"/>
              <a:t>Permet une </a:t>
            </a:r>
            <a:r>
              <a:rPr lang="fr-FR" sz="2400" b="1" dirty="0"/>
              <a:t>sortie</a:t>
            </a:r>
            <a:r>
              <a:rPr lang="fr-FR" sz="2400" dirty="0"/>
              <a:t> </a:t>
            </a:r>
            <a:r>
              <a:rPr lang="fr-FR" sz="2400" b="1" dirty="0"/>
              <a:t>signée par l’IDE d’ambulatoire </a:t>
            </a:r>
            <a:r>
              <a:rPr lang="fr-FR" sz="2400" dirty="0"/>
              <a:t>selon les critères de Chung à compléter selon les actes chirurgicaux 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Questionne la pertinence de l’appel à J+1 très chronophage pour le personnel paramédical ou le remplacer par un SMS d’alerte (déjà en place dans certains établissements)</a:t>
            </a:r>
          </a:p>
          <a:p>
            <a:pPr marL="0" indent="0">
              <a:buNone/>
            </a:pPr>
            <a:endParaRPr lang="fr-FR" sz="2400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725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32C5B48-5893-0447-9D23-1A391B02A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416"/>
            <a:ext cx="12192000" cy="188017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TCS post-opératoire entre J+3 et J+5</a:t>
            </a:r>
            <a:br>
              <a:rPr lang="fr-FR" dirty="0"/>
            </a:br>
            <a:r>
              <a:rPr lang="fr-FR" dirty="0"/>
              <a:t>AVANTAGES POUR LE PATIENT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4BC3F4AA-04C1-E84E-ADB3-71298D693D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4947" y="1490870"/>
            <a:ext cx="11290853" cy="53671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 </a:t>
            </a:r>
            <a:endParaRPr lang="fr-FR" sz="2400" dirty="0"/>
          </a:p>
          <a:p>
            <a:r>
              <a:rPr lang="fr-FR" sz="2800" b="1" dirty="0"/>
              <a:t>Rassuré</a:t>
            </a:r>
            <a:r>
              <a:rPr lang="fr-FR" sz="2800" dirty="0"/>
              <a:t> de « revoir » rapidement le chirurgien</a:t>
            </a:r>
          </a:p>
          <a:p>
            <a:endParaRPr lang="fr-FR" sz="2800" dirty="0"/>
          </a:p>
          <a:p>
            <a:r>
              <a:rPr lang="fr-FR" sz="2800" dirty="0"/>
              <a:t>Suit plus </a:t>
            </a:r>
            <a:r>
              <a:rPr lang="fr-FR" sz="2800" b="1" dirty="0"/>
              <a:t>scrupuleusement </a:t>
            </a:r>
            <a:r>
              <a:rPr lang="fr-FR" sz="2800" dirty="0"/>
              <a:t>les consignes du livret post opératoire </a:t>
            </a:r>
          </a:p>
          <a:p>
            <a:pPr marL="0" indent="0">
              <a:buNone/>
            </a:pPr>
            <a:endParaRPr lang="fr-FR" sz="2800" dirty="0"/>
          </a:p>
          <a:p>
            <a:r>
              <a:rPr lang="fr-FR" sz="2800" b="1" dirty="0"/>
              <a:t>Prépare</a:t>
            </a:r>
            <a:r>
              <a:rPr lang="fr-FR" sz="2800" dirty="0"/>
              <a:t> ses questions pour cette consultation</a:t>
            </a:r>
          </a:p>
          <a:p>
            <a:pPr marL="0" indent="0">
              <a:buNone/>
            </a:pPr>
            <a:endParaRPr lang="fr-FR" sz="2800" dirty="0"/>
          </a:p>
          <a:p>
            <a:r>
              <a:rPr lang="fr-FR" sz="2800" dirty="0"/>
              <a:t>Peut être réalisée en présence de l’IDE à domicile, </a:t>
            </a:r>
            <a:r>
              <a:rPr lang="fr-FR" sz="2800" b="1" dirty="0"/>
              <a:t>partage de photos </a:t>
            </a:r>
            <a:r>
              <a:rPr lang="fr-FR" sz="2800" dirty="0"/>
              <a:t>avec accord du patient</a:t>
            </a:r>
          </a:p>
          <a:p>
            <a:endParaRPr lang="fr-FR" sz="2800" dirty="0"/>
          </a:p>
          <a:p>
            <a:r>
              <a:rPr lang="fr-FR" sz="2800" dirty="0"/>
              <a:t>N’a plus besoin, en l’absence d’urgence, de rappeler dans l’intervalle l’établissement pour une question pratique ou des documents particuliers.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473564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Présentation_EGRhumato_2019" id="{2B39C09D-0B8F-4C22-8082-349799998875}" vid="{D2C7214D-D8D5-488D-A5F5-0F2FC272B86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2754</TotalTime>
  <Words>1148</Words>
  <Application>Microsoft Office PowerPoint</Application>
  <PresentationFormat>Grand écran</PresentationFormat>
  <Paragraphs>158</Paragraphs>
  <Slides>14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Cambria Math</vt:lpstr>
      <vt:lpstr>Century Gothic</vt:lpstr>
      <vt:lpstr>Trebuchet MS</vt:lpstr>
      <vt:lpstr>Wingdings 3</vt:lpstr>
      <vt:lpstr>Facette</vt:lpstr>
      <vt:lpstr>Pistes d’amélioration du parcours post-opératoire au domicile</vt:lpstr>
      <vt:lpstr>Pistes d’amélioration du parcours post-opératoire au domicile: Apres chirurgie ambulatoire « courante »</vt:lpstr>
      <vt:lpstr>Comment renforcer ce maillon faible du parcours patient en chirurgie ambulatoire?</vt:lpstr>
      <vt:lpstr>Enquête sur la Douleur à domicile après hémorroïdectomie auprès de 125 chirurgiens spécialisés </vt:lpstr>
      <vt:lpstr>La Douleur après hemorroidectomie tri-pediculaire </vt:lpstr>
      <vt:lpstr>Essor de la Téléconsultation depuis la pandémie  données du CHI Poissy-St-Germain</vt:lpstr>
      <vt:lpstr>OBJECTIFS D’UNE TELECONSULTATION  POST-OPERATOIRE PRECOCE</vt:lpstr>
      <vt:lpstr>La TCS post opératoire précoce en pratique </vt:lpstr>
      <vt:lpstr>TCS post-opératoire entre J+3 et J+5 AVANTAGES POUR LE PATIENT  </vt:lpstr>
      <vt:lpstr>TELECONSULTATIONS : AVANTAGES / INCONVENIENTS POUR LE CHIRURGIEN ET L’ÉTABLISSEMENT</vt:lpstr>
      <vt:lpstr>NOUVEAUX ROLES des IDE à DOMICILE Amélioration de l’échange ville-hôpital</vt:lpstr>
      <vt:lpstr>Mise en place du suivi infirmier à domicile:  la plateforme INZEE.CARE, professionnels de santé de proximité</vt:lpstr>
      <vt:lpstr>Présentation PowerPoint</vt:lpstr>
      <vt:lpstr>Pistes d’amélioration du parcours post-opératoire au domicile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Fanny Devisme</dc:creator>
  <cp:lastModifiedBy>Fanny Devisme</cp:lastModifiedBy>
  <cp:revision>100</cp:revision>
  <dcterms:created xsi:type="dcterms:W3CDTF">2019-05-22T09:39:52Z</dcterms:created>
  <dcterms:modified xsi:type="dcterms:W3CDTF">2021-07-05T07:26:13Z</dcterms:modified>
</cp:coreProperties>
</file>