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9" r:id="rId3"/>
    <p:sldId id="390" r:id="rId4"/>
    <p:sldId id="355" r:id="rId5"/>
    <p:sldId id="392" r:id="rId6"/>
    <p:sldId id="352" r:id="rId7"/>
    <p:sldId id="270" r:id="rId8"/>
    <p:sldId id="386" r:id="rId9"/>
    <p:sldId id="388" r:id="rId10"/>
    <p:sldId id="260" r:id="rId1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CBF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51"/>
    <p:restoredTop sz="95741"/>
  </p:normalViewPr>
  <p:slideViewPr>
    <p:cSldViewPr snapToGrid="0" snapToObjects="1">
      <p:cViewPr varScale="1">
        <p:scale>
          <a:sx n="64" d="100"/>
          <a:sy n="64" d="100"/>
        </p:scale>
        <p:origin x="61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7576AB-E9C8-6646-BE43-20997D8FE604}" type="datetimeFigureOut">
              <a:rPr lang="fr-FR" smtClean="0"/>
              <a:t>05/07/2021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DDC251-4AA8-5540-91D2-0BBF81BC4B9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5545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1000 pas= 750 m</a:t>
            </a:r>
          </a:p>
          <a:p>
            <a:r>
              <a:rPr lang="fr-FR" dirty="0"/>
              <a:t>Probabilité d’avoir un séjour prolongé en fonction du nombre de pas réalisés par le patient 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81B93C-30F9-8C43-BDF4-7D0FBC1E0F52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73076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Etude cas contrôle, associé à une diminution de douleur et de recours à la transfusion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AFDD47-EAAC-A444-BCF1-BC34E53A3EA2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01843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8ED9F5-32BC-1844-9631-9785ED6171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BF05D30-06C7-594A-AAE0-10AD850D1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A490C01-D1AE-D94F-8C76-6C1010886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E6A29-E33F-2646-AD66-2C0C5100B1BA}" type="datetimeFigureOut">
              <a:rPr lang="fr-FR" smtClean="0"/>
              <a:t>05/07/2021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DD7D6E5-568B-3842-81AF-0F348E7EB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1F0A5C8-5F67-A643-A912-69D9C1144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7059-E541-C148-94B8-4A96F0858C8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8871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64E46F-38FE-7341-BCC1-891B96AA6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B15CB7E-B784-E945-B541-42EEB05078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31730D0-CD93-B84D-9DDD-11B0FE827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E6A29-E33F-2646-AD66-2C0C5100B1BA}" type="datetimeFigureOut">
              <a:rPr lang="fr-FR" smtClean="0"/>
              <a:t>05/07/2021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A732FE6-604A-B443-8EE2-AF1D2DBDE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F9AAE4B-EED8-C541-9C3F-25880C833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7059-E541-C148-94B8-4A96F0858C8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4437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A4D2716C-598F-9E48-BF75-6CA07A37BA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291F15A-3BFA-D54A-A2D4-869FA2CE47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5A38F73-3D9C-224B-BEBF-89989B214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E6A29-E33F-2646-AD66-2C0C5100B1BA}" type="datetimeFigureOut">
              <a:rPr lang="fr-FR" smtClean="0"/>
              <a:t>05/07/2021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278FE83-C09B-CA4A-84FB-A226C2E5B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F200241-8AE5-A947-B795-5FC6FAEFE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7059-E541-C148-94B8-4A96F0858C8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4069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882835-A7CD-E84D-982F-C9EB0028C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31AF78E-0579-5F46-BC11-2EC741E697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3A35613-1D2A-4947-8840-32FDEF7FA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E6A29-E33F-2646-AD66-2C0C5100B1BA}" type="datetimeFigureOut">
              <a:rPr lang="fr-FR" smtClean="0"/>
              <a:t>05/07/2021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C27275-D029-234B-A9B4-8538A4CFE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D6A7BF0-970B-3746-9B0D-B8DD1844C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7059-E541-C148-94B8-4A96F0858C8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2520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23508D-1865-F645-B392-A0849770A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A5A3A06-DC3E-5544-94A2-3F3A7B3A0E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2281593-A89C-DD49-9D17-DFD4C1FA3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E6A29-E33F-2646-AD66-2C0C5100B1BA}" type="datetimeFigureOut">
              <a:rPr lang="fr-FR" smtClean="0"/>
              <a:t>05/07/2021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A07867E-306B-284C-9244-D3A6DF010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8F21F9-C571-254E-8BC5-FF1DE1C01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7059-E541-C148-94B8-4A96F0858C8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9064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8F062C-C46A-A74F-94DA-784D8D4E0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15B68A8-BBF9-0A48-BA8B-FEDA5128E7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D194155-3FDA-E441-93FB-B73160420B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882BF2C-1266-1D49-861C-2DB8F8ACE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E6A29-E33F-2646-AD66-2C0C5100B1BA}" type="datetimeFigureOut">
              <a:rPr lang="fr-FR" smtClean="0"/>
              <a:t>05/07/2021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152DC5E-FE0D-A54C-9D21-0FED1A8FC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6762C96-6A91-2B40-A5C4-4D72D1D03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7059-E541-C148-94B8-4A96F0858C8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123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0A11CA-9DEF-FA40-BA7A-AECA39461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5DD1CC1-767A-D442-A21B-D51B70E5D2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45D59EA-F55A-A843-8B90-1C13164633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3D452ED-E754-6248-B378-D4D769908E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853AB58-8A68-9B43-B2E0-28BD189115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19C4C18-55C0-B64E-96E0-FA62F302D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E6A29-E33F-2646-AD66-2C0C5100B1BA}" type="datetimeFigureOut">
              <a:rPr lang="fr-FR" smtClean="0"/>
              <a:t>05/07/2021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3F987877-4894-1046-869C-5BA516061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DE2ED09-C9E2-8048-B633-9821DB2D1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7059-E541-C148-94B8-4A96F0858C8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9181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FD6E82-C3A2-6C43-9AB3-3DA0E5E11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F5B41F1-7868-4E43-BEE2-585A2172B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E6A29-E33F-2646-AD66-2C0C5100B1BA}" type="datetimeFigureOut">
              <a:rPr lang="fr-FR" smtClean="0"/>
              <a:t>05/07/2021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AC19B40-9C36-1F48-9315-7889C2C74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A75B506-B655-BC48-832A-C95C8252A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7059-E541-C148-94B8-4A96F0858C8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7455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EFD3C09-F3A6-8E4C-8A9C-0E79A0690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E6A29-E33F-2646-AD66-2C0C5100B1BA}" type="datetimeFigureOut">
              <a:rPr lang="fr-FR" smtClean="0"/>
              <a:t>05/07/2021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BAAC627-18E4-BE4D-AC72-AA012CCCA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79015A3-70E2-FE47-85CD-97AAC96DD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7059-E541-C148-94B8-4A96F0858C8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4551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AF6A62E-1EDB-E749-A17A-601236325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4A8A414-1CA9-5042-B723-7DBC31A783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81503AB-FAB5-554B-B3B2-3F2203A61D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4E845D8-CC7C-E24E-859E-DC2AAAF21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E6A29-E33F-2646-AD66-2C0C5100B1BA}" type="datetimeFigureOut">
              <a:rPr lang="fr-FR" smtClean="0"/>
              <a:t>05/07/2021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91DCDCB-67EE-4B40-8B4B-87EF3C7C1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7E4F506-6C17-3E45-BFFE-A40069968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7059-E541-C148-94B8-4A96F0858C8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2483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5451A2-D89C-5D49-80F6-01D19E73F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2BD6CDF2-9A14-1148-86C2-2A212C9E9C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0044D66-7439-9747-8A95-C087715550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4976FDE-CEDA-CD45-B3AA-205511C6E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E6A29-E33F-2646-AD66-2C0C5100B1BA}" type="datetimeFigureOut">
              <a:rPr lang="fr-FR" smtClean="0"/>
              <a:t>05/07/2021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949B52E-C276-5344-853B-FDC05E580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889FA3D-E261-D34C-AD8B-621069DD2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7059-E541-C148-94B8-4A96F0858C8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0990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F9814D0C-FBE4-7A42-91CF-2EDA3BFA9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2DD877A-718F-9B43-BBF7-BC9F2E86AB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4244A70-93F4-AD41-B646-4D29F1FF7B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6E6A29-E33F-2646-AD66-2C0C5100B1BA}" type="datetimeFigureOut">
              <a:rPr lang="fr-FR" smtClean="0"/>
              <a:t>05/07/2021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7D5B7A1-222A-274E-BE7F-E01B731744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1C0845B-3C37-8349-A442-2D57547BAC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C87059-E541-C148-94B8-4A96F0858C8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3837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19.jpeg"/><Relationship Id="rId4" Type="http://schemas.openxmlformats.org/officeDocument/2006/relationships/image" Target="../media/image22.png"/><Relationship Id="rId9" Type="http://schemas.openxmlformats.org/officeDocument/2006/relationships/image" Target="../media/image35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jpe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6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1.png"/><Relationship Id="rId1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7.png"/><Relationship Id="rId7" Type="http://schemas.openxmlformats.org/officeDocument/2006/relationships/image" Target="../media/image21.png"/><Relationship Id="rId12" Type="http://schemas.openxmlformats.org/officeDocument/2006/relationships/image" Target="../media/image19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28.gif"/><Relationship Id="rId10" Type="http://schemas.openxmlformats.org/officeDocument/2006/relationships/image" Target="../media/image24.png"/><Relationship Id="rId4" Type="http://schemas.openxmlformats.org/officeDocument/2006/relationships/image" Target="../media/image5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9.png"/><Relationship Id="rId7" Type="http://schemas.openxmlformats.org/officeDocument/2006/relationships/image" Target="../media/image22.png"/><Relationship Id="rId2" Type="http://schemas.openxmlformats.org/officeDocument/2006/relationships/hyperlink" Target="https://www.legifrance.gouv.fr/jorf/id/JORFTEXT000043081361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19.jpe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30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9.jpeg"/><Relationship Id="rId3" Type="http://schemas.openxmlformats.org/officeDocument/2006/relationships/image" Target="../media/image31.png"/><Relationship Id="rId7" Type="http://schemas.openxmlformats.org/officeDocument/2006/relationships/image" Target="../media/image21.png"/><Relationship Id="rId12" Type="http://schemas.openxmlformats.org/officeDocument/2006/relationships/image" Target="../media/image3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33.png"/><Relationship Id="rId10" Type="http://schemas.openxmlformats.org/officeDocument/2006/relationships/image" Target="../media/image24.png"/><Relationship Id="rId4" Type="http://schemas.openxmlformats.org/officeDocument/2006/relationships/image" Target="../media/image32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38.png"/><Relationship Id="rId3" Type="http://schemas.openxmlformats.org/officeDocument/2006/relationships/image" Target="../media/image35.jp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19.jpeg"/><Relationship Id="rId10" Type="http://schemas.openxmlformats.org/officeDocument/2006/relationships/image" Target="../media/image23.png"/><Relationship Id="rId4" Type="http://schemas.openxmlformats.org/officeDocument/2006/relationships/image" Target="../media/image36.jpeg"/><Relationship Id="rId9" Type="http://schemas.openxmlformats.org/officeDocument/2006/relationships/image" Target="../media/image22.png"/><Relationship Id="rId1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AF732BD-208A-CD40-A954-8D539749DEED}"/>
              </a:ext>
            </a:extLst>
          </p:cNvPr>
          <p:cNvSpPr/>
          <p:nvPr/>
        </p:nvSpPr>
        <p:spPr>
          <a:xfrm>
            <a:off x="1605429" y="5474778"/>
            <a:ext cx="9371656" cy="1221644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A8ECBF10-DFDF-4144-9E7E-ADF17C81A761}"/>
              </a:ext>
            </a:extLst>
          </p:cNvPr>
          <p:cNvSpPr txBox="1">
            <a:spLocks noChangeArrowheads="1"/>
          </p:cNvSpPr>
          <p:nvPr/>
        </p:nvSpPr>
        <p:spPr>
          <a:xfrm>
            <a:off x="3319464" y="4563464"/>
            <a:ext cx="9144000" cy="7232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fr-FR" sz="1600" dirty="0">
                <a:ea typeface="ＭＳ Ｐゴシック" charset="0"/>
                <a:cs typeface="ＭＳ Ｐゴシック" charset="0"/>
              </a:rPr>
              <a:t> </a:t>
            </a:r>
            <a:br>
              <a:rPr lang="fr-FR" sz="1600" dirty="0">
                <a:ea typeface="ＭＳ Ｐゴシック" charset="0"/>
                <a:cs typeface="ＭＳ Ｐゴシック" charset="0"/>
              </a:rPr>
            </a:br>
            <a:r>
              <a:rPr lang="fr-FR" sz="1600" dirty="0">
                <a:ea typeface="ＭＳ Ｐゴシック" charset="0"/>
                <a:cs typeface="ＭＳ Ｐゴシック" charset="0"/>
              </a:rPr>
              <a:t> </a:t>
            </a:r>
            <a:br>
              <a:rPr lang="fr-FR" sz="1200" dirty="0">
                <a:solidFill>
                  <a:srgbClr val="932378"/>
                </a:solidFill>
                <a:ea typeface="ＭＳ Ｐゴシック" charset="0"/>
                <a:cs typeface="ＭＳ Ｐゴシック" charset="0"/>
              </a:rPr>
            </a:br>
            <a:r>
              <a:rPr lang="fr-FR" sz="2400" b="1" dirty="0">
                <a:solidFill>
                  <a:srgbClr val="000090"/>
                </a:solidFill>
                <a:ea typeface="ＭＳ Ｐゴシック" charset="0"/>
                <a:cs typeface="Times New Roman" charset="0"/>
              </a:rPr>
              <a:t>Dr Frédéric LE SACHE</a:t>
            </a:r>
          </a:p>
          <a:p>
            <a:pPr>
              <a:lnSpc>
                <a:spcPct val="150000"/>
              </a:lnSpc>
            </a:pPr>
            <a:br>
              <a:rPr lang="fr-FR" sz="1050" b="1" dirty="0">
                <a:solidFill>
                  <a:srgbClr val="000090"/>
                </a:solidFill>
                <a:ea typeface="ＭＳ Ｐゴシック" charset="0"/>
                <a:cs typeface="Times New Roman" charset="0"/>
              </a:rPr>
            </a:br>
            <a:br>
              <a:rPr lang="fr-FR" sz="1100" b="1" dirty="0">
                <a:solidFill>
                  <a:srgbClr val="6B6BCF"/>
                </a:solidFill>
                <a:ea typeface="ＭＳ Ｐゴシック" charset="0"/>
                <a:cs typeface="Times New Roman" charset="0"/>
              </a:rPr>
            </a:br>
            <a:br>
              <a:rPr lang="fr-FR" sz="1000" b="1" dirty="0">
                <a:ea typeface="ＭＳ Ｐゴシック" charset="0"/>
                <a:cs typeface="Times New Roman" charset="0"/>
              </a:rPr>
            </a:br>
            <a:endParaRPr lang="fr-FR" sz="1000" b="1" dirty="0">
              <a:ea typeface="ＭＳ Ｐゴシック" charset="0"/>
              <a:cs typeface="Times New Roman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23BB852-567D-A741-858F-040E09678F7D}"/>
              </a:ext>
            </a:extLst>
          </p:cNvPr>
          <p:cNvSpPr txBox="1"/>
          <p:nvPr/>
        </p:nvSpPr>
        <p:spPr>
          <a:xfrm>
            <a:off x="3025503" y="3295949"/>
            <a:ext cx="9796956" cy="4411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fr-FR"/>
            </a:defPPr>
            <a:lvl1pPr algn="ctr">
              <a:lnSpc>
                <a:spcPct val="150000"/>
              </a:lnSpc>
              <a:spcBef>
                <a:spcPct val="0"/>
              </a:spcBef>
              <a:buNone/>
              <a:defRPr sz="16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lnSpc>
                <a:spcPts val="4800"/>
              </a:lnSpc>
            </a:pPr>
            <a:r>
              <a:rPr lang="fr-FR" sz="4000" b="1" dirty="0">
                <a:solidFill>
                  <a:srgbClr val="000090"/>
                </a:solidFill>
                <a:latin typeface="+mj-lt"/>
                <a:cs typeface="Times New Roman" charset="0"/>
              </a:rPr>
              <a:t>Pratiques innovantes </a:t>
            </a:r>
          </a:p>
          <a:p>
            <a:pPr>
              <a:lnSpc>
                <a:spcPts val="4800"/>
              </a:lnSpc>
            </a:pPr>
            <a:r>
              <a:rPr lang="fr-FR" sz="4000" b="1" dirty="0">
                <a:solidFill>
                  <a:srgbClr val="000090"/>
                </a:solidFill>
                <a:latin typeface="+mj-lt"/>
                <a:cs typeface="Times New Roman" charset="0"/>
              </a:rPr>
              <a:t>en chirurgie ambulatoire</a:t>
            </a:r>
          </a:p>
          <a:p>
            <a:pPr>
              <a:lnSpc>
                <a:spcPct val="100000"/>
              </a:lnSpc>
            </a:pPr>
            <a:r>
              <a:rPr lang="fr-FR" sz="3200" dirty="0">
                <a:solidFill>
                  <a:srgbClr val="000090"/>
                </a:solidFill>
                <a:latin typeface="+mj-lt"/>
                <a:cs typeface="Times New Roman" charset="0"/>
              </a:rPr>
              <a:t>Ex: Chirurgie arthroplastie genou 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B3AA107-7C8B-2E4A-AF31-C55C83BA3B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8302" y="5748944"/>
            <a:ext cx="947478" cy="94747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C190CD9-A302-BF4F-AA63-37C8164053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5105" y="5793186"/>
            <a:ext cx="2549853" cy="54751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A788A25-CB4A-6545-BEC1-BF36012E8BAD}"/>
              </a:ext>
            </a:extLst>
          </p:cNvPr>
          <p:cNvPicPr/>
          <p:nvPr/>
        </p:nvPicPr>
        <p:blipFill rotWithShape="1">
          <a:blip r:embed="rId4"/>
          <a:srcRect l="5576" t="7016" r="72121" b="79451"/>
          <a:stretch/>
        </p:blipFill>
        <p:spPr>
          <a:xfrm>
            <a:off x="5538254" y="5621082"/>
            <a:ext cx="1115492" cy="94747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857B85A-92FF-5F44-8209-C3CE9F5542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0336" y="5740792"/>
            <a:ext cx="2086866" cy="608460"/>
          </a:xfrm>
          <a:prstGeom prst="rect">
            <a:avLst/>
          </a:prstGeom>
        </p:spPr>
      </p:pic>
      <p:pic>
        <p:nvPicPr>
          <p:cNvPr id="12" name="Picture 2" descr="Société Française d’Anesthésie et de Réanimation Logo">
            <a:extLst>
              <a:ext uri="{FF2B5EF4-FFF2-40B4-BE49-F238E27FC236}">
                <a16:creationId xmlns:a16="http://schemas.microsoft.com/office/drawing/2014/main" id="{1E879E35-A91B-924B-A3B7-583D1724C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822" y="5748944"/>
            <a:ext cx="635998" cy="635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 12" descr="Une image contenant texte, bâtiment, extérieur, personne&#10;&#10;Description générée automatiquement">
            <a:extLst>
              <a:ext uri="{FF2B5EF4-FFF2-40B4-BE49-F238E27FC236}">
                <a16:creationId xmlns:a16="http://schemas.microsoft.com/office/drawing/2014/main" id="{8E9EAEAC-C685-2A46-8355-B381FEE6EF6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069" t="21356" r="3586"/>
          <a:stretch/>
        </p:blipFill>
        <p:spPr>
          <a:xfrm>
            <a:off x="1605429" y="1014044"/>
            <a:ext cx="2695109" cy="4379178"/>
          </a:xfrm>
          <a:prstGeom prst="rect">
            <a:avLst/>
          </a:prstGeom>
        </p:spPr>
      </p:pic>
      <p:sp>
        <p:nvSpPr>
          <p:cNvPr id="15" name="Ellipse 14">
            <a:extLst>
              <a:ext uri="{FF2B5EF4-FFF2-40B4-BE49-F238E27FC236}">
                <a16:creationId xmlns:a16="http://schemas.microsoft.com/office/drawing/2014/main" id="{EC8A4B19-B873-314C-8960-5D5F8B22A69D}"/>
              </a:ext>
            </a:extLst>
          </p:cNvPr>
          <p:cNvSpPr/>
          <p:nvPr/>
        </p:nvSpPr>
        <p:spPr>
          <a:xfrm>
            <a:off x="464303" y="485450"/>
            <a:ext cx="1627322" cy="1667163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1BBBCDC-F528-1842-92A1-BF0C5D0CD794}"/>
              </a:ext>
            </a:extLst>
          </p:cNvPr>
          <p:cNvSpPr txBox="1"/>
          <p:nvPr/>
        </p:nvSpPr>
        <p:spPr>
          <a:xfrm>
            <a:off x="484429" y="808396"/>
            <a:ext cx="16289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>
                <a:solidFill>
                  <a:schemeClr val="bg1">
                    <a:lumMod val="9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H4 </a:t>
            </a:r>
          </a:p>
          <a:p>
            <a:pPr algn="ctr"/>
            <a:r>
              <a:rPr lang="fr-FR" b="1" dirty="0">
                <a:solidFill>
                  <a:schemeClr val="bg1">
                    <a:lumMod val="9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POST </a:t>
            </a:r>
          </a:p>
          <a:p>
            <a:pPr algn="ctr"/>
            <a:r>
              <a:rPr lang="fr-FR" b="1" dirty="0">
                <a:solidFill>
                  <a:schemeClr val="bg1">
                    <a:lumMod val="9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OPERATOIRE 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67651921-61DB-B44D-B7B8-C74680B230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83005" y="-20876"/>
            <a:ext cx="4416918" cy="2302435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A66C1E31-0B7B-FE4C-9BE3-ACEE19A41651}"/>
              </a:ext>
            </a:extLst>
          </p:cNvPr>
          <p:cNvPicPr/>
          <p:nvPr/>
        </p:nvPicPr>
        <p:blipFill rotWithShape="1">
          <a:blip r:embed="rId4"/>
          <a:srcRect l="5576" t="7016" r="72121" b="79451"/>
          <a:stretch/>
        </p:blipFill>
        <p:spPr>
          <a:xfrm>
            <a:off x="1605429" y="4669930"/>
            <a:ext cx="906409" cy="723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0053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">
            <a:extLst>
              <a:ext uri="{FF2B5EF4-FFF2-40B4-BE49-F238E27FC236}">
                <a16:creationId xmlns:a16="http://schemas.microsoft.com/office/drawing/2014/main" id="{DF417D3C-EC78-F847-A39A-A21E43743F22}"/>
              </a:ext>
            </a:extLst>
          </p:cNvPr>
          <p:cNvSpPr txBox="1">
            <a:spLocks/>
          </p:cNvSpPr>
          <p:nvPr/>
        </p:nvSpPr>
        <p:spPr>
          <a:xfrm>
            <a:off x="0" y="228815"/>
            <a:ext cx="12192000" cy="67586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b="1" dirty="0">
              <a:latin typeface="Candara" panose="020E0502030303020204" pitchFamily="34" charset="0"/>
            </a:endParaRP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57D1030B-B416-5242-AFBD-8BBFBAF727F3}"/>
              </a:ext>
            </a:extLst>
          </p:cNvPr>
          <p:cNvSpPr txBox="1">
            <a:spLocks/>
          </p:cNvSpPr>
          <p:nvPr/>
        </p:nvSpPr>
        <p:spPr>
          <a:xfrm>
            <a:off x="30954" y="-11173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solidFill>
                  <a:srgbClr val="002060"/>
                </a:solidFill>
              </a:rPr>
              <a:t>Retour au domicile : Pratiques innovantes 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A98E137-0FE9-D649-86E5-4A70DE970EB1}"/>
              </a:ext>
            </a:extLst>
          </p:cNvPr>
          <p:cNvSpPr txBox="1"/>
          <p:nvPr/>
        </p:nvSpPr>
        <p:spPr>
          <a:xfrm>
            <a:off x="1490463" y="948044"/>
            <a:ext cx="11690204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rgbClr val="002060"/>
                </a:solidFill>
              </a:rPr>
              <a:t>	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3600" dirty="0">
                <a:solidFill>
                  <a:srgbClr val="002060"/>
                </a:solidFill>
              </a:rPr>
              <a:t>Réalisation de l’ALR + </a:t>
            </a:r>
            <a:r>
              <a:rPr lang="fr-FR" sz="3600" b="1" dirty="0">
                <a:solidFill>
                  <a:srgbClr val="002060"/>
                </a:solidFill>
              </a:rPr>
              <a:t>cathéter </a:t>
            </a:r>
            <a:r>
              <a:rPr lang="fr-FR" sz="3600" b="1" dirty="0" err="1">
                <a:solidFill>
                  <a:srgbClr val="002060"/>
                </a:solidFill>
              </a:rPr>
              <a:t>périnerveux</a:t>
            </a:r>
            <a:endParaRPr lang="fr-FR" sz="3600" b="1" dirty="0">
              <a:solidFill>
                <a:srgbClr val="002060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3600" dirty="0">
                <a:solidFill>
                  <a:srgbClr val="002060"/>
                </a:solidFill>
              </a:rPr>
              <a:t>Froid +++ et </a:t>
            </a:r>
            <a:r>
              <a:rPr lang="fr-FR" sz="3600" dirty="0" err="1">
                <a:solidFill>
                  <a:srgbClr val="002060"/>
                </a:solidFill>
              </a:rPr>
              <a:t>cryopression</a:t>
            </a:r>
            <a:r>
              <a:rPr lang="fr-FR" sz="3600" dirty="0">
                <a:solidFill>
                  <a:srgbClr val="002060"/>
                </a:solidFill>
              </a:rPr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3600" dirty="0">
                <a:solidFill>
                  <a:srgbClr val="002060"/>
                </a:solidFill>
              </a:rPr>
              <a:t>Mobilisation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3600" dirty="0">
                <a:solidFill>
                  <a:srgbClr val="002060"/>
                </a:solidFill>
              </a:rPr>
              <a:t>Surveillance clinique et biologique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3600" dirty="0">
                <a:solidFill>
                  <a:srgbClr val="002060"/>
                </a:solidFill>
              </a:rPr>
              <a:t>Evaluation post opératoire prolongée</a:t>
            </a:r>
          </a:p>
          <a:p>
            <a:pPr lvl="1"/>
            <a:endParaRPr lang="fr-FR" sz="3600" dirty="0">
              <a:solidFill>
                <a:srgbClr val="002060"/>
              </a:solidFill>
            </a:endParaRPr>
          </a:p>
          <a:p>
            <a:pPr lvl="1"/>
            <a:r>
              <a:rPr lang="fr-FR" sz="4800" dirty="0">
                <a:solidFill>
                  <a:srgbClr val="002060"/>
                </a:solidFill>
              </a:rPr>
              <a:t>Hospitalisation &gt; Ambulatoire ? </a:t>
            </a:r>
          </a:p>
          <a:p>
            <a:pPr lvl="1"/>
            <a:r>
              <a:rPr lang="fr-FR" sz="4800" dirty="0">
                <a:solidFill>
                  <a:srgbClr val="002060"/>
                </a:solidFill>
              </a:rPr>
              <a:t>Ambulatoire &gt; Hospitalisation ?</a:t>
            </a:r>
          </a:p>
        </p:txBody>
      </p:sp>
      <p:pic>
        <p:nvPicPr>
          <p:cNvPr id="20" name="Object 4" descr="preencoded.png">
            <a:extLst>
              <a:ext uri="{FF2B5EF4-FFF2-40B4-BE49-F238E27FC236}">
                <a16:creationId xmlns:a16="http://schemas.microsoft.com/office/drawing/2014/main" id="{6D22C718-81A2-BB4F-97BA-CBDD33918C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2567" y="-329"/>
            <a:ext cx="983642" cy="1622032"/>
          </a:xfrm>
          <a:prstGeom prst="rect">
            <a:avLst/>
          </a:prstGeom>
        </p:spPr>
      </p:pic>
      <p:pic>
        <p:nvPicPr>
          <p:cNvPr id="21" name="Object 5" descr="preencoded.png">
            <a:extLst>
              <a:ext uri="{FF2B5EF4-FFF2-40B4-BE49-F238E27FC236}">
                <a16:creationId xmlns:a16="http://schemas.microsoft.com/office/drawing/2014/main" id="{EE3533C9-0384-C044-AD01-43F1E61274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5638" y="45235"/>
            <a:ext cx="1102106" cy="1036504"/>
          </a:xfrm>
          <a:prstGeom prst="rect">
            <a:avLst/>
          </a:prstGeom>
        </p:spPr>
      </p:pic>
      <p:pic>
        <p:nvPicPr>
          <p:cNvPr id="22" name="Object 6" descr="preencoded.png">
            <a:extLst>
              <a:ext uri="{FF2B5EF4-FFF2-40B4-BE49-F238E27FC236}">
                <a16:creationId xmlns:a16="http://schemas.microsoft.com/office/drawing/2014/main" id="{F9D4AD6E-F3C2-C041-A3DE-85E4D3865E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70684" y="59394"/>
            <a:ext cx="403179" cy="403179"/>
          </a:xfrm>
          <a:prstGeom prst="rect">
            <a:avLst/>
          </a:prstGeom>
        </p:spPr>
      </p:pic>
      <p:pic>
        <p:nvPicPr>
          <p:cNvPr id="23" name="Object 7" descr="preencoded.png">
            <a:extLst>
              <a:ext uri="{FF2B5EF4-FFF2-40B4-BE49-F238E27FC236}">
                <a16:creationId xmlns:a16="http://schemas.microsoft.com/office/drawing/2014/main" id="{02BF7189-731F-8A45-9876-B0B46C8B47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39200" y="272183"/>
            <a:ext cx="233228" cy="380780"/>
          </a:xfrm>
          <a:prstGeom prst="rect">
            <a:avLst/>
          </a:prstGeom>
        </p:spPr>
      </p:pic>
      <p:pic>
        <p:nvPicPr>
          <p:cNvPr id="24" name="Object 8" descr="preencoded.png">
            <a:extLst>
              <a:ext uri="{FF2B5EF4-FFF2-40B4-BE49-F238E27FC236}">
                <a16:creationId xmlns:a16="http://schemas.microsoft.com/office/drawing/2014/main" id="{E90C9423-A29A-2A44-9596-3E0F71B8A5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21023" y="626719"/>
            <a:ext cx="231455" cy="335983"/>
          </a:xfrm>
          <a:prstGeom prst="rect">
            <a:avLst/>
          </a:prstGeom>
        </p:spPr>
      </p:pic>
      <p:pic>
        <p:nvPicPr>
          <p:cNvPr id="25" name="Object 9" descr="preencoded.png">
            <a:extLst>
              <a:ext uri="{FF2B5EF4-FFF2-40B4-BE49-F238E27FC236}">
                <a16:creationId xmlns:a16="http://schemas.microsoft.com/office/drawing/2014/main" id="{59F24DB5-BC7D-EA49-8194-C13DE29275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54957" y="396288"/>
            <a:ext cx="276253" cy="203736"/>
          </a:xfrm>
          <a:prstGeom prst="rect">
            <a:avLst/>
          </a:prstGeom>
        </p:spPr>
      </p:pic>
      <p:pic>
        <p:nvPicPr>
          <p:cNvPr id="27" name="Object 14" descr="preencoded.png">
            <a:extLst>
              <a:ext uri="{FF2B5EF4-FFF2-40B4-BE49-F238E27FC236}">
                <a16:creationId xmlns:a16="http://schemas.microsoft.com/office/drawing/2014/main" id="{55814F60-7214-4047-8DFA-EF287F25EF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0761" y="4772037"/>
            <a:ext cx="1425091" cy="1425091"/>
          </a:xfrm>
          <a:prstGeom prst="rect">
            <a:avLst/>
          </a:prstGeom>
        </p:spPr>
      </p:pic>
      <p:pic>
        <p:nvPicPr>
          <p:cNvPr id="28" name="Image 27" descr="Une image contenant texte, bâtiment, extérieur, transportant&#10;&#10;Description générée automatiquement">
            <a:extLst>
              <a:ext uri="{FF2B5EF4-FFF2-40B4-BE49-F238E27FC236}">
                <a16:creationId xmlns:a16="http://schemas.microsoft.com/office/drawing/2014/main" id="{0FF0F8B7-9FFC-4942-8BE3-FB2D480DE28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924"/>
          <a:stretch/>
        </p:blipFill>
        <p:spPr>
          <a:xfrm>
            <a:off x="150758" y="1319185"/>
            <a:ext cx="1865099" cy="3115315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DBD8D9DD-C19C-9A43-8139-EEC095F66985}"/>
              </a:ext>
            </a:extLst>
          </p:cNvPr>
          <p:cNvSpPr txBox="1"/>
          <p:nvPr/>
        </p:nvSpPr>
        <p:spPr>
          <a:xfrm>
            <a:off x="10151652" y="6383108"/>
            <a:ext cx="101903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00" b="1" dirty="0">
                <a:solidFill>
                  <a:srgbClr val="FF4300"/>
                </a:solidFill>
              </a:rPr>
              <a:t> </a:t>
            </a:r>
            <a:endParaRPr lang="fr-FR" sz="1013" b="1" dirty="0">
              <a:solidFill>
                <a:srgbClr val="FF4300"/>
              </a:solidFill>
            </a:endParaRPr>
          </a:p>
        </p:txBody>
      </p:sp>
      <p:sp>
        <p:nvSpPr>
          <p:cNvPr id="32" name="Espace réservé de la date 4">
            <a:extLst>
              <a:ext uri="{FF2B5EF4-FFF2-40B4-BE49-F238E27FC236}">
                <a16:creationId xmlns:a16="http://schemas.microsoft.com/office/drawing/2014/main" id="{96BB2895-B9DF-BF47-86B1-EB7092598582}"/>
              </a:ext>
            </a:extLst>
          </p:cNvPr>
          <p:cNvSpPr txBox="1">
            <a:spLocks/>
          </p:cNvSpPr>
          <p:nvPr/>
        </p:nvSpPr>
        <p:spPr>
          <a:xfrm>
            <a:off x="946254" y="6361795"/>
            <a:ext cx="26469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/>
              <a:t>Webinaire – 08/07/2021 – 18h/20h</a:t>
            </a:r>
            <a:endParaRPr lang="en-US" dirty="0"/>
          </a:p>
        </p:txBody>
      </p:sp>
      <p:sp>
        <p:nvSpPr>
          <p:cNvPr id="33" name="Espace réservé du pied de page 5">
            <a:extLst>
              <a:ext uri="{FF2B5EF4-FFF2-40B4-BE49-F238E27FC236}">
                <a16:creationId xmlns:a16="http://schemas.microsoft.com/office/drawing/2014/main" id="{8BB199C8-EA5D-D041-BD5F-C9DF6043DA19}"/>
              </a:ext>
            </a:extLst>
          </p:cNvPr>
          <p:cNvSpPr txBox="1">
            <a:spLocks/>
          </p:cNvSpPr>
          <p:nvPr/>
        </p:nvSpPr>
        <p:spPr>
          <a:xfrm>
            <a:off x="3842367" y="6361794"/>
            <a:ext cx="4507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lang="fr-FR" sz="1400" i="1" kern="1200" smtClean="0">
                <a:solidFill>
                  <a:srgbClr val="002060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/>
              <a:t>Le retour à domicile après chirurgie ambulatoire</a:t>
            </a:r>
            <a:endParaRPr lang="fr-FR" b="1" dirty="0"/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DCD7069E-4485-354D-B145-8DDA1FE047B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84088" y="6361794"/>
            <a:ext cx="1168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0710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14" descr="preencoded.png">
            <a:extLst>
              <a:ext uri="{FF2B5EF4-FFF2-40B4-BE49-F238E27FC236}">
                <a16:creationId xmlns:a16="http://schemas.microsoft.com/office/drawing/2014/main" id="{6C07CEF8-1434-3446-8FB8-3D33D2A86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6758" y="1833164"/>
            <a:ext cx="2015856" cy="2015856"/>
          </a:xfrm>
          <a:prstGeom prst="rect">
            <a:avLst/>
          </a:prstGeom>
        </p:spPr>
      </p:pic>
      <p:pic>
        <p:nvPicPr>
          <p:cNvPr id="5" name="Object 13" descr="preencoded.png">
            <a:extLst>
              <a:ext uri="{FF2B5EF4-FFF2-40B4-BE49-F238E27FC236}">
                <a16:creationId xmlns:a16="http://schemas.microsoft.com/office/drawing/2014/main" id="{0F8FD8C0-6ADD-3E43-AC85-9AAA9FC464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9984" y="1359156"/>
            <a:ext cx="3675519" cy="3061282"/>
          </a:xfrm>
          <a:prstGeom prst="rect">
            <a:avLst/>
          </a:prstGeom>
        </p:spPr>
      </p:pic>
      <p:pic>
        <p:nvPicPr>
          <p:cNvPr id="6" name="Object 15" descr="preencoded.png">
            <a:extLst>
              <a:ext uri="{FF2B5EF4-FFF2-40B4-BE49-F238E27FC236}">
                <a16:creationId xmlns:a16="http://schemas.microsoft.com/office/drawing/2014/main" id="{4F25E4EC-A9DD-C247-9561-7DE6B424AC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2610" y="3395716"/>
            <a:ext cx="888274" cy="888274"/>
          </a:xfrm>
          <a:prstGeom prst="rect">
            <a:avLst/>
          </a:prstGeom>
        </p:spPr>
      </p:pic>
      <p:pic>
        <p:nvPicPr>
          <p:cNvPr id="7" name="Object 16" descr="preencoded.png">
            <a:extLst>
              <a:ext uri="{FF2B5EF4-FFF2-40B4-BE49-F238E27FC236}">
                <a16:creationId xmlns:a16="http://schemas.microsoft.com/office/drawing/2014/main" id="{CE089E8F-25FA-2948-96EA-561DF6FF64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98108" y="3390049"/>
            <a:ext cx="888274" cy="888274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37B33D9-5CA2-964D-8754-EE96C099CFFC}"/>
              </a:ext>
            </a:extLst>
          </p:cNvPr>
          <p:cNvSpPr txBox="1"/>
          <p:nvPr/>
        </p:nvSpPr>
        <p:spPr>
          <a:xfrm>
            <a:off x="1782305" y="1456415"/>
            <a:ext cx="19179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800" dirty="0">
                <a:solidFill>
                  <a:srgbClr val="002060"/>
                </a:solidFill>
              </a:rPr>
              <a:t>Douleur</a:t>
            </a:r>
          </a:p>
        </p:txBody>
      </p:sp>
      <p:pic>
        <p:nvPicPr>
          <p:cNvPr id="10" name="Object 4" descr="preencoded.png">
            <a:extLst>
              <a:ext uri="{FF2B5EF4-FFF2-40B4-BE49-F238E27FC236}">
                <a16:creationId xmlns:a16="http://schemas.microsoft.com/office/drawing/2014/main" id="{CB7CDC8A-22DA-3E43-A851-0304ACBC6E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6956" y="3767846"/>
            <a:ext cx="603463" cy="603463"/>
          </a:xfrm>
          <a:prstGeom prst="rect">
            <a:avLst/>
          </a:prstGeom>
        </p:spPr>
      </p:pic>
      <p:pic>
        <p:nvPicPr>
          <p:cNvPr id="11" name="Object 5" descr="preencoded.png">
            <a:extLst>
              <a:ext uri="{FF2B5EF4-FFF2-40B4-BE49-F238E27FC236}">
                <a16:creationId xmlns:a16="http://schemas.microsoft.com/office/drawing/2014/main" id="{CEF19C33-3BBF-DC4C-9401-03F9653E79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26956" y="3761590"/>
            <a:ext cx="340369" cy="340369"/>
          </a:xfrm>
          <a:prstGeom prst="rect">
            <a:avLst/>
          </a:prstGeom>
        </p:spPr>
      </p:pic>
      <p:pic>
        <p:nvPicPr>
          <p:cNvPr id="12" name="Object 12" descr="preencoded.png">
            <a:extLst>
              <a:ext uri="{FF2B5EF4-FFF2-40B4-BE49-F238E27FC236}">
                <a16:creationId xmlns:a16="http://schemas.microsoft.com/office/drawing/2014/main" id="{EC5A35DD-3325-F34A-A0D3-61B5926BD3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30441" y="3892633"/>
            <a:ext cx="340369" cy="323062"/>
          </a:xfrm>
          <a:prstGeom prst="rect">
            <a:avLst/>
          </a:prstGeom>
        </p:spPr>
      </p:pic>
      <p:pic>
        <p:nvPicPr>
          <p:cNvPr id="13" name="Object 4" descr="preencoded.png">
            <a:extLst>
              <a:ext uri="{FF2B5EF4-FFF2-40B4-BE49-F238E27FC236}">
                <a16:creationId xmlns:a16="http://schemas.microsoft.com/office/drawing/2014/main" id="{F88C84B6-286A-854F-A8FA-E989BEB8D1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5383" y="2981671"/>
            <a:ext cx="603463" cy="603463"/>
          </a:xfrm>
          <a:prstGeom prst="rect">
            <a:avLst/>
          </a:prstGeom>
        </p:spPr>
      </p:pic>
      <p:pic>
        <p:nvPicPr>
          <p:cNvPr id="14" name="Object 5" descr="preencoded.png">
            <a:extLst>
              <a:ext uri="{FF2B5EF4-FFF2-40B4-BE49-F238E27FC236}">
                <a16:creationId xmlns:a16="http://schemas.microsoft.com/office/drawing/2014/main" id="{D86DC374-D26D-3946-BAF0-82B03E6725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25383" y="2975415"/>
            <a:ext cx="340369" cy="340369"/>
          </a:xfrm>
          <a:prstGeom prst="rect">
            <a:avLst/>
          </a:prstGeom>
          <a:solidFill>
            <a:srgbClr val="FFC000"/>
          </a:solidFill>
        </p:spPr>
      </p:pic>
      <p:pic>
        <p:nvPicPr>
          <p:cNvPr id="15" name="Object 4" descr="preencoded.png">
            <a:extLst>
              <a:ext uri="{FF2B5EF4-FFF2-40B4-BE49-F238E27FC236}">
                <a16:creationId xmlns:a16="http://schemas.microsoft.com/office/drawing/2014/main" id="{04B79A07-CBD5-CE42-8FB7-9C6E4A3E95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5383" y="2230158"/>
            <a:ext cx="603463" cy="603463"/>
          </a:xfrm>
          <a:prstGeom prst="rect">
            <a:avLst/>
          </a:prstGeom>
        </p:spPr>
      </p:pic>
      <p:pic>
        <p:nvPicPr>
          <p:cNvPr id="16" name="Object 5" descr="preencoded.png">
            <a:extLst>
              <a:ext uri="{FF2B5EF4-FFF2-40B4-BE49-F238E27FC236}">
                <a16:creationId xmlns:a16="http://schemas.microsoft.com/office/drawing/2014/main" id="{8B1365F0-1170-F94B-8987-07E8E8FD82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25383" y="2223902"/>
            <a:ext cx="340369" cy="340369"/>
          </a:xfrm>
          <a:prstGeom prst="rect">
            <a:avLst/>
          </a:prstGeom>
        </p:spPr>
      </p:pic>
      <p:pic>
        <p:nvPicPr>
          <p:cNvPr id="17" name="Object 4" descr="preencoded.png">
            <a:extLst>
              <a:ext uri="{FF2B5EF4-FFF2-40B4-BE49-F238E27FC236}">
                <a16:creationId xmlns:a16="http://schemas.microsoft.com/office/drawing/2014/main" id="{41025685-0F86-634A-99DF-35EA19EC48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5383" y="1499051"/>
            <a:ext cx="603463" cy="603463"/>
          </a:xfrm>
          <a:prstGeom prst="rect">
            <a:avLst/>
          </a:prstGeom>
        </p:spPr>
      </p:pic>
      <p:pic>
        <p:nvPicPr>
          <p:cNvPr id="18" name="Object 5" descr="preencoded.png">
            <a:extLst>
              <a:ext uri="{FF2B5EF4-FFF2-40B4-BE49-F238E27FC236}">
                <a16:creationId xmlns:a16="http://schemas.microsoft.com/office/drawing/2014/main" id="{E440BCEE-8EF0-2F46-A85A-7649CBE5D7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25383" y="1492795"/>
            <a:ext cx="340369" cy="34036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6DBAF38A-2196-9245-A2CC-CDB210E24FEE}"/>
              </a:ext>
            </a:extLst>
          </p:cNvPr>
          <p:cNvSpPr/>
          <p:nvPr/>
        </p:nvSpPr>
        <p:spPr>
          <a:xfrm>
            <a:off x="-6180384" y="1772282"/>
            <a:ext cx="981367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fr-FR" sz="2800" dirty="0">
              <a:solidFill>
                <a:srgbClr val="002060"/>
              </a:solidFill>
            </a:endParaRPr>
          </a:p>
          <a:p>
            <a:pPr algn="r"/>
            <a:r>
              <a:rPr lang="fr-FR" sz="2800" dirty="0">
                <a:solidFill>
                  <a:srgbClr val="002060"/>
                </a:solidFill>
              </a:rPr>
              <a:t>Saignement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69C466C-D389-1946-B56B-011FA8CF4887}"/>
              </a:ext>
            </a:extLst>
          </p:cNvPr>
          <p:cNvSpPr/>
          <p:nvPr/>
        </p:nvSpPr>
        <p:spPr>
          <a:xfrm>
            <a:off x="-1604387" y="3722570"/>
            <a:ext cx="52796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800" dirty="0">
                <a:solidFill>
                  <a:srgbClr val="002060"/>
                </a:solidFill>
              </a:rPr>
              <a:t>Surveillance chirurgicale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1418948-5B9C-764F-91ED-4F1FFB400C49}"/>
              </a:ext>
            </a:extLst>
          </p:cNvPr>
          <p:cNvSpPr/>
          <p:nvPr/>
        </p:nvSpPr>
        <p:spPr>
          <a:xfrm>
            <a:off x="1661624" y="2989425"/>
            <a:ext cx="19899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800" dirty="0">
                <a:solidFill>
                  <a:srgbClr val="002060"/>
                </a:solidFill>
              </a:rPr>
              <a:t>Mobilité</a:t>
            </a:r>
          </a:p>
        </p:txBody>
      </p:sp>
      <p:pic>
        <p:nvPicPr>
          <p:cNvPr id="22" name="Object 11" descr="preencoded.png">
            <a:extLst>
              <a:ext uri="{FF2B5EF4-FFF2-40B4-BE49-F238E27FC236}">
                <a16:creationId xmlns:a16="http://schemas.microsoft.com/office/drawing/2014/main" id="{D14219CA-9E2C-0C47-995B-55BA087E91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77724" y="2317322"/>
            <a:ext cx="282452" cy="410228"/>
          </a:xfrm>
          <a:prstGeom prst="rect">
            <a:avLst/>
          </a:prstGeom>
        </p:spPr>
      </p:pic>
      <p:pic>
        <p:nvPicPr>
          <p:cNvPr id="23" name="Object 10" descr="preencoded.png">
            <a:extLst>
              <a:ext uri="{FF2B5EF4-FFF2-40B4-BE49-F238E27FC236}">
                <a16:creationId xmlns:a16="http://schemas.microsoft.com/office/drawing/2014/main" id="{562307AC-0CBD-D24E-8E13-B854009120F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12625" y="1580730"/>
            <a:ext cx="417403" cy="417403"/>
          </a:xfrm>
          <a:prstGeom prst="rect">
            <a:avLst/>
          </a:prstGeom>
        </p:spPr>
      </p:pic>
      <p:pic>
        <p:nvPicPr>
          <p:cNvPr id="24" name="Object 19" descr="preencoded.png">
            <a:extLst>
              <a:ext uri="{FF2B5EF4-FFF2-40B4-BE49-F238E27FC236}">
                <a16:creationId xmlns:a16="http://schemas.microsoft.com/office/drawing/2014/main" id="{8FECF4FA-5C2A-B44D-A2C6-B141F7F1709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89315" y="3054280"/>
            <a:ext cx="263384" cy="430015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ADF6EF1A-A732-B147-87B2-53276536537B}"/>
              </a:ext>
            </a:extLst>
          </p:cNvPr>
          <p:cNvSpPr txBox="1"/>
          <p:nvPr/>
        </p:nvSpPr>
        <p:spPr>
          <a:xfrm>
            <a:off x="827350" y="5126467"/>
            <a:ext cx="1082084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200" dirty="0">
                <a:solidFill>
                  <a:srgbClr val="002060"/>
                </a:solidFill>
              </a:rPr>
              <a:t>Réassurance des équipes et des patients </a:t>
            </a:r>
          </a:p>
          <a:p>
            <a:pPr algn="ctr"/>
            <a:r>
              <a:rPr lang="fr-FR" sz="3200" b="1" dirty="0">
                <a:solidFill>
                  <a:srgbClr val="002060"/>
                </a:solidFill>
              </a:rPr>
              <a:t>Coordination des soins </a:t>
            </a:r>
            <a:r>
              <a:rPr lang="fr-FR" sz="3200" dirty="0">
                <a:solidFill>
                  <a:srgbClr val="002060"/>
                </a:solidFill>
              </a:rPr>
              <a:t>– Principe de réhabilitation en chirurgie </a:t>
            </a:r>
          </a:p>
        </p:txBody>
      </p:sp>
      <p:sp>
        <p:nvSpPr>
          <p:cNvPr id="28" name="Titre 1">
            <a:extLst>
              <a:ext uri="{FF2B5EF4-FFF2-40B4-BE49-F238E27FC236}">
                <a16:creationId xmlns:a16="http://schemas.microsoft.com/office/drawing/2014/main" id="{2D4C9E9F-2BFC-E24F-B6AE-DEF94FD3C212}"/>
              </a:ext>
            </a:extLst>
          </p:cNvPr>
          <p:cNvSpPr txBox="1">
            <a:spLocks/>
          </p:cNvSpPr>
          <p:nvPr/>
        </p:nvSpPr>
        <p:spPr>
          <a:xfrm>
            <a:off x="0" y="228815"/>
            <a:ext cx="12192000" cy="67586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b="1" dirty="0">
              <a:highlight>
                <a:srgbClr val="00FF00"/>
              </a:highlight>
              <a:latin typeface="Candara" panose="020E0502030303020204" pitchFamily="34" charset="0"/>
            </a:endParaRPr>
          </a:p>
        </p:txBody>
      </p:sp>
      <p:sp>
        <p:nvSpPr>
          <p:cNvPr id="29" name="Titre 1">
            <a:extLst>
              <a:ext uri="{FF2B5EF4-FFF2-40B4-BE49-F238E27FC236}">
                <a16:creationId xmlns:a16="http://schemas.microsoft.com/office/drawing/2014/main" id="{2E92B7A4-206B-3B4B-9EC5-3BAC53234893}"/>
              </a:ext>
            </a:extLst>
          </p:cNvPr>
          <p:cNvSpPr txBox="1">
            <a:spLocks/>
          </p:cNvSpPr>
          <p:nvPr/>
        </p:nvSpPr>
        <p:spPr>
          <a:xfrm>
            <a:off x="30954" y="-11173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solidFill>
                  <a:srgbClr val="002060"/>
                </a:solidFill>
              </a:rPr>
              <a:t>Retour au domicile : Pratiques innovantes </a:t>
            </a: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97EA5270-DE78-FA4A-8C6D-89F269806A0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2179" y="1819722"/>
            <a:ext cx="1264761" cy="1579377"/>
          </a:xfrm>
          <a:prstGeom prst="rect">
            <a:avLst/>
          </a:prstGeom>
        </p:spPr>
      </p:pic>
      <p:sp>
        <p:nvSpPr>
          <p:cNvPr id="31" name="Espace réservé de la date 4">
            <a:extLst>
              <a:ext uri="{FF2B5EF4-FFF2-40B4-BE49-F238E27FC236}">
                <a16:creationId xmlns:a16="http://schemas.microsoft.com/office/drawing/2014/main" id="{16F35838-F855-8A43-8BDE-98AC11BA548C}"/>
              </a:ext>
            </a:extLst>
          </p:cNvPr>
          <p:cNvSpPr txBox="1">
            <a:spLocks/>
          </p:cNvSpPr>
          <p:nvPr/>
        </p:nvSpPr>
        <p:spPr>
          <a:xfrm>
            <a:off x="946254" y="6361795"/>
            <a:ext cx="26469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/>
              <a:t>Webinaire – 08/07/2021 – 18h/20h</a:t>
            </a:r>
            <a:endParaRPr lang="en-US" dirty="0"/>
          </a:p>
        </p:txBody>
      </p:sp>
      <p:sp>
        <p:nvSpPr>
          <p:cNvPr id="32" name="Espace réservé du pied de page 5">
            <a:extLst>
              <a:ext uri="{FF2B5EF4-FFF2-40B4-BE49-F238E27FC236}">
                <a16:creationId xmlns:a16="http://schemas.microsoft.com/office/drawing/2014/main" id="{066CA3DE-A0EA-FD41-A70B-53AD9B24687B}"/>
              </a:ext>
            </a:extLst>
          </p:cNvPr>
          <p:cNvSpPr txBox="1">
            <a:spLocks/>
          </p:cNvSpPr>
          <p:nvPr/>
        </p:nvSpPr>
        <p:spPr>
          <a:xfrm>
            <a:off x="3842367" y="6361794"/>
            <a:ext cx="4507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lang="fr-FR" sz="1400" i="1" kern="1200" smtClean="0">
                <a:solidFill>
                  <a:srgbClr val="002060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/>
              <a:t>Le retour à domicile après chirurgie ambulatoire</a:t>
            </a:r>
            <a:endParaRPr lang="fr-FR" b="1" dirty="0"/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38B073CC-29CC-9044-B034-168075ABAE9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077346" y="6248131"/>
            <a:ext cx="1168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612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A37B33D9-5CA2-964D-8754-EE96C099CFFC}"/>
              </a:ext>
            </a:extLst>
          </p:cNvPr>
          <p:cNvSpPr txBox="1"/>
          <p:nvPr/>
        </p:nvSpPr>
        <p:spPr>
          <a:xfrm>
            <a:off x="1694252" y="4955688"/>
            <a:ext cx="19179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800" dirty="0">
                <a:solidFill>
                  <a:srgbClr val="002060"/>
                </a:solidFill>
              </a:rPr>
              <a:t>Douleur</a:t>
            </a:r>
          </a:p>
        </p:txBody>
      </p:sp>
      <p:pic>
        <p:nvPicPr>
          <p:cNvPr id="10" name="Object 4" descr="preencoded.png">
            <a:extLst>
              <a:ext uri="{FF2B5EF4-FFF2-40B4-BE49-F238E27FC236}">
                <a16:creationId xmlns:a16="http://schemas.microsoft.com/office/drawing/2014/main" id="{CB7CDC8A-22DA-3E43-A851-0304ACBC6E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2780" y="3500174"/>
            <a:ext cx="603463" cy="603463"/>
          </a:xfrm>
          <a:prstGeom prst="rect">
            <a:avLst/>
          </a:prstGeom>
        </p:spPr>
      </p:pic>
      <p:pic>
        <p:nvPicPr>
          <p:cNvPr id="11" name="Object 5" descr="preencoded.png">
            <a:extLst>
              <a:ext uri="{FF2B5EF4-FFF2-40B4-BE49-F238E27FC236}">
                <a16:creationId xmlns:a16="http://schemas.microsoft.com/office/drawing/2014/main" id="{CEF19C33-3BBF-DC4C-9401-03F9653E79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2780" y="3493918"/>
            <a:ext cx="340369" cy="340369"/>
          </a:xfrm>
          <a:prstGeom prst="rect">
            <a:avLst/>
          </a:prstGeom>
        </p:spPr>
      </p:pic>
      <p:pic>
        <p:nvPicPr>
          <p:cNvPr id="12" name="Object 12" descr="preencoded.png">
            <a:extLst>
              <a:ext uri="{FF2B5EF4-FFF2-40B4-BE49-F238E27FC236}">
                <a16:creationId xmlns:a16="http://schemas.microsoft.com/office/drawing/2014/main" id="{EC5A35DD-3325-F34A-A0D3-61B5926BD3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6265" y="3624961"/>
            <a:ext cx="340369" cy="323062"/>
          </a:xfrm>
          <a:prstGeom prst="rect">
            <a:avLst/>
          </a:prstGeom>
        </p:spPr>
      </p:pic>
      <p:pic>
        <p:nvPicPr>
          <p:cNvPr id="13" name="Object 4" descr="preencoded.png">
            <a:extLst>
              <a:ext uri="{FF2B5EF4-FFF2-40B4-BE49-F238E27FC236}">
                <a16:creationId xmlns:a16="http://schemas.microsoft.com/office/drawing/2014/main" id="{F88C84B6-286A-854F-A8FA-E989BEB8D1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7463" y="2037379"/>
            <a:ext cx="603463" cy="603463"/>
          </a:xfrm>
          <a:prstGeom prst="rect">
            <a:avLst/>
          </a:prstGeom>
        </p:spPr>
      </p:pic>
      <p:pic>
        <p:nvPicPr>
          <p:cNvPr id="14" name="Object 5" descr="preencoded.png">
            <a:extLst>
              <a:ext uri="{FF2B5EF4-FFF2-40B4-BE49-F238E27FC236}">
                <a16:creationId xmlns:a16="http://schemas.microsoft.com/office/drawing/2014/main" id="{D86DC374-D26D-3946-BAF0-82B03E6725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7463" y="2031123"/>
            <a:ext cx="340369" cy="340369"/>
          </a:xfrm>
          <a:prstGeom prst="rect">
            <a:avLst/>
          </a:prstGeom>
          <a:solidFill>
            <a:srgbClr val="FFC000"/>
          </a:solidFill>
        </p:spPr>
      </p:pic>
      <p:pic>
        <p:nvPicPr>
          <p:cNvPr id="15" name="Object 4" descr="preencoded.png">
            <a:extLst>
              <a:ext uri="{FF2B5EF4-FFF2-40B4-BE49-F238E27FC236}">
                <a16:creationId xmlns:a16="http://schemas.microsoft.com/office/drawing/2014/main" id="{04B79A07-CBD5-CE42-8FB7-9C6E4A3E95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7372" y="1149772"/>
            <a:ext cx="603463" cy="603463"/>
          </a:xfrm>
          <a:prstGeom prst="rect">
            <a:avLst/>
          </a:prstGeom>
        </p:spPr>
      </p:pic>
      <p:pic>
        <p:nvPicPr>
          <p:cNvPr id="16" name="Object 5" descr="preencoded.png">
            <a:extLst>
              <a:ext uri="{FF2B5EF4-FFF2-40B4-BE49-F238E27FC236}">
                <a16:creationId xmlns:a16="http://schemas.microsoft.com/office/drawing/2014/main" id="{8B1365F0-1170-F94B-8987-07E8E8FD82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7372" y="1143516"/>
            <a:ext cx="340369" cy="340369"/>
          </a:xfrm>
          <a:prstGeom prst="rect">
            <a:avLst/>
          </a:prstGeom>
        </p:spPr>
      </p:pic>
      <p:pic>
        <p:nvPicPr>
          <p:cNvPr id="17" name="Object 4" descr="preencoded.png">
            <a:extLst>
              <a:ext uri="{FF2B5EF4-FFF2-40B4-BE49-F238E27FC236}">
                <a16:creationId xmlns:a16="http://schemas.microsoft.com/office/drawing/2014/main" id="{41025685-0F86-634A-99DF-35EA19EC48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9292" y="4915567"/>
            <a:ext cx="603463" cy="603463"/>
          </a:xfrm>
          <a:prstGeom prst="rect">
            <a:avLst/>
          </a:prstGeom>
        </p:spPr>
      </p:pic>
      <p:pic>
        <p:nvPicPr>
          <p:cNvPr id="18" name="Object 5" descr="preencoded.png">
            <a:extLst>
              <a:ext uri="{FF2B5EF4-FFF2-40B4-BE49-F238E27FC236}">
                <a16:creationId xmlns:a16="http://schemas.microsoft.com/office/drawing/2014/main" id="{E440BCEE-8EF0-2F46-A85A-7649CBE5D7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2659" y="4923693"/>
            <a:ext cx="340369" cy="34036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6DBAF38A-2196-9245-A2CC-CDB210E24FEE}"/>
              </a:ext>
            </a:extLst>
          </p:cNvPr>
          <p:cNvSpPr/>
          <p:nvPr/>
        </p:nvSpPr>
        <p:spPr>
          <a:xfrm>
            <a:off x="-8281597" y="1499084"/>
            <a:ext cx="225903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fr-FR" sz="2800" dirty="0">
              <a:solidFill>
                <a:srgbClr val="002060"/>
              </a:solidFill>
            </a:endParaRPr>
          </a:p>
          <a:p>
            <a:pPr algn="r"/>
            <a:r>
              <a:rPr lang="fr-FR" sz="2800" dirty="0">
                <a:solidFill>
                  <a:srgbClr val="002060"/>
                </a:solidFill>
              </a:rPr>
              <a:t>Anémie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69C466C-D389-1946-B56B-011FA8CF4887}"/>
              </a:ext>
            </a:extLst>
          </p:cNvPr>
          <p:cNvSpPr/>
          <p:nvPr/>
        </p:nvSpPr>
        <p:spPr>
          <a:xfrm>
            <a:off x="-1667446" y="3524882"/>
            <a:ext cx="52796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800" dirty="0">
                <a:solidFill>
                  <a:srgbClr val="002060"/>
                </a:solidFill>
              </a:rPr>
              <a:t>Surveillance chirurgicale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1418948-5B9C-764F-91ED-4F1FFB400C49}"/>
              </a:ext>
            </a:extLst>
          </p:cNvPr>
          <p:cNvSpPr/>
          <p:nvPr/>
        </p:nvSpPr>
        <p:spPr>
          <a:xfrm>
            <a:off x="1622201" y="1106790"/>
            <a:ext cx="19899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800" dirty="0">
                <a:solidFill>
                  <a:srgbClr val="002060"/>
                </a:solidFill>
              </a:rPr>
              <a:t>Mobilité</a:t>
            </a:r>
          </a:p>
        </p:txBody>
      </p:sp>
      <p:pic>
        <p:nvPicPr>
          <p:cNvPr id="22" name="Object 11" descr="preencoded.png">
            <a:extLst>
              <a:ext uri="{FF2B5EF4-FFF2-40B4-BE49-F238E27FC236}">
                <a16:creationId xmlns:a16="http://schemas.microsoft.com/office/drawing/2014/main" id="{D14219CA-9E2C-0C47-995B-55BA087E91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9804" y="2117766"/>
            <a:ext cx="282452" cy="410228"/>
          </a:xfrm>
          <a:prstGeom prst="rect">
            <a:avLst/>
          </a:prstGeom>
        </p:spPr>
      </p:pic>
      <p:pic>
        <p:nvPicPr>
          <p:cNvPr id="23" name="Object 10" descr="preencoded.png">
            <a:extLst>
              <a:ext uri="{FF2B5EF4-FFF2-40B4-BE49-F238E27FC236}">
                <a16:creationId xmlns:a16="http://schemas.microsoft.com/office/drawing/2014/main" id="{562307AC-0CBD-D24E-8E13-B854009120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8840" y="5001472"/>
            <a:ext cx="417403" cy="417403"/>
          </a:xfrm>
          <a:prstGeom prst="rect">
            <a:avLst/>
          </a:prstGeom>
        </p:spPr>
      </p:pic>
      <p:pic>
        <p:nvPicPr>
          <p:cNvPr id="24" name="Object 19" descr="preencoded.png">
            <a:extLst>
              <a:ext uri="{FF2B5EF4-FFF2-40B4-BE49-F238E27FC236}">
                <a16:creationId xmlns:a16="http://schemas.microsoft.com/office/drawing/2014/main" id="{8FECF4FA-5C2A-B44D-A2C6-B141F7F170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99415" y="1197509"/>
            <a:ext cx="263384" cy="430015"/>
          </a:xfrm>
          <a:prstGeom prst="rect">
            <a:avLst/>
          </a:prstGeom>
        </p:spPr>
      </p:pic>
      <p:sp>
        <p:nvSpPr>
          <p:cNvPr id="28" name="Titre 1">
            <a:extLst>
              <a:ext uri="{FF2B5EF4-FFF2-40B4-BE49-F238E27FC236}">
                <a16:creationId xmlns:a16="http://schemas.microsoft.com/office/drawing/2014/main" id="{2D4C9E9F-2BFC-E24F-B6AE-DEF94FD3C212}"/>
              </a:ext>
            </a:extLst>
          </p:cNvPr>
          <p:cNvSpPr txBox="1">
            <a:spLocks/>
          </p:cNvSpPr>
          <p:nvPr/>
        </p:nvSpPr>
        <p:spPr>
          <a:xfrm>
            <a:off x="0" y="228815"/>
            <a:ext cx="12192000" cy="67586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b="1" dirty="0">
              <a:latin typeface="Candara" panose="020E0502030303020204" pitchFamily="34" charset="0"/>
            </a:endParaRPr>
          </a:p>
        </p:txBody>
      </p:sp>
      <p:sp>
        <p:nvSpPr>
          <p:cNvPr id="29" name="Titre 1">
            <a:extLst>
              <a:ext uri="{FF2B5EF4-FFF2-40B4-BE49-F238E27FC236}">
                <a16:creationId xmlns:a16="http://schemas.microsoft.com/office/drawing/2014/main" id="{2E92B7A4-206B-3B4B-9EC5-3BAC53234893}"/>
              </a:ext>
            </a:extLst>
          </p:cNvPr>
          <p:cNvSpPr txBox="1">
            <a:spLocks/>
          </p:cNvSpPr>
          <p:nvPr/>
        </p:nvSpPr>
        <p:spPr>
          <a:xfrm>
            <a:off x="30954" y="-11173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solidFill>
                  <a:srgbClr val="002060"/>
                </a:solidFill>
              </a:rPr>
              <a:t>Retour au domicile : Pratiques innovantes </a:t>
            </a: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97EA5270-DE78-FA4A-8C6D-89F269806A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346" y="992655"/>
            <a:ext cx="1264761" cy="1579377"/>
          </a:xfrm>
          <a:prstGeom prst="rect">
            <a:avLst/>
          </a:prstGeom>
        </p:spPr>
      </p:pic>
      <p:sp>
        <p:nvSpPr>
          <p:cNvPr id="26" name="Object 11">
            <a:extLst>
              <a:ext uri="{FF2B5EF4-FFF2-40B4-BE49-F238E27FC236}">
                <a16:creationId xmlns:a16="http://schemas.microsoft.com/office/drawing/2014/main" id="{9AE80CF6-CB92-2F46-AF93-7C88B0050A53}"/>
              </a:ext>
            </a:extLst>
          </p:cNvPr>
          <p:cNvSpPr txBox="1"/>
          <p:nvPr/>
        </p:nvSpPr>
        <p:spPr>
          <a:xfrm>
            <a:off x="-302928" y="5257822"/>
            <a:ext cx="11313762" cy="1048661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>
              <a:buNone/>
            </a:pPr>
            <a:r>
              <a:rPr lang="en-US" sz="2800" b="1" i="1" dirty="0">
                <a:solidFill>
                  <a:srgbClr val="002060"/>
                </a:solidFill>
                <a:highlight>
                  <a:srgbClr val="FFFF00"/>
                </a:highlight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50% des patients ont un rebond douloureux dans les 24h post ALR</a:t>
            </a:r>
          </a:p>
        </p:txBody>
      </p:sp>
      <p:pic>
        <p:nvPicPr>
          <p:cNvPr id="27" name="Object 16" descr="preencoded.png">
            <a:extLst>
              <a:ext uri="{FF2B5EF4-FFF2-40B4-BE49-F238E27FC236}">
                <a16:creationId xmlns:a16="http://schemas.microsoft.com/office/drawing/2014/main" id="{EFFB9DFD-4058-9043-ABF9-4B28F58B1FE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14086" y="1116322"/>
            <a:ext cx="629472" cy="629472"/>
          </a:xfrm>
          <a:prstGeom prst="rect">
            <a:avLst/>
          </a:prstGeom>
        </p:spPr>
      </p:pic>
      <p:pic>
        <p:nvPicPr>
          <p:cNvPr id="32" name="Object 16" descr="preencoded.png">
            <a:extLst>
              <a:ext uri="{FF2B5EF4-FFF2-40B4-BE49-F238E27FC236}">
                <a16:creationId xmlns:a16="http://schemas.microsoft.com/office/drawing/2014/main" id="{4968544B-EC02-6D48-BB79-1ECEFD41E5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88754" y="1128394"/>
            <a:ext cx="629472" cy="629472"/>
          </a:xfrm>
          <a:prstGeom prst="rect">
            <a:avLst/>
          </a:prstGeom>
        </p:spPr>
      </p:pic>
      <p:pic>
        <p:nvPicPr>
          <p:cNvPr id="33" name="Object 16" descr="preencoded.png">
            <a:extLst>
              <a:ext uri="{FF2B5EF4-FFF2-40B4-BE49-F238E27FC236}">
                <a16:creationId xmlns:a16="http://schemas.microsoft.com/office/drawing/2014/main" id="{3B72CF6B-7C02-E34E-8C77-C50EA41BA44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14086" y="2008144"/>
            <a:ext cx="629472" cy="629472"/>
          </a:xfrm>
          <a:prstGeom prst="rect">
            <a:avLst/>
          </a:prstGeom>
        </p:spPr>
      </p:pic>
      <p:sp>
        <p:nvSpPr>
          <p:cNvPr id="34" name="Object 11">
            <a:extLst>
              <a:ext uri="{FF2B5EF4-FFF2-40B4-BE49-F238E27FC236}">
                <a16:creationId xmlns:a16="http://schemas.microsoft.com/office/drawing/2014/main" id="{DC7EEAC7-1B72-5848-8E66-8A7A558C796F}"/>
              </a:ext>
            </a:extLst>
          </p:cNvPr>
          <p:cNvSpPr txBox="1"/>
          <p:nvPr/>
        </p:nvSpPr>
        <p:spPr>
          <a:xfrm>
            <a:off x="900201" y="2523021"/>
            <a:ext cx="7561361" cy="1048661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>
              <a:buNone/>
            </a:pPr>
            <a:r>
              <a:rPr lang="en-US" sz="2800" b="1" i="1" dirty="0" err="1">
                <a:solidFill>
                  <a:srgbClr val="002060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Optimisation</a:t>
            </a:r>
            <a:r>
              <a:rPr lang="en-US" sz="2800" b="1" i="1" dirty="0">
                <a:solidFill>
                  <a:srgbClr val="002060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pré-opératoire</a:t>
            </a:r>
            <a:r>
              <a:rPr lang="en-US" sz="2800" b="1" i="1" dirty="0">
                <a:solidFill>
                  <a:srgbClr val="002060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 / </a:t>
            </a:r>
            <a:r>
              <a:rPr lang="en-US" sz="2800" b="1" i="1" dirty="0" err="1">
                <a:solidFill>
                  <a:srgbClr val="002060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Acide</a:t>
            </a:r>
            <a:r>
              <a:rPr lang="en-US" sz="2800" b="1" i="1" dirty="0">
                <a:solidFill>
                  <a:srgbClr val="002060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tranexamique</a:t>
            </a:r>
            <a:endParaRPr lang="en-US" sz="2800" b="1" i="1" dirty="0">
              <a:solidFill>
                <a:srgbClr val="002060"/>
              </a:solidFill>
              <a:latin typeface="Roboto Condensed" pitchFamily="34" charset="0"/>
              <a:ea typeface="Roboto Condensed" pitchFamily="34" charset="-122"/>
              <a:cs typeface="Roboto Condensed" pitchFamily="34" charset="-120"/>
            </a:endParaRPr>
          </a:p>
        </p:txBody>
      </p:sp>
      <p:sp>
        <p:nvSpPr>
          <p:cNvPr id="36" name="Object 11">
            <a:extLst>
              <a:ext uri="{FF2B5EF4-FFF2-40B4-BE49-F238E27FC236}">
                <a16:creationId xmlns:a16="http://schemas.microsoft.com/office/drawing/2014/main" id="{564EF6A7-A9AF-8742-9AE7-823A2847A85B}"/>
              </a:ext>
            </a:extLst>
          </p:cNvPr>
          <p:cNvSpPr txBox="1"/>
          <p:nvPr/>
        </p:nvSpPr>
        <p:spPr>
          <a:xfrm>
            <a:off x="1061504" y="4007053"/>
            <a:ext cx="5939205" cy="1048661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>
              <a:buNone/>
            </a:pPr>
            <a:r>
              <a:rPr lang="en-US" sz="2800" b="1" i="1" dirty="0" err="1">
                <a:solidFill>
                  <a:srgbClr val="002060"/>
                </a:solidFill>
                <a:highlight>
                  <a:srgbClr val="FFFF00"/>
                </a:highlight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Soins</a:t>
            </a:r>
            <a:r>
              <a:rPr lang="en-US" sz="2800" b="1" i="1" dirty="0">
                <a:solidFill>
                  <a:srgbClr val="002060"/>
                </a:solidFill>
                <a:highlight>
                  <a:srgbClr val="FFFF00"/>
                </a:highlight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 de cicatrice /</a:t>
            </a:r>
            <a:r>
              <a:rPr lang="en-US" sz="2800" b="1" i="1" strike="sngStrike" dirty="0">
                <a:solidFill>
                  <a:srgbClr val="002060"/>
                </a:solidFill>
                <a:highlight>
                  <a:srgbClr val="FFFF00"/>
                </a:highlight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 Redons </a:t>
            </a:r>
            <a:r>
              <a:rPr lang="en-US" sz="2800" b="1" i="1" dirty="0">
                <a:solidFill>
                  <a:srgbClr val="002060"/>
                </a:solidFill>
                <a:highlight>
                  <a:srgbClr val="FFFF00"/>
                </a:highlight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/ </a:t>
            </a:r>
            <a:r>
              <a:rPr lang="en-US" sz="2800" b="1" i="1" dirty="0" err="1">
                <a:solidFill>
                  <a:srgbClr val="002060"/>
                </a:solidFill>
                <a:highlight>
                  <a:srgbClr val="FFFF00"/>
                </a:highlight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Hématome</a:t>
            </a:r>
            <a:r>
              <a:rPr lang="en-US" sz="2800" b="1" i="1" dirty="0">
                <a:solidFill>
                  <a:srgbClr val="002060"/>
                </a:solidFill>
                <a:highlight>
                  <a:srgbClr val="FFFF00"/>
                </a:highlight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 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EBF7D7C-DF4A-D240-95F0-B4F88F996297}"/>
              </a:ext>
            </a:extLst>
          </p:cNvPr>
          <p:cNvSpPr/>
          <p:nvPr/>
        </p:nvSpPr>
        <p:spPr>
          <a:xfrm>
            <a:off x="1571113" y="2018128"/>
            <a:ext cx="19899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800" dirty="0">
                <a:solidFill>
                  <a:srgbClr val="002060"/>
                </a:solidFill>
              </a:rPr>
              <a:t>Anémie </a:t>
            </a:r>
          </a:p>
        </p:txBody>
      </p:sp>
      <p:pic>
        <p:nvPicPr>
          <p:cNvPr id="38" name="Object 4" descr="preencoded.png">
            <a:extLst>
              <a:ext uri="{FF2B5EF4-FFF2-40B4-BE49-F238E27FC236}">
                <a16:creationId xmlns:a16="http://schemas.microsoft.com/office/drawing/2014/main" id="{F4E1FFE3-5746-1E44-B3D6-38F2357B4A0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14804" y="1031269"/>
            <a:ext cx="2413091" cy="3979204"/>
          </a:xfrm>
          <a:prstGeom prst="rect">
            <a:avLst/>
          </a:prstGeom>
        </p:spPr>
      </p:pic>
      <p:pic>
        <p:nvPicPr>
          <p:cNvPr id="39" name="Object 5" descr="preencoded.png">
            <a:extLst>
              <a:ext uri="{FF2B5EF4-FFF2-40B4-BE49-F238E27FC236}">
                <a16:creationId xmlns:a16="http://schemas.microsoft.com/office/drawing/2014/main" id="{372BD7C3-0662-5942-9FB1-C4750A57D29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29481" y="1245180"/>
            <a:ext cx="2703711" cy="2542775"/>
          </a:xfrm>
          <a:prstGeom prst="rect">
            <a:avLst/>
          </a:prstGeom>
        </p:spPr>
      </p:pic>
      <p:pic>
        <p:nvPicPr>
          <p:cNvPr id="40" name="Object 6" descr="preencoded.png">
            <a:extLst>
              <a:ext uri="{FF2B5EF4-FFF2-40B4-BE49-F238E27FC236}">
                <a16:creationId xmlns:a16="http://schemas.microsoft.com/office/drawing/2014/main" id="{2D2922B6-EC57-AB43-990A-7E1242540D5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69370" y="1514300"/>
            <a:ext cx="989088" cy="989088"/>
          </a:xfrm>
          <a:prstGeom prst="rect">
            <a:avLst/>
          </a:prstGeom>
        </p:spPr>
      </p:pic>
      <p:pic>
        <p:nvPicPr>
          <p:cNvPr id="41" name="Object 7" descr="preencoded.png">
            <a:extLst>
              <a:ext uri="{FF2B5EF4-FFF2-40B4-BE49-F238E27FC236}">
                <a16:creationId xmlns:a16="http://schemas.microsoft.com/office/drawing/2014/main" id="{E8ACDA1E-D1ED-8143-83CB-9145C2D2F96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247389" y="1976759"/>
            <a:ext cx="572160" cy="934139"/>
          </a:xfrm>
          <a:prstGeom prst="rect">
            <a:avLst/>
          </a:prstGeom>
        </p:spPr>
      </p:pic>
      <p:pic>
        <p:nvPicPr>
          <p:cNvPr id="42" name="Object 8" descr="preencoded.png">
            <a:extLst>
              <a:ext uri="{FF2B5EF4-FFF2-40B4-BE49-F238E27FC236}">
                <a16:creationId xmlns:a16="http://schemas.microsoft.com/office/drawing/2014/main" id="{4A5A9A7D-32DE-BC41-8327-79F1DD66C6B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471234" y="2748456"/>
            <a:ext cx="567810" cy="824240"/>
          </a:xfrm>
          <a:prstGeom prst="rect">
            <a:avLst/>
          </a:prstGeom>
        </p:spPr>
      </p:pic>
      <p:pic>
        <p:nvPicPr>
          <p:cNvPr id="43" name="Object 9" descr="preencoded.png">
            <a:extLst>
              <a:ext uri="{FF2B5EF4-FFF2-40B4-BE49-F238E27FC236}">
                <a16:creationId xmlns:a16="http://schemas.microsoft.com/office/drawing/2014/main" id="{53E52DC3-128D-5D49-B8EB-4F992A79891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669069" y="2325110"/>
            <a:ext cx="677709" cy="499810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5AD888BF-488A-AA47-8452-71F502811F04}"/>
              </a:ext>
            </a:extLst>
          </p:cNvPr>
          <p:cNvSpPr/>
          <p:nvPr/>
        </p:nvSpPr>
        <p:spPr>
          <a:xfrm>
            <a:off x="2566090" y="6131162"/>
            <a:ext cx="947930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b="1" i="1" dirty="0">
                <a:solidFill>
                  <a:srgbClr val="002060"/>
                </a:solidFill>
              </a:rPr>
              <a:t>Factors associated with rebound pain after peripheral nerve block for ambulatory surgery, Barry et al, BJA 2020, doi:10.1016/j.bja.2020.10.035</a:t>
            </a:r>
            <a:endParaRPr lang="fr-FR" sz="1200" b="1" i="1" dirty="0">
              <a:solidFill>
                <a:srgbClr val="002060"/>
              </a:solidFill>
            </a:endParaRPr>
          </a:p>
        </p:txBody>
      </p:sp>
      <p:sp>
        <p:nvSpPr>
          <p:cNvPr id="45" name="Object 11">
            <a:extLst>
              <a:ext uri="{FF2B5EF4-FFF2-40B4-BE49-F238E27FC236}">
                <a16:creationId xmlns:a16="http://schemas.microsoft.com/office/drawing/2014/main" id="{3EE4AD27-FDAF-0C45-9908-6BE3BEF46B83}"/>
              </a:ext>
            </a:extLst>
          </p:cNvPr>
          <p:cNvSpPr txBox="1"/>
          <p:nvPr/>
        </p:nvSpPr>
        <p:spPr>
          <a:xfrm>
            <a:off x="5342370" y="1804719"/>
            <a:ext cx="3808700" cy="1048661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buNone/>
            </a:pPr>
            <a:r>
              <a:rPr lang="en-US" sz="2800" b="1" i="1" dirty="0" err="1">
                <a:solidFill>
                  <a:srgbClr val="002060"/>
                </a:solidFill>
                <a:highlight>
                  <a:srgbClr val="FFFF00"/>
                </a:highlight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Dépistage</a:t>
            </a:r>
            <a:r>
              <a:rPr lang="en-US" sz="2800" b="1" i="1" dirty="0">
                <a:solidFill>
                  <a:srgbClr val="002060"/>
                </a:solidFill>
                <a:highlight>
                  <a:srgbClr val="FFFF00"/>
                </a:highlight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 post </a:t>
            </a:r>
            <a:r>
              <a:rPr lang="en-US" sz="2800" b="1" i="1" dirty="0" err="1">
                <a:solidFill>
                  <a:srgbClr val="002060"/>
                </a:solidFill>
                <a:highlight>
                  <a:srgbClr val="FFFF00"/>
                </a:highlight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opératoire</a:t>
            </a:r>
            <a:r>
              <a:rPr lang="en-US" sz="2800" b="1" i="1" dirty="0">
                <a:solidFill>
                  <a:srgbClr val="002060"/>
                </a:solidFill>
                <a:highlight>
                  <a:srgbClr val="FFFF00"/>
                </a:highlight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  </a:t>
            </a:r>
          </a:p>
        </p:txBody>
      </p:sp>
      <p:sp>
        <p:nvSpPr>
          <p:cNvPr id="46" name="Espace réservé de la date 4">
            <a:extLst>
              <a:ext uri="{FF2B5EF4-FFF2-40B4-BE49-F238E27FC236}">
                <a16:creationId xmlns:a16="http://schemas.microsoft.com/office/drawing/2014/main" id="{08F9E9F7-7C79-B74D-B2AF-03175B515475}"/>
              </a:ext>
            </a:extLst>
          </p:cNvPr>
          <p:cNvSpPr txBox="1">
            <a:spLocks/>
          </p:cNvSpPr>
          <p:nvPr/>
        </p:nvSpPr>
        <p:spPr>
          <a:xfrm>
            <a:off x="946254" y="6361795"/>
            <a:ext cx="26469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/>
              <a:t>Webinaire – 08/07/2021 – 18h/20h</a:t>
            </a:r>
            <a:endParaRPr lang="en-US" dirty="0"/>
          </a:p>
        </p:txBody>
      </p:sp>
      <p:sp>
        <p:nvSpPr>
          <p:cNvPr id="47" name="Espace réservé du pied de page 5">
            <a:extLst>
              <a:ext uri="{FF2B5EF4-FFF2-40B4-BE49-F238E27FC236}">
                <a16:creationId xmlns:a16="http://schemas.microsoft.com/office/drawing/2014/main" id="{6BBD1B21-A511-5B4D-A2D9-20C03413D3D7}"/>
              </a:ext>
            </a:extLst>
          </p:cNvPr>
          <p:cNvSpPr txBox="1">
            <a:spLocks/>
          </p:cNvSpPr>
          <p:nvPr/>
        </p:nvSpPr>
        <p:spPr>
          <a:xfrm>
            <a:off x="3842367" y="6361794"/>
            <a:ext cx="4507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lang="fr-FR" sz="1400" i="1" kern="1200" smtClean="0">
                <a:solidFill>
                  <a:srgbClr val="002060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/>
              <a:t>Le retour à domicile après chirurgie ambulatoire</a:t>
            </a:r>
            <a:endParaRPr lang="fr-FR" b="1" dirty="0"/>
          </a:p>
        </p:txBody>
      </p:sp>
      <p:pic>
        <p:nvPicPr>
          <p:cNvPr id="48" name="Image 47">
            <a:extLst>
              <a:ext uri="{FF2B5EF4-FFF2-40B4-BE49-F238E27FC236}">
                <a16:creationId xmlns:a16="http://schemas.microsoft.com/office/drawing/2014/main" id="{938450FB-6D19-2242-81BD-DFF90628B2F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984088" y="6377292"/>
            <a:ext cx="1168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193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8249E26C-4473-3E42-94A4-D76556BB4523}"/>
              </a:ext>
            </a:extLst>
          </p:cNvPr>
          <p:cNvSpPr txBox="1"/>
          <p:nvPr/>
        </p:nvSpPr>
        <p:spPr>
          <a:xfrm>
            <a:off x="812357" y="861600"/>
            <a:ext cx="10817671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solidFill>
                  <a:srgbClr val="C00000"/>
                </a:solidFill>
              </a:rPr>
              <a:t>Résultats</a:t>
            </a:r>
          </a:p>
          <a:p>
            <a:pPr algn="ctr"/>
            <a:r>
              <a:rPr lang="fr-FR" sz="2400" b="1" dirty="0">
                <a:solidFill>
                  <a:srgbClr val="002060"/>
                </a:solidFill>
              </a:rPr>
              <a:t>50% des patients ont un rebond douloureux dans les 24h post ALR</a:t>
            </a:r>
          </a:p>
          <a:p>
            <a:endParaRPr lang="fr-FR" sz="2800" b="1" dirty="0">
              <a:solidFill>
                <a:srgbClr val="C00000"/>
              </a:solidFill>
            </a:endParaRPr>
          </a:p>
          <a:p>
            <a:r>
              <a:rPr lang="fr-FR" sz="2800" b="1" dirty="0">
                <a:solidFill>
                  <a:srgbClr val="C00000"/>
                </a:solidFill>
              </a:rPr>
              <a:t>Facteurs non modifiables</a:t>
            </a:r>
          </a:p>
          <a:p>
            <a:pPr marL="342882" indent="-342882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002060"/>
                </a:solidFill>
              </a:rPr>
              <a:t>Age jeune</a:t>
            </a:r>
          </a:p>
          <a:p>
            <a:pPr marL="342882" indent="-342882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002060"/>
                </a:solidFill>
              </a:rPr>
              <a:t>Sexe féminin</a:t>
            </a:r>
          </a:p>
          <a:p>
            <a:pPr marL="342882" indent="-342882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002060"/>
                </a:solidFill>
              </a:rPr>
              <a:t>Chirurgie osseuse</a:t>
            </a:r>
          </a:p>
          <a:p>
            <a:pPr marL="342882" indent="-342882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002060"/>
                </a:solidFill>
              </a:rPr>
              <a:t>Chirurgie du membre supérieur</a:t>
            </a:r>
          </a:p>
          <a:p>
            <a:pPr marL="285737" indent="-285737">
              <a:buFontTx/>
              <a:buChar char="-"/>
            </a:pPr>
            <a:endParaRPr lang="fr-FR" sz="2400" dirty="0">
              <a:solidFill>
                <a:srgbClr val="002060"/>
              </a:solidFill>
            </a:endParaRPr>
          </a:p>
          <a:p>
            <a:r>
              <a:rPr lang="fr-FR" sz="2800" b="1" dirty="0">
                <a:solidFill>
                  <a:srgbClr val="C00000"/>
                </a:solidFill>
              </a:rPr>
              <a:t>Facteurs modifiables:</a:t>
            </a:r>
          </a:p>
          <a:p>
            <a:pPr marL="285737" indent="-285737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002060"/>
                </a:solidFill>
              </a:rPr>
              <a:t>DEXAMETHASONE intraveineuse</a:t>
            </a:r>
          </a:p>
          <a:p>
            <a:endParaRPr lang="fr-FR" sz="1400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4C61C1A-9634-4E47-ACED-FFDDC08AC7A9}"/>
              </a:ext>
            </a:extLst>
          </p:cNvPr>
          <p:cNvSpPr txBox="1"/>
          <p:nvPr/>
        </p:nvSpPr>
        <p:spPr>
          <a:xfrm>
            <a:off x="6622605" y="2091546"/>
            <a:ext cx="535004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sz="2800" b="1" dirty="0">
              <a:solidFill>
                <a:srgbClr val="C00000"/>
              </a:solidFill>
            </a:endParaRPr>
          </a:p>
          <a:p>
            <a:pPr algn="ctr"/>
            <a:r>
              <a:rPr lang="fr-FR" sz="2800" b="1" dirty="0">
                <a:solidFill>
                  <a:srgbClr val="C00000"/>
                </a:solidFill>
                <a:highlight>
                  <a:srgbClr val="FFFF00"/>
                </a:highlight>
              </a:rPr>
              <a:t>50% EN ≥ 7 </a:t>
            </a:r>
            <a:r>
              <a:rPr lang="fr-FR" sz="2400" dirty="0">
                <a:solidFill>
                  <a:srgbClr val="002060"/>
                </a:solidFill>
                <a:highlight>
                  <a:srgbClr val="FFFF00"/>
                </a:highlight>
              </a:rPr>
              <a:t>dans les 24h post op</a:t>
            </a:r>
          </a:p>
          <a:p>
            <a:r>
              <a:rPr lang="fr-FR" sz="3200" b="1" dirty="0">
                <a:solidFill>
                  <a:srgbClr val="002060"/>
                </a:solidFill>
                <a:highlight>
                  <a:srgbClr val="FFFF00"/>
                </a:highlight>
              </a:rPr>
              <a:t>       82% </a:t>
            </a:r>
            <a:r>
              <a:rPr lang="fr-FR" sz="2800" dirty="0">
                <a:solidFill>
                  <a:srgbClr val="002060"/>
                </a:solidFill>
                <a:highlight>
                  <a:srgbClr val="FFFF00"/>
                </a:highlight>
              </a:rPr>
              <a:t>des patients avec EN ≥ 4 </a:t>
            </a:r>
          </a:p>
          <a:p>
            <a:pPr algn="ctr"/>
            <a:endParaRPr lang="fr-FR" sz="2800" dirty="0"/>
          </a:p>
          <a:p>
            <a:pPr algn="ctr"/>
            <a:r>
              <a:rPr lang="fr-FR" sz="3200" b="1" dirty="0">
                <a:solidFill>
                  <a:srgbClr val="C00000"/>
                </a:solidFill>
              </a:rPr>
              <a:t>Questions?</a:t>
            </a:r>
          </a:p>
          <a:p>
            <a:pPr algn="ctr"/>
            <a:r>
              <a:rPr lang="fr-FR" sz="2400" dirty="0">
                <a:solidFill>
                  <a:srgbClr val="002060"/>
                </a:solidFill>
              </a:rPr>
              <a:t>Nouvelles formulations d’AL </a:t>
            </a:r>
            <a:r>
              <a:rPr lang="fr-FR" sz="2400" dirty="0" err="1">
                <a:solidFill>
                  <a:srgbClr val="002060"/>
                </a:solidFill>
              </a:rPr>
              <a:t>liposomaux</a:t>
            </a:r>
            <a:endParaRPr lang="fr-FR" sz="2400" dirty="0">
              <a:solidFill>
                <a:srgbClr val="002060"/>
              </a:solidFill>
            </a:endParaRPr>
          </a:p>
          <a:p>
            <a:pPr algn="ctr"/>
            <a:r>
              <a:rPr lang="fr-FR" sz="2400" b="1" dirty="0">
                <a:solidFill>
                  <a:srgbClr val="002060"/>
                </a:solidFill>
              </a:rPr>
              <a:t>Utilisation des cathéters </a:t>
            </a:r>
          </a:p>
          <a:p>
            <a:pPr algn="ctr"/>
            <a:r>
              <a:rPr lang="fr-FR" sz="2400" dirty="0">
                <a:solidFill>
                  <a:srgbClr val="002060"/>
                </a:solidFill>
              </a:rPr>
              <a:t>Blocs de rattrapage </a:t>
            </a:r>
          </a:p>
          <a:p>
            <a:pPr algn="ctr"/>
            <a:endParaRPr lang="fr-FR" sz="2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ACF3E57-BD6F-FF43-9944-CB7DC6C63D97}"/>
              </a:ext>
            </a:extLst>
          </p:cNvPr>
          <p:cNvSpPr/>
          <p:nvPr/>
        </p:nvSpPr>
        <p:spPr>
          <a:xfrm>
            <a:off x="-55010" y="5727081"/>
            <a:ext cx="1207293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b="1" i="1" dirty="0">
                <a:solidFill>
                  <a:srgbClr val="002060"/>
                </a:solidFill>
              </a:rPr>
              <a:t>Factors associated with rebound pain after peripheral nerve block for ambulatory surgery, Barry et al, BJA 2020, doi:10.1016/j.bja.2020.10.035</a:t>
            </a:r>
            <a:endParaRPr lang="fr-FR" sz="1100" b="1" i="1" dirty="0">
              <a:solidFill>
                <a:srgbClr val="002060"/>
              </a:solidFill>
            </a:endParaRPr>
          </a:p>
        </p:txBody>
      </p:sp>
      <p:sp>
        <p:nvSpPr>
          <p:cNvPr id="21" name="Titre 1">
            <a:extLst>
              <a:ext uri="{FF2B5EF4-FFF2-40B4-BE49-F238E27FC236}">
                <a16:creationId xmlns:a16="http://schemas.microsoft.com/office/drawing/2014/main" id="{5D83B2F2-719D-554A-BE06-DF5AE9CE46D3}"/>
              </a:ext>
            </a:extLst>
          </p:cNvPr>
          <p:cNvSpPr txBox="1">
            <a:spLocks/>
          </p:cNvSpPr>
          <p:nvPr/>
        </p:nvSpPr>
        <p:spPr>
          <a:xfrm>
            <a:off x="0" y="228815"/>
            <a:ext cx="12192000" cy="67586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b="1" dirty="0">
              <a:latin typeface="Candara" panose="020E0502030303020204" pitchFamily="34" charset="0"/>
            </a:endParaRPr>
          </a:p>
        </p:txBody>
      </p:sp>
      <p:sp>
        <p:nvSpPr>
          <p:cNvPr id="22" name="Titre 1">
            <a:extLst>
              <a:ext uri="{FF2B5EF4-FFF2-40B4-BE49-F238E27FC236}">
                <a16:creationId xmlns:a16="http://schemas.microsoft.com/office/drawing/2014/main" id="{17229251-80D8-A84F-8AC6-71D716455BB0}"/>
              </a:ext>
            </a:extLst>
          </p:cNvPr>
          <p:cNvSpPr txBox="1">
            <a:spLocks/>
          </p:cNvSpPr>
          <p:nvPr/>
        </p:nvSpPr>
        <p:spPr>
          <a:xfrm>
            <a:off x="30954" y="-11173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solidFill>
                  <a:srgbClr val="002060"/>
                </a:solidFill>
              </a:rPr>
              <a:t>Retour au domicile : Pratiques innovantes </a:t>
            </a:r>
          </a:p>
        </p:txBody>
      </p:sp>
      <p:pic>
        <p:nvPicPr>
          <p:cNvPr id="23" name="Object 4" descr="preencoded.png">
            <a:extLst>
              <a:ext uri="{FF2B5EF4-FFF2-40B4-BE49-F238E27FC236}">
                <a16:creationId xmlns:a16="http://schemas.microsoft.com/office/drawing/2014/main" id="{93F477D6-7EF2-B342-AB42-382E01762F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2567" y="-329"/>
            <a:ext cx="983642" cy="1622032"/>
          </a:xfrm>
          <a:prstGeom prst="rect">
            <a:avLst/>
          </a:prstGeom>
        </p:spPr>
      </p:pic>
      <p:pic>
        <p:nvPicPr>
          <p:cNvPr id="24" name="Object 5" descr="preencoded.png">
            <a:extLst>
              <a:ext uri="{FF2B5EF4-FFF2-40B4-BE49-F238E27FC236}">
                <a16:creationId xmlns:a16="http://schemas.microsoft.com/office/drawing/2014/main" id="{0796D06D-2323-1145-9671-5025226F7A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5638" y="45235"/>
            <a:ext cx="1102106" cy="1036504"/>
          </a:xfrm>
          <a:prstGeom prst="rect">
            <a:avLst/>
          </a:prstGeom>
        </p:spPr>
      </p:pic>
      <p:pic>
        <p:nvPicPr>
          <p:cNvPr id="25" name="Object 6" descr="preencoded.png">
            <a:extLst>
              <a:ext uri="{FF2B5EF4-FFF2-40B4-BE49-F238E27FC236}">
                <a16:creationId xmlns:a16="http://schemas.microsoft.com/office/drawing/2014/main" id="{A8356123-4B2C-864B-A575-DC2A6C8D94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70684" y="59394"/>
            <a:ext cx="403179" cy="403179"/>
          </a:xfrm>
          <a:prstGeom prst="rect">
            <a:avLst/>
          </a:prstGeom>
        </p:spPr>
      </p:pic>
      <p:pic>
        <p:nvPicPr>
          <p:cNvPr id="26" name="Object 7" descr="preencoded.png">
            <a:extLst>
              <a:ext uri="{FF2B5EF4-FFF2-40B4-BE49-F238E27FC236}">
                <a16:creationId xmlns:a16="http://schemas.microsoft.com/office/drawing/2014/main" id="{82A4720D-E7BC-324E-B5C6-81AF97C768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39200" y="272183"/>
            <a:ext cx="233228" cy="380780"/>
          </a:xfrm>
          <a:prstGeom prst="rect">
            <a:avLst/>
          </a:prstGeom>
        </p:spPr>
      </p:pic>
      <p:pic>
        <p:nvPicPr>
          <p:cNvPr id="27" name="Object 8" descr="preencoded.png">
            <a:extLst>
              <a:ext uri="{FF2B5EF4-FFF2-40B4-BE49-F238E27FC236}">
                <a16:creationId xmlns:a16="http://schemas.microsoft.com/office/drawing/2014/main" id="{F0E62D4B-DB76-2748-AB33-5D79F20EF0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21023" y="626719"/>
            <a:ext cx="231455" cy="335983"/>
          </a:xfrm>
          <a:prstGeom prst="rect">
            <a:avLst/>
          </a:prstGeom>
        </p:spPr>
      </p:pic>
      <p:pic>
        <p:nvPicPr>
          <p:cNvPr id="28" name="Object 9" descr="preencoded.png">
            <a:extLst>
              <a:ext uri="{FF2B5EF4-FFF2-40B4-BE49-F238E27FC236}">
                <a16:creationId xmlns:a16="http://schemas.microsoft.com/office/drawing/2014/main" id="{5A0C681C-F295-BF4B-AD51-4F07493866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54957" y="396288"/>
            <a:ext cx="276253" cy="203736"/>
          </a:xfrm>
          <a:prstGeom prst="rect">
            <a:avLst/>
          </a:prstGeom>
        </p:spPr>
      </p:pic>
      <p:sp>
        <p:nvSpPr>
          <p:cNvPr id="29" name="Espace réservé de la date 4">
            <a:extLst>
              <a:ext uri="{FF2B5EF4-FFF2-40B4-BE49-F238E27FC236}">
                <a16:creationId xmlns:a16="http://schemas.microsoft.com/office/drawing/2014/main" id="{D48E4A51-74BC-F44C-BBD5-871EC854F9AC}"/>
              </a:ext>
            </a:extLst>
          </p:cNvPr>
          <p:cNvSpPr txBox="1">
            <a:spLocks/>
          </p:cNvSpPr>
          <p:nvPr/>
        </p:nvSpPr>
        <p:spPr>
          <a:xfrm>
            <a:off x="946254" y="6361795"/>
            <a:ext cx="26469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/>
              <a:t>Webinaire – 08/07/2021 – 18h/20h</a:t>
            </a:r>
            <a:endParaRPr lang="en-US" dirty="0"/>
          </a:p>
        </p:txBody>
      </p:sp>
      <p:sp>
        <p:nvSpPr>
          <p:cNvPr id="30" name="Espace réservé du pied de page 5">
            <a:extLst>
              <a:ext uri="{FF2B5EF4-FFF2-40B4-BE49-F238E27FC236}">
                <a16:creationId xmlns:a16="http://schemas.microsoft.com/office/drawing/2014/main" id="{ADBF6146-494A-E44F-B895-7A0730291322}"/>
              </a:ext>
            </a:extLst>
          </p:cNvPr>
          <p:cNvSpPr txBox="1">
            <a:spLocks/>
          </p:cNvSpPr>
          <p:nvPr/>
        </p:nvSpPr>
        <p:spPr>
          <a:xfrm>
            <a:off x="3842367" y="6361794"/>
            <a:ext cx="4507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lang="fr-FR" sz="1400" i="1" kern="1200" smtClean="0">
                <a:solidFill>
                  <a:srgbClr val="002060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/>
              <a:t>Le retour à domicile après chirurgie ambulatoire</a:t>
            </a:r>
            <a:endParaRPr lang="fr-FR" b="1" dirty="0"/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6150487D-1A99-3A4B-83DD-9D6DFDF96B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84088" y="6361794"/>
            <a:ext cx="1168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8395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A16B5E39-9EB2-7F41-A58A-18D8E3B63B70}"/>
              </a:ext>
            </a:extLst>
          </p:cNvPr>
          <p:cNvSpPr txBox="1">
            <a:spLocks/>
          </p:cNvSpPr>
          <p:nvPr/>
        </p:nvSpPr>
        <p:spPr>
          <a:xfrm>
            <a:off x="0" y="228815"/>
            <a:ext cx="12192000" cy="67586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b="1" dirty="0">
              <a:latin typeface="Candara" panose="020E0502030303020204" pitchFamily="34" charset="0"/>
            </a:endParaRPr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72E0D47A-BC71-3345-9C06-256CABACAA3B}"/>
              </a:ext>
            </a:extLst>
          </p:cNvPr>
          <p:cNvSpPr txBox="1">
            <a:spLocks/>
          </p:cNvSpPr>
          <p:nvPr/>
        </p:nvSpPr>
        <p:spPr>
          <a:xfrm>
            <a:off x="30954" y="-11173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solidFill>
                  <a:srgbClr val="002060"/>
                </a:solidFill>
              </a:rPr>
              <a:t>Retour au domicile : Pratiques innovantes </a:t>
            </a:r>
          </a:p>
        </p:txBody>
      </p:sp>
      <p:pic>
        <p:nvPicPr>
          <p:cNvPr id="17" name="Image 16" descr="Une image contenant texte&#10;&#10;Description générée automatiquement">
            <a:extLst>
              <a:ext uri="{FF2B5EF4-FFF2-40B4-BE49-F238E27FC236}">
                <a16:creationId xmlns:a16="http://schemas.microsoft.com/office/drawing/2014/main" id="{39DC3549-7ABF-E24C-B73D-23BA85B0DB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830" y="3190260"/>
            <a:ext cx="4848201" cy="2825470"/>
          </a:xfrm>
          <a:prstGeom prst="rect">
            <a:avLst/>
          </a:prstGeom>
        </p:spPr>
      </p:pic>
      <p:pic>
        <p:nvPicPr>
          <p:cNvPr id="18" name="Image 17" descr="Une image contenant texte&#10;&#10;Description générée automatiquement">
            <a:extLst>
              <a:ext uri="{FF2B5EF4-FFF2-40B4-BE49-F238E27FC236}">
                <a16:creationId xmlns:a16="http://schemas.microsoft.com/office/drawing/2014/main" id="{2B94B13B-ADD9-A842-8A85-CF429351B9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8848" y="1435602"/>
            <a:ext cx="3986212" cy="1545791"/>
          </a:xfrm>
          <a:prstGeom prst="rect">
            <a:avLst/>
          </a:prstGeom>
        </p:spPr>
      </p:pic>
      <p:pic>
        <p:nvPicPr>
          <p:cNvPr id="19" name="Picture 2" descr="Société Française d’Anesthésie et de Réanimation Logo">
            <a:extLst>
              <a:ext uri="{FF2B5EF4-FFF2-40B4-BE49-F238E27FC236}">
                <a16:creationId xmlns:a16="http://schemas.microsoft.com/office/drawing/2014/main" id="{51D123AE-A719-AC46-8063-4A90398C0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63" y="1595003"/>
            <a:ext cx="1359559" cy="1359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F92F5D42-76E0-0F45-A8D5-4B472878D4E3}"/>
              </a:ext>
            </a:extLst>
          </p:cNvPr>
          <p:cNvSpPr txBox="1"/>
          <p:nvPr/>
        </p:nvSpPr>
        <p:spPr>
          <a:xfrm>
            <a:off x="973976" y="2465173"/>
            <a:ext cx="1159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2060"/>
                </a:solidFill>
              </a:rPr>
              <a:t>2009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3F5A9E4B-D222-794C-8095-361223B11672}"/>
              </a:ext>
            </a:extLst>
          </p:cNvPr>
          <p:cNvSpPr txBox="1"/>
          <p:nvPr/>
        </p:nvSpPr>
        <p:spPr>
          <a:xfrm>
            <a:off x="1964757" y="3846768"/>
            <a:ext cx="4536273" cy="461665"/>
          </a:xfrm>
          <a:prstGeom prst="rect">
            <a:avLst/>
          </a:prstGeom>
          <a:solidFill>
            <a:srgbClr val="D4E2EF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>
                <a:solidFill>
                  <a:srgbClr val="002060"/>
                </a:solidFill>
              </a:rPr>
              <a:t>Anesthesie</a:t>
            </a:r>
            <a:r>
              <a:rPr lang="fr-FR" sz="2400" b="1" dirty="0">
                <a:solidFill>
                  <a:srgbClr val="002060"/>
                </a:solidFill>
              </a:rPr>
              <a:t> Loco Régionale (ALR) 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C3A0E2F6-B5A9-884F-8BA4-C6B9594F6683}"/>
              </a:ext>
            </a:extLst>
          </p:cNvPr>
          <p:cNvSpPr txBox="1"/>
          <p:nvPr/>
        </p:nvSpPr>
        <p:spPr>
          <a:xfrm>
            <a:off x="1964758" y="4435237"/>
            <a:ext cx="4536272" cy="461665"/>
          </a:xfrm>
          <a:prstGeom prst="rect">
            <a:avLst/>
          </a:prstGeom>
          <a:solidFill>
            <a:srgbClr val="D4E2EF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002060"/>
                </a:solidFill>
              </a:rPr>
              <a:t>ALR + cathéters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0D54E281-5A15-134F-A30D-B98B2D01BF7F}"/>
              </a:ext>
            </a:extLst>
          </p:cNvPr>
          <p:cNvSpPr txBox="1"/>
          <p:nvPr/>
        </p:nvSpPr>
        <p:spPr>
          <a:xfrm>
            <a:off x="1964758" y="5040233"/>
            <a:ext cx="4536272" cy="461665"/>
          </a:xfrm>
          <a:prstGeom prst="rect">
            <a:avLst/>
          </a:prstGeom>
          <a:solidFill>
            <a:srgbClr val="D4E2EF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002060"/>
                </a:solidFill>
              </a:rPr>
              <a:t>Froid – </a:t>
            </a:r>
            <a:r>
              <a:rPr lang="fr-FR" sz="2400" b="1" dirty="0" err="1">
                <a:solidFill>
                  <a:srgbClr val="002060"/>
                </a:solidFill>
              </a:rPr>
              <a:t>Atelles</a:t>
            </a:r>
            <a:r>
              <a:rPr lang="fr-FR" sz="2400" b="1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24" name="Picture 2" descr="Boîte à outils 93 pièces 141093 69503100">
            <a:extLst>
              <a:ext uri="{FF2B5EF4-FFF2-40B4-BE49-F238E27FC236}">
                <a16:creationId xmlns:a16="http://schemas.microsoft.com/office/drawing/2014/main" id="{16BF0460-C3D9-7D47-A065-78DB49343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62" y="3735545"/>
            <a:ext cx="1359559" cy="177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Object 4" descr="preencoded.png">
            <a:extLst>
              <a:ext uri="{FF2B5EF4-FFF2-40B4-BE49-F238E27FC236}">
                <a16:creationId xmlns:a16="http://schemas.microsoft.com/office/drawing/2014/main" id="{A6574E4B-0598-5141-BE3D-45951D4D00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62567" y="-329"/>
            <a:ext cx="983642" cy="1622032"/>
          </a:xfrm>
          <a:prstGeom prst="rect">
            <a:avLst/>
          </a:prstGeom>
        </p:spPr>
      </p:pic>
      <p:pic>
        <p:nvPicPr>
          <p:cNvPr id="26" name="Object 5" descr="preencoded.png">
            <a:extLst>
              <a:ext uri="{FF2B5EF4-FFF2-40B4-BE49-F238E27FC236}">
                <a16:creationId xmlns:a16="http://schemas.microsoft.com/office/drawing/2014/main" id="{ADE197BE-941C-2C4A-94D3-349A46FD3B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25638" y="45235"/>
            <a:ext cx="1102106" cy="1036504"/>
          </a:xfrm>
          <a:prstGeom prst="rect">
            <a:avLst/>
          </a:prstGeom>
        </p:spPr>
      </p:pic>
      <p:pic>
        <p:nvPicPr>
          <p:cNvPr id="27" name="Object 6" descr="preencoded.png">
            <a:extLst>
              <a:ext uri="{FF2B5EF4-FFF2-40B4-BE49-F238E27FC236}">
                <a16:creationId xmlns:a16="http://schemas.microsoft.com/office/drawing/2014/main" id="{4D2F8B37-8FA2-7044-8885-ACF51D58F9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70684" y="59394"/>
            <a:ext cx="403179" cy="403179"/>
          </a:xfrm>
          <a:prstGeom prst="rect">
            <a:avLst/>
          </a:prstGeom>
        </p:spPr>
      </p:pic>
      <p:pic>
        <p:nvPicPr>
          <p:cNvPr id="28" name="Object 7" descr="preencoded.png">
            <a:extLst>
              <a:ext uri="{FF2B5EF4-FFF2-40B4-BE49-F238E27FC236}">
                <a16:creationId xmlns:a16="http://schemas.microsoft.com/office/drawing/2014/main" id="{4F833AE8-C3E1-A044-B725-F3C36D6C68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739200" y="272183"/>
            <a:ext cx="233228" cy="380780"/>
          </a:xfrm>
          <a:prstGeom prst="rect">
            <a:avLst/>
          </a:prstGeom>
        </p:spPr>
      </p:pic>
      <p:pic>
        <p:nvPicPr>
          <p:cNvPr id="29" name="Object 8" descr="preencoded.png">
            <a:extLst>
              <a:ext uri="{FF2B5EF4-FFF2-40B4-BE49-F238E27FC236}">
                <a16:creationId xmlns:a16="http://schemas.microsoft.com/office/drawing/2014/main" id="{72C3CC0C-334B-4540-91A1-8C9F95C0EAA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421023" y="626719"/>
            <a:ext cx="231455" cy="335983"/>
          </a:xfrm>
          <a:prstGeom prst="rect">
            <a:avLst/>
          </a:prstGeom>
        </p:spPr>
      </p:pic>
      <p:pic>
        <p:nvPicPr>
          <p:cNvPr id="30" name="Object 9" descr="preencoded.png">
            <a:extLst>
              <a:ext uri="{FF2B5EF4-FFF2-40B4-BE49-F238E27FC236}">
                <a16:creationId xmlns:a16="http://schemas.microsoft.com/office/drawing/2014/main" id="{ED6B2EC1-7EDC-9544-BE40-BFC1F3ED757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54957" y="396288"/>
            <a:ext cx="276253" cy="203736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AEFF923B-D445-B043-8DC4-0F6C882A0601}"/>
              </a:ext>
            </a:extLst>
          </p:cNvPr>
          <p:cNvSpPr/>
          <p:nvPr/>
        </p:nvSpPr>
        <p:spPr>
          <a:xfrm>
            <a:off x="6576054" y="2188792"/>
            <a:ext cx="5508483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dirty="0">
                <a:solidFill>
                  <a:srgbClr val="002060"/>
                </a:solidFill>
                <a:latin typeface="NexusSerif"/>
              </a:rPr>
              <a:t>N=56  Orthopédie </a:t>
            </a:r>
          </a:p>
          <a:p>
            <a:pPr algn="ctr"/>
            <a:r>
              <a:rPr lang="fr-FR" sz="2800" dirty="0">
                <a:solidFill>
                  <a:srgbClr val="002060"/>
                </a:solidFill>
              </a:rPr>
              <a:t>0.2% </a:t>
            </a:r>
            <a:r>
              <a:rPr lang="fr-FR" sz="2800" dirty="0" err="1">
                <a:solidFill>
                  <a:srgbClr val="002060"/>
                </a:solidFill>
              </a:rPr>
              <a:t>ropivacaine</a:t>
            </a:r>
            <a:r>
              <a:rPr lang="fr-FR" sz="2800" dirty="0">
                <a:solidFill>
                  <a:srgbClr val="002060"/>
                </a:solidFill>
              </a:rPr>
              <a:t> de 5 ml/h à 7 ml/h</a:t>
            </a:r>
            <a:endParaRPr lang="fr-FR" sz="2800" dirty="0">
              <a:solidFill>
                <a:srgbClr val="002060"/>
              </a:solidFill>
              <a:latin typeface="NexusSerif"/>
            </a:endParaRPr>
          </a:p>
          <a:p>
            <a:pPr algn="ctr"/>
            <a:endParaRPr lang="fr-FR" sz="2400" b="1" dirty="0">
              <a:solidFill>
                <a:srgbClr val="002060"/>
              </a:solidFill>
              <a:latin typeface="NexusSerif"/>
            </a:endParaRPr>
          </a:p>
          <a:p>
            <a:pPr algn="ctr"/>
            <a:r>
              <a:rPr lang="fr-FR" sz="2400" b="1" dirty="0" err="1">
                <a:solidFill>
                  <a:srgbClr val="002060"/>
                </a:solidFill>
                <a:latin typeface="NexusSerif"/>
              </a:rPr>
              <a:t>Continuous</a:t>
            </a:r>
            <a:r>
              <a:rPr lang="fr-FR" sz="2400" b="1" dirty="0">
                <a:solidFill>
                  <a:srgbClr val="002060"/>
                </a:solidFill>
                <a:latin typeface="NexusSerif"/>
              </a:rPr>
              <a:t> post-</a:t>
            </a:r>
            <a:r>
              <a:rPr lang="fr-FR" sz="2400" b="1" dirty="0" err="1">
                <a:solidFill>
                  <a:srgbClr val="002060"/>
                </a:solidFill>
                <a:latin typeface="NexusSerif"/>
              </a:rPr>
              <a:t>operative</a:t>
            </a:r>
            <a:r>
              <a:rPr lang="fr-FR" sz="2400" b="1" dirty="0">
                <a:solidFill>
                  <a:srgbClr val="002060"/>
                </a:solidFill>
                <a:latin typeface="NexusSerif"/>
              </a:rPr>
              <a:t> </a:t>
            </a:r>
            <a:r>
              <a:rPr lang="fr-FR" sz="2400" b="1" dirty="0" err="1">
                <a:solidFill>
                  <a:srgbClr val="002060"/>
                </a:solidFill>
                <a:latin typeface="NexusSerif"/>
              </a:rPr>
              <a:t>regional</a:t>
            </a:r>
            <a:r>
              <a:rPr lang="fr-FR" sz="2400" b="1" dirty="0">
                <a:solidFill>
                  <a:srgbClr val="002060"/>
                </a:solidFill>
                <a:latin typeface="NexusSerif"/>
              </a:rPr>
              <a:t> </a:t>
            </a:r>
            <a:r>
              <a:rPr lang="fr-FR" sz="2400" b="1" dirty="0" err="1">
                <a:solidFill>
                  <a:srgbClr val="002060"/>
                </a:solidFill>
                <a:latin typeface="NexusSerif"/>
              </a:rPr>
              <a:t>analgesia</a:t>
            </a:r>
            <a:r>
              <a:rPr lang="fr-FR" sz="2400" b="1" dirty="0">
                <a:solidFill>
                  <a:srgbClr val="002060"/>
                </a:solidFill>
                <a:latin typeface="NexusSerif"/>
              </a:rPr>
              <a:t> at home</a:t>
            </a:r>
          </a:p>
          <a:p>
            <a:pPr algn="ctr"/>
            <a:r>
              <a:rPr lang="fr-FR" sz="2400" dirty="0">
                <a:solidFill>
                  <a:srgbClr val="002060"/>
                </a:solidFill>
                <a:latin typeface="NexusSans"/>
              </a:rPr>
              <a:t>P. Macaire, E. </a:t>
            </a:r>
            <a:r>
              <a:rPr lang="fr-FR" sz="2400" dirty="0" err="1">
                <a:solidFill>
                  <a:srgbClr val="002060"/>
                </a:solidFill>
                <a:latin typeface="NexusSans"/>
              </a:rPr>
              <a:t>Gaertner</a:t>
            </a:r>
            <a:r>
              <a:rPr lang="fr-FR" sz="2400" dirty="0">
                <a:solidFill>
                  <a:srgbClr val="002060"/>
                </a:solidFill>
                <a:latin typeface="NexusSans"/>
              </a:rPr>
              <a:t> and X. </a:t>
            </a:r>
            <a:r>
              <a:rPr lang="fr-FR" sz="2400" dirty="0" err="1">
                <a:solidFill>
                  <a:srgbClr val="002060"/>
                </a:solidFill>
                <a:latin typeface="NexusSans"/>
              </a:rPr>
              <a:t>Capdevila</a:t>
            </a:r>
            <a:endParaRPr lang="fr-FR" sz="2400" dirty="0">
              <a:solidFill>
                <a:srgbClr val="002060"/>
              </a:solidFill>
              <a:latin typeface="NexusSans"/>
            </a:endParaRPr>
          </a:p>
          <a:p>
            <a:pPr algn="ctr"/>
            <a:r>
              <a:rPr lang="fr-FR" sz="2400" dirty="0" err="1">
                <a:solidFill>
                  <a:srgbClr val="002060"/>
                </a:solidFill>
                <a:latin typeface="NexusSans"/>
              </a:rPr>
              <a:t>Minerva</a:t>
            </a:r>
            <a:r>
              <a:rPr lang="fr-FR" sz="2400" dirty="0">
                <a:solidFill>
                  <a:srgbClr val="002060"/>
                </a:solidFill>
                <a:latin typeface="NexusSans"/>
              </a:rPr>
              <a:t> </a:t>
            </a:r>
            <a:r>
              <a:rPr lang="fr-FR" sz="2400" dirty="0" err="1">
                <a:solidFill>
                  <a:srgbClr val="002060"/>
                </a:solidFill>
                <a:latin typeface="NexusSans"/>
              </a:rPr>
              <a:t>Anestesiol</a:t>
            </a:r>
            <a:r>
              <a:rPr lang="fr-FR" sz="2400" dirty="0">
                <a:solidFill>
                  <a:srgbClr val="002060"/>
                </a:solidFill>
                <a:latin typeface="NexusSans"/>
              </a:rPr>
              <a:t>, 67 (2001</a:t>
            </a:r>
            <a:r>
              <a:rPr lang="fr-FR" sz="2400" dirty="0">
                <a:solidFill>
                  <a:srgbClr val="505050"/>
                </a:solidFill>
                <a:latin typeface="NexusSans"/>
              </a:rPr>
              <a:t>)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DF00BC52-ADCF-DF48-8B9E-C296DB3686A5}"/>
              </a:ext>
            </a:extLst>
          </p:cNvPr>
          <p:cNvSpPr txBox="1"/>
          <p:nvPr/>
        </p:nvSpPr>
        <p:spPr>
          <a:xfrm>
            <a:off x="8972509" y="1498702"/>
            <a:ext cx="11112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>
                <a:solidFill>
                  <a:srgbClr val="002060"/>
                </a:solidFill>
              </a:rPr>
              <a:t>2001</a:t>
            </a:r>
            <a:r>
              <a:rPr lang="fr-FR" sz="3200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ACC1473C-3975-4F4A-89F5-1D81DF0CBA37}"/>
              </a:ext>
            </a:extLst>
          </p:cNvPr>
          <p:cNvSpPr txBox="1"/>
          <p:nvPr/>
        </p:nvSpPr>
        <p:spPr>
          <a:xfrm>
            <a:off x="7999593" y="5247744"/>
            <a:ext cx="2943225" cy="707886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solidFill>
                  <a:schemeClr val="bg1"/>
                </a:solidFill>
              </a:rPr>
              <a:t>Faisabilité </a:t>
            </a:r>
          </a:p>
        </p:txBody>
      </p:sp>
      <p:sp>
        <p:nvSpPr>
          <p:cNvPr id="36" name="Espace réservé de la date 4">
            <a:extLst>
              <a:ext uri="{FF2B5EF4-FFF2-40B4-BE49-F238E27FC236}">
                <a16:creationId xmlns:a16="http://schemas.microsoft.com/office/drawing/2014/main" id="{ACA20934-F073-3142-8996-2B01D513A1EA}"/>
              </a:ext>
            </a:extLst>
          </p:cNvPr>
          <p:cNvSpPr txBox="1">
            <a:spLocks/>
          </p:cNvSpPr>
          <p:nvPr/>
        </p:nvSpPr>
        <p:spPr>
          <a:xfrm>
            <a:off x="946254" y="6361795"/>
            <a:ext cx="26469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/>
              <a:t>Webinaire – 08/07/2021 – 18h/20h</a:t>
            </a:r>
            <a:endParaRPr lang="en-US" dirty="0"/>
          </a:p>
        </p:txBody>
      </p:sp>
      <p:sp>
        <p:nvSpPr>
          <p:cNvPr id="37" name="Espace réservé du pied de page 5">
            <a:extLst>
              <a:ext uri="{FF2B5EF4-FFF2-40B4-BE49-F238E27FC236}">
                <a16:creationId xmlns:a16="http://schemas.microsoft.com/office/drawing/2014/main" id="{FED403D1-2F47-1845-A686-F7C12FFE42EF}"/>
              </a:ext>
            </a:extLst>
          </p:cNvPr>
          <p:cNvSpPr txBox="1">
            <a:spLocks/>
          </p:cNvSpPr>
          <p:nvPr/>
        </p:nvSpPr>
        <p:spPr>
          <a:xfrm>
            <a:off x="3842367" y="6361794"/>
            <a:ext cx="4507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lang="fr-FR" sz="1400" i="1" kern="1200" smtClean="0">
                <a:solidFill>
                  <a:srgbClr val="002060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/>
              <a:t>Le retour à domicile après chirurgie ambulatoire</a:t>
            </a:r>
            <a:endParaRPr lang="fr-FR" b="1" dirty="0"/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5C0F820C-0763-8E45-AF6B-F0F66A9AAF7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984088" y="6361794"/>
            <a:ext cx="1168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064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FBB3C03D-AB28-6D43-87A9-7485BB1F0CB7}"/>
              </a:ext>
            </a:extLst>
          </p:cNvPr>
          <p:cNvSpPr txBox="1"/>
          <p:nvPr/>
        </p:nvSpPr>
        <p:spPr>
          <a:xfrm>
            <a:off x="302483" y="782878"/>
            <a:ext cx="48581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dirty="0"/>
              <a:t>Règlementation ?  </a:t>
            </a:r>
          </a:p>
          <a:p>
            <a:endParaRPr lang="fr-FR" sz="1200" dirty="0"/>
          </a:p>
          <a:p>
            <a:r>
              <a:rPr lang="fr-FR" sz="1200" dirty="0"/>
              <a:t>	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8815ED-E856-B741-9248-F5D74EFF665C}"/>
              </a:ext>
            </a:extLst>
          </p:cNvPr>
          <p:cNvSpPr/>
          <p:nvPr/>
        </p:nvSpPr>
        <p:spPr>
          <a:xfrm>
            <a:off x="2929199" y="1594858"/>
            <a:ext cx="8936924" cy="1408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buFont typeface="Arial" panose="020B0604020202020204" pitchFamily="34" charset="0"/>
              <a:buChar char="•"/>
            </a:pPr>
            <a:r>
              <a:rPr lang="fr-FR" sz="1351" dirty="0">
                <a:solidFill>
                  <a:srgbClr val="FFFFFF"/>
                </a:solidFill>
                <a:latin typeface="inherit"/>
              </a:rPr>
              <a:t>01 FÉV 21</a:t>
            </a:r>
          </a:p>
          <a:p>
            <a:pPr fontAlgn="base"/>
            <a:r>
              <a:rPr lang="fr-FR" dirty="0">
                <a:solidFill>
                  <a:srgbClr val="00946C"/>
                </a:solidFill>
                <a:latin typeface="inherit"/>
                <a:hlinkClick r:id="rId2"/>
              </a:rPr>
              <a:t>Le Décret n° 2021-97 du 29 janvier 2021 NOR : SSAH2028672D</a:t>
            </a:r>
            <a:r>
              <a:rPr lang="fr-FR" dirty="0">
                <a:solidFill>
                  <a:srgbClr val="666666"/>
                </a:solidFill>
                <a:latin typeface="inherit"/>
              </a:rPr>
              <a:t>, modifiant le décret n° 2019-678 du 28 juin 2019, a inséré un alinéa après le 4° de l’article R. 4311-7 ainsi rédigé :</a:t>
            </a:r>
          </a:p>
          <a:p>
            <a:pPr algn="just" fontAlgn="base"/>
            <a:r>
              <a:rPr lang="fr-FR" b="1" i="1" dirty="0">
                <a:solidFill>
                  <a:srgbClr val="000000"/>
                </a:solidFill>
                <a:latin typeface="inherit"/>
              </a:rPr>
              <a:t>« 4° bis Surveillance et retrait de cathéters </a:t>
            </a:r>
            <a:r>
              <a:rPr lang="fr-FR" b="1" i="1" dirty="0" err="1">
                <a:solidFill>
                  <a:srgbClr val="000000"/>
                </a:solidFill>
                <a:latin typeface="inherit"/>
              </a:rPr>
              <a:t>périnerveux</a:t>
            </a:r>
            <a:r>
              <a:rPr lang="fr-FR" b="1" i="1" dirty="0">
                <a:solidFill>
                  <a:srgbClr val="000000"/>
                </a:solidFill>
                <a:latin typeface="inherit"/>
              </a:rPr>
              <a:t> pour analgésie postopératoire mis en place par un médecin ; ».</a:t>
            </a:r>
            <a:endParaRPr lang="fr-FR" dirty="0">
              <a:solidFill>
                <a:srgbClr val="666666"/>
              </a:solidFill>
              <a:latin typeface="inherit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CA3A1B3-6750-0240-87CC-72F03B53E3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483" y="1956671"/>
            <a:ext cx="1064023" cy="1097448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3C76C9E-7394-7F46-839D-8E717B0945F4}"/>
              </a:ext>
            </a:extLst>
          </p:cNvPr>
          <p:cNvSpPr txBox="1"/>
          <p:nvPr/>
        </p:nvSpPr>
        <p:spPr>
          <a:xfrm>
            <a:off x="302483" y="3409361"/>
            <a:ext cx="10572655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PRESTATAIRES au domicile = Coordinateurs de soins ville-Hôpital   </a:t>
            </a:r>
          </a:p>
          <a:p>
            <a:r>
              <a:rPr lang="fr-FR" sz="2400" dirty="0"/>
              <a:t>Durée 48 – 72 H00  - </a:t>
            </a:r>
            <a:r>
              <a:rPr lang="fr-FR" sz="2400" b="1" dirty="0"/>
              <a:t>PROTOCOLES +++</a:t>
            </a:r>
          </a:p>
          <a:p>
            <a:pPr marL="1200091" lvl="2" indent="-285737">
              <a:buFont typeface="Arial" panose="020B0604020202020204" pitchFamily="34" charset="0"/>
              <a:buChar char="•"/>
            </a:pPr>
            <a:r>
              <a:rPr lang="fr-FR" sz="2400" dirty="0"/>
              <a:t>Surveillance du cathéter et du patient </a:t>
            </a:r>
          </a:p>
          <a:p>
            <a:pPr marL="1200091" lvl="2" indent="-285737">
              <a:buFont typeface="Arial" panose="020B0604020202020204" pitchFamily="34" charset="0"/>
              <a:buChar char="•"/>
            </a:pPr>
            <a:r>
              <a:rPr lang="fr-FR" sz="2400" dirty="0"/>
              <a:t>Formation sur toxicité des anesthésiques locaux</a:t>
            </a:r>
          </a:p>
          <a:p>
            <a:pPr marL="1200091" lvl="2" indent="-285737">
              <a:buFont typeface="Arial" panose="020B0604020202020204" pitchFamily="34" charset="0"/>
              <a:buChar char="•"/>
            </a:pPr>
            <a:r>
              <a:rPr lang="fr-FR" sz="2400" dirty="0"/>
              <a:t>Retrait du cathéter</a:t>
            </a:r>
          </a:p>
          <a:p>
            <a:pPr marL="914354" lvl="2"/>
            <a:endParaRPr lang="fr-FR" sz="2400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0C94A93-9A33-7E43-9702-78B4769946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22934" y="2782886"/>
            <a:ext cx="1730231" cy="3488712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57371CB7-8EB5-1A46-A764-3CAA9CB7F6A3}"/>
              </a:ext>
            </a:extLst>
          </p:cNvPr>
          <p:cNvSpPr txBox="1"/>
          <p:nvPr/>
        </p:nvSpPr>
        <p:spPr>
          <a:xfrm>
            <a:off x="1508133" y="2043188"/>
            <a:ext cx="1223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>
                <a:solidFill>
                  <a:srgbClr val="00B050"/>
                </a:solidFill>
              </a:rPr>
              <a:t>2021</a:t>
            </a: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25C753BB-AC5D-A141-9E8A-F77B58476573}"/>
              </a:ext>
            </a:extLst>
          </p:cNvPr>
          <p:cNvSpPr txBox="1">
            <a:spLocks/>
          </p:cNvSpPr>
          <p:nvPr/>
        </p:nvSpPr>
        <p:spPr>
          <a:xfrm>
            <a:off x="0" y="228815"/>
            <a:ext cx="12192000" cy="67586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b="1" dirty="0">
              <a:latin typeface="Candara" panose="020E0502030303020204" pitchFamily="34" charset="0"/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B3DEEB4F-3768-E54C-81EB-C55067D7B300}"/>
              </a:ext>
            </a:extLst>
          </p:cNvPr>
          <p:cNvSpPr txBox="1">
            <a:spLocks/>
          </p:cNvSpPr>
          <p:nvPr/>
        </p:nvSpPr>
        <p:spPr>
          <a:xfrm>
            <a:off x="30954" y="-11173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solidFill>
                  <a:srgbClr val="002060"/>
                </a:solidFill>
              </a:rPr>
              <a:t>Retour au domicile : Pratiques innovantes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3E0915F-45FD-9246-B4BB-758D339781BB}"/>
              </a:ext>
            </a:extLst>
          </p:cNvPr>
          <p:cNvSpPr txBox="1"/>
          <p:nvPr/>
        </p:nvSpPr>
        <p:spPr>
          <a:xfrm>
            <a:off x="8007800" y="5363742"/>
            <a:ext cx="2274213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fr-FR" sz="2400" b="1" dirty="0"/>
              <a:t>Total HT = 349 € </a:t>
            </a:r>
          </a:p>
          <a:p>
            <a:pPr algn="ctr"/>
            <a:r>
              <a:rPr lang="fr-FR" sz="2400" b="1" dirty="0"/>
              <a:t>Forfait CPAM</a:t>
            </a:r>
          </a:p>
        </p:txBody>
      </p:sp>
      <p:pic>
        <p:nvPicPr>
          <p:cNvPr id="13" name="Object 4" descr="preencoded.png">
            <a:extLst>
              <a:ext uri="{FF2B5EF4-FFF2-40B4-BE49-F238E27FC236}">
                <a16:creationId xmlns:a16="http://schemas.microsoft.com/office/drawing/2014/main" id="{7F291D8E-E069-7C46-8384-C06C485705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62567" y="-329"/>
            <a:ext cx="983642" cy="1622032"/>
          </a:xfrm>
          <a:prstGeom prst="rect">
            <a:avLst/>
          </a:prstGeom>
        </p:spPr>
      </p:pic>
      <p:pic>
        <p:nvPicPr>
          <p:cNvPr id="14" name="Object 5" descr="preencoded.png">
            <a:extLst>
              <a:ext uri="{FF2B5EF4-FFF2-40B4-BE49-F238E27FC236}">
                <a16:creationId xmlns:a16="http://schemas.microsoft.com/office/drawing/2014/main" id="{0BA7755D-94F2-7040-BF96-B6956F6AE1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5638" y="45235"/>
            <a:ext cx="1102106" cy="1036504"/>
          </a:xfrm>
          <a:prstGeom prst="rect">
            <a:avLst/>
          </a:prstGeom>
        </p:spPr>
      </p:pic>
      <p:pic>
        <p:nvPicPr>
          <p:cNvPr id="15" name="Object 6" descr="preencoded.png">
            <a:extLst>
              <a:ext uri="{FF2B5EF4-FFF2-40B4-BE49-F238E27FC236}">
                <a16:creationId xmlns:a16="http://schemas.microsoft.com/office/drawing/2014/main" id="{5843BCF6-9450-8C4B-88F1-DBE9A9F8D8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70684" y="59394"/>
            <a:ext cx="403179" cy="403179"/>
          </a:xfrm>
          <a:prstGeom prst="rect">
            <a:avLst/>
          </a:prstGeom>
        </p:spPr>
      </p:pic>
      <p:pic>
        <p:nvPicPr>
          <p:cNvPr id="16" name="Object 7" descr="preencoded.png">
            <a:extLst>
              <a:ext uri="{FF2B5EF4-FFF2-40B4-BE49-F238E27FC236}">
                <a16:creationId xmlns:a16="http://schemas.microsoft.com/office/drawing/2014/main" id="{2E367444-A0B9-9E46-8304-DA2F0D91E7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39200" y="272183"/>
            <a:ext cx="233228" cy="380780"/>
          </a:xfrm>
          <a:prstGeom prst="rect">
            <a:avLst/>
          </a:prstGeom>
        </p:spPr>
      </p:pic>
      <p:pic>
        <p:nvPicPr>
          <p:cNvPr id="17" name="Object 8" descr="preencoded.png">
            <a:extLst>
              <a:ext uri="{FF2B5EF4-FFF2-40B4-BE49-F238E27FC236}">
                <a16:creationId xmlns:a16="http://schemas.microsoft.com/office/drawing/2014/main" id="{A2160A30-9F35-FA44-A73B-EDA34751CA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421023" y="626719"/>
            <a:ext cx="231455" cy="335983"/>
          </a:xfrm>
          <a:prstGeom prst="rect">
            <a:avLst/>
          </a:prstGeom>
        </p:spPr>
      </p:pic>
      <p:pic>
        <p:nvPicPr>
          <p:cNvPr id="18" name="Object 9" descr="preencoded.png">
            <a:extLst>
              <a:ext uri="{FF2B5EF4-FFF2-40B4-BE49-F238E27FC236}">
                <a16:creationId xmlns:a16="http://schemas.microsoft.com/office/drawing/2014/main" id="{C31265AA-996C-AC4C-A24E-13A0CE8D235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54957" y="396288"/>
            <a:ext cx="276253" cy="203736"/>
          </a:xfrm>
          <a:prstGeom prst="rect">
            <a:avLst/>
          </a:prstGeom>
        </p:spPr>
      </p:pic>
      <p:sp>
        <p:nvSpPr>
          <p:cNvPr id="19" name="Espace réservé de la date 4">
            <a:extLst>
              <a:ext uri="{FF2B5EF4-FFF2-40B4-BE49-F238E27FC236}">
                <a16:creationId xmlns:a16="http://schemas.microsoft.com/office/drawing/2014/main" id="{E99B0CC1-9366-6747-B95D-50F66CAB1C37}"/>
              </a:ext>
            </a:extLst>
          </p:cNvPr>
          <p:cNvSpPr txBox="1">
            <a:spLocks/>
          </p:cNvSpPr>
          <p:nvPr/>
        </p:nvSpPr>
        <p:spPr>
          <a:xfrm>
            <a:off x="946254" y="6361795"/>
            <a:ext cx="26469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/>
              <a:t>Webinaire – 08/07/2021 – 18h/20h</a:t>
            </a:r>
            <a:endParaRPr lang="en-US" dirty="0"/>
          </a:p>
        </p:txBody>
      </p:sp>
      <p:sp>
        <p:nvSpPr>
          <p:cNvPr id="20" name="Espace réservé du pied de page 5">
            <a:extLst>
              <a:ext uri="{FF2B5EF4-FFF2-40B4-BE49-F238E27FC236}">
                <a16:creationId xmlns:a16="http://schemas.microsoft.com/office/drawing/2014/main" id="{B8F82A74-835B-E747-B7DB-9751D32EC333}"/>
              </a:ext>
            </a:extLst>
          </p:cNvPr>
          <p:cNvSpPr txBox="1">
            <a:spLocks/>
          </p:cNvSpPr>
          <p:nvPr/>
        </p:nvSpPr>
        <p:spPr>
          <a:xfrm>
            <a:off x="3842367" y="6361794"/>
            <a:ext cx="4507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lang="fr-FR" sz="1400" i="1" kern="1200" smtClean="0">
                <a:solidFill>
                  <a:srgbClr val="002060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/>
              <a:t>Le retour à domicile après chirurgie ambulatoire</a:t>
            </a:r>
            <a:endParaRPr lang="fr-FR" b="1" dirty="0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CE0D1FC5-78DF-904E-8EEB-2A57B9CEE5E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03849" y="6379244"/>
            <a:ext cx="1168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318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apture d’écran 2015-01-20 à 09.38.21.png">
            <a:extLst>
              <a:ext uri="{FF2B5EF4-FFF2-40B4-BE49-F238E27FC236}">
                <a16:creationId xmlns:a16="http://schemas.microsoft.com/office/drawing/2014/main" id="{3A7BBD9F-620D-EC4F-9B81-033AF07849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62"/>
          <a:stretch/>
        </p:blipFill>
        <p:spPr>
          <a:xfrm>
            <a:off x="2292744" y="1088256"/>
            <a:ext cx="6154024" cy="2257731"/>
          </a:xfrm>
          <a:prstGeom prst="rect">
            <a:avLst/>
          </a:prstGeom>
        </p:spPr>
      </p:pic>
      <p:pic>
        <p:nvPicPr>
          <p:cNvPr id="5" name="Image 4" descr="Capture d’écran 2015-01-20 à 09.38.13.png">
            <a:extLst>
              <a:ext uri="{FF2B5EF4-FFF2-40B4-BE49-F238E27FC236}">
                <a16:creationId xmlns:a16="http://schemas.microsoft.com/office/drawing/2014/main" id="{78AEC14F-E434-864D-BA36-5B4ED954B4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8"/>
          <a:stretch/>
        </p:blipFill>
        <p:spPr>
          <a:xfrm>
            <a:off x="2249724" y="3375951"/>
            <a:ext cx="6060115" cy="2517572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411786" y="2762651"/>
            <a:ext cx="598241" cy="300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1" dirty="0"/>
              <a:t>N=30 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2837" y="1793687"/>
            <a:ext cx="641571" cy="967095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815201" y="5699867"/>
            <a:ext cx="88326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rgbClr val="FF0000"/>
                </a:solidFill>
              </a:rPr>
              <a:t>MARCHE</a:t>
            </a:r>
            <a:r>
              <a:rPr lang="fr-FR" sz="2800" dirty="0"/>
              <a:t> est associée à une </a:t>
            </a:r>
            <a:r>
              <a:rPr lang="fr-FR" sz="2800" b="1" dirty="0">
                <a:solidFill>
                  <a:srgbClr val="FF0000"/>
                </a:solidFill>
              </a:rPr>
              <a:t>DIMINUTION DE LA DOULEUR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56794" y="6071493"/>
            <a:ext cx="11770950" cy="515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 err="1"/>
              <a:t>Lunn</a:t>
            </a:r>
            <a:r>
              <a:rPr lang="en-US" sz="1400" dirty="0"/>
              <a:t>. Possible effects of </a:t>
            </a:r>
            <a:r>
              <a:rPr lang="en-US" sz="1400" dirty="0" err="1"/>
              <a:t>mobilisation</a:t>
            </a:r>
            <a:r>
              <a:rPr lang="en-US" sz="1400" dirty="0"/>
              <a:t> on acute post-operative pain and nociceptive function after total knee </a:t>
            </a:r>
            <a:r>
              <a:rPr lang="en-US" sz="1400" dirty="0" err="1"/>
              <a:t>arthroplasty</a:t>
            </a:r>
            <a:r>
              <a:rPr lang="en-US" sz="1400" dirty="0"/>
              <a:t>.</a:t>
            </a:r>
            <a:r>
              <a:rPr lang="hr-HR" sz="1400" dirty="0"/>
              <a:t> Acta Anaesthesiol Scand. 2012</a:t>
            </a:r>
            <a:endParaRPr lang="fr-FR" sz="1400" dirty="0"/>
          </a:p>
          <a:p>
            <a:endParaRPr lang="fr-FR" sz="1351" dirty="0"/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F1F3718B-FF7C-DF46-BB4E-F34F53F7DEFF}"/>
              </a:ext>
            </a:extLst>
          </p:cNvPr>
          <p:cNvSpPr txBox="1">
            <a:spLocks/>
          </p:cNvSpPr>
          <p:nvPr/>
        </p:nvSpPr>
        <p:spPr>
          <a:xfrm>
            <a:off x="0" y="228815"/>
            <a:ext cx="12192000" cy="67586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b="1" dirty="0">
              <a:latin typeface="Candara" panose="020E0502030303020204" pitchFamily="34" charset="0"/>
            </a:endParaRPr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8A18E378-7529-2D44-B002-533FD112C3E5}"/>
              </a:ext>
            </a:extLst>
          </p:cNvPr>
          <p:cNvSpPr txBox="1">
            <a:spLocks/>
          </p:cNvSpPr>
          <p:nvPr/>
        </p:nvSpPr>
        <p:spPr>
          <a:xfrm>
            <a:off x="30954" y="-11173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solidFill>
                  <a:srgbClr val="002060"/>
                </a:solidFill>
              </a:rPr>
              <a:t>Retour au domicile : Pratiques innovantes </a:t>
            </a:r>
          </a:p>
        </p:txBody>
      </p:sp>
      <p:pic>
        <p:nvPicPr>
          <p:cNvPr id="15" name="Object 4" descr="preencoded.png">
            <a:extLst>
              <a:ext uri="{FF2B5EF4-FFF2-40B4-BE49-F238E27FC236}">
                <a16:creationId xmlns:a16="http://schemas.microsoft.com/office/drawing/2014/main" id="{7F7FA2FE-6307-844E-B89C-D091578065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62567" y="-329"/>
            <a:ext cx="983642" cy="1622032"/>
          </a:xfrm>
          <a:prstGeom prst="rect">
            <a:avLst/>
          </a:prstGeom>
        </p:spPr>
      </p:pic>
      <p:pic>
        <p:nvPicPr>
          <p:cNvPr id="16" name="Object 5" descr="preencoded.png">
            <a:extLst>
              <a:ext uri="{FF2B5EF4-FFF2-40B4-BE49-F238E27FC236}">
                <a16:creationId xmlns:a16="http://schemas.microsoft.com/office/drawing/2014/main" id="{842DEB4A-EEDD-B74F-A677-F417781340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25638" y="45235"/>
            <a:ext cx="1102106" cy="1036504"/>
          </a:xfrm>
          <a:prstGeom prst="rect">
            <a:avLst/>
          </a:prstGeom>
        </p:spPr>
      </p:pic>
      <p:pic>
        <p:nvPicPr>
          <p:cNvPr id="17" name="Object 6" descr="preencoded.png">
            <a:extLst>
              <a:ext uri="{FF2B5EF4-FFF2-40B4-BE49-F238E27FC236}">
                <a16:creationId xmlns:a16="http://schemas.microsoft.com/office/drawing/2014/main" id="{E5F3F1EC-A000-4C4E-8952-85EFDB16AC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70684" y="59394"/>
            <a:ext cx="403179" cy="403179"/>
          </a:xfrm>
          <a:prstGeom prst="rect">
            <a:avLst/>
          </a:prstGeom>
        </p:spPr>
      </p:pic>
      <p:pic>
        <p:nvPicPr>
          <p:cNvPr id="18" name="Object 7" descr="preencoded.png">
            <a:extLst>
              <a:ext uri="{FF2B5EF4-FFF2-40B4-BE49-F238E27FC236}">
                <a16:creationId xmlns:a16="http://schemas.microsoft.com/office/drawing/2014/main" id="{39038522-72B9-EF46-B8CA-4F1BCD32F3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739200" y="272183"/>
            <a:ext cx="233228" cy="380780"/>
          </a:xfrm>
          <a:prstGeom prst="rect">
            <a:avLst/>
          </a:prstGeom>
        </p:spPr>
      </p:pic>
      <p:pic>
        <p:nvPicPr>
          <p:cNvPr id="19" name="Object 8" descr="preencoded.png">
            <a:extLst>
              <a:ext uri="{FF2B5EF4-FFF2-40B4-BE49-F238E27FC236}">
                <a16:creationId xmlns:a16="http://schemas.microsoft.com/office/drawing/2014/main" id="{401C5B4F-9685-C34C-B0C3-5BD4F237FDD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421023" y="626719"/>
            <a:ext cx="231455" cy="335983"/>
          </a:xfrm>
          <a:prstGeom prst="rect">
            <a:avLst/>
          </a:prstGeom>
        </p:spPr>
      </p:pic>
      <p:pic>
        <p:nvPicPr>
          <p:cNvPr id="20" name="Object 9" descr="preencoded.png">
            <a:extLst>
              <a:ext uri="{FF2B5EF4-FFF2-40B4-BE49-F238E27FC236}">
                <a16:creationId xmlns:a16="http://schemas.microsoft.com/office/drawing/2014/main" id="{EE13BD9F-74CD-C846-8C4F-6A88AA4A5E3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54957" y="396288"/>
            <a:ext cx="276253" cy="20373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DC7F2BE-F2E6-634F-9E01-CF4305F9384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5400000">
            <a:off x="8458781" y="2579967"/>
            <a:ext cx="4067431" cy="2287930"/>
          </a:xfrm>
          <a:prstGeom prst="rect">
            <a:avLst/>
          </a:prstGeom>
        </p:spPr>
      </p:pic>
      <p:sp>
        <p:nvSpPr>
          <p:cNvPr id="21" name="Ellipse 20">
            <a:extLst>
              <a:ext uri="{FF2B5EF4-FFF2-40B4-BE49-F238E27FC236}">
                <a16:creationId xmlns:a16="http://schemas.microsoft.com/office/drawing/2014/main" id="{36903F1B-5750-2949-B118-C337323BE4D8}"/>
              </a:ext>
            </a:extLst>
          </p:cNvPr>
          <p:cNvSpPr/>
          <p:nvPr/>
        </p:nvSpPr>
        <p:spPr>
          <a:xfrm>
            <a:off x="9915741" y="4851055"/>
            <a:ext cx="1282988" cy="81353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ln w="5715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SSPI </a:t>
            </a:r>
          </a:p>
        </p:txBody>
      </p:sp>
      <p:sp>
        <p:nvSpPr>
          <p:cNvPr id="3" name="Rectangle 2"/>
          <p:cNvSpPr/>
          <p:nvPr/>
        </p:nvSpPr>
        <p:spPr>
          <a:xfrm>
            <a:off x="-54321" y="924879"/>
            <a:ext cx="29322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dirty="0">
                <a:latin typeface="Candara" panose="020E0502030303020204" pitchFamily="34" charset="0"/>
              </a:rPr>
              <a:t>Déambulation</a:t>
            </a:r>
            <a:endParaRPr lang="fr-FR" sz="3600" dirty="0"/>
          </a:p>
        </p:txBody>
      </p:sp>
      <p:sp>
        <p:nvSpPr>
          <p:cNvPr id="23" name="Espace réservé de la date 4">
            <a:extLst>
              <a:ext uri="{FF2B5EF4-FFF2-40B4-BE49-F238E27FC236}">
                <a16:creationId xmlns:a16="http://schemas.microsoft.com/office/drawing/2014/main" id="{05A9EA0B-ED89-EE44-AF8F-8FC5A9B0B1A8}"/>
              </a:ext>
            </a:extLst>
          </p:cNvPr>
          <p:cNvSpPr txBox="1">
            <a:spLocks/>
          </p:cNvSpPr>
          <p:nvPr/>
        </p:nvSpPr>
        <p:spPr>
          <a:xfrm>
            <a:off x="946254" y="6361795"/>
            <a:ext cx="26469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/>
              <a:t>Webinaire – 08/07/2021 – 18h/20h</a:t>
            </a:r>
            <a:endParaRPr lang="en-US" dirty="0"/>
          </a:p>
        </p:txBody>
      </p:sp>
      <p:sp>
        <p:nvSpPr>
          <p:cNvPr id="24" name="Espace réservé du pied de page 5">
            <a:extLst>
              <a:ext uri="{FF2B5EF4-FFF2-40B4-BE49-F238E27FC236}">
                <a16:creationId xmlns:a16="http://schemas.microsoft.com/office/drawing/2014/main" id="{9A1442F5-3720-C948-8D2E-7A3A52CBA5C0}"/>
              </a:ext>
            </a:extLst>
          </p:cNvPr>
          <p:cNvSpPr txBox="1">
            <a:spLocks/>
          </p:cNvSpPr>
          <p:nvPr/>
        </p:nvSpPr>
        <p:spPr>
          <a:xfrm>
            <a:off x="3842367" y="6361794"/>
            <a:ext cx="4507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lang="fr-FR" sz="1400" i="1" kern="1200" smtClean="0">
                <a:solidFill>
                  <a:srgbClr val="002060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/>
              <a:t>Le retour à domicile après chirurgie ambulatoire</a:t>
            </a:r>
            <a:endParaRPr lang="fr-FR" b="1" dirty="0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7FBAA3F5-4DAE-C34C-A427-C6EA9159267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984088" y="6361794"/>
            <a:ext cx="1168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421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texte, bâtiment, extérieur, transportant&#10;&#10;Description générée automatiquement">
            <a:extLst>
              <a:ext uri="{FF2B5EF4-FFF2-40B4-BE49-F238E27FC236}">
                <a16:creationId xmlns:a16="http://schemas.microsoft.com/office/drawing/2014/main" id="{FF1B770B-DC3F-6C41-BAD6-2780A0BAA6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924"/>
          <a:stretch/>
        </p:blipFill>
        <p:spPr>
          <a:xfrm>
            <a:off x="9008073" y="1157806"/>
            <a:ext cx="2818968" cy="4708584"/>
          </a:xfrm>
          <a:prstGeom prst="rect">
            <a:avLst/>
          </a:prstGeom>
        </p:spPr>
      </p:pic>
      <p:pic>
        <p:nvPicPr>
          <p:cNvPr id="6" name="Image 5" descr="Une image contenant texte, reçu, capture d’écran&#10;&#10;Description générée automatiquement">
            <a:extLst>
              <a:ext uri="{FF2B5EF4-FFF2-40B4-BE49-F238E27FC236}">
                <a16:creationId xmlns:a16="http://schemas.microsoft.com/office/drawing/2014/main" id="{C07BBE98-6E7B-BD47-88AF-CAA2D38375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065" y="828191"/>
            <a:ext cx="5130800" cy="40132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42B3FD8-0C5D-4148-A6A1-2D5B89D1E2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1310" y="915069"/>
            <a:ext cx="1564095" cy="1953172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554FC573-3CA8-DA49-9998-661DB32E32C0}"/>
              </a:ext>
            </a:extLst>
          </p:cNvPr>
          <p:cNvSpPr txBox="1"/>
          <p:nvPr/>
        </p:nvSpPr>
        <p:spPr>
          <a:xfrm>
            <a:off x="303595" y="5131971"/>
            <a:ext cx="577273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/>
              <a:t>Diminue douleur </a:t>
            </a:r>
          </a:p>
          <a:p>
            <a:r>
              <a:rPr lang="fr-FR" sz="3200" b="1" dirty="0"/>
              <a:t>Diminue recours à la transfusion 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A7A67A88-C2E5-FA47-B117-7433E2DA07DE}"/>
              </a:ext>
            </a:extLst>
          </p:cNvPr>
          <p:cNvSpPr/>
          <p:nvPr/>
        </p:nvSpPr>
        <p:spPr>
          <a:xfrm>
            <a:off x="199066" y="3827723"/>
            <a:ext cx="5414925" cy="29771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55FAF6BD-B12F-3641-8F7E-AD58DF699256}"/>
              </a:ext>
            </a:extLst>
          </p:cNvPr>
          <p:cNvSpPr/>
          <p:nvPr/>
        </p:nvSpPr>
        <p:spPr>
          <a:xfrm>
            <a:off x="184308" y="2998506"/>
            <a:ext cx="5414925" cy="29771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83A2BAFA-9BA3-EA4C-B4ED-B272D6A6CB15}"/>
              </a:ext>
            </a:extLst>
          </p:cNvPr>
          <p:cNvSpPr txBox="1">
            <a:spLocks/>
          </p:cNvSpPr>
          <p:nvPr/>
        </p:nvSpPr>
        <p:spPr>
          <a:xfrm>
            <a:off x="0" y="93669"/>
            <a:ext cx="12192000" cy="67586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b="1" dirty="0">
              <a:latin typeface="Candara" panose="020E0502030303020204" pitchFamily="34" charset="0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62DF4E4B-F4E0-E146-B1DE-72FEB6A6654E}"/>
              </a:ext>
            </a:extLst>
          </p:cNvPr>
          <p:cNvSpPr txBox="1">
            <a:spLocks/>
          </p:cNvSpPr>
          <p:nvPr/>
        </p:nvSpPr>
        <p:spPr>
          <a:xfrm>
            <a:off x="30954" y="-24688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solidFill>
                  <a:srgbClr val="002060"/>
                </a:solidFill>
              </a:rPr>
              <a:t>Retour au domicile : Pratiques innovantes </a:t>
            </a:r>
          </a:p>
        </p:txBody>
      </p:sp>
      <p:pic>
        <p:nvPicPr>
          <p:cNvPr id="24" name="Image 23" descr="Une image contenant intérieur, mur, plancher, encombré&#10;&#10;Description générée automatiquement">
            <a:extLst>
              <a:ext uri="{FF2B5EF4-FFF2-40B4-BE49-F238E27FC236}">
                <a16:creationId xmlns:a16="http://schemas.microsoft.com/office/drawing/2014/main" id="{16CC99EE-BBA7-CF49-8AB0-BC7599B978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8065" y="3095789"/>
            <a:ext cx="2464415" cy="2762879"/>
          </a:xfrm>
          <a:prstGeom prst="rect">
            <a:avLst/>
          </a:prstGeom>
        </p:spPr>
      </p:pic>
      <p:pic>
        <p:nvPicPr>
          <p:cNvPr id="25" name="Object 4" descr="preencoded.png">
            <a:extLst>
              <a:ext uri="{FF2B5EF4-FFF2-40B4-BE49-F238E27FC236}">
                <a16:creationId xmlns:a16="http://schemas.microsoft.com/office/drawing/2014/main" id="{3C744767-D9E3-CE4A-8391-EEFB36673C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62567" y="-329"/>
            <a:ext cx="983642" cy="1622032"/>
          </a:xfrm>
          <a:prstGeom prst="rect">
            <a:avLst/>
          </a:prstGeom>
        </p:spPr>
      </p:pic>
      <p:pic>
        <p:nvPicPr>
          <p:cNvPr id="26" name="Object 5" descr="preencoded.png">
            <a:extLst>
              <a:ext uri="{FF2B5EF4-FFF2-40B4-BE49-F238E27FC236}">
                <a16:creationId xmlns:a16="http://schemas.microsoft.com/office/drawing/2014/main" id="{FC7D3AC9-B193-B746-BC5E-89CFAE8AEE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25638" y="45235"/>
            <a:ext cx="1102106" cy="1036504"/>
          </a:xfrm>
          <a:prstGeom prst="rect">
            <a:avLst/>
          </a:prstGeom>
        </p:spPr>
      </p:pic>
      <p:pic>
        <p:nvPicPr>
          <p:cNvPr id="27" name="Object 6" descr="preencoded.png">
            <a:extLst>
              <a:ext uri="{FF2B5EF4-FFF2-40B4-BE49-F238E27FC236}">
                <a16:creationId xmlns:a16="http://schemas.microsoft.com/office/drawing/2014/main" id="{4AAC7AE0-B423-014F-9B56-18D21BC9729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70684" y="59394"/>
            <a:ext cx="403179" cy="403179"/>
          </a:xfrm>
          <a:prstGeom prst="rect">
            <a:avLst/>
          </a:prstGeom>
        </p:spPr>
      </p:pic>
      <p:pic>
        <p:nvPicPr>
          <p:cNvPr id="28" name="Object 7" descr="preencoded.png">
            <a:extLst>
              <a:ext uri="{FF2B5EF4-FFF2-40B4-BE49-F238E27FC236}">
                <a16:creationId xmlns:a16="http://schemas.microsoft.com/office/drawing/2014/main" id="{8B8E74BB-D66E-BC49-B181-80164E8F836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739200" y="272183"/>
            <a:ext cx="233228" cy="380780"/>
          </a:xfrm>
          <a:prstGeom prst="rect">
            <a:avLst/>
          </a:prstGeom>
        </p:spPr>
      </p:pic>
      <p:pic>
        <p:nvPicPr>
          <p:cNvPr id="29" name="Object 8" descr="preencoded.png">
            <a:extLst>
              <a:ext uri="{FF2B5EF4-FFF2-40B4-BE49-F238E27FC236}">
                <a16:creationId xmlns:a16="http://schemas.microsoft.com/office/drawing/2014/main" id="{60DC6570-DED5-B04D-9ADB-7983DD730DF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421023" y="626719"/>
            <a:ext cx="231455" cy="335983"/>
          </a:xfrm>
          <a:prstGeom prst="rect">
            <a:avLst/>
          </a:prstGeom>
        </p:spPr>
      </p:pic>
      <p:pic>
        <p:nvPicPr>
          <p:cNvPr id="30" name="Object 9" descr="preencoded.png">
            <a:extLst>
              <a:ext uri="{FF2B5EF4-FFF2-40B4-BE49-F238E27FC236}">
                <a16:creationId xmlns:a16="http://schemas.microsoft.com/office/drawing/2014/main" id="{FA8074E1-15C9-B744-9BDD-0205388A96A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154957" y="396288"/>
            <a:ext cx="276253" cy="20373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39A7C81-54A4-334A-8269-B047568DB7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065" y="6086216"/>
            <a:ext cx="1154040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dvOT863180fb"/>
              </a:rPr>
              <a:t>Cryotherapy</a:t>
            </a:r>
            <a:r>
              <a:rPr kumimoji="0" lang="fr-FR" altLang="fr-F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dvOT863180fb"/>
              </a:rPr>
              <a:t> </a:t>
            </a:r>
            <a:r>
              <a:rPr kumimoji="0" lang="fr-FR" altLang="fr-FR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dvOT863180fb"/>
              </a:rPr>
              <a:t>With</a:t>
            </a:r>
            <a:r>
              <a:rPr kumimoji="0" lang="fr-FR" altLang="fr-F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dvOT863180fb"/>
              </a:rPr>
              <a:t> </a:t>
            </a:r>
            <a:r>
              <a:rPr kumimoji="0" lang="fr-FR" altLang="fr-FR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dvOT863180fb"/>
              </a:rPr>
              <a:t>Dynamic</a:t>
            </a:r>
            <a:r>
              <a:rPr kumimoji="0" lang="fr-FR" altLang="fr-F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dvOT863180fb"/>
              </a:rPr>
              <a:t> Intermittent Compression </a:t>
            </a:r>
            <a:r>
              <a:rPr kumimoji="0" lang="fr-FR" altLang="fr-FR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dvOT863180fb"/>
              </a:rPr>
              <a:t>Improves</a:t>
            </a:r>
            <a:r>
              <a:rPr kumimoji="0" lang="fr-FR" altLang="fr-F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dvOT863180fb"/>
              </a:rPr>
              <a:t> </a:t>
            </a:r>
            <a:r>
              <a:rPr kumimoji="0" lang="fr-FR" altLang="fr-FR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dvOT863180fb"/>
              </a:rPr>
              <a:t>Recovery</a:t>
            </a:r>
            <a:r>
              <a:rPr kumimoji="0" lang="fr-FR" altLang="fr-F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dvOT863180fb"/>
              </a:rPr>
              <a:t> </a:t>
            </a:r>
            <a:r>
              <a:rPr kumimoji="0" lang="fr-FR" altLang="fr-FR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dvOT863180fb"/>
              </a:rPr>
              <a:t>From</a:t>
            </a:r>
            <a:r>
              <a:rPr kumimoji="0" lang="fr-FR" altLang="fr-F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dvOT863180fb"/>
              </a:rPr>
              <a:t> </a:t>
            </a:r>
            <a:r>
              <a:rPr kumimoji="0" lang="fr-FR" altLang="fr-FR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dvOT863180fb"/>
              </a:rPr>
              <a:t>Revision</a:t>
            </a:r>
            <a:r>
              <a:rPr kumimoji="0" lang="fr-FR" altLang="fr-F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dvOT863180fb"/>
              </a:rPr>
              <a:t> Total </a:t>
            </a:r>
            <a:r>
              <a:rPr kumimoji="0" lang="fr-FR" altLang="fr-FR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dvOT863180fb"/>
              </a:rPr>
              <a:t>Knee</a:t>
            </a:r>
            <a:r>
              <a:rPr kumimoji="0" lang="fr-FR" altLang="fr-F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dvOT863180fb"/>
              </a:rPr>
              <a:t> </a:t>
            </a:r>
            <a:r>
              <a:rPr kumimoji="0" lang="fr-FR" altLang="fr-FR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dvOT863180fb"/>
              </a:rPr>
              <a:t>Arthroplasty</a:t>
            </a:r>
            <a:r>
              <a:rPr kumimoji="0" lang="fr-FR" altLang="fr-F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dvOT863180fb"/>
              </a:rPr>
              <a:t> . </a:t>
            </a:r>
            <a:r>
              <a:rPr lang="fr-FR" altLang="fr-FR" sz="1400" dirty="0" err="1">
                <a:latin typeface="AdvOT863180fb"/>
              </a:rPr>
              <a:t>Murgier</a:t>
            </a:r>
            <a:r>
              <a:rPr lang="fr-FR" altLang="fr-FR" sz="1400" dirty="0">
                <a:latin typeface="AdvOT863180fb"/>
              </a:rPr>
              <a:t> et </a:t>
            </a:r>
            <a:r>
              <a:rPr lang="fr-FR" altLang="fr-FR" sz="1400" dirty="0" err="1">
                <a:latin typeface="AdvOT863180fb"/>
              </a:rPr>
              <a:t>al.Journal</a:t>
            </a:r>
            <a:r>
              <a:rPr lang="fr-FR" altLang="fr-FR" sz="1400" dirty="0">
                <a:latin typeface="AdvOT863180fb"/>
              </a:rPr>
              <a:t> of </a:t>
            </a:r>
            <a:r>
              <a:rPr lang="fr-FR" altLang="fr-FR" sz="1400" dirty="0" err="1">
                <a:latin typeface="AdvOT863180fb"/>
              </a:rPr>
              <a:t>arthroplasty</a:t>
            </a:r>
            <a:r>
              <a:rPr lang="fr-FR" altLang="fr-FR" sz="1400" dirty="0">
                <a:latin typeface="AdvOT863180fb"/>
              </a:rPr>
              <a:t> 2017. </a:t>
            </a:r>
            <a:endParaRPr kumimoji="0" lang="fr-FR" altLang="fr-FR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2050" name="Picture 2" descr="page1image54861312">
            <a:extLst>
              <a:ext uri="{FF2B5EF4-FFF2-40B4-BE49-F238E27FC236}">
                <a16:creationId xmlns:a16="http://schemas.microsoft.com/office/drawing/2014/main" id="{00ACD919-48C0-114A-8952-52FCC8890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2339975"/>
            <a:ext cx="57150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page1image54863040">
            <a:extLst>
              <a:ext uri="{FF2B5EF4-FFF2-40B4-BE49-F238E27FC236}">
                <a16:creationId xmlns:a16="http://schemas.microsoft.com/office/drawing/2014/main" id="{ADD49877-4C38-2D4B-BA09-C29C9C973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622425"/>
            <a:ext cx="6616700" cy="5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Espace réservé de la date 4">
            <a:extLst>
              <a:ext uri="{FF2B5EF4-FFF2-40B4-BE49-F238E27FC236}">
                <a16:creationId xmlns:a16="http://schemas.microsoft.com/office/drawing/2014/main" id="{FF02EB07-72CE-014C-A264-7B3B0A683341}"/>
              </a:ext>
            </a:extLst>
          </p:cNvPr>
          <p:cNvSpPr txBox="1">
            <a:spLocks/>
          </p:cNvSpPr>
          <p:nvPr/>
        </p:nvSpPr>
        <p:spPr>
          <a:xfrm>
            <a:off x="946254" y="6361795"/>
            <a:ext cx="26469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/>
              <a:t>Webinaire – 08/07/2021 – 18h/20h</a:t>
            </a:r>
            <a:endParaRPr lang="en-US" dirty="0"/>
          </a:p>
        </p:txBody>
      </p:sp>
      <p:sp>
        <p:nvSpPr>
          <p:cNvPr id="33" name="Espace réservé du pied de page 5">
            <a:extLst>
              <a:ext uri="{FF2B5EF4-FFF2-40B4-BE49-F238E27FC236}">
                <a16:creationId xmlns:a16="http://schemas.microsoft.com/office/drawing/2014/main" id="{9023C33A-01AB-BC40-8F0E-E897F5A3CBC3}"/>
              </a:ext>
            </a:extLst>
          </p:cNvPr>
          <p:cNvSpPr txBox="1">
            <a:spLocks/>
          </p:cNvSpPr>
          <p:nvPr/>
        </p:nvSpPr>
        <p:spPr>
          <a:xfrm>
            <a:off x="3842367" y="6361794"/>
            <a:ext cx="4507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lang="fr-FR" sz="1400" i="1" kern="1200" smtClean="0">
                <a:solidFill>
                  <a:srgbClr val="002060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/>
              <a:t>Le retour à domicile après chirurgie ambulatoire</a:t>
            </a:r>
            <a:endParaRPr lang="fr-FR" b="1" dirty="0"/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B66F085D-8D80-A24B-B46B-2716825F949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984088" y="6361794"/>
            <a:ext cx="1168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700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447646F1-F556-0A45-B996-E1841E624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222" y="1321016"/>
            <a:ext cx="12233040" cy="5308169"/>
          </a:xfrm>
          <a:prstGeom prst="rect">
            <a:avLst/>
          </a:prstGeom>
        </p:spPr>
      </p:pic>
      <p:sp>
        <p:nvSpPr>
          <p:cNvPr id="15" name="Titre 1">
            <a:extLst>
              <a:ext uri="{FF2B5EF4-FFF2-40B4-BE49-F238E27FC236}">
                <a16:creationId xmlns:a16="http://schemas.microsoft.com/office/drawing/2014/main" id="{A16B5E39-9EB2-7F41-A58A-18D8E3B63B70}"/>
              </a:ext>
            </a:extLst>
          </p:cNvPr>
          <p:cNvSpPr txBox="1">
            <a:spLocks/>
          </p:cNvSpPr>
          <p:nvPr/>
        </p:nvSpPr>
        <p:spPr>
          <a:xfrm>
            <a:off x="0" y="228815"/>
            <a:ext cx="12192000" cy="67586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b="1" dirty="0">
              <a:latin typeface="Candara" panose="020E0502030303020204" pitchFamily="34" charset="0"/>
            </a:endParaRPr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72E0D47A-BC71-3345-9C06-256CABACAA3B}"/>
              </a:ext>
            </a:extLst>
          </p:cNvPr>
          <p:cNvSpPr txBox="1">
            <a:spLocks/>
          </p:cNvSpPr>
          <p:nvPr/>
        </p:nvSpPr>
        <p:spPr>
          <a:xfrm>
            <a:off x="30954" y="-11173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solidFill>
                  <a:srgbClr val="002060"/>
                </a:solidFill>
              </a:rPr>
              <a:t>Retour au domicile : Pratiques innovantes 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705E482-CEE1-9840-B75D-FCC0A9435921}"/>
              </a:ext>
            </a:extLst>
          </p:cNvPr>
          <p:cNvSpPr/>
          <p:nvPr/>
        </p:nvSpPr>
        <p:spPr>
          <a:xfrm>
            <a:off x="1177252" y="1133820"/>
            <a:ext cx="9369302" cy="70788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fr-FR" sz="4000" b="1" dirty="0"/>
              <a:t>Coordination de soins ville-Hôpital </a:t>
            </a:r>
            <a:endParaRPr lang="fr-FR" sz="4000" dirty="0"/>
          </a:p>
        </p:txBody>
      </p:sp>
      <p:pic>
        <p:nvPicPr>
          <p:cNvPr id="32" name="Object 4" descr="preencoded.png">
            <a:extLst>
              <a:ext uri="{FF2B5EF4-FFF2-40B4-BE49-F238E27FC236}">
                <a16:creationId xmlns:a16="http://schemas.microsoft.com/office/drawing/2014/main" id="{6F1188D8-D301-A24A-8BFF-B224AEDE06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2567" y="-329"/>
            <a:ext cx="983642" cy="1622032"/>
          </a:xfrm>
          <a:prstGeom prst="rect">
            <a:avLst/>
          </a:prstGeom>
        </p:spPr>
      </p:pic>
      <p:pic>
        <p:nvPicPr>
          <p:cNvPr id="33" name="Object 5" descr="preencoded.png">
            <a:extLst>
              <a:ext uri="{FF2B5EF4-FFF2-40B4-BE49-F238E27FC236}">
                <a16:creationId xmlns:a16="http://schemas.microsoft.com/office/drawing/2014/main" id="{76F251BA-41A8-6C47-A020-862A614772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5638" y="45235"/>
            <a:ext cx="1102106" cy="1036504"/>
          </a:xfrm>
          <a:prstGeom prst="rect">
            <a:avLst/>
          </a:prstGeom>
        </p:spPr>
      </p:pic>
      <p:pic>
        <p:nvPicPr>
          <p:cNvPr id="34" name="Object 6" descr="preencoded.png">
            <a:extLst>
              <a:ext uri="{FF2B5EF4-FFF2-40B4-BE49-F238E27FC236}">
                <a16:creationId xmlns:a16="http://schemas.microsoft.com/office/drawing/2014/main" id="{0B149AE8-2861-E540-8A25-32AB3829A4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70684" y="59394"/>
            <a:ext cx="403179" cy="403179"/>
          </a:xfrm>
          <a:prstGeom prst="rect">
            <a:avLst/>
          </a:prstGeom>
        </p:spPr>
      </p:pic>
      <p:pic>
        <p:nvPicPr>
          <p:cNvPr id="35" name="Object 7" descr="preencoded.png">
            <a:extLst>
              <a:ext uri="{FF2B5EF4-FFF2-40B4-BE49-F238E27FC236}">
                <a16:creationId xmlns:a16="http://schemas.microsoft.com/office/drawing/2014/main" id="{B804E3E3-4446-8E4C-8951-BD3AE4AB01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39200" y="272183"/>
            <a:ext cx="233228" cy="380780"/>
          </a:xfrm>
          <a:prstGeom prst="rect">
            <a:avLst/>
          </a:prstGeom>
        </p:spPr>
      </p:pic>
      <p:pic>
        <p:nvPicPr>
          <p:cNvPr id="36" name="Object 8" descr="preencoded.png">
            <a:extLst>
              <a:ext uri="{FF2B5EF4-FFF2-40B4-BE49-F238E27FC236}">
                <a16:creationId xmlns:a16="http://schemas.microsoft.com/office/drawing/2014/main" id="{30FB6029-D9CF-974F-81DD-0FBF2F3F67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21023" y="626719"/>
            <a:ext cx="231455" cy="335983"/>
          </a:xfrm>
          <a:prstGeom prst="rect">
            <a:avLst/>
          </a:prstGeom>
        </p:spPr>
      </p:pic>
      <p:pic>
        <p:nvPicPr>
          <p:cNvPr id="37" name="Object 9" descr="preencoded.png">
            <a:extLst>
              <a:ext uri="{FF2B5EF4-FFF2-40B4-BE49-F238E27FC236}">
                <a16:creationId xmlns:a16="http://schemas.microsoft.com/office/drawing/2014/main" id="{EEE01E7A-7C13-4442-8B6A-9B529390D1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54957" y="396288"/>
            <a:ext cx="276253" cy="203736"/>
          </a:xfrm>
          <a:prstGeom prst="rect">
            <a:avLst/>
          </a:prstGeom>
        </p:spPr>
      </p:pic>
      <p:sp>
        <p:nvSpPr>
          <p:cNvPr id="38" name="Espace réservé de la date 4">
            <a:extLst>
              <a:ext uri="{FF2B5EF4-FFF2-40B4-BE49-F238E27FC236}">
                <a16:creationId xmlns:a16="http://schemas.microsoft.com/office/drawing/2014/main" id="{3E69AF93-2E2A-F94D-8D75-AFF5CECC7C5C}"/>
              </a:ext>
            </a:extLst>
          </p:cNvPr>
          <p:cNvSpPr txBox="1">
            <a:spLocks/>
          </p:cNvSpPr>
          <p:nvPr/>
        </p:nvSpPr>
        <p:spPr>
          <a:xfrm>
            <a:off x="946254" y="6361795"/>
            <a:ext cx="26469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/>
              <a:t>Webinaire – 08/07/2021 – 18h/20h</a:t>
            </a:r>
            <a:endParaRPr lang="en-US" dirty="0"/>
          </a:p>
        </p:txBody>
      </p:sp>
      <p:sp>
        <p:nvSpPr>
          <p:cNvPr id="39" name="Espace réservé du pied de page 5">
            <a:extLst>
              <a:ext uri="{FF2B5EF4-FFF2-40B4-BE49-F238E27FC236}">
                <a16:creationId xmlns:a16="http://schemas.microsoft.com/office/drawing/2014/main" id="{EB339804-1FA9-EF4B-A549-7E00967F9695}"/>
              </a:ext>
            </a:extLst>
          </p:cNvPr>
          <p:cNvSpPr txBox="1">
            <a:spLocks/>
          </p:cNvSpPr>
          <p:nvPr/>
        </p:nvSpPr>
        <p:spPr>
          <a:xfrm>
            <a:off x="3842367" y="6361794"/>
            <a:ext cx="4507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lang="fr-FR" sz="1400" i="1" kern="1200" smtClean="0">
                <a:solidFill>
                  <a:srgbClr val="002060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/>
              <a:t>Le retour à domicile après chirurgie ambulatoire</a:t>
            </a:r>
            <a:endParaRPr lang="fr-FR" b="1" dirty="0"/>
          </a:p>
        </p:txBody>
      </p:sp>
      <p:pic>
        <p:nvPicPr>
          <p:cNvPr id="40" name="Image 39">
            <a:extLst>
              <a:ext uri="{FF2B5EF4-FFF2-40B4-BE49-F238E27FC236}">
                <a16:creationId xmlns:a16="http://schemas.microsoft.com/office/drawing/2014/main" id="{6F51BE7E-781D-0B49-8B25-F7FF1301211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84088" y="6361794"/>
            <a:ext cx="1168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80723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9667</TotalTime>
  <Words>679</Words>
  <Application>Microsoft Office PowerPoint</Application>
  <PresentationFormat>Grand écran</PresentationFormat>
  <Paragraphs>123</Paragraphs>
  <Slides>10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21" baseType="lpstr">
      <vt:lpstr>AdvOT863180fb</vt:lpstr>
      <vt:lpstr>Arial</vt:lpstr>
      <vt:lpstr>Calibri</vt:lpstr>
      <vt:lpstr>Calibri Light</vt:lpstr>
      <vt:lpstr>Candara</vt:lpstr>
      <vt:lpstr>inherit</vt:lpstr>
      <vt:lpstr>NexusSans</vt:lpstr>
      <vt:lpstr>NexusSerif</vt:lpstr>
      <vt:lpstr>Roboto</vt:lpstr>
      <vt:lpstr>Roboto Condensed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Frederic Le Saché</dc:creator>
  <cp:lastModifiedBy>Fanny Devisme</cp:lastModifiedBy>
  <cp:revision>24</cp:revision>
  <dcterms:created xsi:type="dcterms:W3CDTF">2021-06-27T14:31:14Z</dcterms:created>
  <dcterms:modified xsi:type="dcterms:W3CDTF">2021-07-05T07:28:34Z</dcterms:modified>
</cp:coreProperties>
</file>