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00" r:id="rId3"/>
    <p:sldId id="293" r:id="rId4"/>
    <p:sldId id="299" r:id="rId5"/>
    <p:sldId id="268" r:id="rId6"/>
    <p:sldId id="296" r:id="rId7"/>
    <p:sldId id="284" r:id="rId8"/>
    <p:sldId id="298" r:id="rId9"/>
    <p:sldId id="304" r:id="rId10"/>
    <p:sldId id="259" r:id="rId11"/>
    <p:sldId id="301" r:id="rId12"/>
    <p:sldId id="261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/>
    <p:restoredTop sz="94640"/>
  </p:normalViewPr>
  <p:slideViewPr>
    <p:cSldViewPr snapToGrid="0" snapToObjects="1">
      <p:cViewPr varScale="1">
        <p:scale>
          <a:sx n="64" d="100"/>
          <a:sy n="64" d="100"/>
        </p:scale>
        <p:origin x="16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09754-E4BC-044C-8C0F-3988E2F89F0E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43079-DA08-7B43-8EBC-1987553022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02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3079-DA08-7B43-8EBC-1987553022B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64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43079-DA08-7B43-8EBC-1987553022B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800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43079-DA08-7B43-8EBC-1987553022B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84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Opérateur envoie vers </a:t>
            </a:r>
            <a:r>
              <a:rPr lang="fr-FR" dirty="0" err="1"/>
              <a:t>anesth</a:t>
            </a:r>
            <a:r>
              <a:rPr lang="fr-FR" dirty="0"/>
              <a:t> ou vers </a:t>
            </a:r>
            <a:r>
              <a:rPr lang="fr-FR" dirty="0" err="1"/>
              <a:t>cs</a:t>
            </a:r>
            <a:r>
              <a:rPr lang="fr-FR" dirty="0"/>
              <a:t> </a:t>
            </a:r>
            <a:r>
              <a:rPr lang="fr-FR" dirty="0" err="1"/>
              <a:t>telephonique</a:t>
            </a:r>
            <a:r>
              <a:rPr lang="fr-FR" dirty="0"/>
              <a:t> puis </a:t>
            </a:r>
            <a:r>
              <a:rPr lang="fr-FR" dirty="0" err="1"/>
              <a:t>selction</a:t>
            </a:r>
            <a:r>
              <a:rPr lang="fr-FR" dirty="0"/>
              <a:t> patient automatique : évaluation jour intervention / </a:t>
            </a:r>
            <a:r>
              <a:rPr lang="fr-FR" dirty="0" err="1"/>
              <a:t>telephone</a:t>
            </a:r>
            <a:r>
              <a:rPr lang="fr-FR" dirty="0"/>
              <a:t> / TELEMED ou en </a:t>
            </a:r>
            <a:r>
              <a:rPr lang="fr-FR" dirty="0" err="1"/>
              <a:t>personnne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3079-DA08-7B43-8EBC-1987553022B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3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2045-A591-8648-8160-B539BF8F945F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1F2-80D8-B44B-A93E-1CF0464D4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42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2045-A591-8648-8160-B539BF8F945F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1F2-80D8-B44B-A93E-1CF0464D4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95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2045-A591-8648-8160-B539BF8F945F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1F2-80D8-B44B-A93E-1CF0464D4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73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2045-A591-8648-8160-B539BF8F945F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1F2-80D8-B44B-A93E-1CF0464D4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2045-A591-8648-8160-B539BF8F945F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1F2-80D8-B44B-A93E-1CF0464D4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2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2045-A591-8648-8160-B539BF8F945F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1F2-80D8-B44B-A93E-1CF0464D4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62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2045-A591-8648-8160-B539BF8F945F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1F2-80D8-B44B-A93E-1CF0464D4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81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2045-A591-8648-8160-B539BF8F945F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1F2-80D8-B44B-A93E-1CF0464D4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15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2045-A591-8648-8160-B539BF8F945F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1F2-80D8-B44B-A93E-1CF0464D4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73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2045-A591-8648-8160-B539BF8F945F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1F2-80D8-B44B-A93E-1CF0464D4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46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2045-A591-8648-8160-B539BF8F945F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1F2-80D8-B44B-A93E-1CF0464D4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77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62045-A591-8648-8160-B539BF8F945F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8F1F2-80D8-B44B-A93E-1CF0464D4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02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tiff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839" y="5846158"/>
            <a:ext cx="947478" cy="9474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219" y="5676101"/>
            <a:ext cx="8963563" cy="9761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30215" y="1523857"/>
            <a:ext cx="9144000" cy="723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1600" dirty="0">
                <a:ea typeface="ＭＳ Ｐゴシック" charset="0"/>
                <a:cs typeface="ＭＳ Ｐゴシック" charset="0"/>
              </a:rPr>
              <a:t> </a:t>
            </a:r>
            <a:br>
              <a:rPr lang="fr-FR" sz="1600" dirty="0">
                <a:ea typeface="ＭＳ Ｐゴシック" charset="0"/>
                <a:cs typeface="ＭＳ Ｐゴシック" charset="0"/>
              </a:rPr>
            </a:br>
            <a:r>
              <a:rPr lang="fr-FR" sz="1600" dirty="0">
                <a:ea typeface="ＭＳ Ｐゴシック" charset="0"/>
                <a:cs typeface="ＭＳ Ｐゴシック" charset="0"/>
              </a:rPr>
              <a:t> </a:t>
            </a:r>
            <a:br>
              <a:rPr lang="fr-FR" sz="1200" dirty="0">
                <a:solidFill>
                  <a:srgbClr val="932378"/>
                </a:solidFill>
                <a:ea typeface="ＭＳ Ｐゴシック" charset="0"/>
                <a:cs typeface="ＭＳ Ｐゴシック" charset="0"/>
              </a:rPr>
            </a:br>
            <a:r>
              <a:rPr lang="fr-FR" sz="2000" b="1" dirty="0">
                <a:solidFill>
                  <a:srgbClr val="000090"/>
                </a:solidFill>
                <a:ea typeface="ＭＳ Ｐゴシック" charset="0"/>
                <a:cs typeface="Times New Roman" charset="0"/>
              </a:rPr>
              <a:t>Dr Frédéric LE SACHE</a:t>
            </a:r>
          </a:p>
          <a:p>
            <a:pPr>
              <a:lnSpc>
                <a:spcPct val="150000"/>
              </a:lnSpc>
            </a:pPr>
            <a:br>
              <a:rPr lang="fr-FR" sz="1050" b="1" dirty="0">
                <a:solidFill>
                  <a:srgbClr val="000090"/>
                </a:solidFill>
                <a:ea typeface="ＭＳ Ｐゴシック" charset="0"/>
                <a:cs typeface="Times New Roman" charset="0"/>
              </a:rPr>
            </a:br>
            <a:br>
              <a:rPr lang="fr-FR" sz="1100" b="1" dirty="0">
                <a:solidFill>
                  <a:srgbClr val="6B6BCF"/>
                </a:solidFill>
                <a:ea typeface="ＭＳ Ｐゴシック" charset="0"/>
                <a:cs typeface="Times New Roman" charset="0"/>
              </a:rPr>
            </a:br>
            <a:br>
              <a:rPr lang="fr-FR" sz="1000" b="1" dirty="0">
                <a:ea typeface="ＭＳ Ｐゴシック" charset="0"/>
                <a:cs typeface="Times New Roman" charset="0"/>
              </a:rPr>
            </a:br>
            <a:endParaRPr lang="fr-FR" sz="1000" b="1" dirty="0">
              <a:ea typeface="ＭＳ Ｐゴシック" charset="0"/>
              <a:cs typeface="Times New Roman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A031EAD-6D9B-6E47-A04B-A321B9896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42" y="5890400"/>
            <a:ext cx="2549853" cy="5475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E2A3E09-AAE3-0249-9F4C-29FCC91C1BB2}"/>
              </a:ext>
            </a:extLst>
          </p:cNvPr>
          <p:cNvPicPr/>
          <p:nvPr/>
        </p:nvPicPr>
        <p:blipFill rotWithShape="1">
          <a:blip r:embed="rId4"/>
          <a:srcRect l="5576" t="7016" r="72121" b="79451"/>
          <a:stretch/>
        </p:blipFill>
        <p:spPr>
          <a:xfrm>
            <a:off x="3856791" y="5704735"/>
            <a:ext cx="1115492" cy="88726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873" y="5838006"/>
            <a:ext cx="2086866" cy="60846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-30215" y="205787"/>
            <a:ext cx="9023078" cy="441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16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fr-FR" sz="3600" b="1" dirty="0">
              <a:solidFill>
                <a:srgbClr val="000090"/>
              </a:solidFill>
              <a:latin typeface="+mj-lt"/>
              <a:cs typeface="Times New Roman" charset="0"/>
            </a:endParaRPr>
          </a:p>
          <a:p>
            <a:r>
              <a:rPr lang="fr-FR" sz="3600" b="1" dirty="0">
                <a:solidFill>
                  <a:srgbClr val="000090"/>
                </a:solidFill>
                <a:latin typeface="+mj-lt"/>
                <a:cs typeface="Times New Roman" charset="0"/>
              </a:rPr>
              <a:t>Téléconsultation en anesthésie et ambulatoire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ED4AC2D-A87F-9349-9572-18DB76EB0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85" y="2494151"/>
            <a:ext cx="37846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ociété Française d’Anesthésie et de Réanimation Logo">
            <a:extLst>
              <a:ext uri="{FF2B5EF4-FFF2-40B4-BE49-F238E27FC236}">
                <a16:creationId xmlns:a16="http://schemas.microsoft.com/office/drawing/2014/main" id="{2B6784BB-1A76-9744-9443-824D7F348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9" y="5846158"/>
            <a:ext cx="635998" cy="63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364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D14CECC-9F00-FC44-BD3A-89BD10237239}"/>
              </a:ext>
            </a:extLst>
          </p:cNvPr>
          <p:cNvSpPr txBox="1"/>
          <p:nvPr/>
        </p:nvSpPr>
        <p:spPr>
          <a:xfrm>
            <a:off x="1123391" y="1080650"/>
            <a:ext cx="231471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Proposition téléconsultation </a:t>
            </a:r>
          </a:p>
          <a:p>
            <a:pPr algn="ctr"/>
            <a:r>
              <a:rPr lang="fr-FR" sz="1400" dirty="0"/>
              <a:t>n=267 ( 100%)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36DD4FB-17FD-474F-8847-702808E000F6}"/>
              </a:ext>
            </a:extLst>
          </p:cNvPr>
          <p:cNvSpPr txBox="1"/>
          <p:nvPr/>
        </p:nvSpPr>
        <p:spPr>
          <a:xfrm>
            <a:off x="1123391" y="2528136"/>
            <a:ext cx="231471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Téléconsultation  </a:t>
            </a:r>
          </a:p>
          <a:p>
            <a:pPr algn="ctr"/>
            <a:r>
              <a:rPr lang="fr-FR" sz="1400" dirty="0"/>
              <a:t>n=241( 90 % 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524C213-9DD5-3C46-B45C-E145B6E698BE}"/>
              </a:ext>
            </a:extLst>
          </p:cNvPr>
          <p:cNvSpPr txBox="1"/>
          <p:nvPr/>
        </p:nvSpPr>
        <p:spPr>
          <a:xfrm>
            <a:off x="4146639" y="1169188"/>
            <a:ext cx="410688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Consultation présentielle = 26 ( 10%)</a:t>
            </a:r>
          </a:p>
          <a:p>
            <a:pPr algn="ctr"/>
            <a:endParaRPr lang="fr-FR" sz="1400" b="1" dirty="0"/>
          </a:p>
          <a:p>
            <a:pPr algn="ctr"/>
            <a:r>
              <a:rPr lang="fr-FR" sz="1400" i="1" dirty="0"/>
              <a:t>Pas de connexion internet n=9</a:t>
            </a:r>
          </a:p>
          <a:p>
            <a:pPr algn="ctr"/>
            <a:r>
              <a:rPr lang="fr-FR" sz="1400" i="1" dirty="0"/>
              <a:t>Pas de smartphone n=5</a:t>
            </a:r>
          </a:p>
          <a:p>
            <a:pPr algn="ctr"/>
            <a:r>
              <a:rPr lang="fr-FR" sz="1400" i="1" dirty="0"/>
              <a:t>Echec d’inscription avec l’application n=6</a:t>
            </a:r>
          </a:p>
          <a:p>
            <a:pPr algn="ctr"/>
            <a:r>
              <a:rPr lang="fr-FR" sz="1400" i="1" dirty="0"/>
              <a:t>Préférence présentielle  n=3</a:t>
            </a:r>
          </a:p>
          <a:p>
            <a:pPr algn="ctr"/>
            <a:r>
              <a:rPr lang="fr-FR" sz="1400" i="1" dirty="0"/>
              <a:t>TCS non proposée n=2</a:t>
            </a:r>
          </a:p>
          <a:p>
            <a:pPr algn="ctr"/>
            <a:r>
              <a:rPr lang="fr-FR" sz="1400" i="1" dirty="0"/>
              <a:t>Dossier médical complexe n=1</a:t>
            </a:r>
          </a:p>
          <a:p>
            <a:pPr algn="ctr"/>
            <a:endParaRPr lang="fr-FR" sz="1400" i="1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03BAB12-879F-E441-9850-24C5602795BB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2280749" y="1603870"/>
            <a:ext cx="0" cy="924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317B43F-45D3-9946-9A81-BA7B3C4C5CDD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280749" y="2184851"/>
            <a:ext cx="18658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E9ED2517-EE51-9D4A-AE77-B5E2C026AA6F}"/>
              </a:ext>
            </a:extLst>
          </p:cNvPr>
          <p:cNvGraphicFramePr>
            <a:graphicFrameLocks noGrp="1"/>
          </p:cNvGraphicFramePr>
          <p:nvPr/>
        </p:nvGraphicFramePr>
        <p:xfrm>
          <a:off x="1123391" y="3487376"/>
          <a:ext cx="6897218" cy="2610328"/>
        </p:xfrm>
        <a:graphic>
          <a:graphicData uri="http://schemas.openxmlformats.org/drawingml/2006/table">
            <a:tbl>
              <a:tblPr/>
              <a:tblGrid>
                <a:gridCol w="5566176">
                  <a:extLst>
                    <a:ext uri="{9D8B030D-6E8A-4147-A177-3AD203B41FA5}">
                      <a16:colId xmlns:a16="http://schemas.microsoft.com/office/drawing/2014/main" val="430557738"/>
                    </a:ext>
                  </a:extLst>
                </a:gridCol>
                <a:gridCol w="1331042">
                  <a:extLst>
                    <a:ext uri="{9D8B030D-6E8A-4147-A177-3AD203B41FA5}">
                      <a16:colId xmlns:a16="http://schemas.microsoft.com/office/drawing/2014/main" val="2787567309"/>
                    </a:ext>
                  </a:extLst>
                </a:gridCol>
              </a:tblGrid>
              <a:tr h="18892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 de la téléconsultation (n=241)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349190"/>
                  </a:ext>
                </a:extLst>
              </a:tr>
              <a:tr h="17223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Durée(min)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[12-17]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13987"/>
                  </a:ext>
                </a:extLst>
              </a:tr>
              <a:tr h="17223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Délai entre TCS et intervention (jours)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[5-14]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272428"/>
                  </a:ext>
                </a:extLst>
              </a:tr>
              <a:tr h="17223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Ponctualité du patient( %) 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92 %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564828"/>
                  </a:ext>
                </a:extLst>
              </a:tr>
              <a:tr h="84366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Environnement</a:t>
                      </a:r>
                    </a:p>
                    <a:p>
                      <a:pPr marL="0" algn="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Très adapté ( pièce isolée, pas de bruit environnant)</a:t>
                      </a:r>
                    </a:p>
                    <a:p>
                      <a:pPr marL="0" algn="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Adapté ( lieu isolé, bruit environnant)</a:t>
                      </a:r>
                    </a:p>
                    <a:p>
                      <a:pPr marL="0" algn="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Peu adapté(Espace extérieur, bruit environnant) </a:t>
                      </a:r>
                    </a:p>
                    <a:p>
                      <a:pPr marL="0" algn="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Inadapté(lieu ne permettant pas la confidentialité des échanges)  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8376"/>
                  </a:ext>
                </a:extLst>
              </a:tr>
              <a:tr h="340091">
                <a:tc>
                  <a:txBody>
                    <a:bodyPr/>
                    <a:lstStyle/>
                    <a:p>
                      <a:pPr algn="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Présence d’un tiers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739311"/>
                  </a:ext>
                </a:extLst>
              </a:tr>
              <a:tr h="17223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Convocation en consultation présentielle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61356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BFA1677C-E618-274F-98F7-985E74BCA5FF}"/>
              </a:ext>
            </a:extLst>
          </p:cNvPr>
          <p:cNvSpPr/>
          <p:nvPr/>
        </p:nvSpPr>
        <p:spPr>
          <a:xfrm>
            <a:off x="0" y="0"/>
            <a:ext cx="9144000" cy="7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dirty="0">
                <a:solidFill>
                  <a:srgbClr val="000090"/>
                </a:solidFill>
                <a:cs typeface="Times New Roman" charset="0"/>
              </a:rPr>
              <a:t>Téléconsultation  en anesthésie – Expérience 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30E5496-623A-1D4A-AA47-D8C9BD109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46" y="1876037"/>
            <a:ext cx="1677490" cy="32024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77CD6C0-E2B1-C843-8B16-C2BAF378EC42}"/>
              </a:ext>
            </a:extLst>
          </p:cNvPr>
          <p:cNvPicPr/>
          <p:nvPr/>
        </p:nvPicPr>
        <p:blipFill rotWithShape="1">
          <a:blip r:embed="rId3"/>
          <a:srcRect l="5576" t="7016" r="72121" b="79451"/>
          <a:stretch/>
        </p:blipFill>
        <p:spPr>
          <a:xfrm>
            <a:off x="0" y="6097704"/>
            <a:ext cx="804109" cy="67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4" descr="preencoded.png">
            <a:extLst>
              <a:ext uri="{FF2B5EF4-FFF2-40B4-BE49-F238E27FC236}">
                <a16:creationId xmlns:a16="http://schemas.microsoft.com/office/drawing/2014/main" id="{8E1EFB25-2FA4-534B-B3EA-E2F7AFF5D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32" y="4574815"/>
            <a:ext cx="8102346" cy="201985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</p:pic>
      <p:sp>
        <p:nvSpPr>
          <p:cNvPr id="44" name="Object 37">
            <a:extLst>
              <a:ext uri="{FF2B5EF4-FFF2-40B4-BE49-F238E27FC236}">
                <a16:creationId xmlns:a16="http://schemas.microsoft.com/office/drawing/2014/main" id="{540F16A8-C43A-2D41-B99E-BCBBA6188692}"/>
              </a:ext>
            </a:extLst>
          </p:cNvPr>
          <p:cNvSpPr txBox="1"/>
          <p:nvPr/>
        </p:nvSpPr>
        <p:spPr>
          <a:xfrm>
            <a:off x="886429" y="5004832"/>
            <a:ext cx="6774467" cy="113971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sz="1600" b="1" dirty="0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Audit critères HAS : 6 points                             </a:t>
            </a:r>
            <a:r>
              <a:rPr lang="en-US" sz="1600" b="1" dirty="0" err="1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Complétude</a:t>
            </a:r>
            <a:r>
              <a:rPr lang="en-US" sz="1600" b="1" dirty="0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
</a:t>
            </a:r>
            <a:r>
              <a:rPr lang="en-US" sz="1600" dirty="0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43 (29-53) ans
66 % ASA 1 </a:t>
            </a:r>
            <a:r>
              <a:rPr lang="en-US" sz="1200" dirty="0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
</a:t>
            </a:r>
            <a:endParaRPr lang="en-US" sz="200" dirty="0"/>
          </a:p>
        </p:txBody>
      </p:sp>
      <p:pic>
        <p:nvPicPr>
          <p:cNvPr id="25" name="Object 18" descr="preencoded.png">
            <a:extLst>
              <a:ext uri="{FF2B5EF4-FFF2-40B4-BE49-F238E27FC236}">
                <a16:creationId xmlns:a16="http://schemas.microsoft.com/office/drawing/2014/main" id="{65493556-DBBB-A746-9C84-7D1686A3F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212" y="4661169"/>
            <a:ext cx="1509839" cy="24085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02FD19-8DBA-0643-9376-A076FC4241A5}"/>
              </a:ext>
            </a:extLst>
          </p:cNvPr>
          <p:cNvSpPr/>
          <p:nvPr/>
        </p:nvSpPr>
        <p:spPr>
          <a:xfrm>
            <a:off x="0" y="0"/>
            <a:ext cx="9144000" cy="7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dirty="0">
                <a:solidFill>
                  <a:srgbClr val="000090"/>
                </a:solidFill>
                <a:cs typeface="Times New Roman" charset="0"/>
              </a:rPr>
              <a:t>Téléconsultation  en anesthésie  </a:t>
            </a:r>
          </a:p>
        </p:txBody>
      </p:sp>
      <p:pic>
        <p:nvPicPr>
          <p:cNvPr id="12" name="Object 5" descr="preencoded.png">
            <a:extLst>
              <a:ext uri="{FF2B5EF4-FFF2-40B4-BE49-F238E27FC236}">
                <a16:creationId xmlns:a16="http://schemas.microsoft.com/office/drawing/2014/main" id="{6649E426-4245-7F41-A917-AFC4859BD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58" y="1592468"/>
            <a:ext cx="8067137" cy="22489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3" name="Object 6" descr="preencoded.png">
            <a:extLst>
              <a:ext uri="{FF2B5EF4-FFF2-40B4-BE49-F238E27FC236}">
                <a16:creationId xmlns:a16="http://schemas.microsoft.com/office/drawing/2014/main" id="{BD861C5E-08A6-744B-85F5-30CD677BB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920" y="3005142"/>
            <a:ext cx="3470536" cy="367877"/>
          </a:xfrm>
          <a:prstGeom prst="rect">
            <a:avLst/>
          </a:prstGeom>
        </p:spPr>
      </p:pic>
      <p:pic>
        <p:nvPicPr>
          <p:cNvPr id="14" name="Object 7" descr="preencoded.png">
            <a:extLst>
              <a:ext uri="{FF2B5EF4-FFF2-40B4-BE49-F238E27FC236}">
                <a16:creationId xmlns:a16="http://schemas.microsoft.com/office/drawing/2014/main" id="{C2C2B1D9-054D-B540-B5B0-2239A83D5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00" y="1026125"/>
            <a:ext cx="4855576" cy="36093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</p:pic>
      <p:pic>
        <p:nvPicPr>
          <p:cNvPr id="15" name="Object 8" descr="preencoded.png">
            <a:extLst>
              <a:ext uri="{FF2B5EF4-FFF2-40B4-BE49-F238E27FC236}">
                <a16:creationId xmlns:a16="http://schemas.microsoft.com/office/drawing/2014/main" id="{ECDB98C9-EB27-6147-8136-391B512E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8135" y="1684614"/>
            <a:ext cx="374817" cy="347054"/>
          </a:xfrm>
          <a:prstGeom prst="rect">
            <a:avLst/>
          </a:prstGeom>
        </p:spPr>
      </p:pic>
      <p:pic>
        <p:nvPicPr>
          <p:cNvPr id="16" name="Object 9" descr="preencoded.png">
            <a:extLst>
              <a:ext uri="{FF2B5EF4-FFF2-40B4-BE49-F238E27FC236}">
                <a16:creationId xmlns:a16="http://schemas.microsoft.com/office/drawing/2014/main" id="{1DDAAC0E-D2DD-AA45-8977-9A6F4B16BE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257" y="1750931"/>
            <a:ext cx="340112" cy="226742"/>
          </a:xfrm>
          <a:prstGeom prst="rect">
            <a:avLst/>
          </a:prstGeom>
        </p:spPr>
      </p:pic>
      <p:pic>
        <p:nvPicPr>
          <p:cNvPr id="17" name="Object 10" descr="preencoded.png">
            <a:extLst>
              <a:ext uri="{FF2B5EF4-FFF2-40B4-BE49-F238E27FC236}">
                <a16:creationId xmlns:a16="http://schemas.microsoft.com/office/drawing/2014/main" id="{4EDF6210-AC88-F247-A886-30B67C2123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1329" y="1677263"/>
            <a:ext cx="360935" cy="360935"/>
          </a:xfrm>
          <a:prstGeom prst="rect">
            <a:avLst/>
          </a:prstGeom>
        </p:spPr>
      </p:pic>
      <p:pic>
        <p:nvPicPr>
          <p:cNvPr id="18" name="Object 11" descr="preencoded.png">
            <a:extLst>
              <a:ext uri="{FF2B5EF4-FFF2-40B4-BE49-F238E27FC236}">
                <a16:creationId xmlns:a16="http://schemas.microsoft.com/office/drawing/2014/main" id="{73A3900E-8401-064C-9504-03BDB31F68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95" y="2531732"/>
            <a:ext cx="2748827" cy="1249393"/>
          </a:xfrm>
          <a:prstGeom prst="rect">
            <a:avLst/>
          </a:prstGeom>
        </p:spPr>
      </p:pic>
      <p:pic>
        <p:nvPicPr>
          <p:cNvPr id="19" name="Object 12" descr="preencoded.png">
            <a:extLst>
              <a:ext uri="{FF2B5EF4-FFF2-40B4-BE49-F238E27FC236}">
                <a16:creationId xmlns:a16="http://schemas.microsoft.com/office/drawing/2014/main" id="{8EB82A53-319B-884A-B9A3-1B9B88DFEE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258" y="4062301"/>
            <a:ext cx="4855576" cy="36093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</p:pic>
      <p:pic>
        <p:nvPicPr>
          <p:cNvPr id="20" name="Object 13" descr="preencoded.png">
            <a:extLst>
              <a:ext uri="{FF2B5EF4-FFF2-40B4-BE49-F238E27FC236}">
                <a16:creationId xmlns:a16="http://schemas.microsoft.com/office/drawing/2014/main" id="{C119A6B7-24EB-DB49-950C-EC7686251D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8176" y="4655981"/>
            <a:ext cx="374817" cy="347054"/>
          </a:xfrm>
          <a:prstGeom prst="rect">
            <a:avLst/>
          </a:prstGeom>
        </p:spPr>
      </p:pic>
      <p:pic>
        <p:nvPicPr>
          <p:cNvPr id="21" name="Object 14" descr="preencoded.png">
            <a:extLst>
              <a:ext uri="{FF2B5EF4-FFF2-40B4-BE49-F238E27FC236}">
                <a16:creationId xmlns:a16="http://schemas.microsoft.com/office/drawing/2014/main" id="{455443EB-E4BA-A746-9CB5-7ECF83EFC8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8486" y="4733300"/>
            <a:ext cx="340112" cy="226742"/>
          </a:xfrm>
          <a:prstGeom prst="rect">
            <a:avLst/>
          </a:prstGeom>
        </p:spPr>
      </p:pic>
      <p:pic>
        <p:nvPicPr>
          <p:cNvPr id="22" name="Object 15" descr="preencoded.png">
            <a:extLst>
              <a:ext uri="{FF2B5EF4-FFF2-40B4-BE49-F238E27FC236}">
                <a16:creationId xmlns:a16="http://schemas.microsoft.com/office/drawing/2014/main" id="{A5BA308A-E87E-734D-97F6-39D9B31947F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39875" y="4649040"/>
            <a:ext cx="360935" cy="360935"/>
          </a:xfrm>
          <a:prstGeom prst="rect">
            <a:avLst/>
          </a:prstGeom>
        </p:spPr>
      </p:pic>
      <p:pic>
        <p:nvPicPr>
          <p:cNvPr id="23" name="Object 16" descr="preencoded.png">
            <a:extLst>
              <a:ext uri="{FF2B5EF4-FFF2-40B4-BE49-F238E27FC236}">
                <a16:creationId xmlns:a16="http://schemas.microsoft.com/office/drawing/2014/main" id="{DAC6632A-4BEB-6947-B43D-DD7EBF489E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35257" y="4677896"/>
            <a:ext cx="291525" cy="326230"/>
          </a:xfrm>
          <a:prstGeom prst="rect">
            <a:avLst/>
          </a:prstGeom>
        </p:spPr>
      </p:pic>
      <p:pic>
        <p:nvPicPr>
          <p:cNvPr id="24" name="Object 17" descr="preencoded.png">
            <a:extLst>
              <a:ext uri="{FF2B5EF4-FFF2-40B4-BE49-F238E27FC236}">
                <a16:creationId xmlns:a16="http://schemas.microsoft.com/office/drawing/2014/main" id="{576BD690-F7D0-944F-8948-66FB8B131E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55161" y="1738854"/>
            <a:ext cx="312348" cy="300635"/>
          </a:xfrm>
          <a:prstGeom prst="rect">
            <a:avLst/>
          </a:prstGeom>
        </p:spPr>
      </p:pic>
      <p:pic>
        <p:nvPicPr>
          <p:cNvPr id="26" name="Object 19" descr="preencoded.png">
            <a:extLst>
              <a:ext uri="{FF2B5EF4-FFF2-40B4-BE49-F238E27FC236}">
                <a16:creationId xmlns:a16="http://schemas.microsoft.com/office/drawing/2014/main" id="{761A58EB-959F-9B4C-8497-F6015C9C8E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81242" y="4698455"/>
            <a:ext cx="1509839" cy="2402561"/>
          </a:xfrm>
          <a:prstGeom prst="rect">
            <a:avLst/>
          </a:prstGeom>
        </p:spPr>
      </p:pic>
      <p:pic>
        <p:nvPicPr>
          <p:cNvPr id="27" name="Object 20" descr="preencoded.png">
            <a:extLst>
              <a:ext uri="{FF2B5EF4-FFF2-40B4-BE49-F238E27FC236}">
                <a16:creationId xmlns:a16="http://schemas.microsoft.com/office/drawing/2014/main" id="{ACCFEFE4-998D-1243-A2E7-74B56CA0BD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99523" y="5852027"/>
            <a:ext cx="287588" cy="197716"/>
          </a:xfrm>
          <a:prstGeom prst="rect">
            <a:avLst/>
          </a:prstGeom>
        </p:spPr>
      </p:pic>
      <p:pic>
        <p:nvPicPr>
          <p:cNvPr id="28" name="Object 21" descr="preencoded.png">
            <a:extLst>
              <a:ext uri="{FF2B5EF4-FFF2-40B4-BE49-F238E27FC236}">
                <a16:creationId xmlns:a16="http://schemas.microsoft.com/office/drawing/2014/main" id="{CD08B2D5-D7B6-4D44-871C-857E409E480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425" y="5887704"/>
            <a:ext cx="376320" cy="441767"/>
          </a:xfrm>
          <a:prstGeom prst="rect">
            <a:avLst/>
          </a:prstGeom>
        </p:spPr>
      </p:pic>
      <p:pic>
        <p:nvPicPr>
          <p:cNvPr id="29" name="Object 22" descr="preencoded.png">
            <a:extLst>
              <a:ext uri="{FF2B5EF4-FFF2-40B4-BE49-F238E27FC236}">
                <a16:creationId xmlns:a16="http://schemas.microsoft.com/office/drawing/2014/main" id="{2A9C8668-F146-A848-BD60-D2DD8E3E4E3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56320" y="5801407"/>
            <a:ext cx="209700" cy="215691"/>
          </a:xfrm>
          <a:prstGeom prst="rect">
            <a:avLst/>
          </a:prstGeom>
        </p:spPr>
      </p:pic>
      <p:pic>
        <p:nvPicPr>
          <p:cNvPr id="30" name="Object 23" descr="preencoded.png">
            <a:extLst>
              <a:ext uri="{FF2B5EF4-FFF2-40B4-BE49-F238E27FC236}">
                <a16:creationId xmlns:a16="http://schemas.microsoft.com/office/drawing/2014/main" id="{33516146-F3F0-0945-97C1-60FD8776E72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23546" y="4755942"/>
            <a:ext cx="1545246" cy="125525"/>
          </a:xfrm>
          <a:prstGeom prst="rect">
            <a:avLst/>
          </a:prstGeom>
        </p:spPr>
      </p:pic>
      <p:sp>
        <p:nvSpPr>
          <p:cNvPr id="31" name="Object 24">
            <a:extLst>
              <a:ext uri="{FF2B5EF4-FFF2-40B4-BE49-F238E27FC236}">
                <a16:creationId xmlns:a16="http://schemas.microsoft.com/office/drawing/2014/main" id="{628FF72D-44D7-5640-B4D7-0681AE61F6D4}"/>
              </a:ext>
            </a:extLst>
          </p:cNvPr>
          <p:cNvSpPr txBox="1"/>
          <p:nvPr/>
        </p:nvSpPr>
        <p:spPr>
          <a:xfrm>
            <a:off x="1019675" y="1122096"/>
            <a:ext cx="3706706" cy="20220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sz="1531" b="1" dirty="0">
                <a:solidFill>
                  <a:srgbClr val="1B1B1B"/>
                </a:solidFill>
                <a:latin typeface="Archivo Narrow" pitchFamily="34" charset="0"/>
                <a:ea typeface="Archivo Narrow" pitchFamily="34" charset="-122"/>
                <a:cs typeface="Archivo Narrow" pitchFamily="34" charset="-120"/>
              </a:rPr>
              <a:t>Bénéfice économique ? </a:t>
            </a:r>
            <a:endParaRPr lang="en-US" sz="100" dirty="0"/>
          </a:p>
        </p:txBody>
      </p:sp>
      <p:sp>
        <p:nvSpPr>
          <p:cNvPr id="32" name="Object 25">
            <a:extLst>
              <a:ext uri="{FF2B5EF4-FFF2-40B4-BE49-F238E27FC236}">
                <a16:creationId xmlns:a16="http://schemas.microsoft.com/office/drawing/2014/main" id="{9F3FF8DB-B15E-F547-B57B-161C854B8193}"/>
              </a:ext>
            </a:extLst>
          </p:cNvPr>
          <p:cNvSpPr txBox="1"/>
          <p:nvPr/>
        </p:nvSpPr>
        <p:spPr>
          <a:xfrm>
            <a:off x="1931500" y="1771249"/>
            <a:ext cx="572925" cy="21656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sz="1231" dirty="0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177</a:t>
            </a:r>
            <a:endParaRPr lang="en-US" sz="100" dirty="0"/>
          </a:p>
        </p:txBody>
      </p:sp>
      <p:sp>
        <p:nvSpPr>
          <p:cNvPr id="33" name="Object 26">
            <a:extLst>
              <a:ext uri="{FF2B5EF4-FFF2-40B4-BE49-F238E27FC236}">
                <a16:creationId xmlns:a16="http://schemas.microsoft.com/office/drawing/2014/main" id="{D0AEF6E0-263E-084F-9AE9-291425AC122C}"/>
              </a:ext>
            </a:extLst>
          </p:cNvPr>
          <p:cNvSpPr txBox="1"/>
          <p:nvPr/>
        </p:nvSpPr>
        <p:spPr>
          <a:xfrm>
            <a:off x="2952654" y="1860897"/>
            <a:ext cx="3530133" cy="1776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sz="1231" dirty="0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6 (CHU / privé)</a:t>
            </a:r>
            <a:endParaRPr lang="en-US" sz="100" dirty="0"/>
          </a:p>
        </p:txBody>
      </p:sp>
      <p:sp>
        <p:nvSpPr>
          <p:cNvPr id="34" name="Object 27">
            <a:extLst>
              <a:ext uri="{FF2B5EF4-FFF2-40B4-BE49-F238E27FC236}">
                <a16:creationId xmlns:a16="http://schemas.microsoft.com/office/drawing/2014/main" id="{361691CC-DB9A-754B-83C2-EACEDE520855}"/>
              </a:ext>
            </a:extLst>
          </p:cNvPr>
          <p:cNvSpPr txBox="1"/>
          <p:nvPr/>
        </p:nvSpPr>
        <p:spPr>
          <a:xfrm>
            <a:off x="4065128" y="2210492"/>
            <a:ext cx="3530133" cy="1776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buNone/>
            </a:pPr>
            <a:r>
              <a:rPr lang="en-US" sz="1600" b="1" dirty="0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Cs </a:t>
            </a:r>
            <a:r>
              <a:rPr lang="en-US" sz="1600" b="1" dirty="0" err="1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Anesthésie</a:t>
            </a:r>
            <a:r>
              <a:rPr lang="en-US" sz="1600" b="1" dirty="0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b="1" dirty="0" err="1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</a:t>
            </a:r>
            <a:r>
              <a:rPr lang="en-US" sz="1600" b="1" dirty="0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b="1" dirty="0" err="1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téléconsultation</a:t>
            </a:r>
            <a:endParaRPr lang="en-US" sz="300" dirty="0"/>
          </a:p>
        </p:txBody>
      </p:sp>
      <p:sp>
        <p:nvSpPr>
          <p:cNvPr id="35" name="Object 28">
            <a:extLst>
              <a:ext uri="{FF2B5EF4-FFF2-40B4-BE49-F238E27FC236}">
                <a16:creationId xmlns:a16="http://schemas.microsoft.com/office/drawing/2014/main" id="{6C598D3E-DF13-0345-973C-4BCD6E7D2B60}"/>
              </a:ext>
            </a:extLst>
          </p:cNvPr>
          <p:cNvSpPr txBox="1"/>
          <p:nvPr/>
        </p:nvSpPr>
        <p:spPr>
          <a:xfrm>
            <a:off x="844832" y="2449024"/>
            <a:ext cx="3530133" cy="15931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buNone/>
            </a:pPr>
            <a:r>
              <a:rPr lang="en-US" sz="140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36.9 euros (IQR : [19.3; 99.3]) </a:t>
            </a:r>
            <a:endParaRPr lang="en-US" sz="300" dirty="0"/>
          </a:p>
        </p:txBody>
      </p:sp>
      <p:sp>
        <p:nvSpPr>
          <p:cNvPr id="36" name="Object 29">
            <a:extLst>
              <a:ext uri="{FF2B5EF4-FFF2-40B4-BE49-F238E27FC236}">
                <a16:creationId xmlns:a16="http://schemas.microsoft.com/office/drawing/2014/main" id="{EAE3794F-892E-6F4A-864A-EEFFD7CEEE52}"/>
              </a:ext>
            </a:extLst>
          </p:cNvPr>
          <p:cNvSpPr txBox="1"/>
          <p:nvPr/>
        </p:nvSpPr>
        <p:spPr>
          <a:xfrm>
            <a:off x="4026099" y="2455504"/>
            <a:ext cx="3530133" cy="15931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buNone/>
            </a:pPr>
            <a:r>
              <a:rPr lang="en-US" sz="1400">
                <a:solidFill>
                  <a:srgbClr val="33333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1.04 euros (IQR : [0.69 ; 1.39])</a:t>
            </a:r>
            <a:endParaRPr lang="en-US" sz="300" dirty="0"/>
          </a:p>
        </p:txBody>
      </p:sp>
      <p:sp>
        <p:nvSpPr>
          <p:cNvPr id="37" name="Object 30">
            <a:extLst>
              <a:ext uri="{FF2B5EF4-FFF2-40B4-BE49-F238E27FC236}">
                <a16:creationId xmlns:a16="http://schemas.microsoft.com/office/drawing/2014/main" id="{9EBDD175-1DF6-C94E-A043-5FE4B980A5BB}"/>
              </a:ext>
            </a:extLst>
          </p:cNvPr>
          <p:cNvSpPr txBox="1"/>
          <p:nvPr/>
        </p:nvSpPr>
        <p:spPr>
          <a:xfrm>
            <a:off x="3979813" y="3102107"/>
            <a:ext cx="3530133" cy="20220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buNone/>
            </a:pPr>
            <a:r>
              <a:rPr lang="en-US" b="1" dirty="0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Coût total : 13 839 € vs 255 €</a:t>
            </a:r>
            <a:endParaRPr lang="en-US" sz="300" dirty="0"/>
          </a:p>
        </p:txBody>
      </p:sp>
      <p:sp>
        <p:nvSpPr>
          <p:cNvPr id="38" name="Object 31">
            <a:extLst>
              <a:ext uri="{FF2B5EF4-FFF2-40B4-BE49-F238E27FC236}">
                <a16:creationId xmlns:a16="http://schemas.microsoft.com/office/drawing/2014/main" id="{8CEAF6B7-0C64-7040-98E8-E46B30BADBAB}"/>
              </a:ext>
            </a:extLst>
          </p:cNvPr>
          <p:cNvSpPr txBox="1"/>
          <p:nvPr/>
        </p:nvSpPr>
        <p:spPr>
          <a:xfrm>
            <a:off x="844730" y="2210391"/>
            <a:ext cx="3530133" cy="1776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buNone/>
            </a:pPr>
            <a:r>
              <a:rPr lang="en-US" sz="1600" b="1" dirty="0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Cs </a:t>
            </a:r>
            <a:r>
              <a:rPr lang="en-US" sz="1600" b="1" dirty="0" err="1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chirurgie</a:t>
            </a:r>
            <a:r>
              <a:rPr lang="en-US" sz="1600" b="1" dirty="0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b="1" dirty="0" err="1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</a:t>
            </a:r>
            <a:r>
              <a:rPr lang="en-US" sz="1600" b="1" dirty="0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b="1" dirty="0" err="1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présentiel</a:t>
            </a:r>
            <a:r>
              <a:rPr lang="en-US" sz="1600" b="1" dirty="0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endParaRPr lang="en-US" sz="300" dirty="0"/>
          </a:p>
        </p:txBody>
      </p:sp>
      <p:sp>
        <p:nvSpPr>
          <p:cNvPr id="39" name="Object 32">
            <a:extLst>
              <a:ext uri="{FF2B5EF4-FFF2-40B4-BE49-F238E27FC236}">
                <a16:creationId xmlns:a16="http://schemas.microsoft.com/office/drawing/2014/main" id="{C2F55950-3EF1-494C-B7B5-B39C81A5D6B1}"/>
              </a:ext>
            </a:extLst>
          </p:cNvPr>
          <p:cNvSpPr txBox="1"/>
          <p:nvPr/>
        </p:nvSpPr>
        <p:spPr>
          <a:xfrm>
            <a:off x="4680676" y="1879530"/>
            <a:ext cx="3530133" cy="1776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sz="1231" dirty="0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Tous types de chirurgie</a:t>
            </a:r>
            <a:endParaRPr lang="en-US" sz="100" dirty="0"/>
          </a:p>
        </p:txBody>
      </p:sp>
      <p:sp>
        <p:nvSpPr>
          <p:cNvPr id="40" name="Object 33">
            <a:extLst>
              <a:ext uri="{FF2B5EF4-FFF2-40B4-BE49-F238E27FC236}">
                <a16:creationId xmlns:a16="http://schemas.microsoft.com/office/drawing/2014/main" id="{75D79A4E-A0A9-9F4F-92AD-5C8BECC09DD3}"/>
              </a:ext>
            </a:extLst>
          </p:cNvPr>
          <p:cNvSpPr txBox="1"/>
          <p:nvPr/>
        </p:nvSpPr>
        <p:spPr>
          <a:xfrm>
            <a:off x="1023490" y="4118469"/>
            <a:ext cx="3706706" cy="20220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sz="1531" b="1" dirty="0">
                <a:solidFill>
                  <a:srgbClr val="1B1B1B"/>
                </a:solidFill>
                <a:latin typeface="Archivo Narrow" pitchFamily="34" charset="0"/>
                <a:ea typeface="Archivo Narrow" pitchFamily="34" charset="-122"/>
                <a:cs typeface="Archivo Narrow" pitchFamily="34" charset="-120"/>
              </a:rPr>
              <a:t>Qualité des téléconsultations  ? </a:t>
            </a:r>
            <a:endParaRPr lang="en-US" sz="100" dirty="0"/>
          </a:p>
        </p:txBody>
      </p:sp>
      <p:sp>
        <p:nvSpPr>
          <p:cNvPr id="41" name="Object 34">
            <a:extLst>
              <a:ext uri="{FF2B5EF4-FFF2-40B4-BE49-F238E27FC236}">
                <a16:creationId xmlns:a16="http://schemas.microsoft.com/office/drawing/2014/main" id="{F5AA5A49-41A0-0A48-8A94-C6B47724C0D7}"/>
              </a:ext>
            </a:extLst>
          </p:cNvPr>
          <p:cNvSpPr txBox="1"/>
          <p:nvPr/>
        </p:nvSpPr>
        <p:spPr>
          <a:xfrm>
            <a:off x="1989513" y="4780657"/>
            <a:ext cx="3530133" cy="1776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ts val="1474"/>
              </a:lnSpc>
            </a:pPr>
            <a:r>
              <a:rPr lang="en-US" sz="1231" dirty="0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313</a:t>
            </a:r>
            <a:endParaRPr lang="en-US" sz="100" dirty="0"/>
          </a:p>
        </p:txBody>
      </p:sp>
      <p:sp>
        <p:nvSpPr>
          <p:cNvPr id="42" name="Object 35">
            <a:extLst>
              <a:ext uri="{FF2B5EF4-FFF2-40B4-BE49-F238E27FC236}">
                <a16:creationId xmlns:a16="http://schemas.microsoft.com/office/drawing/2014/main" id="{731B8A5F-90C7-5444-9309-5D8ACD8C44AF}"/>
              </a:ext>
            </a:extLst>
          </p:cNvPr>
          <p:cNvSpPr txBox="1"/>
          <p:nvPr/>
        </p:nvSpPr>
        <p:spPr>
          <a:xfrm>
            <a:off x="3181497" y="4768569"/>
            <a:ext cx="3530133" cy="1776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sz="1231" dirty="0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7 (CHU / privé)</a:t>
            </a:r>
            <a:endParaRPr lang="en-US" sz="100" dirty="0"/>
          </a:p>
        </p:txBody>
      </p:sp>
      <p:sp>
        <p:nvSpPr>
          <p:cNvPr id="43" name="Object 36">
            <a:extLst>
              <a:ext uri="{FF2B5EF4-FFF2-40B4-BE49-F238E27FC236}">
                <a16:creationId xmlns:a16="http://schemas.microsoft.com/office/drawing/2014/main" id="{BC5A3889-3262-764D-A654-3EC669DB70B4}"/>
              </a:ext>
            </a:extLst>
          </p:cNvPr>
          <p:cNvSpPr txBox="1"/>
          <p:nvPr/>
        </p:nvSpPr>
        <p:spPr>
          <a:xfrm>
            <a:off x="5089767" y="4774613"/>
            <a:ext cx="3530133" cy="1776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sz="1231" dirty="0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Orthopédie </a:t>
            </a:r>
            <a:endParaRPr lang="en-US" sz="100" dirty="0"/>
          </a:p>
        </p:txBody>
      </p:sp>
      <p:sp>
        <p:nvSpPr>
          <p:cNvPr id="45" name="Object 38">
            <a:extLst>
              <a:ext uri="{FF2B5EF4-FFF2-40B4-BE49-F238E27FC236}">
                <a16:creationId xmlns:a16="http://schemas.microsoft.com/office/drawing/2014/main" id="{6878E184-6E6E-274B-B048-378A08F6D3CC}"/>
              </a:ext>
            </a:extLst>
          </p:cNvPr>
          <p:cNvSpPr txBox="1"/>
          <p:nvPr/>
        </p:nvSpPr>
        <p:spPr>
          <a:xfrm>
            <a:off x="5993889" y="6106383"/>
            <a:ext cx="792216" cy="3661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sz="1789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91% </a:t>
            </a:r>
            <a:endParaRPr lang="en-US" sz="100" dirty="0"/>
          </a:p>
        </p:txBody>
      </p:sp>
      <p:sp>
        <p:nvSpPr>
          <p:cNvPr id="46" name="Object 39">
            <a:extLst>
              <a:ext uri="{FF2B5EF4-FFF2-40B4-BE49-F238E27FC236}">
                <a16:creationId xmlns:a16="http://schemas.microsoft.com/office/drawing/2014/main" id="{FDAB338D-CF1A-8E40-96BA-4B9C8E624539}"/>
              </a:ext>
            </a:extLst>
          </p:cNvPr>
          <p:cNvSpPr txBox="1"/>
          <p:nvPr/>
        </p:nvSpPr>
        <p:spPr>
          <a:xfrm>
            <a:off x="4594759" y="6090944"/>
            <a:ext cx="954261" cy="26243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sz="1789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97,6% </a:t>
            </a:r>
            <a:endParaRPr lang="en-US" sz="100" dirty="0"/>
          </a:p>
        </p:txBody>
      </p:sp>
      <p:sp>
        <p:nvSpPr>
          <p:cNvPr id="47" name="Object 40">
            <a:extLst>
              <a:ext uri="{FF2B5EF4-FFF2-40B4-BE49-F238E27FC236}">
                <a16:creationId xmlns:a16="http://schemas.microsoft.com/office/drawing/2014/main" id="{D71813E5-D0A9-A641-8F76-1312563E14BE}"/>
              </a:ext>
            </a:extLst>
          </p:cNvPr>
          <p:cNvSpPr txBox="1"/>
          <p:nvPr/>
        </p:nvSpPr>
        <p:spPr>
          <a:xfrm>
            <a:off x="2358007" y="6049743"/>
            <a:ext cx="924897" cy="2941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sz="2089" b="1" dirty="0">
                <a:solidFill>
                  <a:srgbClr val="0136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 [4;5] </a:t>
            </a:r>
            <a:endParaRPr lang="en-US" sz="100" dirty="0"/>
          </a:p>
        </p:txBody>
      </p:sp>
      <p:sp>
        <p:nvSpPr>
          <p:cNvPr id="48" name="Object 41">
            <a:extLst>
              <a:ext uri="{FF2B5EF4-FFF2-40B4-BE49-F238E27FC236}">
                <a16:creationId xmlns:a16="http://schemas.microsoft.com/office/drawing/2014/main" id="{CC52AA26-38FA-604B-A38A-4F6D5CBF0DE6}"/>
              </a:ext>
            </a:extLst>
          </p:cNvPr>
          <p:cNvSpPr txBox="1"/>
          <p:nvPr/>
        </p:nvSpPr>
        <p:spPr>
          <a:xfrm>
            <a:off x="7598761" y="6399266"/>
            <a:ext cx="1264440" cy="10416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sz="758" b="1" dirty="0">
                <a:solidFill>
                  <a:srgbClr val="1B1B1B"/>
                </a:solidFill>
                <a:latin typeface="Archivo Narrow" pitchFamily="34" charset="0"/>
                <a:ea typeface="Archivo Narrow" pitchFamily="34" charset="-122"/>
                <a:cs typeface="Archivo Narrow" pitchFamily="34" charset="-120"/>
              </a:rPr>
              <a:t>Dr Katia Griscenco</a:t>
            </a:r>
            <a:endParaRPr lang="en-US" sz="100" dirty="0"/>
          </a:p>
        </p:txBody>
      </p:sp>
      <p:sp>
        <p:nvSpPr>
          <p:cNvPr id="49" name="Object 42">
            <a:extLst>
              <a:ext uri="{FF2B5EF4-FFF2-40B4-BE49-F238E27FC236}">
                <a16:creationId xmlns:a16="http://schemas.microsoft.com/office/drawing/2014/main" id="{EA3BA484-2778-514F-909F-BEF6F287C8C4}"/>
              </a:ext>
            </a:extLst>
          </p:cNvPr>
          <p:cNvSpPr txBox="1"/>
          <p:nvPr/>
        </p:nvSpPr>
        <p:spPr>
          <a:xfrm>
            <a:off x="7488455" y="3609177"/>
            <a:ext cx="1264440" cy="10416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buNone/>
            </a:pPr>
            <a:r>
              <a:rPr lang="en-US" sz="758" b="1" dirty="0">
                <a:solidFill>
                  <a:srgbClr val="1B1B1B"/>
                </a:solidFill>
                <a:latin typeface="Archivo Narrow" pitchFamily="34" charset="0"/>
                <a:ea typeface="Archivo Narrow" pitchFamily="34" charset="-122"/>
                <a:cs typeface="Archivo Narrow" pitchFamily="34" charset="-120"/>
              </a:rPr>
              <a:t>Dr Corentyn ayrault </a:t>
            </a: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321781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07602"/>
            <a:ext cx="9144000" cy="6050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 ✓  Autorisée et remboursée en anesthésie</a:t>
            </a:r>
          </a:p>
          <a:p>
            <a:pPr marL="0" indent="0">
              <a:buNone/>
            </a:pPr>
            <a:endParaRPr lang="fr-FR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✓ Simplification du parcours pour les patients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		Limitation du transport </a:t>
            </a:r>
          </a:p>
          <a:p>
            <a:pPr marL="0" indent="0">
              <a:buNone/>
            </a:pPr>
            <a:r>
              <a:rPr lang="fr-FR" dirty="0"/>
              <a:t>		Limitation du temps consacré</a:t>
            </a:r>
          </a:p>
          <a:p>
            <a:pPr marL="0" indent="0">
              <a:buNone/>
            </a:pPr>
            <a:endParaRPr lang="fr-FR" sz="1200" dirty="0"/>
          </a:p>
          <a:p>
            <a:pPr marL="57150" indent="0">
              <a:buNone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>
                <a:solidFill>
                  <a:srgbClr val="002060"/>
                </a:solidFill>
              </a:rPr>
              <a:t>✓Sécurisation des échanges  ( prestataires TC ) </a:t>
            </a:r>
          </a:p>
          <a:p>
            <a:pPr marL="57150" indent="0">
              <a:buNone/>
            </a:pPr>
            <a:endParaRPr lang="fr-FR" sz="1200" dirty="0">
              <a:solidFill>
                <a:srgbClr val="002060"/>
              </a:solidFill>
            </a:endParaRPr>
          </a:p>
          <a:p>
            <a:pPr marL="57150" indent="0">
              <a:buNone/>
            </a:pPr>
            <a:r>
              <a:rPr lang="fr-FR" dirty="0">
                <a:solidFill>
                  <a:srgbClr val="002060"/>
                </a:solidFill>
              </a:rPr>
              <a:t>✓ Formalisation des échanges</a:t>
            </a:r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r>
              <a:rPr lang="fr-FR" dirty="0"/>
              <a:t>→ Proposition alternative </a:t>
            </a:r>
            <a:r>
              <a:rPr lang="fr-FR" b="1" i="1" dirty="0">
                <a:solidFill>
                  <a:srgbClr val="002060"/>
                </a:solidFill>
              </a:rPr>
              <a:t>non obligatoire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398" y="2172841"/>
            <a:ext cx="1827372" cy="612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509DC6-8DE3-3B4D-8BA6-03423C45871E}"/>
              </a:ext>
            </a:extLst>
          </p:cNvPr>
          <p:cNvSpPr/>
          <p:nvPr/>
        </p:nvSpPr>
        <p:spPr>
          <a:xfrm>
            <a:off x="0" y="0"/>
            <a:ext cx="9144000" cy="7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dirty="0">
                <a:solidFill>
                  <a:srgbClr val="000090"/>
                </a:solidFill>
                <a:cs typeface="Times New Roman" charset="0"/>
              </a:rPr>
              <a:t>Téléconsultation  en anesthésie </a:t>
            </a:r>
          </a:p>
        </p:txBody>
      </p:sp>
    </p:spTree>
    <p:extLst>
      <p:ext uri="{BB962C8B-B14F-4D97-AF65-F5344CB8AC3E}">
        <p14:creationId xmlns:p14="http://schemas.microsoft.com/office/powerpoint/2010/main" val="180924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B889B91-6299-2241-9DC0-37912F732F98}"/>
              </a:ext>
            </a:extLst>
          </p:cNvPr>
          <p:cNvSpPr/>
          <p:nvPr/>
        </p:nvSpPr>
        <p:spPr>
          <a:xfrm>
            <a:off x="-1909672" y="1162978"/>
            <a:ext cx="8518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rgbClr val="000090"/>
                </a:solidFill>
                <a:cs typeface="Times New Roman" charset="0"/>
              </a:rPr>
              <a:t>Ambulatoire  ?  </a:t>
            </a:r>
          </a:p>
          <a:p>
            <a:pPr algn="ctr"/>
            <a:r>
              <a:rPr lang="fr-FR" sz="2800" dirty="0">
                <a:cs typeface="Times New Roman" charset="0"/>
              </a:rPr>
              <a:t>Concept organisationnel</a:t>
            </a:r>
          </a:p>
          <a:p>
            <a:pPr algn="ctr"/>
            <a:r>
              <a:rPr lang="fr-FR" sz="2800" dirty="0">
                <a:cs typeface="Times New Roman" charset="0"/>
              </a:rPr>
              <a:t>séjour &lt;12 Heures 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dirty="0">
                <a:solidFill>
                  <a:srgbClr val="000090"/>
                </a:solidFill>
                <a:cs typeface="Times New Roman" charset="0"/>
              </a:rPr>
              <a:t>Téléconsultation  en anesthésie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03B627-B11F-9D4C-BBB7-BBCB0F84D5B2}"/>
              </a:ext>
            </a:extLst>
          </p:cNvPr>
          <p:cNvSpPr/>
          <p:nvPr/>
        </p:nvSpPr>
        <p:spPr>
          <a:xfrm>
            <a:off x="530815" y="3325962"/>
            <a:ext cx="435786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solidFill>
                  <a:srgbClr val="000090"/>
                </a:solidFill>
                <a:cs typeface="Times New Roman" charset="0"/>
              </a:rPr>
              <a:t>Téléconsultation ?</a:t>
            </a:r>
          </a:p>
          <a:p>
            <a:pPr algn="ctr"/>
            <a:r>
              <a:rPr lang="fr-FR" sz="2800" dirty="0" err="1">
                <a:cs typeface="Times New Roman" charset="0"/>
              </a:rPr>
              <a:t>Video</a:t>
            </a:r>
            <a:r>
              <a:rPr lang="fr-FR" sz="2800" dirty="0">
                <a:cs typeface="Times New Roman" charset="0"/>
              </a:rPr>
              <a:t> consultation sécurisée</a:t>
            </a:r>
          </a:p>
          <a:p>
            <a:endParaRPr lang="fr-FR" sz="4000" dirty="0">
              <a:solidFill>
                <a:srgbClr val="000090"/>
              </a:solidFill>
              <a:cs typeface="Times New Roman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ACAEFC-357C-514F-A987-87354114E1E3}"/>
              </a:ext>
            </a:extLst>
          </p:cNvPr>
          <p:cNvSpPr/>
          <p:nvPr/>
        </p:nvSpPr>
        <p:spPr>
          <a:xfrm>
            <a:off x="5602156" y="1401301"/>
            <a:ext cx="271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  <a:cs typeface="Times New Roman" charset="0"/>
              </a:rPr>
              <a:t>OPTIMISATION</a:t>
            </a:r>
          </a:p>
          <a:p>
            <a:r>
              <a:rPr lang="fr-FR" sz="2000" dirty="0">
                <a:solidFill>
                  <a:srgbClr val="000090"/>
                </a:solidFill>
                <a:cs typeface="Times New Roman" charset="0"/>
              </a:rPr>
              <a:t>de l’hospitalisation </a:t>
            </a:r>
            <a:r>
              <a:rPr lang="fr-FR" sz="1400" dirty="0">
                <a:solidFill>
                  <a:srgbClr val="000090"/>
                </a:solidFill>
                <a:cs typeface="Times New Roman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E53AD1-ACE5-F24A-A6DC-60DC083E485F}"/>
              </a:ext>
            </a:extLst>
          </p:cNvPr>
          <p:cNvSpPr/>
          <p:nvPr/>
        </p:nvSpPr>
        <p:spPr>
          <a:xfrm>
            <a:off x="5602156" y="3491564"/>
            <a:ext cx="271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  <a:cs typeface="Times New Roman" charset="0"/>
              </a:rPr>
              <a:t>OPTIMISATION</a:t>
            </a:r>
          </a:p>
          <a:p>
            <a:r>
              <a:rPr lang="fr-FR" sz="2000" dirty="0">
                <a:solidFill>
                  <a:srgbClr val="000090"/>
                </a:solidFill>
                <a:cs typeface="Times New Roman" charset="0"/>
              </a:rPr>
              <a:t>de la consultation  ? </a:t>
            </a:r>
            <a:r>
              <a:rPr lang="fr-FR" sz="1400" dirty="0">
                <a:solidFill>
                  <a:srgbClr val="000090"/>
                </a:solidFill>
                <a:cs typeface="Times New Roman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9646C1-5C45-364D-BD35-CBBF5ED41870}"/>
              </a:ext>
            </a:extLst>
          </p:cNvPr>
          <p:cNvSpPr/>
          <p:nvPr/>
        </p:nvSpPr>
        <p:spPr>
          <a:xfrm>
            <a:off x="1157696" y="5801447"/>
            <a:ext cx="5975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000090"/>
                </a:solidFill>
                <a:cs typeface="Times New Roman" charset="0"/>
              </a:rPr>
              <a:t>OPTIMISATION </a:t>
            </a:r>
            <a:r>
              <a:rPr lang="fr-FR" sz="2800" dirty="0">
                <a:solidFill>
                  <a:srgbClr val="000090"/>
                </a:solidFill>
                <a:cs typeface="Times New Roman" charset="0"/>
              </a:rPr>
              <a:t>du parcours patient  </a:t>
            </a:r>
            <a:endParaRPr lang="fr-FR" dirty="0">
              <a:solidFill>
                <a:srgbClr val="000090"/>
              </a:solidFill>
              <a:cs typeface="Times New Roman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8869565-0E4B-4547-A947-8CC1E4616B9E}"/>
              </a:ext>
            </a:extLst>
          </p:cNvPr>
          <p:cNvSpPr txBox="1"/>
          <p:nvPr/>
        </p:nvSpPr>
        <p:spPr>
          <a:xfrm>
            <a:off x="6931433" y="5785380"/>
            <a:ext cx="581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2060"/>
                </a:solidFill>
              </a:rPr>
              <a:t>?</a:t>
            </a:r>
            <a:endParaRPr lang="fr-FR" sz="1100" dirty="0">
              <a:solidFill>
                <a:srgbClr val="00206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E8EE825-E364-8541-B2C2-DAEDEE019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09" y="4676109"/>
            <a:ext cx="503693" cy="503693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309EA00-EA6D-324F-9558-F316907D3BBF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551370" y="4980904"/>
            <a:ext cx="946488" cy="0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E00B527D-9479-0C40-BB76-C4F753D60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1677799" y="4734589"/>
            <a:ext cx="503692" cy="50369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F914BA2-D99E-D54F-BE3E-9DFA90EF0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858" y="4520940"/>
            <a:ext cx="1533213" cy="91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0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dirty="0">
                <a:solidFill>
                  <a:srgbClr val="000090"/>
                </a:solidFill>
                <a:cs typeface="Times New Roman" charset="0"/>
              </a:rPr>
              <a:t>Téléconsultation  en anesthésie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D585248-8B41-4341-8FA5-0FD87521D0DE}"/>
              </a:ext>
            </a:extLst>
          </p:cNvPr>
          <p:cNvSpPr txBox="1"/>
          <p:nvPr/>
        </p:nvSpPr>
        <p:spPr>
          <a:xfrm>
            <a:off x="225226" y="979687"/>
            <a:ext cx="360918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i="1" dirty="0"/>
              <a:t>Cs d’anesthésie </a:t>
            </a:r>
            <a:r>
              <a:rPr lang="fr-FR" sz="2400" i="1" dirty="0">
                <a:solidFill>
                  <a:srgbClr val="FF0000"/>
                </a:solidFill>
              </a:rPr>
              <a:t>obligatoire</a:t>
            </a:r>
            <a:r>
              <a:rPr lang="fr-FR" sz="2400" i="1" dirty="0"/>
              <a:t> </a:t>
            </a:r>
          </a:p>
          <a:p>
            <a:r>
              <a:rPr lang="fr-FR" sz="2400" i="1" dirty="0"/>
              <a:t>Décret 1994</a:t>
            </a:r>
          </a:p>
          <a:p>
            <a:r>
              <a:rPr lang="fr-FR" sz="2400" i="1" dirty="0"/>
              <a:t>&gt; 48 H00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03B627-B11F-9D4C-BBB7-BBCB0F84D5B2}"/>
              </a:ext>
            </a:extLst>
          </p:cNvPr>
          <p:cNvSpPr/>
          <p:nvPr/>
        </p:nvSpPr>
        <p:spPr>
          <a:xfrm>
            <a:off x="4374483" y="1158279"/>
            <a:ext cx="40575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solidFill>
                  <a:srgbClr val="000090"/>
                </a:solidFill>
                <a:cs typeface="Times New Roman" charset="0"/>
              </a:rPr>
              <a:t>Téléconsultation ? </a:t>
            </a:r>
            <a:endParaRPr lang="fr-FR" sz="40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BD6AF2F-6026-FB4C-8605-1A9EB41C80B0}"/>
              </a:ext>
            </a:extLst>
          </p:cNvPr>
          <p:cNvSpPr txBox="1"/>
          <p:nvPr/>
        </p:nvSpPr>
        <p:spPr>
          <a:xfrm>
            <a:off x="132937" y="3439911"/>
            <a:ext cx="65274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2020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0CF4EFEC-8AEE-E345-8E71-8D4DC845A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7" y="2955898"/>
            <a:ext cx="647417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77F3B3DD-53AF-4F45-ADA8-00FF536C1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54" y="2562197"/>
            <a:ext cx="1627137" cy="91119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6C24456-9E4D-064B-AEC6-3C9CCE78A6CE}"/>
              </a:ext>
            </a:extLst>
          </p:cNvPr>
          <p:cNvSpPr/>
          <p:nvPr/>
        </p:nvSpPr>
        <p:spPr>
          <a:xfrm>
            <a:off x="1834732" y="2810471"/>
            <a:ext cx="7762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PAIEMENT   TC = CS , même pour primo consultation  </a:t>
            </a:r>
          </a:p>
        </p:txBody>
      </p:sp>
      <p:pic>
        <p:nvPicPr>
          <p:cNvPr id="35" name="Picture 2" descr="Société Française d’Anesthésie et de Réanimation Logo">
            <a:extLst>
              <a:ext uri="{FF2B5EF4-FFF2-40B4-BE49-F238E27FC236}">
                <a16:creationId xmlns:a16="http://schemas.microsoft.com/office/drawing/2014/main" id="{45D227B7-4DC3-D64B-9C27-7C94CD796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03" y="3397305"/>
            <a:ext cx="687931" cy="68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081929B-705F-B347-8509-B706F3053D17}"/>
              </a:ext>
            </a:extLst>
          </p:cNvPr>
          <p:cNvSpPr/>
          <p:nvPr/>
        </p:nvSpPr>
        <p:spPr>
          <a:xfrm>
            <a:off x="1662534" y="3530735"/>
            <a:ext cx="7601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RPP – Préconisation adaptation de soins contexte COVID 19 </a:t>
            </a:r>
          </a:p>
        </p:txBody>
      </p:sp>
      <p:pic>
        <p:nvPicPr>
          <p:cNvPr id="37" name="Image 3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FE98F426-DA4C-F64C-AAC3-8A24EC2F3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37" y="4343835"/>
            <a:ext cx="3248723" cy="226239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E6880B8-5371-054B-8981-413BD1A11B37}"/>
              </a:ext>
            </a:extLst>
          </p:cNvPr>
          <p:cNvSpPr/>
          <p:nvPr/>
        </p:nvSpPr>
        <p:spPr>
          <a:xfrm>
            <a:off x="794116" y="5557739"/>
            <a:ext cx="8124604" cy="304807"/>
          </a:xfrm>
          <a:prstGeom prst="rect">
            <a:avLst/>
          </a:pr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696235"/>
                      <a:gd name="connsiteY0" fmla="*/ 0 h 463138"/>
                      <a:gd name="connsiteX1" fmla="*/ 515056 w 7696235"/>
                      <a:gd name="connsiteY1" fmla="*/ 0 h 463138"/>
                      <a:gd name="connsiteX2" fmla="*/ 876187 w 7696235"/>
                      <a:gd name="connsiteY2" fmla="*/ 0 h 463138"/>
                      <a:gd name="connsiteX3" fmla="*/ 1622130 w 7696235"/>
                      <a:gd name="connsiteY3" fmla="*/ 0 h 463138"/>
                      <a:gd name="connsiteX4" fmla="*/ 2137185 w 7696235"/>
                      <a:gd name="connsiteY4" fmla="*/ 0 h 463138"/>
                      <a:gd name="connsiteX5" fmla="*/ 2652241 w 7696235"/>
                      <a:gd name="connsiteY5" fmla="*/ 0 h 463138"/>
                      <a:gd name="connsiteX6" fmla="*/ 3398184 w 7696235"/>
                      <a:gd name="connsiteY6" fmla="*/ 0 h 463138"/>
                      <a:gd name="connsiteX7" fmla="*/ 3836277 w 7696235"/>
                      <a:gd name="connsiteY7" fmla="*/ 0 h 463138"/>
                      <a:gd name="connsiteX8" fmla="*/ 4582220 w 7696235"/>
                      <a:gd name="connsiteY8" fmla="*/ 0 h 463138"/>
                      <a:gd name="connsiteX9" fmla="*/ 5328163 w 7696235"/>
                      <a:gd name="connsiteY9" fmla="*/ 0 h 463138"/>
                      <a:gd name="connsiteX10" fmla="*/ 5920181 w 7696235"/>
                      <a:gd name="connsiteY10" fmla="*/ 0 h 463138"/>
                      <a:gd name="connsiteX11" fmla="*/ 6666124 w 7696235"/>
                      <a:gd name="connsiteY11" fmla="*/ 0 h 463138"/>
                      <a:gd name="connsiteX12" fmla="*/ 7181179 w 7696235"/>
                      <a:gd name="connsiteY12" fmla="*/ 0 h 463138"/>
                      <a:gd name="connsiteX13" fmla="*/ 7696235 w 7696235"/>
                      <a:gd name="connsiteY13" fmla="*/ 0 h 463138"/>
                      <a:gd name="connsiteX14" fmla="*/ 7696235 w 7696235"/>
                      <a:gd name="connsiteY14" fmla="*/ 463138 h 463138"/>
                      <a:gd name="connsiteX15" fmla="*/ 7104217 w 7696235"/>
                      <a:gd name="connsiteY15" fmla="*/ 463138 h 463138"/>
                      <a:gd name="connsiteX16" fmla="*/ 6512199 w 7696235"/>
                      <a:gd name="connsiteY16" fmla="*/ 463138 h 463138"/>
                      <a:gd name="connsiteX17" fmla="*/ 5766256 w 7696235"/>
                      <a:gd name="connsiteY17" fmla="*/ 463138 h 463138"/>
                      <a:gd name="connsiteX18" fmla="*/ 5174238 w 7696235"/>
                      <a:gd name="connsiteY18" fmla="*/ 463138 h 463138"/>
                      <a:gd name="connsiteX19" fmla="*/ 4813107 w 7696235"/>
                      <a:gd name="connsiteY19" fmla="*/ 463138 h 463138"/>
                      <a:gd name="connsiteX20" fmla="*/ 4375014 w 7696235"/>
                      <a:gd name="connsiteY20" fmla="*/ 463138 h 463138"/>
                      <a:gd name="connsiteX21" fmla="*/ 3629071 w 7696235"/>
                      <a:gd name="connsiteY21" fmla="*/ 463138 h 463138"/>
                      <a:gd name="connsiteX22" fmla="*/ 3037053 w 7696235"/>
                      <a:gd name="connsiteY22" fmla="*/ 463138 h 463138"/>
                      <a:gd name="connsiteX23" fmla="*/ 2598959 w 7696235"/>
                      <a:gd name="connsiteY23" fmla="*/ 463138 h 463138"/>
                      <a:gd name="connsiteX24" fmla="*/ 2006941 w 7696235"/>
                      <a:gd name="connsiteY24" fmla="*/ 463138 h 463138"/>
                      <a:gd name="connsiteX25" fmla="*/ 1645810 w 7696235"/>
                      <a:gd name="connsiteY25" fmla="*/ 463138 h 463138"/>
                      <a:gd name="connsiteX26" fmla="*/ 1284679 w 7696235"/>
                      <a:gd name="connsiteY26" fmla="*/ 463138 h 463138"/>
                      <a:gd name="connsiteX27" fmla="*/ 692661 w 7696235"/>
                      <a:gd name="connsiteY27" fmla="*/ 463138 h 463138"/>
                      <a:gd name="connsiteX28" fmla="*/ 0 w 7696235"/>
                      <a:gd name="connsiteY28" fmla="*/ 463138 h 463138"/>
                      <a:gd name="connsiteX29" fmla="*/ 0 w 7696235"/>
                      <a:gd name="connsiteY29" fmla="*/ 0 h 463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7696235" h="463138" extrusionOk="0">
                        <a:moveTo>
                          <a:pt x="0" y="0"/>
                        </a:moveTo>
                        <a:cubicBezTo>
                          <a:pt x="120421" y="-42009"/>
                          <a:pt x="338621" y="37152"/>
                          <a:pt x="515056" y="0"/>
                        </a:cubicBezTo>
                        <a:cubicBezTo>
                          <a:pt x="691491" y="-37152"/>
                          <a:pt x="753341" y="15002"/>
                          <a:pt x="876187" y="0"/>
                        </a:cubicBezTo>
                        <a:cubicBezTo>
                          <a:pt x="999033" y="-15002"/>
                          <a:pt x="1282683" y="84315"/>
                          <a:pt x="1622130" y="0"/>
                        </a:cubicBezTo>
                        <a:cubicBezTo>
                          <a:pt x="1961577" y="-84315"/>
                          <a:pt x="1940566" y="59078"/>
                          <a:pt x="2137185" y="0"/>
                        </a:cubicBezTo>
                        <a:cubicBezTo>
                          <a:pt x="2333804" y="-59078"/>
                          <a:pt x="2409575" y="6646"/>
                          <a:pt x="2652241" y="0"/>
                        </a:cubicBezTo>
                        <a:cubicBezTo>
                          <a:pt x="2894907" y="-6646"/>
                          <a:pt x="3206284" y="27293"/>
                          <a:pt x="3398184" y="0"/>
                        </a:cubicBezTo>
                        <a:cubicBezTo>
                          <a:pt x="3590084" y="-27293"/>
                          <a:pt x="3621333" y="47761"/>
                          <a:pt x="3836277" y="0"/>
                        </a:cubicBezTo>
                        <a:cubicBezTo>
                          <a:pt x="4051221" y="-47761"/>
                          <a:pt x="4361724" y="40756"/>
                          <a:pt x="4582220" y="0"/>
                        </a:cubicBezTo>
                        <a:cubicBezTo>
                          <a:pt x="4802716" y="-40756"/>
                          <a:pt x="5098972" y="65680"/>
                          <a:pt x="5328163" y="0"/>
                        </a:cubicBezTo>
                        <a:cubicBezTo>
                          <a:pt x="5557354" y="-65680"/>
                          <a:pt x="5733349" y="69135"/>
                          <a:pt x="5920181" y="0"/>
                        </a:cubicBezTo>
                        <a:cubicBezTo>
                          <a:pt x="6107013" y="-69135"/>
                          <a:pt x="6516919" y="69234"/>
                          <a:pt x="6666124" y="0"/>
                        </a:cubicBezTo>
                        <a:cubicBezTo>
                          <a:pt x="6815329" y="-69234"/>
                          <a:pt x="7006280" y="4762"/>
                          <a:pt x="7181179" y="0"/>
                        </a:cubicBezTo>
                        <a:cubicBezTo>
                          <a:pt x="7356078" y="-4762"/>
                          <a:pt x="7578488" y="14123"/>
                          <a:pt x="7696235" y="0"/>
                        </a:cubicBezTo>
                        <a:cubicBezTo>
                          <a:pt x="7712416" y="166203"/>
                          <a:pt x="7640731" y="293427"/>
                          <a:pt x="7696235" y="463138"/>
                        </a:cubicBezTo>
                        <a:cubicBezTo>
                          <a:pt x="7501000" y="516594"/>
                          <a:pt x="7282965" y="393801"/>
                          <a:pt x="7104217" y="463138"/>
                        </a:cubicBezTo>
                        <a:cubicBezTo>
                          <a:pt x="6925469" y="532475"/>
                          <a:pt x="6677552" y="436841"/>
                          <a:pt x="6512199" y="463138"/>
                        </a:cubicBezTo>
                        <a:cubicBezTo>
                          <a:pt x="6346846" y="489435"/>
                          <a:pt x="5923129" y="397724"/>
                          <a:pt x="5766256" y="463138"/>
                        </a:cubicBezTo>
                        <a:cubicBezTo>
                          <a:pt x="5609383" y="528552"/>
                          <a:pt x="5374076" y="452441"/>
                          <a:pt x="5174238" y="463138"/>
                        </a:cubicBezTo>
                        <a:cubicBezTo>
                          <a:pt x="4974400" y="473835"/>
                          <a:pt x="4900841" y="448036"/>
                          <a:pt x="4813107" y="463138"/>
                        </a:cubicBezTo>
                        <a:cubicBezTo>
                          <a:pt x="4725373" y="478240"/>
                          <a:pt x="4581504" y="451842"/>
                          <a:pt x="4375014" y="463138"/>
                        </a:cubicBezTo>
                        <a:cubicBezTo>
                          <a:pt x="4168524" y="474434"/>
                          <a:pt x="3805843" y="447869"/>
                          <a:pt x="3629071" y="463138"/>
                        </a:cubicBezTo>
                        <a:cubicBezTo>
                          <a:pt x="3452299" y="478407"/>
                          <a:pt x="3260276" y="415875"/>
                          <a:pt x="3037053" y="463138"/>
                        </a:cubicBezTo>
                        <a:cubicBezTo>
                          <a:pt x="2813830" y="510401"/>
                          <a:pt x="2813426" y="461886"/>
                          <a:pt x="2598959" y="463138"/>
                        </a:cubicBezTo>
                        <a:cubicBezTo>
                          <a:pt x="2384492" y="464390"/>
                          <a:pt x="2186652" y="433319"/>
                          <a:pt x="2006941" y="463138"/>
                        </a:cubicBezTo>
                        <a:cubicBezTo>
                          <a:pt x="1827230" y="492957"/>
                          <a:pt x="1721238" y="435838"/>
                          <a:pt x="1645810" y="463138"/>
                        </a:cubicBezTo>
                        <a:cubicBezTo>
                          <a:pt x="1570382" y="490438"/>
                          <a:pt x="1445222" y="423744"/>
                          <a:pt x="1284679" y="463138"/>
                        </a:cubicBezTo>
                        <a:cubicBezTo>
                          <a:pt x="1124136" y="502532"/>
                          <a:pt x="918756" y="422443"/>
                          <a:pt x="692661" y="463138"/>
                        </a:cubicBezTo>
                        <a:cubicBezTo>
                          <a:pt x="466566" y="503833"/>
                          <a:pt x="320616" y="445299"/>
                          <a:pt x="0" y="463138"/>
                        </a:cubicBezTo>
                        <a:cubicBezTo>
                          <a:pt x="-9394" y="344892"/>
                          <a:pt x="46546" y="1395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dirty="0">
                <a:solidFill>
                  <a:schemeClr val="tx1"/>
                </a:solidFill>
              </a:rPr>
              <a:t>TELECONSULTATION </a:t>
            </a:r>
            <a:r>
              <a:rPr lang="fr-FR" dirty="0">
                <a:solidFill>
                  <a:srgbClr val="002060"/>
                </a:solidFill>
              </a:rPr>
              <a:t>Pour tous +++ selon organisations locales </a:t>
            </a:r>
          </a:p>
        </p:txBody>
      </p:sp>
    </p:spTree>
    <p:extLst>
      <p:ext uri="{BB962C8B-B14F-4D97-AF65-F5344CB8AC3E}">
        <p14:creationId xmlns:p14="http://schemas.microsoft.com/office/powerpoint/2010/main" val="374332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6" grpId="0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2518" y="946226"/>
            <a:ext cx="89989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			</a:t>
            </a:r>
            <a:r>
              <a:rPr lang="fr-FR" sz="2400" b="1" dirty="0"/>
              <a:t>Que devons nous recueillir sur dossier d’anesthésie ?</a:t>
            </a:r>
          </a:p>
          <a:p>
            <a:endParaRPr lang="fr-FR" dirty="0"/>
          </a:p>
          <a:p>
            <a:endParaRPr lang="fr-FR" dirty="0"/>
          </a:p>
          <a:p>
            <a:r>
              <a:rPr lang="fr-FR" sz="2400" dirty="0">
                <a:solidFill>
                  <a:srgbClr val="000090"/>
                </a:solidFill>
              </a:rPr>
              <a:t> Nom du patient  et  nom de l’anesthésiste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400" dirty="0">
                <a:solidFill>
                  <a:srgbClr val="000090"/>
                </a:solidFill>
              </a:rPr>
              <a:t>Evaluation </a:t>
            </a:r>
            <a:r>
              <a:rPr lang="fr-FR" sz="2400" u="sng" dirty="0">
                <a:solidFill>
                  <a:srgbClr val="000090"/>
                </a:solidFill>
              </a:rPr>
              <a:t>des risques anesthésiques </a:t>
            </a:r>
          </a:p>
          <a:p>
            <a:r>
              <a:rPr lang="fr-FR" sz="2000" dirty="0"/>
              <a:t>		</a:t>
            </a:r>
            <a:endParaRPr lang="fr-FR" sz="2000" b="1" dirty="0"/>
          </a:p>
          <a:p>
            <a:r>
              <a:rPr lang="fr-FR" sz="2400" dirty="0">
                <a:solidFill>
                  <a:srgbClr val="000090"/>
                </a:solidFill>
              </a:rPr>
              <a:t>Evaluation des </a:t>
            </a:r>
            <a:r>
              <a:rPr lang="fr-FR" sz="2400" u="sng" dirty="0">
                <a:solidFill>
                  <a:srgbClr val="000090"/>
                </a:solidFill>
              </a:rPr>
              <a:t>voies aériennes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400" dirty="0">
                <a:solidFill>
                  <a:srgbClr val="000090"/>
                </a:solidFill>
              </a:rPr>
              <a:t>Choix de la technique de contrôle des voies aériennes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400" dirty="0">
                <a:solidFill>
                  <a:srgbClr val="000090"/>
                </a:solidFill>
              </a:rPr>
              <a:t>Traitement habituel ou absence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400" dirty="0">
                <a:solidFill>
                  <a:srgbClr val="000090"/>
                </a:solidFill>
              </a:rPr>
              <a:t>Type d’anesthésie : AG , Anesthésie </a:t>
            </a:r>
            <a:r>
              <a:rPr lang="fr-FR" sz="2400" dirty="0" err="1">
                <a:solidFill>
                  <a:srgbClr val="000090"/>
                </a:solidFill>
              </a:rPr>
              <a:t>loco-régionale</a:t>
            </a:r>
            <a:endParaRPr lang="fr-FR" sz="2400" dirty="0">
              <a:solidFill>
                <a:srgbClr val="000090"/>
              </a:solidFill>
            </a:endParaRPr>
          </a:p>
          <a:p>
            <a:endParaRPr lang="fr-FR" dirty="0">
              <a:solidFill>
                <a:srgbClr val="000090"/>
              </a:solidFill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88"/>
            <a:ext cx="1422203" cy="79378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75846" y="6423199"/>
            <a:ext cx="502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Indicateurs de sécurité et de qualité des soins – HAS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96A7F-BD4D-964D-B01F-2F38BC548973}"/>
              </a:ext>
            </a:extLst>
          </p:cNvPr>
          <p:cNvSpPr/>
          <p:nvPr/>
        </p:nvSpPr>
        <p:spPr>
          <a:xfrm>
            <a:off x="0" y="0"/>
            <a:ext cx="9144000" cy="7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dirty="0">
                <a:solidFill>
                  <a:srgbClr val="000090"/>
                </a:solidFill>
                <a:cs typeface="Times New Roman" charset="0"/>
              </a:rPr>
              <a:t>Téléconsultation  en anesthésie </a:t>
            </a:r>
          </a:p>
        </p:txBody>
      </p:sp>
    </p:spTree>
    <p:extLst>
      <p:ext uri="{BB962C8B-B14F-4D97-AF65-F5344CB8AC3E}">
        <p14:creationId xmlns:p14="http://schemas.microsoft.com/office/powerpoint/2010/main" val="420313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915970"/>
            <a:ext cx="899896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			</a:t>
            </a:r>
            <a:r>
              <a:rPr lang="fr-FR" sz="2400" b="1" dirty="0"/>
              <a:t>Que devons nous recueillir sur dossier d’anesthésie ?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400" dirty="0">
                <a:solidFill>
                  <a:srgbClr val="000090"/>
                </a:solidFill>
              </a:rPr>
              <a:t>Evaluation </a:t>
            </a:r>
            <a:r>
              <a:rPr lang="fr-FR" sz="2400" u="sng" dirty="0">
                <a:solidFill>
                  <a:srgbClr val="000090"/>
                </a:solidFill>
              </a:rPr>
              <a:t>des risques anesthésiques</a:t>
            </a:r>
            <a:endParaRPr lang="fr-FR" sz="2400" dirty="0">
              <a:solidFill>
                <a:srgbClr val="000090"/>
              </a:solidFill>
            </a:endParaRPr>
          </a:p>
          <a:p>
            <a:endParaRPr lang="fr-FR" sz="2400" dirty="0">
              <a:solidFill>
                <a:srgbClr val="000090"/>
              </a:solidFill>
            </a:endParaRPr>
          </a:p>
          <a:p>
            <a:endParaRPr lang="fr-FR" sz="2400" dirty="0">
              <a:solidFill>
                <a:srgbClr val="000090"/>
              </a:solidFill>
            </a:endParaRPr>
          </a:p>
          <a:p>
            <a:endParaRPr lang="fr-FR" sz="2400" dirty="0">
              <a:solidFill>
                <a:srgbClr val="000090"/>
              </a:solidFill>
            </a:endParaRPr>
          </a:p>
          <a:p>
            <a:endParaRPr lang="fr-FR" sz="2400" dirty="0">
              <a:solidFill>
                <a:srgbClr val="000090"/>
              </a:solidFill>
            </a:endParaRPr>
          </a:p>
          <a:p>
            <a:r>
              <a:rPr lang="fr-FR" sz="2400" dirty="0">
                <a:solidFill>
                  <a:srgbClr val="000090"/>
                </a:solidFill>
              </a:rPr>
              <a:t> </a:t>
            </a:r>
          </a:p>
          <a:p>
            <a:r>
              <a:rPr lang="fr-FR" sz="2400" dirty="0">
                <a:solidFill>
                  <a:srgbClr val="000090"/>
                </a:solidFill>
              </a:rPr>
              <a:t>			</a:t>
            </a:r>
          </a:p>
          <a:p>
            <a:r>
              <a:rPr lang="fr-FR" sz="2400" dirty="0">
                <a:solidFill>
                  <a:srgbClr val="000090"/>
                </a:solidFill>
              </a:rPr>
              <a:t>			</a:t>
            </a:r>
            <a:r>
              <a:rPr lang="fr-FR" sz="2000" dirty="0"/>
              <a:t>ASA = antécédents / traitement </a:t>
            </a:r>
          </a:p>
          <a:p>
            <a:r>
              <a:rPr lang="fr-FR" sz="2000" dirty="0"/>
              <a:t>			MET = adaptation à l’effort</a:t>
            </a:r>
          </a:p>
          <a:p>
            <a:r>
              <a:rPr lang="fr-FR" sz="2000" dirty="0"/>
              <a:t>			LEE= FDR Cardio-vasculaires</a:t>
            </a:r>
          </a:p>
          <a:p>
            <a:r>
              <a:rPr lang="fr-FR" sz="2000" dirty="0"/>
              <a:t>			NVPO, STOP BANG, CAPRINI,  Risque hémorragique …. </a:t>
            </a:r>
          </a:p>
          <a:p>
            <a:r>
              <a:rPr lang="fr-FR" sz="2000" dirty="0"/>
              <a:t>			Bilans complémentaires selon RFE </a:t>
            </a:r>
            <a:r>
              <a:rPr lang="fr-FR" sz="2000" dirty="0">
                <a:sym typeface="Wingdings" pitchFamily="2" charset="2"/>
              </a:rPr>
              <a:t> indication restreinte </a:t>
            </a:r>
            <a:endParaRPr lang="fr-FR" sz="2000" dirty="0"/>
          </a:p>
          <a:p>
            <a:endParaRPr lang="fr-FR" sz="2000" b="1" dirty="0"/>
          </a:p>
          <a:p>
            <a:endParaRPr lang="fr-FR" dirty="0">
              <a:solidFill>
                <a:srgbClr val="000090"/>
              </a:solidFill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8" y="915970"/>
            <a:ext cx="1230910" cy="68702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165291" y="6535145"/>
            <a:ext cx="502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Indicateurs de sécurité et de qualité des soins – HAS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406DE5-4430-874C-BC53-5192692F481E}"/>
              </a:ext>
            </a:extLst>
          </p:cNvPr>
          <p:cNvSpPr/>
          <p:nvPr/>
        </p:nvSpPr>
        <p:spPr>
          <a:xfrm>
            <a:off x="0" y="0"/>
            <a:ext cx="9144000" cy="7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dirty="0">
                <a:solidFill>
                  <a:srgbClr val="000090"/>
                </a:solidFill>
                <a:cs typeface="Times New Roman" charset="0"/>
              </a:rPr>
              <a:t>Téléconsultation  en anesthésie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ADB932D-A104-FB41-B4BC-852A0AEDB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250" y="2149522"/>
            <a:ext cx="1447800" cy="14478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57FC2D0-35AE-8644-BF1A-8BAAE17D9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767" y="2331343"/>
            <a:ext cx="1265979" cy="1265979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435CF41-9E2F-734C-8775-7D12AAFE166D}"/>
              </a:ext>
            </a:extLst>
          </p:cNvPr>
          <p:cNvCxnSpPr>
            <a:cxnSpLocks/>
          </p:cNvCxnSpPr>
          <p:nvPr/>
        </p:nvCxnSpPr>
        <p:spPr>
          <a:xfrm>
            <a:off x="6303007" y="2227042"/>
            <a:ext cx="966198" cy="137028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8810558-DEFF-D44F-BECA-D5151AD05B31}"/>
              </a:ext>
            </a:extLst>
          </p:cNvPr>
          <p:cNvCxnSpPr>
            <a:cxnSpLocks/>
          </p:cNvCxnSpPr>
          <p:nvPr/>
        </p:nvCxnSpPr>
        <p:spPr>
          <a:xfrm flipV="1">
            <a:off x="6295995" y="2217827"/>
            <a:ext cx="973210" cy="1197674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9776EE9-0685-4246-AEF1-93B823AFF563}"/>
              </a:ext>
            </a:extLst>
          </p:cNvPr>
          <p:cNvCxnSpPr>
            <a:cxnSpLocks/>
          </p:cNvCxnSpPr>
          <p:nvPr/>
        </p:nvCxnSpPr>
        <p:spPr>
          <a:xfrm>
            <a:off x="4046026" y="2209161"/>
            <a:ext cx="1312720" cy="1224827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1FD0D77-DFF3-5941-9A87-A116BC2B6F28}"/>
              </a:ext>
            </a:extLst>
          </p:cNvPr>
          <p:cNvCxnSpPr>
            <a:cxnSpLocks/>
          </p:cNvCxnSpPr>
          <p:nvPr/>
        </p:nvCxnSpPr>
        <p:spPr>
          <a:xfrm flipV="1">
            <a:off x="4112376" y="2051852"/>
            <a:ext cx="1246370" cy="1727291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C53E46A8-D8A2-424C-A864-14523FDE86A0}"/>
              </a:ext>
            </a:extLst>
          </p:cNvPr>
          <p:cNvSpPr txBox="1"/>
          <p:nvPr/>
        </p:nvSpPr>
        <p:spPr>
          <a:xfrm>
            <a:off x="275093" y="2399462"/>
            <a:ext cx="4296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Pertinence de</a:t>
            </a:r>
          </a:p>
          <a:p>
            <a:pPr algn="ctr"/>
            <a:r>
              <a:rPr lang="fr-FR" sz="2400" dirty="0"/>
              <a:t> l’examen </a:t>
            </a:r>
          </a:p>
          <a:p>
            <a:pPr algn="ctr"/>
            <a:r>
              <a:rPr lang="fr-FR" sz="2400" dirty="0"/>
              <a:t>clinique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BDECA4-339A-9848-B36C-3552C7AD4E0E}"/>
              </a:ext>
            </a:extLst>
          </p:cNvPr>
          <p:cNvSpPr/>
          <p:nvPr/>
        </p:nvSpPr>
        <p:spPr>
          <a:xfrm>
            <a:off x="4808085" y="1617765"/>
            <a:ext cx="3874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000090"/>
                </a:solidFill>
              </a:rPr>
              <a:t>= SCORES d’INTERROGATOIRE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5773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7924" y="976366"/>
            <a:ext cx="8715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Adaptation de l’examen clinique: Evaluation des voies aériennes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1220263" y="3568794"/>
            <a:ext cx="3083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Evaluation </a:t>
            </a:r>
            <a:r>
              <a:rPr lang="fr-FR" sz="2400" dirty="0" err="1"/>
              <a:t>Mallampati</a:t>
            </a:r>
            <a:endParaRPr lang="fr-FR" sz="2400" dirty="0"/>
          </a:p>
          <a:p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240290" y="6120147"/>
            <a:ext cx="3540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Evaluation travers de doigt</a:t>
            </a:r>
          </a:p>
          <a:p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782319" y="6177106"/>
            <a:ext cx="846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Profil </a:t>
            </a:r>
          </a:p>
          <a:p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5373452" y="3632615"/>
            <a:ext cx="1816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Etat dentaire</a:t>
            </a:r>
          </a:p>
          <a:p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606" y="2045203"/>
            <a:ext cx="1940870" cy="15363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960" y="2045203"/>
            <a:ext cx="2240091" cy="152359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251" y="4367546"/>
            <a:ext cx="2336800" cy="17526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/>
          <a:srcRect t="607" r="37677" b="1"/>
          <a:stretch/>
        </p:blipFill>
        <p:spPr>
          <a:xfrm rot="5400000">
            <a:off x="2113090" y="4195700"/>
            <a:ext cx="1752603" cy="20962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48F39E-6997-6D47-9B8E-EEF36E400B71}"/>
              </a:ext>
            </a:extLst>
          </p:cNvPr>
          <p:cNvSpPr/>
          <p:nvPr/>
        </p:nvSpPr>
        <p:spPr>
          <a:xfrm>
            <a:off x="0" y="0"/>
            <a:ext cx="9144000" cy="7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dirty="0">
                <a:solidFill>
                  <a:srgbClr val="000090"/>
                </a:solidFill>
                <a:cs typeface="Times New Roman" charset="0"/>
              </a:rPr>
              <a:t>Téléconsultation  en anesthésie </a:t>
            </a:r>
          </a:p>
        </p:txBody>
      </p:sp>
    </p:spTree>
    <p:extLst>
      <p:ext uri="{BB962C8B-B14F-4D97-AF65-F5344CB8AC3E}">
        <p14:creationId xmlns:p14="http://schemas.microsoft.com/office/powerpoint/2010/main" val="2690072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7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>
                <a:solidFill>
                  <a:srgbClr val="000090"/>
                </a:solidFill>
                <a:cs typeface="Times New Roman" charset="0"/>
              </a:rPr>
              <a:t>Téléconsultation en anesthésie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412" y="837996"/>
            <a:ext cx="6439647" cy="178091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46" y="2959172"/>
            <a:ext cx="3403307" cy="220830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72352" y="1584043"/>
            <a:ext cx="91141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/>
              <a:t>1999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730589" y="2959172"/>
            <a:ext cx="541341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N=43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Evaluation Critères d’intubation</a:t>
            </a:r>
          </a:p>
          <a:p>
            <a:pPr algn="ctr"/>
            <a:r>
              <a:rPr lang="fr-FR" sz="2400" dirty="0"/>
              <a:t>Intubation </a:t>
            </a:r>
            <a:r>
              <a:rPr lang="fr-FR" sz="2400" dirty="0" err="1"/>
              <a:t>naso-trachéale</a:t>
            </a:r>
            <a:r>
              <a:rPr lang="fr-FR" sz="2400" dirty="0"/>
              <a:t> 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Pas de modification technique Anesthésie</a:t>
            </a:r>
          </a:p>
          <a:p>
            <a:pPr algn="ctr"/>
            <a:r>
              <a:rPr lang="fr-FR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962" y="5940683"/>
            <a:ext cx="726685" cy="79935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9676" y="1584043"/>
            <a:ext cx="959971" cy="5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49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02FD19-8DBA-0643-9376-A076FC4241A5}"/>
              </a:ext>
            </a:extLst>
          </p:cNvPr>
          <p:cNvSpPr/>
          <p:nvPr/>
        </p:nvSpPr>
        <p:spPr>
          <a:xfrm>
            <a:off x="0" y="0"/>
            <a:ext cx="9144000" cy="7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dirty="0">
                <a:solidFill>
                  <a:srgbClr val="000090"/>
                </a:solidFill>
                <a:cs typeface="Times New Roman" charset="0"/>
              </a:rPr>
              <a:t>Téléconsultation  en anesthésie  </a:t>
            </a:r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AD0EF3B8-2215-BA43-BFAD-38A9EBA6E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121"/>
            <a:ext cx="9195090" cy="277360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025B172-5BF6-F442-8B8C-67D430EB944B}"/>
              </a:ext>
            </a:extLst>
          </p:cNvPr>
          <p:cNvSpPr txBox="1"/>
          <p:nvPr/>
        </p:nvSpPr>
        <p:spPr>
          <a:xfrm>
            <a:off x="1517736" y="2678060"/>
            <a:ext cx="7626264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Information du patient</a:t>
            </a:r>
          </a:p>
          <a:p>
            <a:endParaRPr lang="fr-FR" sz="2400" dirty="0">
              <a:solidFill>
                <a:srgbClr val="002060"/>
              </a:solidFill>
            </a:endParaRPr>
          </a:p>
          <a:p>
            <a:r>
              <a:rPr lang="fr-FR" sz="2400" b="1" dirty="0">
                <a:solidFill>
                  <a:srgbClr val="002060"/>
                </a:solidFill>
              </a:rPr>
              <a:t>Critères d’éligibilité </a:t>
            </a:r>
          </a:p>
          <a:p>
            <a:endParaRPr lang="fr-FR" sz="2400" dirty="0">
              <a:solidFill>
                <a:srgbClr val="002060"/>
              </a:solidFill>
            </a:endParaRPr>
          </a:p>
          <a:p>
            <a:r>
              <a:rPr lang="fr-FR" sz="2400" b="1" dirty="0">
                <a:solidFill>
                  <a:srgbClr val="002060"/>
                </a:solidFill>
              </a:rPr>
              <a:t>Vidéo consultation +++</a:t>
            </a:r>
          </a:p>
          <a:p>
            <a:r>
              <a:rPr lang="fr-FR" sz="2400" dirty="0">
                <a:solidFill>
                  <a:srgbClr val="002060"/>
                </a:solidFill>
              </a:rPr>
              <a:t>	Authentification du professionnel médical 	Identification du patient et de l’accompagnant si présent</a:t>
            </a:r>
          </a:p>
          <a:p>
            <a:endParaRPr lang="fr-FR" sz="2400" dirty="0">
              <a:solidFill>
                <a:srgbClr val="002060"/>
              </a:solidFill>
            </a:endParaRPr>
          </a:p>
          <a:p>
            <a:r>
              <a:rPr lang="fr-FR" sz="2400" b="1" dirty="0">
                <a:solidFill>
                  <a:srgbClr val="002060"/>
                </a:solidFill>
              </a:rPr>
              <a:t>Visite pré anesthésique </a:t>
            </a:r>
          </a:p>
          <a:p>
            <a:endParaRPr lang="fr-FR" sz="2400" dirty="0">
              <a:solidFill>
                <a:srgbClr val="002060"/>
              </a:solidFill>
            </a:endParaRPr>
          </a:p>
          <a:p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E0B122-01CC-1542-83F5-953AFE47145C}"/>
              </a:ext>
            </a:extLst>
          </p:cNvPr>
          <p:cNvSpPr txBox="1"/>
          <p:nvPr/>
        </p:nvSpPr>
        <p:spPr>
          <a:xfrm>
            <a:off x="7859302" y="6488668"/>
            <a:ext cx="1251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Juillet 2020</a:t>
            </a:r>
          </a:p>
        </p:txBody>
      </p:sp>
      <p:pic>
        <p:nvPicPr>
          <p:cNvPr id="8" name="Picture 2" descr="Société Française d’Anesthésie et de Réanimation Logo">
            <a:extLst>
              <a:ext uri="{FF2B5EF4-FFF2-40B4-BE49-F238E27FC236}">
                <a16:creationId xmlns:a16="http://schemas.microsoft.com/office/drawing/2014/main" id="{62C11044-DE90-2448-9718-85B271F7A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3" y="5997752"/>
            <a:ext cx="807520" cy="80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80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B1E612-27FA-9C4F-9A6C-EE10E9AFBA27}"/>
              </a:ext>
            </a:extLst>
          </p:cNvPr>
          <p:cNvSpPr/>
          <p:nvPr/>
        </p:nvSpPr>
        <p:spPr>
          <a:xfrm>
            <a:off x="0" y="0"/>
            <a:ext cx="9144000" cy="7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>
                <a:solidFill>
                  <a:srgbClr val="000090"/>
                </a:solidFill>
                <a:cs typeface="Times New Roman" charset="0"/>
              </a:rPr>
              <a:t>Téléconsultation en anesthésie</a:t>
            </a:r>
          </a:p>
        </p:txBody>
      </p:sp>
      <p:pic>
        <p:nvPicPr>
          <p:cNvPr id="6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1F4195FE-50FE-EC49-BC22-7072444D6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00" y="4438533"/>
            <a:ext cx="2478977" cy="2358540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E0300F52-5881-6A4C-9554-22DC29A1E0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48"/>
          <a:stretch/>
        </p:blipFill>
        <p:spPr>
          <a:xfrm>
            <a:off x="812800" y="889566"/>
            <a:ext cx="4064000" cy="100014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C7CFCFB-A105-4B40-9A35-B86FA7B7DE82}"/>
              </a:ext>
            </a:extLst>
          </p:cNvPr>
          <p:cNvSpPr txBox="1"/>
          <p:nvPr/>
        </p:nvSpPr>
        <p:spPr>
          <a:xfrm>
            <a:off x="3297159" y="4803313"/>
            <a:ext cx="445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Economie:  16,23 + 73,33 =  89,5 $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B34FAD5-0F7A-4640-AA65-0FD1249E8A23}"/>
              </a:ext>
            </a:extLst>
          </p:cNvPr>
          <p:cNvSpPr txBox="1"/>
          <p:nvPr/>
        </p:nvSpPr>
        <p:spPr>
          <a:xfrm>
            <a:off x="3315446" y="5466401"/>
            <a:ext cx="18684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/>
              <a:t>Economie directe </a:t>
            </a:r>
          </a:p>
          <a:p>
            <a:pPr algn="ctr"/>
            <a:r>
              <a:rPr lang="fr-FR" dirty="0"/>
              <a:t>Essence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D0A254B-DADC-9C45-BF73-217C7E730DBB}"/>
              </a:ext>
            </a:extLst>
          </p:cNvPr>
          <p:cNvSpPr txBox="1"/>
          <p:nvPr/>
        </p:nvSpPr>
        <p:spPr>
          <a:xfrm>
            <a:off x="6203724" y="5464135"/>
            <a:ext cx="20431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/>
              <a:t>Economie indirecte </a:t>
            </a:r>
          </a:p>
          <a:p>
            <a:pPr algn="ctr"/>
            <a:r>
              <a:rPr lang="fr-FR" dirty="0"/>
              <a:t>Temps de trajet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494676C-4E99-4D41-B936-D8F20A92AC48}"/>
              </a:ext>
            </a:extLst>
          </p:cNvPr>
          <p:cNvSpPr txBox="1"/>
          <p:nvPr/>
        </p:nvSpPr>
        <p:spPr>
          <a:xfrm>
            <a:off x="815690" y="1952327"/>
            <a:ext cx="2074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Etude rétrospective </a:t>
            </a:r>
          </a:p>
        </p:txBody>
      </p:sp>
      <p:graphicFrame>
        <p:nvGraphicFramePr>
          <p:cNvPr id="15" name="Tableau 15">
            <a:extLst>
              <a:ext uri="{FF2B5EF4-FFF2-40B4-BE49-F238E27FC236}">
                <a16:creationId xmlns:a16="http://schemas.microsoft.com/office/drawing/2014/main" id="{28217FFA-4097-8A4B-B07D-78A46C39E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11382"/>
              </p:ext>
            </p:extLst>
          </p:nvPr>
        </p:nvGraphicFramePr>
        <p:xfrm>
          <a:off x="812800" y="2315093"/>
          <a:ext cx="75565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125">
                  <a:extLst>
                    <a:ext uri="{9D8B030D-6E8A-4147-A177-3AD203B41FA5}">
                      <a16:colId xmlns:a16="http://schemas.microsoft.com/office/drawing/2014/main" val="1210811214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val="1198828969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val="307595303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val="4254603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err="1"/>
                        <a:t>Tele</a:t>
                      </a:r>
                      <a:endParaRPr lang="fr-FR" b="0" dirty="0"/>
                    </a:p>
                    <a:p>
                      <a:pPr algn="ctr"/>
                      <a:r>
                        <a:rPr lang="fr-FR" b="0" dirty="0"/>
                        <a:t>consultation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Consultation présentielle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Consultation téléphonique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622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36 000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610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1-4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284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Annulation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2,96%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3,25%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388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Satisfaction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69889"/>
                  </a:ext>
                </a:extLst>
              </a:tr>
            </a:tbl>
          </a:graphicData>
        </a:graphic>
      </p:graphicFrame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E7F6D4A-C61F-E842-84E0-03EA570E9D05}"/>
              </a:ext>
            </a:extLst>
          </p:cNvPr>
          <p:cNvCxnSpPr>
            <a:stCxn id="10" idx="0"/>
          </p:cNvCxnSpPr>
          <p:nvPr/>
        </p:nvCxnSpPr>
        <p:spPr>
          <a:xfrm flipV="1">
            <a:off x="4249676" y="5241249"/>
            <a:ext cx="934230" cy="22515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54882340-08CB-9840-B494-5765C2DA65A1}"/>
              </a:ext>
            </a:extLst>
          </p:cNvPr>
          <p:cNvCxnSpPr>
            <a:cxnSpLocks/>
          </p:cNvCxnSpPr>
          <p:nvPr/>
        </p:nvCxnSpPr>
        <p:spPr>
          <a:xfrm>
            <a:off x="4789053" y="5241249"/>
            <a:ext cx="78970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02A27ED8-3C4E-5641-9E07-0668AD3583E6}"/>
              </a:ext>
            </a:extLst>
          </p:cNvPr>
          <p:cNvCxnSpPr>
            <a:cxnSpLocks/>
          </p:cNvCxnSpPr>
          <p:nvPr/>
        </p:nvCxnSpPr>
        <p:spPr>
          <a:xfrm flipH="1" flipV="1">
            <a:off x="6118136" y="5241250"/>
            <a:ext cx="1107182" cy="2251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F9AB622F-1DD0-EB40-99FF-DD82CFE033A9}"/>
              </a:ext>
            </a:extLst>
          </p:cNvPr>
          <p:cNvCxnSpPr>
            <a:cxnSpLocks/>
          </p:cNvCxnSpPr>
          <p:nvPr/>
        </p:nvCxnSpPr>
        <p:spPr>
          <a:xfrm>
            <a:off x="5774083" y="5241250"/>
            <a:ext cx="7897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AF30A0F2-1838-8F46-A7EF-0B080A384CC6}"/>
              </a:ext>
            </a:extLst>
          </p:cNvPr>
          <p:cNvSpPr txBox="1"/>
          <p:nvPr/>
        </p:nvSpPr>
        <p:spPr>
          <a:xfrm>
            <a:off x="6053056" y="155337"/>
            <a:ext cx="2938544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Faisable </a:t>
            </a:r>
          </a:p>
          <a:p>
            <a:pPr algn="ctr"/>
            <a:r>
              <a:rPr lang="fr-FR" sz="2800" b="1" dirty="0"/>
              <a:t>Economique </a:t>
            </a:r>
          </a:p>
          <a:p>
            <a:pPr algn="ctr"/>
            <a:r>
              <a:rPr lang="fr-FR" sz="2800" b="1" dirty="0"/>
              <a:t>Satisfaisant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2E56422-F1BE-B64D-90D1-244739835BF2}"/>
              </a:ext>
            </a:extLst>
          </p:cNvPr>
          <p:cNvSpPr txBox="1"/>
          <p:nvPr/>
        </p:nvSpPr>
        <p:spPr>
          <a:xfrm>
            <a:off x="6316030" y="6438328"/>
            <a:ext cx="286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Anesthesia</a:t>
            </a:r>
            <a:r>
              <a:rPr lang="fr-FR" dirty="0"/>
              <a:t> &amp; </a:t>
            </a:r>
            <a:r>
              <a:rPr lang="fr-FR" dirty="0" err="1"/>
              <a:t>analgesia</a:t>
            </a:r>
            <a:r>
              <a:rPr lang="fr-FR" dirty="0"/>
              <a:t> 2020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BD492833-4415-2A46-B93F-609BC760B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916906"/>
            <a:ext cx="541392" cy="30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884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6704</TotalTime>
  <Words>689</Words>
  <Application>Microsoft Office PowerPoint</Application>
  <PresentationFormat>Affichage à l'écran (4:3)</PresentationFormat>
  <Paragraphs>190</Paragraphs>
  <Slides>12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Archivo Narrow</vt:lpstr>
      <vt:lpstr>Arial</vt:lpstr>
      <vt:lpstr>Calibri</vt:lpstr>
      <vt:lpstr>Roboto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</dc:creator>
  <cp:lastModifiedBy>Fanny Devisme</cp:lastModifiedBy>
  <cp:revision>89</cp:revision>
  <dcterms:created xsi:type="dcterms:W3CDTF">2019-11-28T15:03:17Z</dcterms:created>
  <dcterms:modified xsi:type="dcterms:W3CDTF">2021-05-27T08:04:17Z</dcterms:modified>
</cp:coreProperties>
</file>