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2" r:id="rId3"/>
    <p:sldId id="261" r:id="rId4"/>
    <p:sldId id="371" r:id="rId5"/>
    <p:sldId id="383" r:id="rId6"/>
    <p:sldId id="2162" r:id="rId7"/>
    <p:sldId id="2164" r:id="rId8"/>
    <p:sldId id="2165" r:id="rId9"/>
    <p:sldId id="2163" r:id="rId10"/>
    <p:sldId id="385" r:id="rId11"/>
    <p:sldId id="2159" r:id="rId12"/>
    <p:sldId id="2161" r:id="rId13"/>
    <p:sldId id="2166" r:id="rId14"/>
    <p:sldId id="2168" r:id="rId15"/>
    <p:sldId id="21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pastel" initials="ep" lastIdx="3" clrIdx="0">
    <p:extLst>
      <p:ext uri="{19B8F6BF-5375-455C-9EA6-DF929625EA0E}">
        <p15:presenceInfo xmlns:p15="http://schemas.microsoft.com/office/powerpoint/2012/main" userId="c8f2cf515ce97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4T22:45:28.916" idx="3">
    <p:pos x="10" y="10"/>
    <p:text>2019 10% de boisson en sspi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4T22:45:28.916" idx="3">
    <p:pos x="10" y="10"/>
    <p:text>2019 10% de boisson en sspi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4T22:14:00.37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SFAR 2019 </a:t>
            </a:r>
          </a:p>
          <a:p>
            <a:r>
              <a:rPr lang="fr-FR" dirty="0"/>
              <a:t>10% de boisson en SSPI</a:t>
            </a:r>
          </a:p>
          <a:p>
            <a:r>
              <a:rPr lang="fr-FR" dirty="0"/>
              <a:t>4% de 1</a:t>
            </a:r>
            <a:r>
              <a:rPr lang="fr-FR" baseline="30000" dirty="0"/>
              <a:t>ER</a:t>
            </a:r>
            <a:r>
              <a:rPr lang="fr-FR" dirty="0"/>
              <a:t> levée</a:t>
            </a:r>
          </a:p>
          <a:p>
            <a:r>
              <a:rPr lang="fr-FR" dirty="0"/>
              <a:t>67% de KT Obturé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9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SFAR 2019 </a:t>
            </a:r>
          </a:p>
          <a:p>
            <a:r>
              <a:rPr lang="fr-FR" dirty="0"/>
              <a:t>10% de boisson en SSPI</a:t>
            </a:r>
          </a:p>
          <a:p>
            <a:r>
              <a:rPr lang="fr-FR" dirty="0"/>
              <a:t>4% de 1</a:t>
            </a:r>
            <a:r>
              <a:rPr lang="fr-FR" baseline="30000" dirty="0"/>
              <a:t>ER</a:t>
            </a:r>
            <a:r>
              <a:rPr lang="fr-FR" dirty="0"/>
              <a:t> levée</a:t>
            </a:r>
          </a:p>
          <a:p>
            <a:r>
              <a:rPr lang="fr-FR" dirty="0"/>
              <a:t>67% de KT Obturé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4B055-8216-4AD2-AA77-28C1B33D67E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4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7B62E1-67DC-45F0-B1A5-7D6151113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97DC237-9DE3-4D96-BBF0-D4FFA5A8E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786F487-7371-4C2C-A1BE-FF60F922D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41497D-FD87-48D1-9E80-81DD5C1BE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5548" y="150554"/>
            <a:ext cx="5600901" cy="28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3B5880-863D-48A2-B7E2-65A0CE41C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1C8BD31-E126-4B9B-A12B-EDD36E3EF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F315A71-79B2-4E48-B283-28E7E10C8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C31A72-EC25-4F44-8D6D-0F8110DCE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42C19F6-E2EA-4176-8506-FB0DCFE6E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2DEFCE-63EE-4416-9174-981A55CF7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FC23B7-B749-4120-8E15-DE2BB2E7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79BE4AA-D799-45FA-A45B-1CB5C24DA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7DC0D6A-CB51-4E4C-AD8E-610D86051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BA46B90-5B15-420E-85C3-52E91F254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8057C7C-075F-48C5-AE37-ABFB20BC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43EE32C-4D7F-4C89-B59E-FC794AC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89D1560-5C04-49EE-B516-D108BF1BF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0E5607-3026-4F14-9E4E-5F2CDC2A4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8EDCEAB-CCD1-4ECA-AC79-B3F755FCC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A5D06FC-73EC-4B6E-9EDD-08B73F72B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0102F05-5532-4B91-8A3C-7ADA2FD6F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79021FD-4A16-4D01-B693-B98042DE3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7863448-8F67-47FB-8F42-3D33F9100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F61880-88FA-458E-9AED-C1D9C37D0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2E56DE0-788E-4F77-8C60-B79D7E42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F5356B4-3333-4DD8-B675-DF0574A5C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4B0DB5-2CA0-47A0-BD62-CAA0DF117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26D0CFF-8699-454C-8A0D-8D3EF0894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B0A5E02-9ACB-45D8-B8C1-286E652AF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C6893B-2AEB-4825-90E7-39607973C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C9A183-9386-4F67-AE02-E4A89E127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9AC9491-F5B9-4D0B-8911-0C190AA21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D75A86-5AA3-477E-9542-0169E7872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DC5FAA-0DA6-4B0D-9024-39DD0D2B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4EBB8C8-4281-4487-A158-AA83953B8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AC7151D-1216-4228-840D-0E01F5897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B5C72D5-E311-48BE-BEC8-1CEDE504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976355-20F3-4F68-9695-0C43DAEA4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5E97BB-523B-475C-B2DF-9C1258CF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FE457FF-8F05-45A0-A5A4-ACE0FE9E2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27/05/2021 – 18h/20h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79CDC2E-B09B-4A89-9024-4992AF6C1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Actualités en anesthésie et chirurgie ambulatoire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E4572-844B-4A25-9B7D-4473BE99B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Rôle de l’IDE en péri opératoire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CCECA5-7780-4DF2-8A09-37DA0E786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Nathalie Puppo Direction Opérationnelle Organisation et Soins </a:t>
            </a:r>
          </a:p>
          <a:p>
            <a:r>
              <a:rPr lang="fr-FR" dirty="0"/>
              <a:t>Hôpital Saint Joseph Marseille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F7F641-10D2-444D-924A-8ED597452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192E15-EC3D-4B29-AD9A-F731A2F28F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E6867-3120-4FE4-86D9-B6573253F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Actualités en anesthésie et chirurgie ambulatoire</a:t>
            </a:r>
          </a:p>
        </p:txBody>
      </p:sp>
    </p:spTree>
    <p:extLst>
      <p:ext uri="{BB962C8B-B14F-4D97-AF65-F5344CB8AC3E}">
        <p14:creationId xmlns:p14="http://schemas.microsoft.com/office/powerpoint/2010/main" val="245911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44E3F-4CE8-43BB-A2A1-1F97A068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63" y="152563"/>
            <a:ext cx="8596668" cy="1320800"/>
          </a:xfrm>
        </p:spPr>
        <p:txBody>
          <a:bodyPr/>
          <a:lstStyle/>
          <a:p>
            <a:r>
              <a:rPr lang="fr-FR" dirty="0"/>
              <a:t>Ambulatoire une sortie réussie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96331-AC7C-4DCB-91A4-9DD844B3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731"/>
            <a:ext cx="8596668" cy="4636632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Le score de Chung : la mise à la rue </a:t>
            </a:r>
          </a:p>
          <a:p>
            <a:pPr lvl="8"/>
            <a:r>
              <a:rPr lang="fr-FR" sz="2400" dirty="0"/>
              <a:t>Comment optimiser les durées des séjours ? </a:t>
            </a:r>
          </a:p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F3F999-A6CE-4E5F-804F-4B36DA480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8B174E-0142-493D-8848-F3A9F0F830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04159A-F5BD-4FB2-BA89-6460174D9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DE4F5F-0CA4-41F2-9C75-39320430B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49" y="1920110"/>
            <a:ext cx="3529890" cy="412125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61BF184-3E83-4FD2-8D70-2DA5319CEF6D}"/>
              </a:ext>
            </a:extLst>
          </p:cNvPr>
          <p:cNvSpPr txBox="1"/>
          <p:nvPr/>
        </p:nvSpPr>
        <p:spPr>
          <a:xfrm>
            <a:off x="4639112" y="2725531"/>
            <a:ext cx="5501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Rappel : pas de durée minimale de séjour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Être proactif (dépister les sortants)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S’appuyer sur une mesure objectivée 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Mettre en œuvre une délégation de L’IDE sur protocole </a:t>
            </a:r>
          </a:p>
        </p:txBody>
      </p:sp>
      <p:sp>
        <p:nvSpPr>
          <p:cNvPr id="9" name="Légende : flèche vers la gauche 8">
            <a:extLst>
              <a:ext uri="{FF2B5EF4-FFF2-40B4-BE49-F238E27FC236}">
                <a16:creationId xmlns:a16="http://schemas.microsoft.com/office/drawing/2014/main" id="{1541B687-2824-4192-9153-7DA45BEB09F9}"/>
              </a:ext>
            </a:extLst>
          </p:cNvPr>
          <p:cNvSpPr/>
          <p:nvPr/>
        </p:nvSpPr>
        <p:spPr>
          <a:xfrm rot="20574406">
            <a:off x="9543427" y="2414072"/>
            <a:ext cx="2213292" cy="21354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Modifier son point de vue 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Anticiper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8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9A704-884D-4FF4-9BC5-DF03DE20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 de la SFAR/ AFCA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8B9C7B-94F2-47B5-8CB6-3DECE58B9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49" y="1363579"/>
            <a:ext cx="8596668" cy="4168117"/>
          </a:xfrm>
        </p:spPr>
        <p:txBody>
          <a:bodyPr>
            <a:noAutofit/>
          </a:bodyPr>
          <a:lstStyle/>
          <a:p>
            <a:r>
              <a:rPr lang="fr-FR" sz="2400" dirty="0"/>
              <a:t>La signature obligatoire d’1 médecin (pas des 2)</a:t>
            </a:r>
          </a:p>
          <a:p>
            <a:r>
              <a:rPr lang="fr-FR" sz="2400" dirty="0"/>
              <a:t>On peut s’interroger sur la valeur ajoutée de la visite tardive</a:t>
            </a:r>
          </a:p>
          <a:p>
            <a:endParaRPr lang="fr-FR" sz="2400" dirty="0"/>
          </a:p>
          <a:p>
            <a:r>
              <a:rPr lang="fr-FR" sz="2400" dirty="0"/>
              <a:t>Alternative : La délégation à l’IDE de signature sous condition de score </a:t>
            </a:r>
          </a:p>
          <a:p>
            <a:pPr lvl="1"/>
            <a:r>
              <a:rPr lang="fr-FR" sz="2400" dirty="0"/>
              <a:t>Réalisée par une IDE formée </a:t>
            </a:r>
          </a:p>
          <a:p>
            <a:pPr lvl="1"/>
            <a:r>
              <a:rPr lang="fr-FR" sz="2400" dirty="0"/>
              <a:t>Un patient informé dès la VPA </a:t>
            </a:r>
          </a:p>
          <a:p>
            <a:pPr lvl="1"/>
            <a:r>
              <a:rPr lang="fr-FR" sz="2400" dirty="0"/>
              <a:t>Un score validé et tracé </a:t>
            </a:r>
          </a:p>
          <a:p>
            <a:pPr lvl="1"/>
            <a:r>
              <a:rPr lang="fr-FR" sz="2400" dirty="0"/>
              <a:t>Une procédure d’établissement (collégiale MAR + Opérateur, inscrite dans la charte de fonctionnement UCA)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BD62FE-174D-4944-BE69-8601E6CB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EC125D-8C82-4D13-BED9-B3465D1A03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D5D014-0612-4524-8005-5868FE90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1556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E7A9A-3F1A-482D-88AB-1B7033FD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22782C-3C7E-4092-848B-DC368505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9C1335-C126-4AB7-A66C-755AE1C02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77F411-A96D-4CE5-9059-C371CFAA80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37154D-6C4F-4D22-85A7-426B31062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F32574-3C76-4307-A417-F440F4FA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2378"/>
            <a:ext cx="9731960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9435F-024D-4943-B15F-4989E02D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lien hôpital ville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5EAC96-AC3E-4091-8579-5CC29C93C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32" y="1811979"/>
            <a:ext cx="8596668" cy="4436421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/>
              <a:t>Formaliser des chemins cliniques dans le DPI </a:t>
            </a:r>
          </a:p>
          <a:p>
            <a:pPr lvl="1"/>
            <a:r>
              <a:rPr lang="fr-FR" sz="2800" dirty="0"/>
              <a:t>Lettre de liaison </a:t>
            </a:r>
          </a:p>
          <a:p>
            <a:pPr lvl="1"/>
            <a:r>
              <a:rPr lang="fr-FR" sz="2800" dirty="0"/>
              <a:t>Protocoles de prise en charge post opératoire (actes de soins, surveillances.)</a:t>
            </a:r>
          </a:p>
          <a:p>
            <a:endParaRPr lang="fr-FR" sz="2800" dirty="0"/>
          </a:p>
          <a:p>
            <a:r>
              <a:rPr lang="fr-FR" sz="2800" dirty="0"/>
              <a:t>Formation des personnels libéraux (avenant 6, nouveaux actes AMI) </a:t>
            </a:r>
          </a:p>
          <a:p>
            <a:pPr lvl="1"/>
            <a:r>
              <a:rPr lang="fr-FR" sz="2800" dirty="0"/>
              <a:t>DPC </a:t>
            </a:r>
          </a:p>
          <a:p>
            <a:pPr lvl="1"/>
            <a:endParaRPr lang="fr-FR" sz="2800" dirty="0"/>
          </a:p>
          <a:p>
            <a:r>
              <a:rPr lang="fr-FR" sz="2800" dirty="0"/>
              <a:t>Les outils numériques un lien entre le patient et l’établissement</a:t>
            </a:r>
          </a:p>
          <a:p>
            <a:pPr lvl="1"/>
            <a:r>
              <a:rPr lang="fr-FR" sz="2800" dirty="0"/>
              <a:t>Évaluation de données cliniques, informations patient, communications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58F4F9-6908-49A6-8AA3-69A986263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F1CB88-438B-4C06-B62D-3C6A46662F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999346-FF45-426C-9660-F3B2FAF96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970822-612B-4012-8EC2-E771B0A4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042" y="1868040"/>
            <a:ext cx="2231329" cy="12375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A280A1-0AA5-42FC-91DD-EBB68618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482" y="3094501"/>
            <a:ext cx="1816765" cy="11339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94AE9C-E16C-45F3-839D-920993BDD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531" y="4630884"/>
            <a:ext cx="1505843" cy="11583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0DCEA0-2F2F-4FA8-92F2-F5F09561B4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0193" y="4507453"/>
            <a:ext cx="1207713" cy="12817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0C2D0E-EF29-4AFD-A98B-9EE2D3F4D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124" y="74153"/>
            <a:ext cx="3593912" cy="1641354"/>
          </a:xfrm>
          <a:prstGeom prst="rect">
            <a:avLst/>
          </a:prstGeom>
        </p:spPr>
      </p:pic>
      <p:sp>
        <p:nvSpPr>
          <p:cNvPr id="13" name="ZoneTexte 1">
            <a:extLst>
              <a:ext uri="{FF2B5EF4-FFF2-40B4-BE49-F238E27FC236}">
                <a16:creationId xmlns:a16="http://schemas.microsoft.com/office/drawing/2014/main" id="{85E6D76F-6137-48E8-8089-A94428FC1855}"/>
              </a:ext>
            </a:extLst>
          </p:cNvPr>
          <p:cNvSpPr txBox="1"/>
          <p:nvPr/>
        </p:nvSpPr>
        <p:spPr>
          <a:xfrm>
            <a:off x="9952870" y="4380815"/>
            <a:ext cx="201802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Prestataires </a:t>
            </a:r>
          </a:p>
        </p:txBody>
      </p:sp>
    </p:spTree>
    <p:extLst>
      <p:ext uri="{BB962C8B-B14F-4D97-AF65-F5344CB8AC3E}">
        <p14:creationId xmlns:p14="http://schemas.microsoft.com/office/powerpoint/2010/main" val="62416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9A704-884D-4FF4-9BC5-DF03DE20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8B9C7B-94F2-47B5-8CB6-3DECE58B9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49" y="1363579"/>
            <a:ext cx="8596668" cy="4168117"/>
          </a:xfrm>
        </p:spPr>
        <p:txBody>
          <a:bodyPr>
            <a:noAutofit/>
          </a:bodyPr>
          <a:lstStyle/>
          <a:p>
            <a:pPr marL="0" indent="0" defTabSz="9144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fr-FR" altLang="fr-FR" sz="20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La démarche RAAC, un vrai levier au service du parcours ambulatoire </a:t>
            </a:r>
          </a:p>
          <a:p>
            <a:pPr marL="400050" lvl="1" indent="0" defTabSz="914400">
              <a:spcBef>
                <a:spcPct val="0"/>
              </a:spcBef>
              <a:spcAft>
                <a:spcPts val="1200"/>
              </a:spcAft>
              <a:buClr>
                <a:srgbClr val="004494"/>
              </a:buClr>
              <a:buNone/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Nous interroge sur chaque étape du parcours de soins </a:t>
            </a:r>
          </a:p>
          <a:p>
            <a:pPr marL="400050" lvl="1" indent="0" defTabSz="914400">
              <a:spcBef>
                <a:spcPct val="0"/>
              </a:spcBef>
              <a:spcAft>
                <a:spcPts val="1200"/>
              </a:spcAft>
              <a:buClr>
                <a:srgbClr val="004494"/>
              </a:buClr>
              <a:buNone/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Impose une gestion par projet structurée et coordonnée </a:t>
            </a:r>
          </a:p>
          <a:p>
            <a:pPr marL="400050" lvl="1" indent="0" defTabSz="914400">
              <a:spcBef>
                <a:spcPct val="0"/>
              </a:spcBef>
              <a:spcAft>
                <a:spcPts val="1200"/>
              </a:spcAft>
              <a:buClr>
                <a:srgbClr val="004494"/>
              </a:buClr>
              <a:buNone/>
              <a:defRPr/>
            </a:pPr>
            <a:r>
              <a:rPr lang="fr-FR" altLang="fr-FR" sz="20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Nécessite une équipe support identifiée </a:t>
            </a: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400050" lvl="1" indent="0" defTabSz="914400">
              <a:spcBef>
                <a:spcPct val="0"/>
              </a:spcBef>
              <a:spcAft>
                <a:spcPts val="1200"/>
              </a:spcAft>
              <a:buClr>
                <a:srgbClr val="004494"/>
              </a:buClr>
              <a:buNone/>
              <a:defRPr/>
            </a:pPr>
            <a:r>
              <a:rPr lang="fr-FR" altLang="fr-FR" sz="20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C’est u</a:t>
            </a: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n outil d’amélioration de la collaboration interprofessionnelle de la qualité et de la sécurité des soins</a:t>
            </a:r>
          </a:p>
          <a:p>
            <a:pPr marL="400050" lvl="1" indent="0" defTabSz="914400">
              <a:spcBef>
                <a:spcPct val="0"/>
              </a:spcBef>
              <a:spcAft>
                <a:spcPts val="1200"/>
              </a:spcAft>
              <a:buClr>
                <a:srgbClr val="004494"/>
              </a:buClr>
              <a:buNone/>
              <a:defRPr/>
            </a:pPr>
            <a:r>
              <a:rPr lang="fr-FR" altLang="fr-FR" sz="20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Structure un parcours patient identifié et visible de tous</a:t>
            </a:r>
            <a:endParaRPr kumimoji="0" lang="fr-FR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FR" altLang="fr-FR" sz="20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L’IDE de parcours : incontournable pour une coordination réussie (Reconnaissance et accompagnement de ce nouveau métier)  </a:t>
            </a:r>
          </a:p>
          <a:p>
            <a:r>
              <a:rPr lang="fr-FR" altLang="fr-FR" sz="20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>L4 anticipation et une préparation du séjour jusqu’au domicile un bénéfice réel patient / médicaux et paramédicaux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BD62FE-174D-4944-BE69-8601E6CB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EC125D-8C82-4D13-BED9-B3465D1A03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D5D014-0612-4524-8005-5868FE90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8781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FD7D1-40BC-40FE-AA50-05ED5656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37" y="2339926"/>
            <a:ext cx="8596668" cy="1320800"/>
          </a:xfrm>
        </p:spPr>
        <p:txBody>
          <a:bodyPr/>
          <a:lstStyle/>
          <a:p>
            <a:pPr algn="ctr"/>
            <a:r>
              <a:rPr lang="fr-FR" dirty="0"/>
              <a:t>Je vous remercie pour votre attention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499B69-BAFD-40DB-8AE6-77DE41E5A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07C129-B563-4888-A869-FCD3B78F41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86E550-A07D-479E-AD4B-213E249BB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753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8BD6B-DF40-4110-8D76-C1B4F881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Partage d’expériences pour améliorer le parcours patient en ambulatoire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A356D-1512-49A1-A0E9-5ED1FCEB3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19" y="1930400"/>
            <a:ext cx="8596668" cy="4180449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L’arrivée de nouveau métier : L’IDE de Parcours « coordination heureuse »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Une étape clé : la SSPI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La sortie sur score et le protocole de délégation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Le lien hôpital ville </a:t>
            </a:r>
          </a:p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Préambule 	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La démarche RAAC est inscrite dans la stratégie d’établissement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La mise en place d’une Equipe Mobile  RAAC (mission de pilotage, formation, indicateurs, audit etc.)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L’accompagnement par la gestion de projet  (feuille de route et points d’étapes réguliers, indicateurs de suivi)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2D08A-24B9-4DA8-9188-36F76D9B1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88E133-9D64-42D2-8B2C-43178263BF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DC3D3-8611-4B97-AEAA-2CA4AEBD2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6661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00277-1558-4A8A-AD5A-29641BA1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parcours coordonné une valeur ajoutée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E50D08-8B4E-4258-AA42-1615B4468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5D1D69-9CA4-412A-A3F1-18527D1B71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DB1C20-03BD-4778-A627-32E13ADC6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4DC11738-BDBF-439A-A5E7-C2A0835B9D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3" y="2241891"/>
            <a:ext cx="3627434" cy="17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45EE50-947D-4930-8C03-7571FC03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50" y="4860758"/>
            <a:ext cx="3780444" cy="11499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C59B2DA-A3DC-4E06-B6CA-638A1D45AA57}"/>
              </a:ext>
            </a:extLst>
          </p:cNvPr>
          <p:cNvSpPr txBox="1"/>
          <p:nvPr/>
        </p:nvSpPr>
        <p:spPr>
          <a:xfrm>
            <a:off x="4637893" y="2263479"/>
            <a:ext cx="66415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="1" kern="0" dirty="0">
                <a:solidFill>
                  <a:srgbClr val="404040"/>
                </a:solidFill>
                <a:latin typeface="TheSans 7C-BoldCaps"/>
              </a:rPr>
              <a:t>U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heSans 7C-BoldCaps"/>
                <a:ea typeface="+mn-ea"/>
                <a:cs typeface="+mn-cs"/>
              </a:rPr>
              <a:t>n parcours patient organisé </a:t>
            </a:r>
            <a:r>
              <a:rPr lang="fr-FR" b="1" kern="0" dirty="0">
                <a:solidFill>
                  <a:srgbClr val="404040"/>
                </a:solidFill>
                <a:latin typeface="TheSans 7C-BoldCaps"/>
              </a:rPr>
              <a:t> et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heSans 7C-BoldCaps"/>
                <a:ea typeface="+mn-ea"/>
                <a:cs typeface="+mn-cs"/>
              </a:rPr>
              <a:t> identifié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="1" kern="0" dirty="0">
                <a:solidFill>
                  <a:srgbClr val="404040"/>
                </a:solidFill>
                <a:latin typeface="TheSans 7C-BoldCaps"/>
              </a:rPr>
              <a:t>U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heSans 7C-BoldCaps"/>
                <a:ea typeface="+mn-ea"/>
                <a:cs typeface="+mn-cs"/>
              </a:rPr>
              <a:t>n processus défini et connu de tous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heSans 7C-BoldCaps"/>
                <a:ea typeface="+mn-ea"/>
                <a:cs typeface="+mn-cs"/>
              </a:rPr>
              <a:t>Des indicateurs de résultats</a:t>
            </a:r>
            <a:endParaRPr lang="fr-FR" b="1" kern="0" dirty="0">
              <a:solidFill>
                <a:srgbClr val="404040"/>
              </a:solidFill>
              <a:latin typeface="TheSans 7C-BoldCap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heSans 7C-BoldCaps"/>
                <a:ea typeface="+mn-ea"/>
                <a:cs typeface="+mn-cs"/>
              </a:rPr>
              <a:t>Collaboration IDE PP / CS ANESTH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heSans 7C-BoldCaps"/>
                <a:ea typeface="+mn-ea"/>
                <a:cs typeface="+mn-cs"/>
              </a:rPr>
              <a:t>Conformité des dossiers /J0 (fluidité, sécurité, satisfaction)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b="1" kern="0" dirty="0">
                <a:solidFill>
                  <a:srgbClr val="404040"/>
                </a:solidFill>
                <a:latin typeface="TheSans 7C-BoldCaps"/>
              </a:rPr>
              <a:t>Des outils numériques adaptés (DPI, logiciel de brancardage etc.)</a:t>
            </a:r>
            <a:endParaRPr kumimoji="0" lang="fr-FR" altLang="fr-FR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heSans 7C-BoldCaps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3F65D9-EE7C-48E4-87E3-0AC1C9ABE90A}"/>
              </a:ext>
            </a:extLst>
          </p:cNvPr>
          <p:cNvSpPr txBox="1"/>
          <p:nvPr/>
        </p:nvSpPr>
        <p:spPr>
          <a:xfrm>
            <a:off x="4539997" y="4805968"/>
            <a:ext cx="5864978" cy="169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fr-FR" altLang="fr-FR" b="1" kern="0" dirty="0">
                <a:solidFill>
                  <a:srgbClr val="404040"/>
                </a:solidFill>
                <a:latin typeface="TheSans 7C-BoldCaps"/>
              </a:rPr>
              <a:t>Un lieu unique et aménagé pour un accueil serein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b="1" kern="0" dirty="0">
                <a:solidFill>
                  <a:srgbClr val="404040"/>
                </a:solidFill>
                <a:latin typeface="TheSans 7C-BoldCaps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heSans 7C-BoldCaps"/>
                <a:ea typeface="+mn-ea"/>
                <a:cs typeface="+mn-cs"/>
              </a:rPr>
              <a:t>Une organisation logistique efficace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altLang="fr-FR" sz="18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heSans 7C-BoldCaps"/>
              <a:ea typeface="+mn-ea"/>
              <a:cs typeface="+mn-cs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fr-FR" altLang="fr-FR" b="1" kern="0" dirty="0">
              <a:solidFill>
                <a:srgbClr val="404040"/>
              </a:solidFill>
              <a:latin typeface="TheSans 7C-BoldCaps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fr-FR" altLang="fr-FR" b="1" kern="0" dirty="0">
              <a:solidFill>
                <a:srgbClr val="404040"/>
              </a:solidFill>
              <a:latin typeface="TheSans 7C-BoldCap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A491AD-FC76-4A63-940A-9A47544C2BC3}"/>
              </a:ext>
            </a:extLst>
          </p:cNvPr>
          <p:cNvSpPr txBox="1"/>
          <p:nvPr/>
        </p:nvSpPr>
        <p:spPr>
          <a:xfrm>
            <a:off x="4637894" y="113737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eSans 7C-BoldCaps"/>
                <a:ea typeface="+mj-ea"/>
                <a:cs typeface="+mj-cs"/>
              </a:rPr>
              <a:t>La coordination au service du patient et des soignants</a:t>
            </a:r>
            <a:endParaRPr lang="fr-FR" dirty="0"/>
          </a:p>
        </p:txBody>
      </p:sp>
      <p:pic>
        <p:nvPicPr>
          <p:cNvPr id="15" name="Picture 2" descr="Résultat d’images pour gif marche ">
            <a:extLst>
              <a:ext uri="{FF2B5EF4-FFF2-40B4-BE49-F238E27FC236}">
                <a16:creationId xmlns:a16="http://schemas.microsoft.com/office/drawing/2014/main" id="{9F35CCD2-10CF-4808-B4D6-61D95E0B3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66" y="2434866"/>
            <a:ext cx="447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85A823A-B057-4C30-BCBD-9F57E8D0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491" y="5171068"/>
            <a:ext cx="2098868" cy="16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58F3D9C-3E04-4B28-B57F-DC0909B6A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176" y="3271429"/>
            <a:ext cx="2682875" cy="2305050"/>
          </a:xfrm>
          <a:noFill/>
        </p:spPr>
      </p:pic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5CA1541F-5457-4FC7-A515-5A779198E9A7}"/>
              </a:ext>
            </a:extLst>
          </p:cNvPr>
          <p:cNvSpPr/>
          <p:nvPr/>
        </p:nvSpPr>
        <p:spPr bwMode="auto">
          <a:xfrm>
            <a:off x="3254419" y="1494863"/>
            <a:ext cx="2592388" cy="792162"/>
          </a:xfrm>
          <a:prstGeom prst="wedgeRoundRectCallout">
            <a:avLst>
              <a:gd name="adj1" fmla="val 15698"/>
              <a:gd name="adj2" fmla="val 179468"/>
              <a:gd name="adj3" fmla="val 16667"/>
            </a:avLst>
          </a:prstGeom>
          <a:solidFill>
            <a:srgbClr val="DCE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>
                <a:solidFill>
                  <a:prstClr val="black"/>
                </a:solidFill>
                <a:ea typeface="Calibri"/>
                <a:cs typeface="Times New Roman"/>
              </a:rPr>
              <a:t>Saisie du recueil de données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4A36BF4A-8B4E-4C7D-BA99-A76594726434}"/>
              </a:ext>
            </a:extLst>
          </p:cNvPr>
          <p:cNvSpPr/>
          <p:nvPr/>
        </p:nvSpPr>
        <p:spPr bwMode="auto">
          <a:xfrm>
            <a:off x="7379366" y="2429126"/>
            <a:ext cx="3527425" cy="936625"/>
          </a:xfrm>
          <a:prstGeom prst="wedgeRoundRectCallout">
            <a:avLst>
              <a:gd name="adj1" fmla="val -46302"/>
              <a:gd name="adj2" fmla="val 108814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000" b="1" kern="0" dirty="0">
                <a:solidFill>
                  <a:prstClr val="black"/>
                </a:solidFill>
                <a:ea typeface="Calibri"/>
                <a:cs typeface="Times New Roman"/>
              </a:rPr>
              <a:t>Explications</a:t>
            </a:r>
            <a:r>
              <a:rPr lang="fr-FR" sz="2000" kern="0" dirty="0">
                <a:solidFill>
                  <a:prstClr val="black"/>
                </a:solidFill>
                <a:ea typeface="Calibri"/>
                <a:cs typeface="Times New Roman"/>
              </a:rPr>
              <a:t> examens complémentaires 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8429B758-1C3E-4FEC-9991-170D9CBE999E}"/>
              </a:ext>
            </a:extLst>
          </p:cNvPr>
          <p:cNvSpPr/>
          <p:nvPr/>
        </p:nvSpPr>
        <p:spPr bwMode="auto">
          <a:xfrm>
            <a:off x="6485270" y="3847692"/>
            <a:ext cx="3529012" cy="1152525"/>
          </a:xfrm>
          <a:prstGeom prst="wedgeRoundRectCallout">
            <a:avLst>
              <a:gd name="adj1" fmla="val -65961"/>
              <a:gd name="adj2" fmla="val -14129"/>
              <a:gd name="adj3" fmla="val 16667"/>
            </a:avLst>
          </a:prstGeom>
          <a:solidFill>
            <a:srgbClr val="DCE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fr-FR" sz="1800" b="1" kern="0" dirty="0">
                <a:solidFill>
                  <a:prstClr val="black"/>
                </a:solidFill>
                <a:ea typeface="Calibri"/>
                <a:cs typeface="Times New Roman"/>
              </a:rPr>
              <a:t>Consignes pré opératoires </a:t>
            </a:r>
            <a:r>
              <a:rPr lang="fr-FR" sz="1800" kern="0" dirty="0">
                <a:solidFill>
                  <a:prstClr val="black"/>
                </a:solidFill>
                <a:ea typeface="Calibri"/>
                <a:cs typeface="Times New Roman"/>
              </a:rPr>
              <a:t>: préparation cutanée, RAAC, Recommandations ambulatoire</a:t>
            </a:r>
            <a:endParaRPr lang="fr-FR" sz="1800" dirty="0">
              <a:solidFill>
                <a:srgbClr val="404040"/>
              </a:solidFill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E894628D-05A4-4226-B7A9-DAD701850EFB}"/>
              </a:ext>
            </a:extLst>
          </p:cNvPr>
          <p:cNvSpPr/>
          <p:nvPr/>
        </p:nvSpPr>
        <p:spPr bwMode="auto">
          <a:xfrm>
            <a:off x="5798342" y="5110872"/>
            <a:ext cx="4947445" cy="1197853"/>
          </a:xfrm>
          <a:prstGeom prst="wedgeRoundRectCallout">
            <a:avLst>
              <a:gd name="adj1" fmla="val -44961"/>
              <a:gd name="adj2" fmla="val -75707"/>
              <a:gd name="adj3" fmla="val 16667"/>
            </a:avLst>
          </a:prstGeom>
          <a:solidFill>
            <a:srgbClr val="DCE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dirty="0">
                <a:solidFill>
                  <a:prstClr val="black"/>
                </a:solidFill>
                <a:ea typeface="Calibri"/>
                <a:cs typeface="Times New Roman"/>
              </a:rPr>
              <a:t>Anticipation du devenir </a:t>
            </a:r>
            <a:r>
              <a:rPr lang="fr-FR" sz="2000" kern="0" dirty="0">
                <a:solidFill>
                  <a:prstClr val="black"/>
                </a:solidFill>
                <a:ea typeface="Calibri"/>
                <a:cs typeface="Times New Roman"/>
              </a:rPr>
              <a:t>(HAD – SSR – Transport, IDL …) / </a:t>
            </a:r>
            <a:r>
              <a:rPr lang="fr-FR" sz="2000" b="1" kern="0" dirty="0">
                <a:solidFill>
                  <a:prstClr val="black"/>
                </a:solidFill>
                <a:ea typeface="Calibri"/>
                <a:cs typeface="Times New Roman"/>
              </a:rPr>
              <a:t>ordonnances et protocoles de sorties 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3C68F60A-A049-43DC-898D-0FCF1BB43108}"/>
              </a:ext>
            </a:extLst>
          </p:cNvPr>
          <p:cNvSpPr/>
          <p:nvPr/>
        </p:nvSpPr>
        <p:spPr bwMode="auto">
          <a:xfrm>
            <a:off x="1021600" y="5389646"/>
            <a:ext cx="3529013" cy="1152525"/>
          </a:xfrm>
          <a:prstGeom prst="wedgeRoundRectCallout">
            <a:avLst>
              <a:gd name="adj1" fmla="val 43062"/>
              <a:gd name="adj2" fmla="val -105811"/>
              <a:gd name="adj3" fmla="val 16667"/>
            </a:avLst>
          </a:prstGeom>
          <a:solidFill>
            <a:srgbClr val="DCE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dirty="0">
                <a:solidFill>
                  <a:prstClr val="black"/>
                </a:solidFill>
                <a:ea typeface="Calibri"/>
                <a:cs typeface="Times New Roman"/>
              </a:rPr>
              <a:t>Récupère l’ordonnance de TTT personnel </a:t>
            </a:r>
            <a:r>
              <a:rPr lang="fr-FR" sz="2000" kern="0" dirty="0">
                <a:solidFill>
                  <a:prstClr val="black"/>
                </a:solidFill>
                <a:ea typeface="Calibri"/>
                <a:cs typeface="Times New Roman"/>
              </a:rPr>
              <a:t>(scannée)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FC008992-030D-445B-A1AF-C723B3BC55D3}"/>
              </a:ext>
            </a:extLst>
          </p:cNvPr>
          <p:cNvSpPr/>
          <p:nvPr/>
        </p:nvSpPr>
        <p:spPr bwMode="auto">
          <a:xfrm>
            <a:off x="673058" y="3282032"/>
            <a:ext cx="3384550" cy="1441450"/>
          </a:xfrm>
          <a:prstGeom prst="wedgeRoundRectCallout">
            <a:avLst>
              <a:gd name="adj1" fmla="val 59889"/>
              <a:gd name="adj2" fmla="val 2789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>
                <a:solidFill>
                  <a:prstClr val="black"/>
                </a:solidFill>
                <a:ea typeface="Calibri"/>
                <a:cs typeface="Times New Roman"/>
              </a:rPr>
              <a:t>Gestion des documents socles </a:t>
            </a:r>
            <a:r>
              <a:rPr lang="fr-FR" sz="1800" kern="0" dirty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fr-FR" sz="1800" kern="0" dirty="0">
                <a:solidFill>
                  <a:prstClr val="black"/>
                </a:solidFill>
              </a:rPr>
              <a:t>Autorisation d’opérer, consentements…)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>
                <a:solidFill>
                  <a:prstClr val="black"/>
                </a:solidFill>
              </a:rPr>
              <a:t>PORTAIL PATIENT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28311071-430B-423F-B4F0-4A26483AFE11}"/>
              </a:ext>
            </a:extLst>
          </p:cNvPr>
          <p:cNvSpPr/>
          <p:nvPr/>
        </p:nvSpPr>
        <p:spPr bwMode="auto">
          <a:xfrm>
            <a:off x="335756" y="1790283"/>
            <a:ext cx="2592387" cy="895350"/>
          </a:xfrm>
          <a:prstGeom prst="wedgeRoundRectCallout">
            <a:avLst>
              <a:gd name="adj1" fmla="val 80872"/>
              <a:gd name="adj2" fmla="val 94816"/>
              <a:gd name="adj3" fmla="val 16667"/>
            </a:avLst>
          </a:prstGeom>
          <a:solidFill>
            <a:srgbClr val="DCE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>
                <a:solidFill>
                  <a:prstClr val="black"/>
                </a:solidFill>
              </a:rPr>
              <a:t>Rappel téléphonique </a:t>
            </a:r>
            <a:r>
              <a:rPr lang="fr-FR" sz="1800" kern="0" dirty="0">
                <a:solidFill>
                  <a:prstClr val="black"/>
                </a:solidFill>
              </a:rPr>
              <a:t>et SMS</a:t>
            </a: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EA33F92-54B6-4228-9B2C-60A08C7B6504}"/>
              </a:ext>
            </a:extLst>
          </p:cNvPr>
          <p:cNvSpPr txBox="1">
            <a:spLocks/>
          </p:cNvSpPr>
          <p:nvPr/>
        </p:nvSpPr>
        <p:spPr bwMode="auto">
          <a:xfrm>
            <a:off x="0" y="328613"/>
            <a:ext cx="11149263" cy="10096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9pPr>
          </a:lstStyle>
          <a:p>
            <a:pPr algn="l" eaLnBrk="1" hangingPunct="1">
              <a:defRPr/>
            </a:pPr>
            <a:r>
              <a:rPr lang="fr-FR" altLang="fr-FR" sz="360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nouveau métier : L’IDE Parcours Patient sa place dans la  coordination</a:t>
            </a:r>
          </a:p>
          <a:p>
            <a:pPr>
              <a:defRPr/>
            </a:pPr>
            <a:r>
              <a:rPr lang="fr-FR" altLang="fr-FR" b="1" kern="0" dirty="0">
                <a:solidFill>
                  <a:srgbClr val="8A0400"/>
                </a:solidFill>
              </a:rPr>
              <a:t> </a:t>
            </a:r>
            <a:endParaRPr lang="fr-FR" b="1" kern="0" dirty="0">
              <a:solidFill>
                <a:srgbClr val="8A0400"/>
              </a:solidFill>
            </a:endParaRPr>
          </a:p>
        </p:txBody>
      </p:sp>
      <p:sp>
        <p:nvSpPr>
          <p:cNvPr id="18443" name="Espace réservé du pied de page 2">
            <a:extLst>
              <a:ext uri="{FF2B5EF4-FFF2-40B4-BE49-F238E27FC236}">
                <a16:creationId xmlns:a16="http://schemas.microsoft.com/office/drawing/2014/main" id="{1C944369-80FA-4290-9630-5D114E734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24188" y="6308725"/>
            <a:ext cx="772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TheSans 5C-Cap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fr-FR" dirty="0"/>
              <a:t>N Puppo  - V Vermandel - G Masson  nov 2019</a:t>
            </a:r>
            <a:endParaRPr lang="fr-FR" altLang="fr-FR" dirty="0">
              <a:solidFill>
                <a:srgbClr val="737373"/>
              </a:solidFill>
              <a:latin typeface="TheSans 5C-Caps" charset="0"/>
            </a:endParaRPr>
          </a:p>
        </p:txBody>
      </p:sp>
      <p:sp>
        <p:nvSpPr>
          <p:cNvPr id="14" name="Rectangle à coins arrondis 6">
            <a:extLst>
              <a:ext uri="{FF2B5EF4-FFF2-40B4-BE49-F238E27FC236}">
                <a16:creationId xmlns:a16="http://schemas.microsoft.com/office/drawing/2014/main" id="{D1875C16-540F-4354-BD7A-240178A9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56744"/>
            <a:ext cx="3527425" cy="1046163"/>
          </a:xfrm>
          <a:prstGeom prst="wedgeRoundRectCallout">
            <a:avLst>
              <a:gd name="adj1" fmla="val -46301"/>
              <a:gd name="adj2" fmla="val 108815"/>
              <a:gd name="adj3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heSans 7C-BoldCaps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heSans 7C-BoldCap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7A9AB7"/>
                </a:solidFill>
                <a:latin typeface="TheSans 7C-BoldCap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heSans 5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404040"/>
                </a:solidFill>
                <a:latin typeface="Trebuchet MS" panose="020B0603020202020204" pitchFamily="34" charset="0"/>
              </a:rPr>
              <a:t>S’assure de la consultations d’anesthésie et de son contenu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B51E8A0-B20B-4FA8-8C74-683BE35E08C3}"/>
              </a:ext>
            </a:extLst>
          </p:cNvPr>
          <p:cNvGrpSpPr>
            <a:grpSpLocks/>
          </p:cNvGrpSpPr>
          <p:nvPr/>
        </p:nvGrpSpPr>
        <p:grpSpPr bwMode="auto">
          <a:xfrm>
            <a:off x="1717687" y="4010080"/>
            <a:ext cx="3562474" cy="1798343"/>
            <a:chOff x="289607" y="4465805"/>
            <a:chExt cx="3020017" cy="1483186"/>
          </a:xfrm>
          <a:solidFill>
            <a:srgbClr val="00B0F0"/>
          </a:solidFill>
        </p:grpSpPr>
        <p:sp>
          <p:nvSpPr>
            <p:cNvPr id="8" name="Flèche gauche 7">
              <a:extLst>
                <a:ext uri="{FF2B5EF4-FFF2-40B4-BE49-F238E27FC236}">
                  <a16:creationId xmlns:a16="http://schemas.microsoft.com/office/drawing/2014/main" id="{174E6C68-B4A0-45F9-B22C-40F96800D5F1}"/>
                </a:ext>
              </a:extLst>
            </p:cNvPr>
            <p:cNvSpPr/>
            <p:nvPr/>
          </p:nvSpPr>
          <p:spPr>
            <a:xfrm rot="10800000">
              <a:off x="1068813" y="4895692"/>
              <a:ext cx="2240811" cy="666244"/>
            </a:xfrm>
            <a:prstGeom prst="lef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DA1E9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273" name="Groupe 8">
              <a:extLst>
                <a:ext uri="{FF2B5EF4-FFF2-40B4-BE49-F238E27FC236}">
                  <a16:creationId xmlns:a16="http://schemas.microsoft.com/office/drawing/2014/main" id="{D95772D1-D5DD-49E1-8697-3ADD2605C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607" y="4465805"/>
              <a:ext cx="2265103" cy="1483186"/>
              <a:chOff x="38967" y="3615298"/>
              <a:chExt cx="2265103" cy="1483186"/>
            </a:xfrm>
            <a:grpFill/>
          </p:grpSpPr>
          <p:sp>
            <p:nvSpPr>
              <p:cNvPr id="10" name="Rectangle à coins arrondis 9">
                <a:extLst>
                  <a:ext uri="{FF2B5EF4-FFF2-40B4-BE49-F238E27FC236}">
                    <a16:creationId xmlns:a16="http://schemas.microsoft.com/office/drawing/2014/main" id="{E0F15C1C-7357-4C1D-A01C-2A8E6CB3B607}"/>
                  </a:ext>
                </a:extLst>
              </p:cNvPr>
              <p:cNvSpPr/>
              <p:nvPr/>
            </p:nvSpPr>
            <p:spPr>
              <a:xfrm>
                <a:off x="404460" y="3615298"/>
                <a:ext cx="1634586" cy="1307108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FDA1E9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DD111E-9E4A-407E-B120-FEBEF07D42FA}"/>
                  </a:ext>
                </a:extLst>
              </p:cNvPr>
              <p:cNvSpPr/>
              <p:nvPr/>
            </p:nvSpPr>
            <p:spPr>
              <a:xfrm>
                <a:off x="38967" y="3762823"/>
                <a:ext cx="2265103" cy="133566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4765" tIns="24765" rIns="24765" bIns="2476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2000" b="1" dirty="0">
                    <a:solidFill>
                      <a:srgbClr val="404040"/>
                    </a:solidFill>
                  </a:rPr>
                  <a:t>Vérification de la complétude des dossiers et leur validation</a:t>
                </a: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E26D053-2F79-4482-A243-79D2C47B7EF6}"/>
              </a:ext>
            </a:extLst>
          </p:cNvPr>
          <p:cNvGrpSpPr>
            <a:grpSpLocks/>
          </p:cNvGrpSpPr>
          <p:nvPr/>
        </p:nvGrpSpPr>
        <p:grpSpPr bwMode="auto">
          <a:xfrm>
            <a:off x="1000646" y="1946812"/>
            <a:ext cx="4083460" cy="1706490"/>
            <a:chOff x="-404191" y="2428344"/>
            <a:chExt cx="4082444" cy="1706674"/>
          </a:xfrm>
          <a:solidFill>
            <a:srgbClr val="00B0F0"/>
          </a:solidFill>
        </p:grpSpPr>
        <p:sp>
          <p:nvSpPr>
            <p:cNvPr id="12" name="Flèche gauche 11">
              <a:extLst>
                <a:ext uri="{FF2B5EF4-FFF2-40B4-BE49-F238E27FC236}">
                  <a16:creationId xmlns:a16="http://schemas.microsoft.com/office/drawing/2014/main" id="{82E0C96C-9E82-4F86-BCF5-7ED5C4096C35}"/>
                </a:ext>
              </a:extLst>
            </p:cNvPr>
            <p:cNvSpPr/>
            <p:nvPr/>
          </p:nvSpPr>
          <p:spPr>
            <a:xfrm rot="12960000">
              <a:off x="1437261" y="3469783"/>
              <a:ext cx="2240992" cy="665235"/>
            </a:xfrm>
            <a:prstGeom prst="lef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DA1E9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269" name="Groupe 12">
              <a:extLst>
                <a:ext uri="{FF2B5EF4-FFF2-40B4-BE49-F238E27FC236}">
                  <a16:creationId xmlns:a16="http://schemas.microsoft.com/office/drawing/2014/main" id="{685841B7-DF37-477E-8B17-DC7B1CC41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4191" y="2428344"/>
              <a:ext cx="2443511" cy="1353627"/>
              <a:chOff x="-561648" y="1582933"/>
              <a:chExt cx="2443511" cy="1353627"/>
            </a:xfrm>
            <a:grpFill/>
          </p:grpSpPr>
          <p:sp>
            <p:nvSpPr>
              <p:cNvPr id="30" name="Rectangle à coins arrondis 29">
                <a:extLst>
                  <a:ext uri="{FF2B5EF4-FFF2-40B4-BE49-F238E27FC236}">
                    <a16:creationId xmlns:a16="http://schemas.microsoft.com/office/drawing/2014/main" id="{A4A7FA75-5EAD-426A-9F7D-0FA24DE35EDD}"/>
                  </a:ext>
                </a:extLst>
              </p:cNvPr>
              <p:cNvSpPr/>
              <p:nvPr/>
            </p:nvSpPr>
            <p:spPr>
              <a:xfrm>
                <a:off x="231522" y="1623525"/>
                <a:ext cx="1633130" cy="1306653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FDA1E9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6F5B93F-C116-4A34-AF17-4B8DEDCC21BA}"/>
                  </a:ext>
                </a:extLst>
              </p:cNvPr>
              <p:cNvSpPr/>
              <p:nvPr/>
            </p:nvSpPr>
            <p:spPr>
              <a:xfrm>
                <a:off x="-561648" y="1582933"/>
                <a:ext cx="2443511" cy="135362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4765" tIns="24765" rIns="24765" bIns="2476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b="1" dirty="0">
                    <a:solidFill>
                      <a:srgbClr val="404040"/>
                    </a:solidFill>
                  </a:rPr>
                  <a:t>Interface entre le patient, son praticien et l’anesthésiste (ECBU, bilan sanguin, TTT…)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CDBA611-F06D-4154-B387-7D704351DD80}"/>
              </a:ext>
            </a:extLst>
          </p:cNvPr>
          <p:cNvGrpSpPr>
            <a:grpSpLocks/>
          </p:cNvGrpSpPr>
          <p:nvPr/>
        </p:nvGrpSpPr>
        <p:grpSpPr bwMode="auto">
          <a:xfrm>
            <a:off x="3992562" y="836614"/>
            <a:ext cx="2204425" cy="2840036"/>
            <a:chOff x="2468045" y="1204697"/>
            <a:chExt cx="2204210" cy="2839869"/>
          </a:xfrm>
          <a:solidFill>
            <a:srgbClr val="00B0F0"/>
          </a:solidFill>
        </p:grpSpPr>
        <p:sp>
          <p:nvSpPr>
            <p:cNvPr id="14" name="Flèche gauche 13">
              <a:extLst>
                <a:ext uri="{FF2B5EF4-FFF2-40B4-BE49-F238E27FC236}">
                  <a16:creationId xmlns:a16="http://schemas.microsoft.com/office/drawing/2014/main" id="{FE8E8395-B861-4872-BABF-92FBF38C2373}"/>
                </a:ext>
              </a:extLst>
            </p:cNvPr>
            <p:cNvSpPr/>
            <p:nvPr/>
          </p:nvSpPr>
          <p:spPr>
            <a:xfrm rot="15120000">
              <a:off x="2646579" y="2591308"/>
              <a:ext cx="2241418" cy="665098"/>
            </a:xfrm>
            <a:prstGeom prst="lef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DA1E9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265" name="Groupe 14">
              <a:extLst>
                <a:ext uri="{FF2B5EF4-FFF2-40B4-BE49-F238E27FC236}">
                  <a16:creationId xmlns:a16="http://schemas.microsoft.com/office/drawing/2014/main" id="{6B832645-EA33-4C2F-9F88-A2E3940E1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045" y="1204697"/>
              <a:ext cx="2204210" cy="1306435"/>
              <a:chOff x="2310588" y="359286"/>
              <a:chExt cx="2204210" cy="1306435"/>
            </a:xfrm>
            <a:grpFill/>
          </p:grpSpPr>
          <p:sp>
            <p:nvSpPr>
              <p:cNvPr id="28" name="Rectangle à coins arrondis 27">
                <a:extLst>
                  <a:ext uri="{FF2B5EF4-FFF2-40B4-BE49-F238E27FC236}">
                    <a16:creationId xmlns:a16="http://schemas.microsoft.com/office/drawing/2014/main" id="{551F8E51-FBE4-4121-8245-EFDE49A01AF7}"/>
                  </a:ext>
                </a:extLst>
              </p:cNvPr>
              <p:cNvSpPr/>
              <p:nvPr/>
            </p:nvSpPr>
            <p:spPr>
              <a:xfrm>
                <a:off x="2310589" y="359286"/>
                <a:ext cx="1769889" cy="1306435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FDA1E9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82101E-9B13-449C-8511-3D90F8D0177C}"/>
                  </a:ext>
                </a:extLst>
              </p:cNvPr>
              <p:cNvSpPr/>
              <p:nvPr/>
            </p:nvSpPr>
            <p:spPr>
              <a:xfrm>
                <a:off x="2310588" y="397384"/>
                <a:ext cx="2204210" cy="123024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4765" tIns="24765" rIns="24765" bIns="2476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b="1" dirty="0">
                    <a:solidFill>
                      <a:srgbClr val="404040"/>
                    </a:solidFill>
                  </a:rPr>
                  <a:t>Récupération de l’ordonnancement du bloc opératoire</a:t>
                </a:r>
              </a:p>
            </p:txBody>
          </p:sp>
        </p:grp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1911AFE-FF1D-4E27-B08F-3FD8143F5D2F}"/>
              </a:ext>
            </a:extLst>
          </p:cNvPr>
          <p:cNvGrpSpPr>
            <a:grpSpLocks/>
          </p:cNvGrpSpPr>
          <p:nvPr/>
        </p:nvGrpSpPr>
        <p:grpSpPr bwMode="auto">
          <a:xfrm>
            <a:off x="6744785" y="1243012"/>
            <a:ext cx="3305175" cy="2236787"/>
            <a:chOff x="5349628" y="2276872"/>
            <a:chExt cx="3015860" cy="1858146"/>
          </a:xfrm>
        </p:grpSpPr>
        <p:sp>
          <p:nvSpPr>
            <p:cNvPr id="18" name="Flèche gauche 17">
              <a:extLst>
                <a:ext uri="{FF2B5EF4-FFF2-40B4-BE49-F238E27FC236}">
                  <a16:creationId xmlns:a16="http://schemas.microsoft.com/office/drawing/2014/main" id="{8C947F1D-3F2B-4E60-902A-CE1924364899}"/>
                </a:ext>
              </a:extLst>
            </p:cNvPr>
            <p:cNvSpPr/>
            <p:nvPr/>
          </p:nvSpPr>
          <p:spPr>
            <a:xfrm rot="19440000">
              <a:off x="5349628" y="3470358"/>
              <a:ext cx="2240891" cy="664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DE3F8"/>
            </a:solidFill>
            <a:ln w="28575">
              <a:solidFill>
                <a:srgbClr val="FDA1E9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9472" name="Groupe 18">
              <a:extLst>
                <a:ext uri="{FF2B5EF4-FFF2-40B4-BE49-F238E27FC236}">
                  <a16:creationId xmlns:a16="http://schemas.microsoft.com/office/drawing/2014/main" id="{BB2B359F-54B9-4180-9169-F6B0FA661D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9834" y="2276872"/>
              <a:ext cx="1805654" cy="1520427"/>
              <a:chOff x="6402377" y="1644780"/>
              <a:chExt cx="1633885" cy="1307108"/>
            </a:xfrm>
          </p:grpSpPr>
          <p:sp>
            <p:nvSpPr>
              <p:cNvPr id="24" name="Rectangle à coins arrondis 23">
                <a:extLst>
                  <a:ext uri="{FF2B5EF4-FFF2-40B4-BE49-F238E27FC236}">
                    <a16:creationId xmlns:a16="http://schemas.microsoft.com/office/drawing/2014/main" id="{F0E73AD4-1F96-4DAB-82CE-1CC51E4ADFF6}"/>
                  </a:ext>
                </a:extLst>
              </p:cNvPr>
              <p:cNvSpPr/>
              <p:nvPr/>
            </p:nvSpPr>
            <p:spPr>
              <a:xfrm>
                <a:off x="6401766" y="1644780"/>
                <a:ext cx="1634496" cy="1307206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DA1E9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08F86CA-9240-42BB-969C-AE015DB496F3}"/>
                  </a:ext>
                </a:extLst>
              </p:cNvPr>
              <p:cNvSpPr/>
              <p:nvPr/>
            </p:nvSpPr>
            <p:spPr>
              <a:xfrm>
                <a:off x="6439778" y="1683327"/>
                <a:ext cx="1557162" cy="12301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4765" tIns="24765" rIns="24765" bIns="2476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600" b="1" dirty="0">
                    <a:solidFill>
                      <a:srgbClr val="404040"/>
                    </a:solidFill>
                  </a:rPr>
                  <a:t>Appel/SMS la veille de l’intervention pour confirmation heure de passage et heure de convocation</a:t>
                </a:r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AE29738-C779-4285-8FEF-31E2F4959D43}"/>
              </a:ext>
            </a:extLst>
          </p:cNvPr>
          <p:cNvGrpSpPr>
            <a:grpSpLocks/>
          </p:cNvGrpSpPr>
          <p:nvPr/>
        </p:nvGrpSpPr>
        <p:grpSpPr bwMode="auto">
          <a:xfrm>
            <a:off x="7335838" y="4202113"/>
            <a:ext cx="3057525" cy="1306512"/>
            <a:chOff x="5811440" y="4570164"/>
            <a:chExt cx="3058104" cy="1307108"/>
          </a:xfrm>
        </p:grpSpPr>
        <p:sp>
          <p:nvSpPr>
            <p:cNvPr id="20" name="Flèche gauche 19">
              <a:extLst>
                <a:ext uri="{FF2B5EF4-FFF2-40B4-BE49-F238E27FC236}">
                  <a16:creationId xmlns:a16="http://schemas.microsoft.com/office/drawing/2014/main" id="{698E5BF4-354D-4B15-8985-4CA035D43D04}"/>
                </a:ext>
              </a:extLst>
            </p:cNvPr>
            <p:cNvSpPr/>
            <p:nvPr/>
          </p:nvSpPr>
          <p:spPr>
            <a:xfrm>
              <a:off x="5811440" y="4890985"/>
              <a:ext cx="2240386" cy="66546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DE3F8"/>
            </a:solidFill>
            <a:ln w="28575">
              <a:solidFill>
                <a:srgbClr val="FDA1E9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9468" name="Groupe 20">
              <a:extLst>
                <a:ext uri="{FF2B5EF4-FFF2-40B4-BE49-F238E27FC236}">
                  <a16:creationId xmlns:a16="http://schemas.microsoft.com/office/drawing/2014/main" id="{BBC8092D-88F6-46D5-8DA2-746BFE003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5659" y="4570164"/>
              <a:ext cx="1633885" cy="1307108"/>
              <a:chOff x="7078202" y="3724753"/>
              <a:chExt cx="1633885" cy="1307108"/>
            </a:xfrm>
          </p:grpSpPr>
          <p:sp>
            <p:nvSpPr>
              <p:cNvPr id="22" name="Rectangle à coins arrondis 21">
                <a:extLst>
                  <a:ext uri="{FF2B5EF4-FFF2-40B4-BE49-F238E27FC236}">
                    <a16:creationId xmlns:a16="http://schemas.microsoft.com/office/drawing/2014/main" id="{4A4DBDEA-7408-46EF-8D2C-101F3853694C}"/>
                  </a:ext>
                </a:extLst>
              </p:cNvPr>
              <p:cNvSpPr/>
              <p:nvPr/>
            </p:nvSpPr>
            <p:spPr>
              <a:xfrm>
                <a:off x="7078240" y="3724753"/>
                <a:ext cx="1633847" cy="130710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DA1E9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DF7C597-62C1-4F2B-88F5-1B7C9784D0A3}"/>
                  </a:ext>
                </a:extLst>
              </p:cNvPr>
              <p:cNvSpPr/>
              <p:nvPr/>
            </p:nvSpPr>
            <p:spPr>
              <a:xfrm>
                <a:off x="7116347" y="3762870"/>
                <a:ext cx="1557633" cy="12308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4765" tIns="24765" rIns="24765" bIns="2476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600" b="1" dirty="0">
                    <a:solidFill>
                      <a:srgbClr val="404040"/>
                    </a:solidFill>
                  </a:rPr>
                  <a:t>Rappel des consignes préopératoires</a:t>
                </a:r>
              </a:p>
            </p:txBody>
          </p:sp>
        </p:grpSp>
      </p:grpSp>
      <p:pic>
        <p:nvPicPr>
          <p:cNvPr id="19463" name="Picture 6">
            <a:extLst>
              <a:ext uri="{FF2B5EF4-FFF2-40B4-BE49-F238E27FC236}">
                <a16:creationId xmlns:a16="http://schemas.microsoft.com/office/drawing/2014/main" id="{19EB7260-B9D4-42EB-90EE-A6553F70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24275"/>
            <a:ext cx="14001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34">
            <a:extLst>
              <a:ext uri="{FF2B5EF4-FFF2-40B4-BE49-F238E27FC236}">
                <a16:creationId xmlns:a16="http://schemas.microsoft.com/office/drawing/2014/main" id="{BAD6B24A-7B8B-42C9-A06E-6F3101F4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229350"/>
            <a:ext cx="2390775" cy="461963"/>
          </a:xfrm>
          <a:prstGeom prst="rect">
            <a:avLst/>
          </a:prstGeom>
          <a:noFill/>
          <a:ln w="28575">
            <a:solidFill>
              <a:srgbClr val="FDA1E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heSans 7C-BoldCaps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heSans 7C-BoldCap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7A9AB7"/>
                </a:solidFill>
                <a:latin typeface="TheSans 7C-BoldCap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heSans 5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heSans 5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404040"/>
                </a:solidFill>
                <a:latin typeface="Trebuchet MS" panose="020B0603020202020204" pitchFamily="34" charset="0"/>
              </a:rPr>
              <a:t>IDE back-off</a:t>
            </a: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84FAB50C-9EF8-4AFC-8594-35A83987545C}"/>
              </a:ext>
            </a:extLst>
          </p:cNvPr>
          <p:cNvSpPr txBox="1">
            <a:spLocks/>
          </p:cNvSpPr>
          <p:nvPr/>
        </p:nvSpPr>
        <p:spPr bwMode="auto">
          <a:xfrm>
            <a:off x="1558925" y="44450"/>
            <a:ext cx="903605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A9AB7"/>
                </a:solidFill>
                <a:latin typeface="TheSans 7C-BoldCaps" charset="0"/>
              </a:defRPr>
            </a:lvl9pPr>
          </a:lstStyle>
          <a:p>
            <a:pPr algn="l" eaLnBrk="1" hangingPunct="1">
              <a:defRPr/>
            </a:pPr>
            <a:r>
              <a:rPr lang="fr-FR" altLang="fr-FR" sz="360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aussi du BACK Office </a:t>
            </a:r>
            <a:endParaRPr lang="fr-FR" sz="3600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Espace réservé du pied de page 6">
            <a:extLst>
              <a:ext uri="{FF2B5EF4-FFF2-40B4-BE49-F238E27FC236}">
                <a16:creationId xmlns:a16="http://schemas.microsoft.com/office/drawing/2014/main" id="{05BD21CE-8702-453C-89D1-8A8E2A0E36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24188" y="6308725"/>
            <a:ext cx="772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TheSans 5C-Cap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fr-FR"/>
              <a:t>N Puppo  - V Vermandel - G Masson  nov 2019</a:t>
            </a:r>
            <a:endParaRPr lang="fr-FR" altLang="fr-FR">
              <a:solidFill>
                <a:srgbClr val="737373"/>
              </a:solidFill>
              <a:latin typeface="TheSans 5C-Cap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DC4139-4455-4FC0-B633-B64A5E61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3" y="1909011"/>
            <a:ext cx="11069958" cy="4132351"/>
          </a:xfrm>
        </p:spPr>
        <p:txBody>
          <a:bodyPr>
            <a:normAutofit/>
          </a:bodyPr>
          <a:lstStyle/>
          <a:p>
            <a:r>
              <a:rPr lang="fr-FR" dirty="0"/>
              <a:t>Décret octobre 2018 : SHUNT SSPI (ALR et pas de sédation)</a:t>
            </a:r>
          </a:p>
          <a:p>
            <a:r>
              <a:rPr lang="fr-FR" dirty="0"/>
              <a:t>Pas de durée minimale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rgbClr val="002060"/>
                </a:solidFill>
              </a:rPr>
              <a:t>Retour brancard, fauteuil ou à pied </a:t>
            </a:r>
          </a:p>
          <a:p>
            <a:r>
              <a:rPr lang="fr-FR" b="1" dirty="0">
                <a:solidFill>
                  <a:srgbClr val="002060"/>
                </a:solidFill>
              </a:rPr>
              <a:t>Le patient est actif  et autonome (lunettes, appareil audio, prothèses etc.)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Réveil / extubation ( sous la responsabilité d’un IADE, ou d’un MAR à proximité ) </a:t>
            </a:r>
          </a:p>
          <a:p>
            <a:r>
              <a:rPr lang="fr-FR" dirty="0"/>
              <a:t>SPO2 : 90/95%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97012F-C2E2-45ED-9079-42FC074B8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1A47A3-2A62-4729-BF10-BAC9FFCDB5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9065-F6D1-4F13-B461-F3523592A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BE6AE1B-08C8-4EBB-AA15-1476C77E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444500"/>
            <a:ext cx="8596313" cy="1320800"/>
          </a:xfrm>
        </p:spPr>
        <p:txBody>
          <a:bodyPr/>
          <a:lstStyle/>
          <a:p>
            <a:r>
              <a:rPr lang="fr-FR" dirty="0"/>
              <a:t>SSPI son rôle stratégique, les nouvelles pratiques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2E5D98-4912-4D28-818E-9F34452BA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600" y="3899319"/>
            <a:ext cx="1450448" cy="7664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E682084-C698-4983-AB08-042731BC6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49" y="3975186"/>
            <a:ext cx="819150" cy="6905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AACE9B0-0CE7-4DB9-8762-12DFD9543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63463" y="3906653"/>
            <a:ext cx="733425" cy="6762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90E2DE3-EB4A-4942-843E-8462ADF56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772" y="2398643"/>
            <a:ext cx="1184052" cy="11760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59EE08-5AC7-47FA-A7B7-783070875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110" y="4992921"/>
            <a:ext cx="1596778" cy="15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2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DC4139-4455-4FC0-B633-B64A5E61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49" y="1925053"/>
            <a:ext cx="10853288" cy="4307962"/>
          </a:xfrm>
        </p:spPr>
        <p:txBody>
          <a:bodyPr>
            <a:normAutofit fontScale="47500" lnSpcReduction="20000"/>
          </a:bodyPr>
          <a:lstStyle/>
          <a:p>
            <a:r>
              <a:rPr lang="fr-FR" sz="3800" b="1" dirty="0">
                <a:solidFill>
                  <a:srgbClr val="002060"/>
                </a:solidFill>
              </a:rPr>
              <a:t>Position assise à  45° / reverticalisé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8"/>
            <a:r>
              <a:rPr lang="fr-FR" sz="4200" b="1" dirty="0">
                <a:solidFill>
                  <a:srgbClr val="002060"/>
                </a:solidFill>
              </a:rPr>
              <a:t>Boisson  prise en SSPI (rupture du jeûne)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3800" dirty="0"/>
          </a:p>
          <a:p>
            <a:r>
              <a:rPr lang="fr-FR" sz="3800" b="1" dirty="0">
                <a:solidFill>
                  <a:srgbClr val="002060"/>
                </a:solidFill>
              </a:rPr>
              <a:t>KT Obturé / passage Per os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8" algn="just"/>
            <a:r>
              <a:rPr lang="fr-FR" sz="4200" b="1" dirty="0">
                <a:solidFill>
                  <a:srgbClr val="002060"/>
                </a:solidFill>
              </a:rPr>
              <a:t>Retour à pied, fauteuil ou brancard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97012F-C2E2-45ED-9079-42FC074B8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1A47A3-2A62-4729-BF10-BAC9FFCDB5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Webinaire – 27/05/2021 – 18h/20h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9065-F6D1-4F13-B461-F3523592A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Actualités en anesthésie et chirurgie ambulatoire</a:t>
            </a:r>
            <a:endParaRPr kumimoji="0" lang="fr-FR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BE6AE1B-08C8-4EBB-AA15-1476C77E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444500"/>
            <a:ext cx="8596313" cy="1320800"/>
          </a:xfrm>
        </p:spPr>
        <p:txBody>
          <a:bodyPr/>
          <a:lstStyle/>
          <a:p>
            <a:r>
              <a:rPr lang="fr-FR" dirty="0"/>
              <a:t>SSPI le rôle stratégique - de nouvelles pratiques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B86126-B275-4FDA-8025-A94F2EB52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28" y="4806427"/>
            <a:ext cx="1639966" cy="14265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492E6CB-AAF8-400A-ABDC-690E07E22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965" y="4090413"/>
            <a:ext cx="2377646" cy="13473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6122BA-9D5D-4362-B345-5550D8EA9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60" y="2580900"/>
            <a:ext cx="1838325" cy="1447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6CC78F-7088-42C0-BEE8-4F0FC177D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143" y="966280"/>
            <a:ext cx="1285417" cy="18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7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24932-4B2C-4537-A0DD-C7AE1CBC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49" y="156237"/>
            <a:ext cx="8596668" cy="1320800"/>
          </a:xfrm>
        </p:spPr>
        <p:txBody>
          <a:bodyPr/>
          <a:lstStyle/>
          <a:p>
            <a:r>
              <a:rPr lang="fr-FR" dirty="0"/>
              <a:t>Quelques éléments clés de la réussite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083B0-D846-4191-ACF6-40E839F1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751" y="1256860"/>
            <a:ext cx="8416553" cy="5153467"/>
          </a:xfrm>
        </p:spPr>
        <p:txBody>
          <a:bodyPr>
            <a:normAutofit/>
          </a:bodyPr>
          <a:lstStyle/>
          <a:p>
            <a:r>
              <a:rPr lang="fr-FR" sz="2400" dirty="0"/>
              <a:t>L’accompagnement des équipes est primordial</a:t>
            </a:r>
          </a:p>
          <a:p>
            <a:pPr lvl="1"/>
            <a:r>
              <a:rPr lang="fr-FR" sz="2400" dirty="0"/>
              <a:t>Avoir une équipe projet en support  </a:t>
            </a:r>
          </a:p>
          <a:p>
            <a:pPr marL="457200" lvl="1" indent="0">
              <a:buNone/>
            </a:pPr>
            <a:endParaRPr lang="fr-FR" sz="2400" dirty="0"/>
          </a:p>
          <a:p>
            <a:r>
              <a:rPr lang="fr-FR" sz="2400" dirty="0"/>
              <a:t>L’inscrire dans les objectifs du service  </a:t>
            </a:r>
          </a:p>
          <a:p>
            <a:endParaRPr lang="fr-FR" sz="2400" dirty="0"/>
          </a:p>
          <a:p>
            <a:r>
              <a:rPr lang="fr-FR" sz="2400" dirty="0"/>
              <a:t>Instituer une démarche projet (une feuille de route , des indicateurs de suivis qualitatifs et quantitatifs (patients et personnels, points d’étapes)</a:t>
            </a:r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AE5401-3340-4236-883E-F769B13DD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762F6A-7088-4EDD-8B22-74D13DE52B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3F896E-C7B1-489A-8D7D-2C0316AFE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4931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5C7E6-68E9-49DE-AA40-D70CC9DF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63" y="82547"/>
            <a:ext cx="8596668" cy="1320800"/>
          </a:xfrm>
        </p:spPr>
        <p:txBody>
          <a:bodyPr/>
          <a:lstStyle/>
          <a:p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Quelques éléments clés de la réussite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D1FEE5-C20D-4D41-84E2-A3F109946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047518-FA88-4738-BB93-7C64A8079B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27/05/2021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7DAEAD-95FF-4DE3-8A76-207519FD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Actualités en anesthésie et chirurgie ambulatoire</a:t>
            </a:r>
            <a:endParaRPr lang="fr-FR" b="1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CC2D128-6935-40FA-B1A0-C1373CC6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2" y="1017921"/>
            <a:ext cx="10399489" cy="482215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formation des équipes médicales et paramédicales</a:t>
            </a:r>
          </a:p>
          <a:p>
            <a:pPr lvl="1" indent="-342900">
              <a:buClr>
                <a:srgbClr val="004494"/>
              </a:buClr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Nouvelle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 pratiques  (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pour le partage des idées, des avancées et  levées des freins) </a:t>
            </a:r>
            <a:endParaRPr lang="fr-F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indent="-342900">
              <a:buClr>
                <a:srgbClr val="004494"/>
              </a:buClr>
              <a:defRPr/>
            </a:pP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Protocoles modifiés (douleur, sédation etc.) </a:t>
            </a:r>
          </a:p>
          <a:p>
            <a:pPr lvl="1" indent="-342900">
              <a:buClr>
                <a:srgbClr val="004494"/>
              </a:buClr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 les principes de la 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RAAC et du patient autonome</a:t>
            </a:r>
          </a:p>
          <a:p>
            <a:pPr lvl="1" indent="-342900">
              <a:buClr>
                <a:srgbClr val="004494"/>
              </a:buClr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Position assise, re verticalisation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Revoir l’organisation de la SSPI (matériel et environnement)</a:t>
            </a:r>
          </a:p>
          <a:p>
            <a:pPr lvl="1" indent="-342900">
              <a:buClr>
                <a:srgbClr val="004494"/>
              </a:buClr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Revoir les dotations en pharmacie / per os</a:t>
            </a:r>
          </a:p>
          <a:p>
            <a:pPr lvl="1" indent="-342900">
              <a:buClr>
                <a:srgbClr val="004494"/>
              </a:buClr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S’assurer d’avoir des supports adaptés pour une re verticalisation 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et prise de boisson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fauteuil brancard, 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tablette etc.)</a:t>
            </a:r>
          </a:p>
          <a:p>
            <a:pPr lvl="1" indent="-342900">
              <a:buClr>
                <a:srgbClr val="004494"/>
              </a:buClr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Doter les SSPI de stockage et dotation pour les boissons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E9C4CD-0061-4D25-89A5-E21F1345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368" y="2406634"/>
            <a:ext cx="2091109" cy="13595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A47DFD-317D-4981-98E4-8D9654967623}"/>
              </a:ext>
            </a:extLst>
          </p:cNvPr>
          <p:cNvSpPr txBox="1"/>
          <p:nvPr/>
        </p:nvSpPr>
        <p:spPr>
          <a:xfrm>
            <a:off x="9611200" y="1977062"/>
            <a:ext cx="154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Je suis un patient actif </a:t>
            </a:r>
          </a:p>
        </p:txBody>
      </p:sp>
    </p:spTree>
    <p:extLst>
      <p:ext uri="{BB962C8B-B14F-4D97-AF65-F5344CB8AC3E}">
        <p14:creationId xmlns:p14="http://schemas.microsoft.com/office/powerpoint/2010/main" val="21067134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1115</Words>
  <Application>Microsoft Office PowerPoint</Application>
  <PresentationFormat>Grand écran</PresentationFormat>
  <Paragraphs>185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TheSans 5C-Caps</vt:lpstr>
      <vt:lpstr>TheSans 7C-BoldCaps</vt:lpstr>
      <vt:lpstr>Trebuchet MS</vt:lpstr>
      <vt:lpstr>Wingdings</vt:lpstr>
      <vt:lpstr>Wingdings 3</vt:lpstr>
      <vt:lpstr>Facette</vt:lpstr>
      <vt:lpstr>Rôle de l’IDE en péri opératoire  </vt:lpstr>
      <vt:lpstr>Partage d’expériences pour améliorer le parcours patient en ambulatoire </vt:lpstr>
      <vt:lpstr>Un parcours coordonné une valeur ajoutée </vt:lpstr>
      <vt:lpstr>Présentation PowerPoint</vt:lpstr>
      <vt:lpstr>Présentation PowerPoint</vt:lpstr>
      <vt:lpstr>SSPI son rôle stratégique, les nouvelles pratiques </vt:lpstr>
      <vt:lpstr>SSPI le rôle stratégique - de nouvelles pratiques </vt:lpstr>
      <vt:lpstr>Quelques éléments clés de la réussite </vt:lpstr>
      <vt:lpstr>Quelques éléments clés de la réussite </vt:lpstr>
      <vt:lpstr>Ambulatoire une sortie réussie </vt:lpstr>
      <vt:lpstr>Position de la SFAR/ AFCA </vt:lpstr>
      <vt:lpstr>Présentation PowerPoint</vt:lpstr>
      <vt:lpstr>Le lien hôpital ville </vt:lpstr>
      <vt:lpstr>En conclusion </vt:lpstr>
      <vt:lpstr>Je vous remercie pour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93</cp:revision>
  <dcterms:created xsi:type="dcterms:W3CDTF">2019-05-22T09:39:52Z</dcterms:created>
  <dcterms:modified xsi:type="dcterms:W3CDTF">2021-05-27T15:28:46Z</dcterms:modified>
</cp:coreProperties>
</file>