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0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494"/>
    <a:srgbClr val="97B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90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2175A0BA-8495-42D5-A5C5-18ED5B5ED0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1A05678-AABC-4DFC-9375-E22717F3201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88BD3-4FC6-4947-972D-2E4B0E5867B5}" type="datetimeFigureOut">
              <a:rPr lang="fr-FR" smtClean="0"/>
              <a:t>27/05/2021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CB1822E-7AF5-4664-9510-042DD6F6050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FDD3124-E4DB-47A6-BAD2-3CA75375C35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719B9-B80F-4299-B67F-9F69F51FEE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725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4FD14-480E-4F47-964D-FC66814D943A}" type="datetimeFigureOut">
              <a:rPr lang="fr-FR" smtClean="0"/>
              <a:t>27/05/2021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44B055-8216-4AD2-AA77-28C1B33D67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0749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E77FB7C4-87B1-458F-879F-3B59A16A35D2}"/>
              </a:ext>
            </a:extLst>
          </p:cNvPr>
          <p:cNvSpPr/>
          <p:nvPr userDrawn="1"/>
        </p:nvSpPr>
        <p:spPr>
          <a:xfrm>
            <a:off x="2530763" y="3592945"/>
            <a:ext cx="8007927" cy="2382429"/>
          </a:xfrm>
          <a:prstGeom prst="rect">
            <a:avLst/>
          </a:prstGeom>
          <a:solidFill>
            <a:srgbClr val="97BF0D"/>
          </a:solidFill>
          <a:ln>
            <a:solidFill>
              <a:srgbClr val="97BF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75A1822-3559-4EE5-B21D-F9533DC6D151}"/>
              </a:ext>
            </a:extLst>
          </p:cNvPr>
          <p:cNvSpPr/>
          <p:nvPr userDrawn="1"/>
        </p:nvSpPr>
        <p:spPr>
          <a:xfrm>
            <a:off x="2024487" y="3343564"/>
            <a:ext cx="8143025" cy="2207491"/>
          </a:xfrm>
          <a:prstGeom prst="rect">
            <a:avLst/>
          </a:prstGeom>
          <a:solidFill>
            <a:schemeClr val="bg1"/>
          </a:solidFill>
          <a:ln w="76200">
            <a:solidFill>
              <a:srgbClr val="0044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4487" y="3343564"/>
            <a:ext cx="8143025" cy="1283882"/>
          </a:xfrm>
        </p:spPr>
        <p:txBody>
          <a:bodyPr anchor="b">
            <a:noAutofit/>
          </a:bodyPr>
          <a:lstStyle>
            <a:lvl1pPr algn="ctr">
              <a:defRPr sz="4000" b="0">
                <a:solidFill>
                  <a:srgbClr val="004494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024487" y="4627444"/>
            <a:ext cx="8143025" cy="923612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Auteur</a:t>
            </a:r>
            <a:endParaRPr lang="en-US" dirty="0"/>
          </a:p>
        </p:txBody>
      </p:sp>
      <p:sp>
        <p:nvSpPr>
          <p:cNvPr id="33" name="Triangle rectangle 32">
            <a:extLst>
              <a:ext uri="{FF2B5EF4-FFF2-40B4-BE49-F238E27FC236}">
                <a16:creationId xmlns:a16="http://schemas.microsoft.com/office/drawing/2014/main" id="{8D3A9162-B5DD-479A-8600-31B22FB00091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Triangle rectangle 34">
            <a:extLst>
              <a:ext uri="{FF2B5EF4-FFF2-40B4-BE49-F238E27FC236}">
                <a16:creationId xmlns:a16="http://schemas.microsoft.com/office/drawing/2014/main" id="{9A9E70BE-0834-4486-8E79-A5FDB8BA7E53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B316416-FF92-43B9-8EEA-94163782D0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37188" y="6290569"/>
            <a:ext cx="772142" cy="534379"/>
          </a:xfrm>
          <a:prstGeom prst="rect">
            <a:avLst/>
          </a:prstGeom>
        </p:spPr>
      </p:pic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B7B62E1-67DC-45F0-B1A5-7D61511135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F97DC237-9DE3-4D96-BBF0-D4FFA5A8EB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27/05/2021 – 18h/20h</a:t>
            </a:r>
            <a:endParaRPr lang="en-US" dirty="0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8786F487-7371-4C2C-A1BE-FF60F922D1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7449" y="6410327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solidFill>
                  <a:srgbClr val="002060"/>
                </a:solidFill>
                <a:effectLst/>
              </a:defRPr>
            </a:lvl1pPr>
          </a:lstStyle>
          <a:p>
            <a:r>
              <a:rPr lang="fr-FR" b="1" dirty="0"/>
              <a:t>Actualités en anesthésie et chirurgie ambulatoire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E41497D-FD87-48D1-9E80-81DD5C1BE90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95548" y="150554"/>
            <a:ext cx="5600901" cy="2800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9" name="Triangle rectangle 18">
            <a:extLst>
              <a:ext uri="{FF2B5EF4-FFF2-40B4-BE49-F238E27FC236}">
                <a16:creationId xmlns:a16="http://schemas.microsoft.com/office/drawing/2014/main" id="{4463624B-CAB6-4859-A5F3-472383E30C63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riangle rectangle 19">
            <a:extLst>
              <a:ext uri="{FF2B5EF4-FFF2-40B4-BE49-F238E27FC236}">
                <a16:creationId xmlns:a16="http://schemas.microsoft.com/office/drawing/2014/main" id="{10F0A63C-0941-41DC-9BC5-9F60FF988AB9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03B5880-863D-48A2-B7E2-65A0CE41C6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51C8BD31-E126-4B9B-A12B-EDD36E3EF1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27/05/2021 – 18h/20h</a:t>
            </a:r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DF315A71-79B2-4E48-B283-28E7E10C8E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7449" y="6410327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solidFill>
                  <a:srgbClr val="002060"/>
                </a:solidFill>
                <a:effectLst/>
              </a:defRPr>
            </a:lvl1pPr>
          </a:lstStyle>
          <a:p>
            <a:r>
              <a:rPr lang="fr-FR" b="1" dirty="0"/>
              <a:t>Actualités en anesthésie et chirurgie ambulatoire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9" name="Triangle rectangle 18">
            <a:extLst>
              <a:ext uri="{FF2B5EF4-FFF2-40B4-BE49-F238E27FC236}">
                <a16:creationId xmlns:a16="http://schemas.microsoft.com/office/drawing/2014/main" id="{6472E27A-D85D-48EF-9C6E-63506527A801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riangle rectangle 19">
            <a:extLst>
              <a:ext uri="{FF2B5EF4-FFF2-40B4-BE49-F238E27FC236}">
                <a16:creationId xmlns:a16="http://schemas.microsoft.com/office/drawing/2014/main" id="{E1823107-3B5D-4854-A2F2-D3A4B940B08A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83C31A72-EC25-4F44-8D6D-0F8110DCEB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42C19F6-E2EA-4176-8506-FB0DCFE6EA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27/05/2021 – 18h/20h</a:t>
            </a:r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32DEFCE-63EE-4416-9174-981A55CF79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7449" y="6410327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solidFill>
                  <a:srgbClr val="002060"/>
                </a:solidFill>
                <a:effectLst/>
              </a:defRPr>
            </a:lvl1pPr>
          </a:lstStyle>
          <a:p>
            <a:r>
              <a:rPr lang="fr-FR" b="1" dirty="0"/>
              <a:t>Actualités en anesthésie et chirurgie ambulatoire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rgbClr val="97BF0D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rgbClr val="97BF0D"/>
                </a:solidFill>
                <a:effectLst/>
                <a:latin typeface="Arial"/>
              </a:rPr>
              <a:t>”</a:t>
            </a:r>
          </a:p>
        </p:txBody>
      </p:sp>
      <p:sp>
        <p:nvSpPr>
          <p:cNvPr id="30" name="Triangle rectangle 29">
            <a:extLst>
              <a:ext uri="{FF2B5EF4-FFF2-40B4-BE49-F238E27FC236}">
                <a16:creationId xmlns:a16="http://schemas.microsoft.com/office/drawing/2014/main" id="{DFE1BCAB-04CE-4D4E-A04C-215BE3493454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Triangle rectangle 30">
            <a:extLst>
              <a:ext uri="{FF2B5EF4-FFF2-40B4-BE49-F238E27FC236}">
                <a16:creationId xmlns:a16="http://schemas.microsoft.com/office/drawing/2014/main" id="{28B7674D-4864-46CE-9CEB-AF441644ACFB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9FC23B7-B749-4120-8E15-DE2BB2E777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179BE4AA-D799-45FA-A45B-1CB5C24DAC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27/05/2021 – 18h/20h</a:t>
            </a:r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7DC0D6A-CB51-4E4C-AD8E-610D86051D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7449" y="6410327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solidFill>
                  <a:srgbClr val="002060"/>
                </a:solidFill>
                <a:effectLst/>
              </a:defRPr>
            </a:lvl1pPr>
          </a:lstStyle>
          <a:p>
            <a:r>
              <a:rPr lang="fr-FR" b="1" dirty="0"/>
              <a:t>Actualités en anesthésie et chirurgie ambulatoire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753B7EB3-4487-4955-918A-2ECDF7280FE5}"/>
              </a:ext>
            </a:extLst>
          </p:cNvPr>
          <p:cNvSpPr/>
          <p:nvPr userDrawn="1"/>
        </p:nvSpPr>
        <p:spPr>
          <a:xfrm>
            <a:off x="2530763" y="2863273"/>
            <a:ext cx="8007927" cy="2382429"/>
          </a:xfrm>
          <a:prstGeom prst="rect">
            <a:avLst/>
          </a:prstGeom>
          <a:solidFill>
            <a:srgbClr val="97BF0D"/>
          </a:solidFill>
          <a:ln>
            <a:solidFill>
              <a:srgbClr val="97BF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BCAAF99-75BA-411F-B93D-20F69324579C}"/>
              </a:ext>
            </a:extLst>
          </p:cNvPr>
          <p:cNvSpPr/>
          <p:nvPr userDrawn="1"/>
        </p:nvSpPr>
        <p:spPr>
          <a:xfrm>
            <a:off x="2024487" y="2613892"/>
            <a:ext cx="8143025" cy="2207491"/>
          </a:xfrm>
          <a:prstGeom prst="rect">
            <a:avLst/>
          </a:prstGeom>
          <a:solidFill>
            <a:schemeClr val="bg1"/>
          </a:solidFill>
          <a:ln w="76200">
            <a:solidFill>
              <a:srgbClr val="0044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6C595613-1A42-44EF-AF32-7D764C9865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4487" y="2613892"/>
            <a:ext cx="8143025" cy="1283882"/>
          </a:xfrm>
        </p:spPr>
        <p:txBody>
          <a:bodyPr anchor="b">
            <a:noAutofit/>
          </a:bodyPr>
          <a:lstStyle>
            <a:lvl1pPr algn="ctr">
              <a:defRPr sz="4000" b="0">
                <a:solidFill>
                  <a:srgbClr val="004494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D2F12090-0304-4101-9050-33D9762C4FA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024487" y="3897772"/>
            <a:ext cx="8143025" cy="923612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TITRE</a:t>
            </a:r>
            <a:endParaRPr lang="en-US" dirty="0"/>
          </a:p>
        </p:txBody>
      </p:sp>
      <p:sp>
        <p:nvSpPr>
          <p:cNvPr id="50" name="Triangle rectangle 49">
            <a:extLst>
              <a:ext uri="{FF2B5EF4-FFF2-40B4-BE49-F238E27FC236}">
                <a16:creationId xmlns:a16="http://schemas.microsoft.com/office/drawing/2014/main" id="{F8421E75-C03A-4490-84C5-022335C91B70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Triangle rectangle 50">
            <a:extLst>
              <a:ext uri="{FF2B5EF4-FFF2-40B4-BE49-F238E27FC236}">
                <a16:creationId xmlns:a16="http://schemas.microsoft.com/office/drawing/2014/main" id="{A0D1A316-C248-471A-B884-9176B904AB82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3BA46B90-5B15-420E-85C3-52E91F254B6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37188" y="6290569"/>
            <a:ext cx="772142" cy="534379"/>
          </a:xfrm>
          <a:prstGeom prst="rect">
            <a:avLst/>
          </a:prstGeom>
        </p:spPr>
      </p:pic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D8057C7C-075F-48C5-AE37-ABFB20BC44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843EE32C-4D7F-4C89-B59E-FC794ACCA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27/05/2021 – 18h/20h</a:t>
            </a:r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889D1560-5C04-49EE-B516-D108BF1BF8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7449" y="6410327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solidFill>
                  <a:srgbClr val="002060"/>
                </a:solidFill>
                <a:effectLst/>
              </a:defRPr>
            </a:lvl1pPr>
          </a:lstStyle>
          <a:p>
            <a:r>
              <a:rPr lang="fr-FR" b="1" dirty="0"/>
              <a:t>Actualités en anesthésie et chirurgie ambulatoire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7" name="Triangle rectangle 16">
            <a:extLst>
              <a:ext uri="{FF2B5EF4-FFF2-40B4-BE49-F238E27FC236}">
                <a16:creationId xmlns:a16="http://schemas.microsoft.com/office/drawing/2014/main" id="{A2EA5685-06B6-4C0F-BCE1-F7BC48D35D99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Triangle rectangle 17">
            <a:extLst>
              <a:ext uri="{FF2B5EF4-FFF2-40B4-BE49-F238E27FC236}">
                <a16:creationId xmlns:a16="http://schemas.microsoft.com/office/drawing/2014/main" id="{E0C14684-3D72-4E3B-B265-097A6F938BB2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30E5607-3026-4F14-9E4E-5F2CDC2A48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8EDCEAB-CCD1-4ECA-AC79-B3F755FCC8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27/05/2021 – 18h/20h</a:t>
            </a:r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A5D06FC-73EC-4B6E-9EDD-08B73F72BD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7449" y="6410327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solidFill>
                  <a:srgbClr val="002060"/>
                </a:solidFill>
                <a:effectLst/>
              </a:defRPr>
            </a:lvl1pPr>
          </a:lstStyle>
          <a:p>
            <a:r>
              <a:rPr lang="fr-FR" b="1" dirty="0"/>
              <a:t>Actualités en anesthésie et chirurgie ambulatoire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3" name="Triangle rectangle 22">
            <a:extLst>
              <a:ext uri="{FF2B5EF4-FFF2-40B4-BE49-F238E27FC236}">
                <a16:creationId xmlns:a16="http://schemas.microsoft.com/office/drawing/2014/main" id="{CBAE7FC9-F0DC-4689-9DCA-4F60D5C56C74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riangle rectangle 23">
            <a:extLst>
              <a:ext uri="{FF2B5EF4-FFF2-40B4-BE49-F238E27FC236}">
                <a16:creationId xmlns:a16="http://schemas.microsoft.com/office/drawing/2014/main" id="{55C3F1E3-EA21-49CF-B92A-EE059376FE90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0102F05-5532-4B91-8A3C-7ADA2FD6FF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479021FD-4A16-4D01-B693-B98042DE39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27/05/2021 – 18h/20h</a:t>
            </a:r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7863448-8F67-47FB-8F42-3D33F91004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7449" y="6410327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solidFill>
                  <a:srgbClr val="002060"/>
                </a:solidFill>
                <a:effectLst/>
              </a:defRPr>
            </a:lvl1pPr>
          </a:lstStyle>
          <a:p>
            <a:r>
              <a:rPr lang="fr-FR" b="1" dirty="0"/>
              <a:t>Actualités en anesthésie et chirurgie ambulatoire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5" name="Triangle rectangle 14">
            <a:extLst>
              <a:ext uri="{FF2B5EF4-FFF2-40B4-BE49-F238E27FC236}">
                <a16:creationId xmlns:a16="http://schemas.microsoft.com/office/drawing/2014/main" id="{E094352F-D0EC-4FF0-ACA3-C607AC00D5A2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riangle rectangle 15">
            <a:extLst>
              <a:ext uri="{FF2B5EF4-FFF2-40B4-BE49-F238E27FC236}">
                <a16:creationId xmlns:a16="http://schemas.microsoft.com/office/drawing/2014/main" id="{18B8481E-E99F-4244-A220-CDBB463D8EC7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F1F61880-88FA-458E-9AED-C1D9C37D09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22E56DE0-788E-4F77-8C60-B79D7E420D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27/05/2021 – 18h/20h</a:t>
            </a: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BF5356B4-3333-4DD8-B675-DF0574A5C0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7449" y="6410327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solidFill>
                  <a:srgbClr val="002060"/>
                </a:solidFill>
                <a:effectLst/>
              </a:defRPr>
            </a:lvl1pPr>
          </a:lstStyle>
          <a:p>
            <a:r>
              <a:rPr lang="fr-FR" b="1" dirty="0"/>
              <a:t>Actualités en anesthésie et chirurgie ambulatoire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25" name="Triangle rectangle 24">
            <a:extLst>
              <a:ext uri="{FF2B5EF4-FFF2-40B4-BE49-F238E27FC236}">
                <a16:creationId xmlns:a16="http://schemas.microsoft.com/office/drawing/2014/main" id="{43FDA7E1-6421-4390-9F28-730397FC7297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Triangle rectangle 25">
            <a:extLst>
              <a:ext uri="{FF2B5EF4-FFF2-40B4-BE49-F238E27FC236}">
                <a16:creationId xmlns:a16="http://schemas.microsoft.com/office/drawing/2014/main" id="{C652D044-4D73-49B0-A072-009B65842B7E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C4B0DB5-2CA0-47A0-BD62-CAA0DF117C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F26D0CFF-8699-454C-8A0D-8D3EF08945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27/05/2021 – 18h/20h</a:t>
            </a:r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B0A5E02-9ACB-45D8-B8C1-286E652AF6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7449" y="6410327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solidFill>
                  <a:srgbClr val="002060"/>
                </a:solidFill>
                <a:effectLst/>
              </a:defRPr>
            </a:lvl1pPr>
          </a:lstStyle>
          <a:p>
            <a:r>
              <a:rPr lang="fr-FR" b="1" dirty="0"/>
              <a:t>Actualités en anesthésie et chirurgie ambulatoire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riangle rectangle 19">
            <a:extLst>
              <a:ext uri="{FF2B5EF4-FFF2-40B4-BE49-F238E27FC236}">
                <a16:creationId xmlns:a16="http://schemas.microsoft.com/office/drawing/2014/main" id="{1091DF81-EE49-433A-B148-2DF48AB88272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riangle rectangle 20">
            <a:extLst>
              <a:ext uri="{FF2B5EF4-FFF2-40B4-BE49-F238E27FC236}">
                <a16:creationId xmlns:a16="http://schemas.microsoft.com/office/drawing/2014/main" id="{6B6AF4AE-F394-43BF-A09F-EDC9010E72E1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2C6893B-2AEB-4825-90E7-39607973C4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1DC9A183-9386-4F67-AE02-E4A89E1279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27/05/2021 – 18h/20h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9AC9491-F5B9-4D0B-8911-0C190AA21A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7449" y="6410327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solidFill>
                  <a:srgbClr val="002060"/>
                </a:solidFill>
                <a:effectLst/>
              </a:defRPr>
            </a:lvl1pPr>
          </a:lstStyle>
          <a:p>
            <a:r>
              <a:rPr lang="fr-FR" b="1" dirty="0"/>
              <a:t>Actualités en anesthésie et chirurgie ambulatoire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6" name="Triangle rectangle 25">
            <a:extLst>
              <a:ext uri="{FF2B5EF4-FFF2-40B4-BE49-F238E27FC236}">
                <a16:creationId xmlns:a16="http://schemas.microsoft.com/office/drawing/2014/main" id="{855C2331-35AD-4B1E-84FA-6DCF1E277806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Triangle rectangle 26">
            <a:extLst>
              <a:ext uri="{FF2B5EF4-FFF2-40B4-BE49-F238E27FC236}">
                <a16:creationId xmlns:a16="http://schemas.microsoft.com/office/drawing/2014/main" id="{EDFD58A6-013B-470B-93D0-4D0E46837069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2D75A86-5AA3-477E-9542-0169E78720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3CDC5FAA-0DA6-4B0D-9024-39DD0D2B9D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27/05/2021 – 18h/20h</a:t>
            </a: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F4EBB8C8-4281-4487-A158-AA83953B82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7449" y="6410327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solidFill>
                  <a:srgbClr val="002060"/>
                </a:solidFill>
                <a:effectLst/>
              </a:defRPr>
            </a:lvl1pPr>
          </a:lstStyle>
          <a:p>
            <a:r>
              <a:rPr lang="fr-FR" b="1" dirty="0"/>
              <a:t>Actualités en anesthésie et chirurgie ambulatoire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3" name="Triangle rectangle 22">
            <a:extLst>
              <a:ext uri="{FF2B5EF4-FFF2-40B4-BE49-F238E27FC236}">
                <a16:creationId xmlns:a16="http://schemas.microsoft.com/office/drawing/2014/main" id="{F2782EC0-EF39-4AB1-A2D4-C63D0F009FF8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riangle rectangle 23">
            <a:extLst>
              <a:ext uri="{FF2B5EF4-FFF2-40B4-BE49-F238E27FC236}">
                <a16:creationId xmlns:a16="http://schemas.microsoft.com/office/drawing/2014/main" id="{4F375CD5-1927-4959-8A1C-23308447A8AD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6AC7151D-1216-4228-840D-0E01F5897D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4B5C72D5-E311-48BE-BEC8-1CEDE504CD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27/05/2021 – 18h/20h</a:t>
            </a: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65976355-20F3-4F68-9695-0C43DAEA48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7449" y="6410327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solidFill>
                  <a:srgbClr val="002060"/>
                </a:solidFill>
                <a:effectLst/>
              </a:defRPr>
            </a:lvl1pPr>
          </a:lstStyle>
          <a:p>
            <a:r>
              <a:rPr lang="fr-FR" b="1" dirty="0"/>
              <a:t>Actualités en anesthésie et chirurgie ambulatoire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CA421867-6BE7-4786-A8FB-EC10970D90ED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37188" y="6290569"/>
            <a:ext cx="772142" cy="534379"/>
          </a:xfrm>
          <a:prstGeom prst="rect">
            <a:avLst/>
          </a:prstGeom>
        </p:spPr>
      </p:pic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975E97BB-523B-475C-B2DF-9C1258CF87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2FE457FF-8F05-45A0-A5A4-ACE0FE9E2F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27/05/2021 – 18h/20h</a:t>
            </a:r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79CDC2E-B09B-4A89-9024-4992AF6C10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7449" y="6410327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Actualités en anesthésie et chirurgie ambulatoire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49" r:id="rId2"/>
    <p:sldLayoutId id="2147483665" r:id="rId3"/>
    <p:sldLayoutId id="2147483651" r:id="rId4"/>
    <p:sldLayoutId id="2147483666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2" r:id="rId11"/>
    <p:sldLayoutId id="2147483663" r:id="rId12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0449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rgbClr val="004494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rgbClr val="97BF0D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97BF0D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97BF0D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97BF0D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CE4572-844B-4A25-9B7D-4473BE99BD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2800" dirty="0"/>
              <a:t>Place de l’IADE en chirurgie ambulatoire </a:t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ACCECA5-7780-4DF2-8A09-37DA0E786E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1600" dirty="0"/>
              <a:t>Anne PICARD</a:t>
            </a:r>
          </a:p>
          <a:p>
            <a:r>
              <a:rPr lang="fr-FR" sz="1600" dirty="0"/>
              <a:t>Cadre supérieure IADE</a:t>
            </a:r>
          </a:p>
          <a:p>
            <a:r>
              <a:rPr lang="fr-FR" sz="1600" dirty="0"/>
              <a:t>Cadre Paramédicale adjointe DMU DREAM Sorbonne Université</a:t>
            </a:r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DF7F641-10D2-444D-924A-8ED597452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6192E15-EC3D-4B29-AD9A-F731A2F28F8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27/05/2021 – 18h/20h</a:t>
            </a:r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7BE6867-3120-4FE4-86D9-B6573253F8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 dirty="0"/>
              <a:t>Actualités en anesthésie et chirurgie ambulatoire</a:t>
            </a:r>
          </a:p>
        </p:txBody>
      </p:sp>
    </p:spTree>
    <p:extLst>
      <p:ext uri="{BB962C8B-B14F-4D97-AF65-F5344CB8AC3E}">
        <p14:creationId xmlns:p14="http://schemas.microsoft.com/office/powerpoint/2010/main" val="2459117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IADE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Profession datant de 1949</a:t>
            </a:r>
          </a:p>
          <a:p>
            <a:r>
              <a:rPr lang="fr-FR" dirty="0"/>
              <a:t>2 ans mini d’expérience professionnelle en tant qu’IDE ou de Sage Femme              			concours d’entrée  </a:t>
            </a:r>
          </a:p>
          <a:p>
            <a:r>
              <a:rPr lang="fr-FR" dirty="0"/>
              <a:t>Formation 2 ans en alternance         Diplôme d’Etat d’Infirmier Anesthésiste  </a:t>
            </a:r>
          </a:p>
          <a:p>
            <a:r>
              <a:rPr lang="fr-FR" dirty="0"/>
              <a:t>Diplôme reconnu Grade Master 2 depuis 2012</a:t>
            </a:r>
          </a:p>
          <a:p>
            <a:r>
              <a:rPr lang="fr-FR" dirty="0"/>
              <a:t>Activités Principales :</a:t>
            </a:r>
          </a:p>
          <a:p>
            <a:pPr lvl="1"/>
            <a:r>
              <a:rPr lang="fr-FR" dirty="0"/>
              <a:t>Bloc opératoire, bloc obstétrical </a:t>
            </a:r>
          </a:p>
          <a:p>
            <a:pPr lvl="1"/>
            <a:r>
              <a:rPr lang="fr-FR" dirty="0"/>
              <a:t>Salle de surveillance post interventionnelle</a:t>
            </a:r>
          </a:p>
          <a:p>
            <a:pPr lvl="1"/>
            <a:r>
              <a:rPr lang="fr-FR" dirty="0"/>
              <a:t>SMUR</a:t>
            </a:r>
          </a:p>
          <a:p>
            <a:pPr lvl="1"/>
            <a:r>
              <a:rPr lang="fr-FR" dirty="0"/>
              <a:t>Equipe mobile douleur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27/05/2021 – 18h/20h</a:t>
            </a:r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Actualités en anesthésie et chirurgie ambulatoire</a:t>
            </a:r>
            <a:endParaRPr lang="fr-FR" b="1" dirty="0"/>
          </a:p>
        </p:txBody>
      </p:sp>
      <p:sp>
        <p:nvSpPr>
          <p:cNvPr id="7" name="Flèche droite 6"/>
          <p:cNvSpPr/>
          <p:nvPr/>
        </p:nvSpPr>
        <p:spPr>
          <a:xfrm>
            <a:off x="1628414" y="2958353"/>
            <a:ext cx="251012" cy="134471"/>
          </a:xfrm>
          <a:prstGeom prst="rightArrow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droite 7"/>
          <p:cNvSpPr/>
          <p:nvPr/>
        </p:nvSpPr>
        <p:spPr>
          <a:xfrm>
            <a:off x="4380579" y="3397623"/>
            <a:ext cx="254174" cy="89648"/>
          </a:xfrm>
          <a:prstGeom prst="rightArrow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7737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Compétences IADE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Exclusivité de compétence dans le domaine de l’anesthésie</a:t>
            </a:r>
          </a:p>
          <a:p>
            <a:r>
              <a:rPr lang="fr-FR" dirty="0"/>
              <a:t>Participe à la mise en œuvre de la stratégie anesthésique       Anesthésie Générale ou Anesthésie loco régionale</a:t>
            </a:r>
          </a:p>
          <a:p>
            <a:r>
              <a:rPr lang="fr-FR" dirty="0"/>
              <a:t>Connaissances accrues en pharmacologie pour les médicaments d’anesthésie et d’analgésie</a:t>
            </a:r>
          </a:p>
          <a:p>
            <a:r>
              <a:rPr lang="fr-FR" dirty="0"/>
              <a:t>Compétences développées en gestion de l’urgence</a:t>
            </a:r>
          </a:p>
          <a:p>
            <a:r>
              <a:rPr lang="fr-FR" dirty="0"/>
              <a:t>Garant de la sécurité quelle que soit la stratégie anesthésique décidée par le médecin</a:t>
            </a:r>
          </a:p>
          <a:p>
            <a:r>
              <a:rPr lang="fr-FR" dirty="0"/>
              <a:t>Travail en collaboration étroite avec le médecin anesthésiste réanimateur mais également avec les chirurgiens, IBODE et autres acteurs du bloc opératoire</a:t>
            </a:r>
          </a:p>
          <a:p>
            <a:r>
              <a:rPr lang="fr-FR" dirty="0"/>
              <a:t>Accompagne le patient tout au long de sa prise en charge au bloc</a:t>
            </a:r>
          </a:p>
          <a:p>
            <a:r>
              <a:rPr lang="fr-FR" dirty="0"/>
              <a:t>Fait le lien entre Bloc Opératoire et SSPI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27/05/2021 – 18h/20h</a:t>
            </a:r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Actualités en anesthésie et chirurgie ambulatoire</a:t>
            </a:r>
            <a:endParaRPr lang="fr-FR" b="1" dirty="0"/>
          </a:p>
        </p:txBody>
      </p:sp>
      <p:sp>
        <p:nvSpPr>
          <p:cNvPr id="7" name="Flèche droite 6"/>
          <p:cNvSpPr/>
          <p:nvPr/>
        </p:nvSpPr>
        <p:spPr>
          <a:xfrm>
            <a:off x="6727871" y="2715762"/>
            <a:ext cx="219233" cy="45719"/>
          </a:xfrm>
          <a:prstGeom prst="rightArrow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2854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Chirurgie ambulatoire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patient acteur de sa prise en charge péri opératoire</a:t>
            </a:r>
          </a:p>
          <a:p>
            <a:r>
              <a:rPr lang="fr-FR" dirty="0"/>
              <a:t>Circuit nécessitant une coordination accrue de l’ensemble des acteurs </a:t>
            </a:r>
          </a:p>
          <a:p>
            <a:r>
              <a:rPr lang="fr-FR" dirty="0"/>
              <a:t>Objectifs de l’anesthésie pour la PEC des patients en chirurgie ambulatoire (SFAR 2010)</a:t>
            </a:r>
          </a:p>
          <a:p>
            <a:pPr lvl="1"/>
            <a:r>
              <a:rPr lang="fr-FR" dirty="0"/>
              <a:t>réalisation d’actes chirurgicaux dans des conditions satisfaisantes </a:t>
            </a:r>
          </a:p>
          <a:p>
            <a:pPr lvl="1"/>
            <a:r>
              <a:rPr lang="fr-FR" dirty="0"/>
              <a:t>compatibles avec une sortie rapide du patient</a:t>
            </a:r>
          </a:p>
          <a:p>
            <a:pPr lvl="1"/>
            <a:r>
              <a:rPr lang="fr-FR" dirty="0"/>
              <a:t>sans douleur et avec une bonne résolution</a:t>
            </a:r>
          </a:p>
          <a:p>
            <a:pPr lvl="1"/>
            <a:r>
              <a:rPr lang="fr-FR" dirty="0"/>
              <a:t> limiter au maximum les effets secondaires de l’anesthésie (notamment les nausées et vomissements post-opératoires)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27/05/2021 – 18h/20h</a:t>
            </a:r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Actualités en anesthésie et chirurgie ambulatoire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4014052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Place de l’IADE en chirurgie ambulatoire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Changement de paradigme / prises en charge dites conventionnelle mais les mêmes exigences en terme de sécurité et de qualité des soins</a:t>
            </a:r>
          </a:p>
          <a:p>
            <a:r>
              <a:rPr lang="fr-FR" dirty="0"/>
              <a:t>Importance ++ dans la sensibilisation des équipes sur les modalités globales liées à la chirurgie ambulatoire</a:t>
            </a:r>
          </a:p>
          <a:p>
            <a:r>
              <a:rPr lang="fr-FR" dirty="0"/>
              <a:t>Professionnel clé  pour la coordination des différents acteurs au bloc opératoire</a:t>
            </a:r>
          </a:p>
          <a:p>
            <a:r>
              <a:rPr lang="fr-FR" dirty="0"/>
              <a:t>Rôle important dans la « démédicalisation » à la sortie du bloc opératoire</a:t>
            </a:r>
          </a:p>
          <a:p>
            <a:r>
              <a:rPr lang="fr-FR" dirty="0"/>
              <a:t>Interlocuteur privilégié pour les équipes du bloc et de SSPI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27/05/2021 – 18h/20h</a:t>
            </a:r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Actualités en anesthésie et chirurgie ambulatoire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251503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Place de l’IADE en chirurgie ambulatoire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400" b="1" dirty="0"/>
              <a:t>En pré opératoire </a:t>
            </a:r>
            <a:endParaRPr lang="fr-FR" b="1" dirty="0"/>
          </a:p>
          <a:p>
            <a:r>
              <a:rPr lang="fr-FR" sz="1800" dirty="0"/>
              <a:t>Vérification des éléments pour une PEC en sécurité (</a:t>
            </a:r>
            <a:r>
              <a:rPr lang="fr-FR" sz="1800" dirty="0" err="1"/>
              <a:t>identitovigilance</a:t>
            </a:r>
            <a:r>
              <a:rPr lang="fr-FR" sz="1800" dirty="0"/>
              <a:t>, accompagnant…)</a:t>
            </a:r>
          </a:p>
          <a:p>
            <a:r>
              <a:rPr lang="fr-FR" sz="1800" dirty="0"/>
              <a:t>Gestion du stress +++ (patients non prémédiqués) grâce à des techniques non médicamenteuses</a:t>
            </a:r>
          </a:p>
          <a:p>
            <a:pPr lvl="1"/>
            <a:r>
              <a:rPr lang="fr-FR" dirty="0"/>
              <a:t>Hypnose</a:t>
            </a:r>
          </a:p>
          <a:p>
            <a:pPr lvl="1"/>
            <a:r>
              <a:rPr lang="fr-FR" dirty="0"/>
              <a:t>Casques de réalité virtuelle</a:t>
            </a:r>
          </a:p>
          <a:p>
            <a:r>
              <a:rPr lang="fr-FR" sz="1800" dirty="0"/>
              <a:t>Mise en place des dispositifs de « pré </a:t>
            </a:r>
            <a:r>
              <a:rPr lang="fr-FR" sz="1800" dirty="0" err="1"/>
              <a:t>warming</a:t>
            </a:r>
            <a:r>
              <a:rPr lang="fr-FR" sz="1800" dirty="0"/>
              <a:t> »</a:t>
            </a:r>
          </a:p>
          <a:p>
            <a:r>
              <a:rPr lang="fr-FR" sz="1800" dirty="0"/>
              <a:t>Aide à la pose de KT Péri nerveux </a:t>
            </a:r>
          </a:p>
          <a:p>
            <a:r>
              <a:rPr lang="fr-FR" dirty="0"/>
              <a:t>Début de l’éducation thérapeutique sur la gestion de la douleur en post opératoire et à domicile</a:t>
            </a:r>
            <a:endParaRPr lang="fr-FR" sz="1800" dirty="0"/>
          </a:p>
          <a:p>
            <a:endParaRPr lang="fr-FR" sz="1800" b="1" dirty="0"/>
          </a:p>
          <a:p>
            <a:pPr marL="0" lvl="1" indent="0">
              <a:buClr>
                <a:srgbClr val="004494"/>
              </a:buClr>
              <a:buNone/>
            </a:pPr>
            <a:endParaRPr lang="fr-FR" sz="1800" b="1" dirty="0"/>
          </a:p>
          <a:p>
            <a:pPr marL="742950" lvl="2" indent="-342900">
              <a:buClr>
                <a:srgbClr val="004494"/>
              </a:buClr>
            </a:pPr>
            <a:endParaRPr lang="fr-FR" sz="16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27/05/2021 – 18h/20h</a:t>
            </a:r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Actualités en anesthésie et chirurgie ambulatoire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958947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2197" cy="755523"/>
          </a:xfrm>
        </p:spPr>
        <p:txBody>
          <a:bodyPr/>
          <a:lstStyle/>
          <a:p>
            <a:r>
              <a:rPr lang="fr-FR" dirty="0"/>
              <a:t>Place de l’IADE en chirurgie ambulatoire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365123"/>
            <a:ext cx="9584266" cy="46762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/>
              <a:t>En Per Opératoire</a:t>
            </a:r>
          </a:p>
          <a:p>
            <a:pPr marL="0" indent="0">
              <a:buNone/>
            </a:pPr>
            <a:endParaRPr lang="fr-FR" sz="2400" b="1" dirty="0"/>
          </a:p>
          <a:p>
            <a:pPr marL="0" indent="0">
              <a:buNone/>
            </a:pPr>
            <a:endParaRPr lang="fr-FR" sz="24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27/05/2021 – 18h/20h</a:t>
            </a:r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Actualités en anesthésie et chirurgie ambulatoire</a:t>
            </a:r>
            <a:endParaRPr lang="fr-FR" b="1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666780"/>
              </p:ext>
            </p:extLst>
          </p:nvPr>
        </p:nvGraphicFramePr>
        <p:xfrm>
          <a:off x="1685646" y="2079152"/>
          <a:ext cx="8128000" cy="39182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21342179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721776994"/>
                    </a:ext>
                  </a:extLst>
                </a:gridCol>
              </a:tblGrid>
              <a:tr h="33408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Anesthésie</a:t>
                      </a:r>
                      <a:r>
                        <a:rPr lang="fr-FR" sz="2000" baseline="0" dirty="0"/>
                        <a:t> Générale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Anesthésie</a:t>
                      </a:r>
                      <a:r>
                        <a:rPr lang="fr-FR" sz="2000" baseline="0" dirty="0"/>
                        <a:t> loco régionale</a:t>
                      </a:r>
                      <a:endParaRPr lang="fr-F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1183929"/>
                  </a:ext>
                </a:extLst>
              </a:tr>
              <a:tr h="576631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400" dirty="0"/>
                        <a:t>Utilisation de médicaments à courte durée</a:t>
                      </a:r>
                      <a:r>
                        <a:rPr lang="fr-FR" sz="1400" baseline="0" dirty="0"/>
                        <a:t> d’action 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400" dirty="0"/>
                        <a:t>Gestion des ré</a:t>
                      </a:r>
                      <a:r>
                        <a:rPr lang="fr-FR" sz="1400" baseline="0" dirty="0"/>
                        <a:t> injections d’anesthésiques locaux si pose de KT associé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5560021"/>
                  </a:ext>
                </a:extLst>
              </a:tr>
              <a:tr h="813825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400" dirty="0"/>
                        <a:t>Gestion attentive des ré injections médicamenteuses</a:t>
                      </a:r>
                      <a:r>
                        <a:rPr lang="fr-FR" sz="1400" baseline="0" dirty="0"/>
                        <a:t> en fonction des temps chirurgicaux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400" dirty="0"/>
                        <a:t>Evaluation de la douleur ++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975640"/>
                  </a:ext>
                </a:extLst>
              </a:tr>
              <a:tr h="595316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400" dirty="0"/>
                        <a:t>Administration</a:t>
                      </a:r>
                      <a:r>
                        <a:rPr lang="fr-FR" sz="1400" baseline="0" dirty="0"/>
                        <a:t> précoce des antalgiques pour la douleur post opératoire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400" dirty="0"/>
                        <a:t>Interlocuteur</a:t>
                      </a:r>
                      <a:r>
                        <a:rPr lang="fr-FR" sz="1400" baseline="0" dirty="0"/>
                        <a:t> privilégié pour le patient en per opératoire – Gestion du stress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4242824"/>
                  </a:ext>
                </a:extLst>
              </a:tr>
              <a:tr h="530397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400" dirty="0"/>
                        <a:t>Extubation en salle d’opération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400" dirty="0"/>
                        <a:t>Education</a:t>
                      </a:r>
                      <a:r>
                        <a:rPr lang="fr-FR" sz="1400" baseline="0" dirty="0"/>
                        <a:t> thérapeutique 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495679"/>
                  </a:ext>
                </a:extLst>
              </a:tr>
              <a:tr h="823759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r-FR" sz="1400" dirty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600" dirty="0"/>
                        <a:t>Connaissance de l’équipe chirurgicale</a:t>
                      </a:r>
                      <a:r>
                        <a:rPr lang="fr-FR" sz="1600" baseline="0" dirty="0"/>
                        <a:t> et </a:t>
                      </a:r>
                      <a:r>
                        <a:rPr lang="fr-FR" sz="1600" dirty="0"/>
                        <a:t>des temps opératoires permettant une gestion bien « </a:t>
                      </a:r>
                      <a:r>
                        <a:rPr lang="fr-FR" sz="1600" dirty="0" err="1"/>
                        <a:t>timée</a:t>
                      </a:r>
                      <a:r>
                        <a:rPr lang="fr-FR" sz="1600" dirty="0"/>
                        <a:t> » de l’anesthésie =&gt; bénéfice pour</a:t>
                      </a:r>
                      <a:r>
                        <a:rPr lang="fr-FR" sz="1600" baseline="0" dirty="0"/>
                        <a:t> l’optimisation du parcours</a:t>
                      </a:r>
                      <a:r>
                        <a:rPr lang="fr-FR" sz="1600" dirty="0"/>
                        <a:t>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F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2310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4655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Place de l’IADE en chirurgie ambulatoire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/>
              <a:t>En post opératoire</a:t>
            </a:r>
          </a:p>
          <a:p>
            <a:r>
              <a:rPr lang="fr-FR" dirty="0"/>
              <a:t>Rôle accru dans la démédicalisation des patients à la sortie du bloc  </a:t>
            </a:r>
          </a:p>
          <a:p>
            <a:r>
              <a:rPr lang="fr-FR" dirty="0"/>
              <a:t>Spécificité du parcours dit de </a:t>
            </a:r>
            <a:r>
              <a:rPr lang="fr-FR" dirty="0" err="1"/>
              <a:t>fast-tracking</a:t>
            </a:r>
            <a:r>
              <a:rPr lang="fr-FR" dirty="0"/>
              <a:t> </a:t>
            </a:r>
          </a:p>
          <a:p>
            <a:pPr lvl="1"/>
            <a:r>
              <a:rPr lang="fr-FR" sz="1800" dirty="0"/>
              <a:t>L’infirmier anesthésiste est un des acteurs fondamentaux de cette prise en charge spécifique. </a:t>
            </a:r>
          </a:p>
          <a:p>
            <a:pPr lvl="1"/>
            <a:r>
              <a:rPr lang="fr-FR" sz="1800" dirty="0"/>
              <a:t>Ses compétences lui permettent d’avoir un rôle principal dans la prévention et la surveillance de la survenue des complications </a:t>
            </a:r>
          </a:p>
          <a:p>
            <a:pPr lvl="1"/>
            <a:r>
              <a:rPr lang="fr-FR" sz="1800" dirty="0"/>
              <a:t>Réalisation du score de White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27/05/2021 – 18h/20h</a:t>
            </a:r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Actualités en anesthésie et chirurgie ambulatoire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257963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Place de l’IADE en chirurgie ambulatoire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/>
              <a:t>Perspectives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/>
              <a:t>Développement du rôle de l’IADE dans la prise en charge </a:t>
            </a:r>
            <a:r>
              <a:rPr lang="fr-FR" sz="2400" dirty="0" err="1"/>
              <a:t>peri</a:t>
            </a:r>
            <a:r>
              <a:rPr lang="fr-FR" sz="2400" dirty="0"/>
              <a:t> opératoire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/>
              <a:t>Mise en place d’ateliers d’éducation thérapeutique pour les ALR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/>
              <a:t>Le développement du </a:t>
            </a:r>
            <a:r>
              <a:rPr lang="fr-FR" sz="2400" dirty="0" err="1"/>
              <a:t>Fast</a:t>
            </a:r>
            <a:r>
              <a:rPr lang="fr-FR" sz="2400" dirty="0"/>
              <a:t> </a:t>
            </a:r>
            <a:r>
              <a:rPr lang="fr-FR" sz="2400" dirty="0" err="1"/>
              <a:t>Tracking</a:t>
            </a:r>
            <a:r>
              <a:rPr lang="fr-FR" sz="2400" dirty="0"/>
              <a:t> ne sera possible que si les IADE sont formés à ce type de prise en charge qui tend à se développer</a:t>
            </a:r>
          </a:p>
          <a:p>
            <a:pPr marL="0" indent="0">
              <a:buNone/>
            </a:pP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27/05/2021 – 18h/20h</a:t>
            </a:r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Actualités en anesthésie et chirurgie ambulatoire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4218611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èlePrésentation_EGRhumato_2019" id="{2B39C09D-0B8F-4C22-8082-349799998875}" vid="{D2C7214D-D8D5-488D-A5F5-0F2FC272B86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1312</TotalTime>
  <Words>744</Words>
  <Application>Microsoft Office PowerPoint</Application>
  <PresentationFormat>Grand écran</PresentationFormat>
  <Paragraphs>103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Calibri</vt:lpstr>
      <vt:lpstr>Trebuchet MS</vt:lpstr>
      <vt:lpstr>Wingdings</vt:lpstr>
      <vt:lpstr>Wingdings 3</vt:lpstr>
      <vt:lpstr>Facette</vt:lpstr>
      <vt:lpstr>Place de l’IADE en chirurgie ambulatoire  </vt:lpstr>
      <vt:lpstr>IADE</vt:lpstr>
      <vt:lpstr>Compétences IADE </vt:lpstr>
      <vt:lpstr>Chirurgie ambulatoire</vt:lpstr>
      <vt:lpstr>Place de l’IADE en chirurgie ambulatoire</vt:lpstr>
      <vt:lpstr>Place de l’IADE en chirurgie ambulatoire</vt:lpstr>
      <vt:lpstr>Place de l’IADE en chirurgie ambulatoire</vt:lpstr>
      <vt:lpstr>Place de l’IADE en chirurgie ambulatoire</vt:lpstr>
      <vt:lpstr>Place de l’IADE en chirurgie ambulatoire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Fanny Devisme</dc:creator>
  <cp:lastModifiedBy>Fanny Devisme</cp:lastModifiedBy>
  <cp:revision>87</cp:revision>
  <dcterms:created xsi:type="dcterms:W3CDTF">2019-05-22T09:39:52Z</dcterms:created>
  <dcterms:modified xsi:type="dcterms:W3CDTF">2021-05-27T13:55:16Z</dcterms:modified>
</cp:coreProperties>
</file>