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0"/>
  </p:notesMasterIdLst>
  <p:handoutMasterIdLst>
    <p:handoutMasterId r:id="rId21"/>
  </p:handoutMasterIdLst>
  <p:sldIdLst>
    <p:sldId id="260" r:id="rId2"/>
    <p:sldId id="261" r:id="rId3"/>
    <p:sldId id="812" r:id="rId4"/>
    <p:sldId id="823" r:id="rId5"/>
    <p:sldId id="828" r:id="rId6"/>
    <p:sldId id="822" r:id="rId7"/>
    <p:sldId id="829" r:id="rId8"/>
    <p:sldId id="820" r:id="rId9"/>
    <p:sldId id="821" r:id="rId10"/>
    <p:sldId id="796" r:id="rId11"/>
    <p:sldId id="651" r:id="rId12"/>
    <p:sldId id="807" r:id="rId13"/>
    <p:sldId id="654" r:id="rId14"/>
    <p:sldId id="832" r:id="rId15"/>
    <p:sldId id="658" r:id="rId16"/>
    <p:sldId id="834" r:id="rId17"/>
    <p:sldId id="835" r:id="rId18"/>
    <p:sldId id="833"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494"/>
    <a:srgbClr val="FF2F92"/>
    <a:srgbClr val="0096FF"/>
    <a:srgbClr val="FF2600"/>
    <a:srgbClr val="97BF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02" autoAdjust="0"/>
    <p:restoredTop sz="70628" autoAdjust="0"/>
  </p:normalViewPr>
  <p:slideViewPr>
    <p:cSldViewPr snapToGrid="0">
      <p:cViewPr varScale="1">
        <p:scale>
          <a:sx n="47" d="100"/>
          <a:sy n="47" d="100"/>
        </p:scale>
        <p:origin x="1800" y="48"/>
      </p:cViewPr>
      <p:guideLst>
        <p:guide orient="horz" pos="2160"/>
        <p:guide pos="3840"/>
      </p:guideLst>
    </p:cSldViewPr>
  </p:slideViewPr>
  <p:notesTextViewPr>
    <p:cViewPr>
      <p:scale>
        <a:sx n="1" d="1"/>
        <a:sy n="1" d="1"/>
      </p:scale>
      <p:origin x="0" y="0"/>
    </p:cViewPr>
  </p:notesTextViewPr>
  <p:sorterViewPr>
    <p:cViewPr>
      <p:scale>
        <a:sx n="80" d="100"/>
        <a:sy n="80" d="100"/>
      </p:scale>
      <p:origin x="0" y="-1530"/>
    </p:cViewPr>
  </p:sorterViewPr>
  <p:notesViewPr>
    <p:cSldViewPr snapToGrid="0">
      <p:cViewPr varScale="1">
        <p:scale>
          <a:sx n="52" d="100"/>
          <a:sy n="52" d="100"/>
        </p:scale>
        <p:origin x="286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a:lstStyle/>
          <a:p>
            <a:pPr>
              <a:defRPr b="0"/>
            </a:pPr>
            <a:r>
              <a:rPr lang="en-US" b="0"/>
              <a:t>Age</a:t>
            </a:r>
            <a:r>
              <a:rPr lang="en-US" b="0" baseline="0"/>
              <a:t> distribution</a:t>
            </a:r>
            <a:endParaRPr lang="en-US" b="0"/>
          </a:p>
        </c:rich>
      </c:tx>
      <c:layout>
        <c:manualLayout>
          <c:xMode val="edge"/>
          <c:yMode val="edge"/>
          <c:x val="0.68170153448849824"/>
          <c:y val="0.30963229284813726"/>
        </c:manualLayout>
      </c:layout>
      <c:overlay val="0"/>
      <c:spPr>
        <a:noFill/>
        <a:ln w="25400">
          <a:noFill/>
        </a:ln>
      </c:spPr>
    </c:title>
    <c:autoTitleDeleted val="0"/>
    <c:view3D>
      <c:rotX val="15"/>
      <c:rotY val="20"/>
      <c:depthPercent val="100"/>
      <c:rAngAx val="1"/>
    </c:view3D>
    <c:floor>
      <c:thickness val="0"/>
    </c:floor>
    <c:sideWall>
      <c:thickness val="0"/>
    </c:sideWall>
    <c:backWall>
      <c:thickness val="0"/>
    </c:backWall>
    <c:plotArea>
      <c:layout>
        <c:manualLayout>
          <c:layoutTarget val="inner"/>
          <c:xMode val="edge"/>
          <c:yMode val="edge"/>
          <c:x val="5.6692913385826771E-2"/>
          <c:y val="0.14285714285714285"/>
          <c:w val="0.91968503937007873"/>
          <c:h val="0.75"/>
        </c:manualLayout>
      </c:layout>
      <c:bar3DChart>
        <c:barDir val="col"/>
        <c:grouping val="clustered"/>
        <c:varyColors val="0"/>
        <c:ser>
          <c:idx val="0"/>
          <c:order val="0"/>
          <c:invertIfNegative val="0"/>
          <c:cat>
            <c:strRef>
              <c:f>'par type intervention'!$A$182:$A$190</c:f>
              <c:strCache>
                <c:ptCount val="9"/>
                <c:pt idx="0">
                  <c:v>&lt;30 </c:v>
                </c:pt>
                <c:pt idx="1">
                  <c:v>30-39 </c:v>
                </c:pt>
                <c:pt idx="2">
                  <c:v>40-49 </c:v>
                </c:pt>
                <c:pt idx="3">
                  <c:v>50-59 </c:v>
                </c:pt>
                <c:pt idx="4">
                  <c:v>60-69 </c:v>
                </c:pt>
                <c:pt idx="5">
                  <c:v>70-79 </c:v>
                </c:pt>
                <c:pt idx="6">
                  <c:v>80-89 </c:v>
                </c:pt>
                <c:pt idx="7">
                  <c:v>90-99 </c:v>
                </c:pt>
                <c:pt idx="8">
                  <c:v>&gt;100 </c:v>
                </c:pt>
              </c:strCache>
            </c:strRef>
          </c:cat>
          <c:val>
            <c:numRef>
              <c:f>'par type intervention'!$B$182:$B$190</c:f>
              <c:numCache>
                <c:formatCode>@</c:formatCode>
                <c:ptCount val="9"/>
                <c:pt idx="0">
                  <c:v>7</c:v>
                </c:pt>
                <c:pt idx="1">
                  <c:v>9</c:v>
                </c:pt>
                <c:pt idx="2">
                  <c:v>25</c:v>
                </c:pt>
                <c:pt idx="3">
                  <c:v>21</c:v>
                </c:pt>
                <c:pt idx="4">
                  <c:v>27</c:v>
                </c:pt>
                <c:pt idx="5">
                  <c:v>22</c:v>
                </c:pt>
                <c:pt idx="6">
                  <c:v>15</c:v>
                </c:pt>
                <c:pt idx="7">
                  <c:v>4</c:v>
                </c:pt>
                <c:pt idx="8">
                  <c:v>1</c:v>
                </c:pt>
              </c:numCache>
            </c:numRef>
          </c:val>
          <c:extLst>
            <c:ext xmlns:c16="http://schemas.microsoft.com/office/drawing/2014/chart" uri="{C3380CC4-5D6E-409C-BE32-E72D297353CC}">
              <c16:uniqueId val="{00000000-E6A0-2740-B23E-4A67C77EFC40}"/>
            </c:ext>
          </c:extLst>
        </c:ser>
        <c:dLbls>
          <c:showLegendKey val="0"/>
          <c:showVal val="0"/>
          <c:showCatName val="0"/>
          <c:showSerName val="0"/>
          <c:showPercent val="0"/>
          <c:showBubbleSize val="0"/>
        </c:dLbls>
        <c:gapWidth val="150"/>
        <c:shape val="box"/>
        <c:axId val="75607424"/>
        <c:axId val="75519104"/>
        <c:axId val="0"/>
      </c:bar3DChart>
      <c:catAx>
        <c:axId val="75607424"/>
        <c:scaling>
          <c:orientation val="minMax"/>
        </c:scaling>
        <c:delete val="0"/>
        <c:axPos val="b"/>
        <c:numFmt formatCode="General" sourceLinked="1"/>
        <c:majorTickMark val="out"/>
        <c:minorTickMark val="none"/>
        <c:tickLblPos val="nextTo"/>
        <c:txPr>
          <a:bodyPr/>
          <a:lstStyle/>
          <a:p>
            <a:pPr>
              <a:defRPr sz="1600"/>
            </a:pPr>
            <a:endParaRPr lang="fr-FR"/>
          </a:p>
        </c:txPr>
        <c:crossAx val="75519104"/>
        <c:crosses val="autoZero"/>
        <c:auto val="1"/>
        <c:lblAlgn val="ctr"/>
        <c:lblOffset val="100"/>
        <c:noMultiLvlLbl val="0"/>
      </c:catAx>
      <c:valAx>
        <c:axId val="75519104"/>
        <c:scaling>
          <c:orientation val="minMax"/>
        </c:scaling>
        <c:delete val="0"/>
        <c:axPos val="l"/>
        <c:numFmt formatCode="@" sourceLinked="1"/>
        <c:majorTickMark val="out"/>
        <c:minorTickMark val="none"/>
        <c:tickLblPos val="nextTo"/>
        <c:crossAx val="75607424"/>
        <c:crosses val="autoZero"/>
        <c:crossBetween val="between"/>
      </c:valAx>
      <c:spPr>
        <a:noFill/>
        <a:ln w="25400">
          <a:noFill/>
        </a:ln>
      </c:spPr>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pie3DChart>
        <c:varyColors val="1"/>
        <c:ser>
          <c:idx val="0"/>
          <c:order val="0"/>
          <c:dLbls>
            <c:spPr>
              <a:noFill/>
              <a:effectLst>
                <a:glow rad="647700">
                  <a:schemeClr val="accent1"/>
                </a:glow>
                <a:softEdge rad="647700"/>
              </a:effectLst>
              <a:scene3d>
                <a:camera prst="orthographicFront"/>
                <a:lightRig rig="threePt" dir="t"/>
              </a:scene3d>
              <a:sp3d>
                <a:bevelT w="6350"/>
              </a:sp3d>
            </c:spPr>
            <c:txPr>
              <a:bodyPr/>
              <a:lstStyle/>
              <a:p>
                <a:pPr>
                  <a:defRPr sz="2000"/>
                </a:pPr>
                <a:endParaRPr lang="fr-FR"/>
              </a:p>
            </c:txPr>
            <c:dLblPos val="outEnd"/>
            <c:showLegendKey val="1"/>
            <c:showVal val="1"/>
            <c:showCatName val="0"/>
            <c:showSerName val="0"/>
            <c:showPercent val="0"/>
            <c:showBubbleSize val="0"/>
            <c:showLeaderLines val="0"/>
            <c:extLst>
              <c:ext xmlns:c15="http://schemas.microsoft.com/office/drawing/2012/chart" uri="{CE6537A1-D6FC-4f65-9D91-7224C49458BB}"/>
            </c:extLst>
          </c:dLbls>
          <c:cat>
            <c:strRef>
              <c:f>Feuil1!$A$1:$A$4</c:f>
              <c:strCache>
                <c:ptCount val="4"/>
                <c:pt idx="0">
                  <c:v>ASA 1</c:v>
                </c:pt>
                <c:pt idx="1">
                  <c:v>ASA 2</c:v>
                </c:pt>
                <c:pt idx="2">
                  <c:v>ASA 3</c:v>
                </c:pt>
                <c:pt idx="3">
                  <c:v>ASA 4</c:v>
                </c:pt>
              </c:strCache>
            </c:strRef>
          </c:cat>
          <c:val>
            <c:numRef>
              <c:f>Feuil1!$B$1:$B$4</c:f>
              <c:numCache>
                <c:formatCode>0%</c:formatCode>
                <c:ptCount val="4"/>
                <c:pt idx="0">
                  <c:v>0.32</c:v>
                </c:pt>
                <c:pt idx="1">
                  <c:v>0.36</c:v>
                </c:pt>
                <c:pt idx="2">
                  <c:v>0.3</c:v>
                </c:pt>
                <c:pt idx="3">
                  <c:v>0.02</c:v>
                </c:pt>
              </c:numCache>
            </c:numRef>
          </c:val>
          <c:extLst>
            <c:ext xmlns:c16="http://schemas.microsoft.com/office/drawing/2014/chart" uri="{C3380CC4-5D6E-409C-BE32-E72D297353CC}">
              <c16:uniqueId val="{00000000-9B8F-0D4E-B0BF-BBA87B67C020}"/>
            </c:ext>
          </c:extLst>
        </c:ser>
        <c:dLbls>
          <c:showLegendKey val="0"/>
          <c:showVal val="0"/>
          <c:showCatName val="0"/>
          <c:showSerName val="0"/>
          <c:showPercent val="0"/>
          <c:showBubbleSize val="0"/>
          <c:showLeaderLines val="0"/>
        </c:dLbls>
      </c:pie3DChart>
    </c:plotArea>
    <c:legend>
      <c:legendPos val="r"/>
      <c:overlay val="0"/>
      <c:txPr>
        <a:bodyPr/>
        <a:lstStyle/>
        <a:p>
          <a:pPr>
            <a:defRPr sz="2000"/>
          </a:pPr>
          <a:endParaRPr lang="fr-FR"/>
        </a:p>
      </c:txPr>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2175A0BA-8495-42D5-A5C5-18ED5B5ED0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91A05678-AABC-4DFC-9375-E22717F3201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F288BD3-4FC6-4947-972D-2E4B0E5867B5}" type="datetimeFigureOut">
              <a:rPr lang="fr-FR" smtClean="0"/>
              <a:t>25/05/2021</a:t>
            </a:fld>
            <a:endParaRPr lang="fr-FR"/>
          </a:p>
        </p:txBody>
      </p:sp>
      <p:sp>
        <p:nvSpPr>
          <p:cNvPr id="4" name="Espace réservé du pied de page 3">
            <a:extLst>
              <a:ext uri="{FF2B5EF4-FFF2-40B4-BE49-F238E27FC236}">
                <a16:creationId xmlns:a16="http://schemas.microsoft.com/office/drawing/2014/main" id="{4CB1822E-7AF5-4664-9510-042DD6F6050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6FDD3124-E4DB-47A6-BAD2-3CA75375C3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B719B9-B80F-4299-B67F-9F69F51FEEAA}" type="slidenum">
              <a:rPr lang="fr-FR" smtClean="0"/>
              <a:t>‹N°›</a:t>
            </a:fld>
            <a:endParaRPr lang="fr-FR"/>
          </a:p>
        </p:txBody>
      </p:sp>
    </p:spTree>
    <p:extLst>
      <p:ext uri="{BB962C8B-B14F-4D97-AF65-F5344CB8AC3E}">
        <p14:creationId xmlns:p14="http://schemas.microsoft.com/office/powerpoint/2010/main" val="3717258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34FD14-480E-4F47-964D-FC66814D943A}" type="datetimeFigureOut">
              <a:rPr lang="fr-FR" smtClean="0"/>
              <a:t>25/05/2021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44B055-8216-4AD2-AA77-28C1B33D67EB}" type="slidenum">
              <a:rPr lang="fr-FR" smtClean="0"/>
              <a:t>‹N°›</a:t>
            </a:fld>
            <a:endParaRPr lang="fr-FR"/>
          </a:p>
        </p:txBody>
      </p:sp>
    </p:spTree>
    <p:extLst>
      <p:ext uri="{BB962C8B-B14F-4D97-AF65-F5344CB8AC3E}">
        <p14:creationId xmlns:p14="http://schemas.microsoft.com/office/powerpoint/2010/main" val="1910749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a:p>
            <a:r>
              <a:rPr lang="en-US" dirty="0"/>
              <a:t>Abstract</a:t>
            </a:r>
          </a:p>
          <a:p>
            <a:endParaRPr lang="en-US" dirty="0"/>
          </a:p>
          <a:p>
            <a:r>
              <a:rPr lang="en-US" dirty="0"/>
              <a:t>Background: Patients awaiting surgical procedures often experience significant anxiety. Such anxiety may result in negative physiological manifestations, slower wound healing, increased risk of infection, and may complicate the induction of </a:t>
            </a:r>
            <a:r>
              <a:rPr lang="en-US" dirty="0" err="1"/>
              <a:t>anaesthesia</a:t>
            </a:r>
            <a:r>
              <a:rPr lang="en-US" dirty="0"/>
              <a:t> and impede postoperative recovery. To reduce patient anxiety, sedatives and anti-anxiety drugs are regularly administered before surgery. However, these often have negative side effects and may prolong patient recovery. Therefore, increasing attention is being paid to a variety of non-pharmacological interventions for reduction of preoperative anxiety such as music therapy and music medicine interventions. Interventions are categorized as 'music medicine' when passive listening to pre-recorded music is offered by medical personnel. In contrast, music therapy requires the implementation of a music intervention by a trained music therapist, the presence of a therapeutic process, and the use of personally tailored music experiences. A systematic review was needed to gauge the efficacy of both music therapy and music medicine interventions for reduction of preoperative anxiety.</a:t>
            </a:r>
          </a:p>
          <a:p>
            <a:endParaRPr lang="en-US" dirty="0"/>
          </a:p>
          <a:p>
            <a:r>
              <a:rPr lang="en-US" dirty="0"/>
              <a:t>Objectives: To examine the effects of music interventions with standard care versus standard care alone on preoperative anxiety in surgical patients.</a:t>
            </a:r>
          </a:p>
          <a:p>
            <a:endParaRPr lang="en-US" dirty="0"/>
          </a:p>
          <a:p>
            <a:r>
              <a:rPr lang="en-US" dirty="0"/>
              <a:t>Search methods: We searched the Cochrane Central Register of Controlled Trials (CENTRAL) (The Cochrane Library 2012, Issue 7), MEDLINE (1950 to August 2012), CINAHL (1980 to August 2012), AMED (1985 to April 2011; we no longer had access to AMED after this date), EMBASE (1980 to August 2012), PsycINFO (1967 to August 2012), LILACS (1982 to August 2012), Science Citation Index (1980 to August 2012), the specialist music therapy research database (March 1 2008; database is no longer functional), CAIRSS for Music (to August 2012), </a:t>
            </a:r>
            <a:r>
              <a:rPr lang="en-US" dirty="0" err="1"/>
              <a:t>Proquest</a:t>
            </a:r>
            <a:r>
              <a:rPr lang="en-US" dirty="0"/>
              <a:t> Digital Dissertations (1980 to August 2012), ClinicalTrials.gov (2000 to August 2012), Current Controlled Trials (1998 to August 2012), and the National Research Register (2000 to September 2007). We </a:t>
            </a:r>
            <a:r>
              <a:rPr lang="en-US" dirty="0" err="1"/>
              <a:t>handsearched</a:t>
            </a:r>
            <a:r>
              <a:rPr lang="en-US" dirty="0"/>
              <a:t> music therapy journals and reference lists, and contacted relevant experts to identify unpublished manuscripts. There was no language restriction.</a:t>
            </a:r>
          </a:p>
          <a:p>
            <a:endParaRPr lang="en-US" dirty="0"/>
          </a:p>
          <a:p>
            <a:r>
              <a:rPr lang="en-US" dirty="0"/>
              <a:t>Selection criteria: We included all randomized and quasi-randomized trials that compared music interventions and standard care with standard care alone for reducing preoperative anxiety in surgical patients.</a:t>
            </a:r>
          </a:p>
          <a:p>
            <a:endParaRPr lang="en-US" dirty="0"/>
          </a:p>
          <a:p>
            <a:r>
              <a:rPr lang="en-US" dirty="0"/>
              <a:t>Data collection and analysis: Two review authors independently extracted the data and assessed the risk of bias. We contacted authors to obtain missing data where needed. Where possible, results were presented in meta analyses using mean differences and standardized mean differences. Post-test scores were used. In cases of significant baseline differences, we used change scores.</a:t>
            </a:r>
          </a:p>
          <a:p>
            <a:endParaRPr lang="en-US" dirty="0"/>
          </a:p>
          <a:p>
            <a:r>
              <a:rPr lang="en-US" dirty="0"/>
              <a:t>Main results: We included 26 trials (2051 participants). All studies used listening to pre-recorded music. The results suggested that music listening may have a beneficial effect on preoperative anxiety. Specifically, music listening resulted, on average, in an anxiety reduction that was 5.72 units greater (95% CI -7.27 to -4.17, P &lt; 0.00001) than that in the standard care group as measured by the </a:t>
            </a:r>
            <a:r>
              <a:rPr lang="en-US" dirty="0" err="1"/>
              <a:t>Stait</a:t>
            </a:r>
            <a:r>
              <a:rPr lang="en-US" dirty="0"/>
              <a:t>-Trait Anxiety Inventory (STAI-S), and -0.60 standardized units (95% CI -0.90 to -0.31, P &lt; 0.0001) on other anxiety scales. The results also suggested a small effect on heart rate and diastolic blood pressure, but no support was found for reductions in systolic blood pressure, respiratory rate, and skin temperature. Most trials were assessed to be at high risk of bias because of lack of blinding. Blinding of outcome assessors is often impossible in music therapy and music medicine studies that use subjective outcomes, unless in studies in which the music intervention is compared to another treatment intervention. Because of the high risk of bias, these results need to be interpreted with </a:t>
            </a:r>
            <a:r>
              <a:rPr lang="en-US" dirty="0" err="1"/>
              <a:t>caution.None</a:t>
            </a:r>
            <a:r>
              <a:rPr lang="en-US" dirty="0"/>
              <a:t> of the studies included wound healing, infection rate, time to discharge, or patient satisfaction as outcome variables. One large study found that music listening was more effective than the sedative midazolam in reducing preoperative anxiety and equally effective in reducing physiological responses. No adverse effects were identified.</a:t>
            </a:r>
          </a:p>
          <a:p>
            <a:endParaRPr lang="en-US" dirty="0"/>
          </a:p>
          <a:p>
            <a:r>
              <a:rPr lang="en-US" dirty="0"/>
              <a:t>Authors' conclusions: This systematic review indicates that music listening may have a beneficial effect on preoperative anxiety. These findings are consistent with the findings of three other Cochrane systematic reviews on the use of music interventions for anxiety reduction in medical patients. Therefore, we conclude that music interventions may provide a viable alternative to sedatives and anti-anxiety drugs for reducing preoperative anxiety.</a:t>
            </a:r>
          </a:p>
          <a:p>
            <a:endParaRPr lang="fr-FR" dirty="0"/>
          </a:p>
        </p:txBody>
      </p:sp>
      <p:sp>
        <p:nvSpPr>
          <p:cNvPr id="4" name="Espace réservé du numéro de diapositive 3"/>
          <p:cNvSpPr>
            <a:spLocks noGrp="1"/>
          </p:cNvSpPr>
          <p:nvPr>
            <p:ph type="sldNum" sz="quarter" idx="5"/>
          </p:nvPr>
        </p:nvSpPr>
        <p:spPr/>
        <p:txBody>
          <a:bodyPr/>
          <a:lstStyle/>
          <a:p>
            <a:fld id="{7144B055-8216-4AD2-AA77-28C1B33D67EB}" type="slidenum">
              <a:rPr lang="fr-FR" smtClean="0"/>
              <a:t>5</a:t>
            </a:fld>
            <a:endParaRPr lang="fr-FR"/>
          </a:p>
        </p:txBody>
      </p:sp>
    </p:spTree>
    <p:extLst>
      <p:ext uri="{BB962C8B-B14F-4D97-AF65-F5344CB8AC3E}">
        <p14:creationId xmlns:p14="http://schemas.microsoft.com/office/powerpoint/2010/main" val="2007007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err="1"/>
              <a:t>ystematic</a:t>
            </a:r>
            <a:r>
              <a:rPr lang="en-US" dirty="0"/>
              <a:t> Review and Meta-analysis of Virtual Reality in Pediatrics: Effects on Pain and Anxiety</a:t>
            </a:r>
          </a:p>
          <a:p>
            <a:r>
              <a:rPr lang="en-US" dirty="0"/>
              <a:t>Robin </a:t>
            </a:r>
            <a:r>
              <a:rPr lang="en-US" dirty="0" err="1"/>
              <a:t>Eijlers</a:t>
            </a:r>
            <a:r>
              <a:rPr lang="en-US" dirty="0"/>
              <a:t>  1 , Elisabeth M W J </a:t>
            </a:r>
            <a:r>
              <a:rPr lang="en-US" dirty="0" err="1"/>
              <a:t>Utens</a:t>
            </a:r>
            <a:r>
              <a:rPr lang="en-US" dirty="0"/>
              <a:t>  1   2   3 , </a:t>
            </a:r>
            <a:r>
              <a:rPr lang="en-US" dirty="0" err="1"/>
              <a:t>Lonneke</a:t>
            </a:r>
            <a:r>
              <a:rPr lang="en-US" dirty="0"/>
              <a:t> M </a:t>
            </a:r>
            <a:r>
              <a:rPr lang="en-US" dirty="0" err="1"/>
              <a:t>Staals</a:t>
            </a:r>
            <a:r>
              <a:rPr lang="en-US" dirty="0"/>
              <a:t>  4 , Pieter F A de </a:t>
            </a:r>
            <a:r>
              <a:rPr lang="en-US" dirty="0" err="1"/>
              <a:t>Nijs</a:t>
            </a:r>
            <a:r>
              <a:rPr lang="en-US" dirty="0"/>
              <a:t>  1 , Johan M </a:t>
            </a:r>
            <a:r>
              <a:rPr lang="en-US" dirty="0" err="1"/>
              <a:t>Berghmans</a:t>
            </a:r>
            <a:r>
              <a:rPr lang="en-US" dirty="0"/>
              <a:t>  1   5 , René M H </a:t>
            </a:r>
            <a:r>
              <a:rPr lang="en-US" dirty="0" err="1"/>
              <a:t>Wijnen</a:t>
            </a:r>
            <a:r>
              <a:rPr lang="en-US" dirty="0"/>
              <a:t>  6 , Manon H J </a:t>
            </a:r>
            <a:r>
              <a:rPr lang="en-US" dirty="0" err="1"/>
              <a:t>Hillegers</a:t>
            </a:r>
            <a:r>
              <a:rPr lang="en-US" dirty="0"/>
              <a:t>  1 , Bram </a:t>
            </a:r>
            <a:r>
              <a:rPr lang="en-US" dirty="0" err="1"/>
              <a:t>Dierckx</a:t>
            </a:r>
            <a:r>
              <a:rPr lang="en-US" dirty="0"/>
              <a:t>  1 , Jeroen S </a:t>
            </a:r>
            <a:r>
              <a:rPr lang="en-US" dirty="0" err="1"/>
              <a:t>Legerstee</a:t>
            </a:r>
            <a:r>
              <a:rPr lang="en-US" dirty="0"/>
              <a:t>  1</a:t>
            </a:r>
          </a:p>
          <a:p>
            <a:r>
              <a:rPr lang="en-US" dirty="0"/>
              <a:t>Affiliations</a:t>
            </a:r>
          </a:p>
          <a:p>
            <a:endParaRPr lang="en-US" dirty="0"/>
          </a:p>
          <a:p>
            <a:endParaRPr lang="en-US" dirty="0"/>
          </a:p>
          <a:p>
            <a:r>
              <a:rPr lang="en-US" dirty="0"/>
              <a:t>Background: Medical procedures often evoke pain and anxiety in pediatric patients. Virtual reality (VR) is a relatively new intervention that can be used to provide distraction during, or to prepare patients for, medical procedures. This meta-analysis is the first to collate evidence on the effectiveness of VR on reducing pain and anxiety in pediatric patients undergoing medical procedures.</a:t>
            </a:r>
          </a:p>
          <a:p>
            <a:endParaRPr lang="en-US" dirty="0"/>
          </a:p>
          <a:p>
            <a:r>
              <a:rPr lang="en-US" dirty="0"/>
              <a:t>Methods: On April 25, 2018, we searched EMBASE, MEDLINE, CENTRAL, PubMed, Web of Science, and PsycINFO with the keywords "VR," "children," and "adolescents." Studies that applied VR in a somatic setting with participants ≤21 years of age were included. VR was defined as a fully immersive 3-dimensional environment displayed in surround stereoscopic vision on a head-mounted display (HMD). We evaluated pain and anxiety outcomes during medical procedures in VR and standard care conditions.</a:t>
            </a:r>
          </a:p>
          <a:p>
            <a:endParaRPr lang="en-US" dirty="0"/>
          </a:p>
          <a:p>
            <a:r>
              <a:rPr lang="en-US" dirty="0"/>
              <a:t>Results: We identified 2889 citations, of which 17 met our inclusion criteria. VR was applied as distraction (n = 16) during venous access, dental, burn, or oncological care or as exposure (n = 1) before elective surgery under general anesthesia. The effect of VR was mostly studied in patients receiving burn care (n = 6). The overall weighted standardized mean difference (SMD) for VR was 1.30 (95% CI, 0.68-1.91) on patient-reported pain (based on 14 studies) and 1.32 (95% CI, 0.21-2.44) on patient-reported anxiety (based on 7 studies). The effect of VR on pediatric pain was also significant when observed by caregivers (SMD = 2.08; 95% CI, 0.55-3.61) or professionals (SMD = 3.02; 95% CI, 0.79-2.25). For anxiety, limited observer data were available.</a:t>
            </a:r>
          </a:p>
          <a:p>
            <a:endParaRPr lang="en-US" dirty="0"/>
          </a:p>
          <a:p>
            <a:r>
              <a:rPr lang="en-US" dirty="0"/>
              <a:t>Conclusions: VR research in pediatrics has mainly focused on distraction. Large effect sizes indicate that VR is an effective distraction intervention to reduce pain and anxiety in pediatric patients undergoing a wide variety of medical procedures. However, further research on the effect of VR exposure as a preparation tool for medical procedures is needed because of the paucity of research into this field.</a:t>
            </a:r>
          </a:p>
          <a:p>
            <a:endParaRPr lang="fr-FR" dirty="0"/>
          </a:p>
        </p:txBody>
      </p:sp>
      <p:sp>
        <p:nvSpPr>
          <p:cNvPr id="4" name="Espace réservé du numéro de diapositive 3"/>
          <p:cNvSpPr>
            <a:spLocks noGrp="1"/>
          </p:cNvSpPr>
          <p:nvPr>
            <p:ph type="sldNum" sz="quarter" idx="5"/>
          </p:nvPr>
        </p:nvSpPr>
        <p:spPr/>
        <p:txBody>
          <a:bodyPr/>
          <a:lstStyle/>
          <a:p>
            <a:fld id="{7144B055-8216-4AD2-AA77-28C1B33D67EB}" type="slidenum">
              <a:rPr lang="fr-FR" smtClean="0"/>
              <a:t>6</a:t>
            </a:fld>
            <a:endParaRPr lang="fr-FR"/>
          </a:p>
        </p:txBody>
      </p:sp>
    </p:spTree>
    <p:extLst>
      <p:ext uri="{BB962C8B-B14F-4D97-AF65-F5344CB8AC3E}">
        <p14:creationId xmlns:p14="http://schemas.microsoft.com/office/powerpoint/2010/main" val="625029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 Background: Induction of general </a:t>
            </a:r>
            <a:r>
              <a:rPr lang="en-US" dirty="0" err="1"/>
              <a:t>anaesthesia</a:t>
            </a:r>
            <a:r>
              <a:rPr lang="en-US" dirty="0"/>
              <a:t> can be distressing for children. Non-pharmacological methods for reducing anxiety and improving co-operation may avoid the adverse effects of preoperative sedation.</a:t>
            </a:r>
          </a:p>
          <a:p>
            <a:endParaRPr lang="en-US" dirty="0"/>
          </a:p>
          <a:p>
            <a:r>
              <a:rPr lang="en-US" dirty="0"/>
              <a:t>Objectives: To assess the effects of non-pharmacological interventions in assisting induction of </a:t>
            </a:r>
            <a:r>
              <a:rPr lang="en-US" dirty="0" err="1"/>
              <a:t>anaesthesia</a:t>
            </a:r>
            <a:r>
              <a:rPr lang="en-US" dirty="0"/>
              <a:t> in children by reducing their anxiety, distress or increasing their co-operation.</a:t>
            </a:r>
          </a:p>
          <a:p>
            <a:endParaRPr lang="en-US" dirty="0"/>
          </a:p>
          <a:p>
            <a:r>
              <a:rPr lang="en-US" dirty="0"/>
              <a:t>Search methods: In this updated review we searched CENTRAL (the Cochrane Library 2012, Issue 12) and searched the following databases from inception to 15 January 2013: MEDLINE, EMBASE, PsycINFO and Web of Science. We reran the search in August 2014. We will deal with the single study found to be of interest when we next update the review.</a:t>
            </a:r>
          </a:p>
          <a:p>
            <a:endParaRPr lang="en-US" dirty="0"/>
          </a:p>
          <a:p>
            <a:r>
              <a:rPr lang="en-US" dirty="0"/>
              <a:t>Selection criteria: We included randomized controlled trials of a non-pharmacological intervention implemented on the day of surgery or </a:t>
            </a:r>
            <a:r>
              <a:rPr lang="en-US" dirty="0" err="1"/>
              <a:t>anaesthesia</a:t>
            </a:r>
            <a:r>
              <a:rPr lang="en-US" dirty="0"/>
              <a:t>.</a:t>
            </a:r>
          </a:p>
          <a:p>
            <a:endParaRPr lang="en-US" dirty="0"/>
          </a:p>
          <a:p>
            <a:r>
              <a:rPr lang="en-US" dirty="0"/>
              <a:t>Data collection and analysis: At least two review authors independently extracted data and assessed risk of bias in trials.</a:t>
            </a:r>
          </a:p>
          <a:p>
            <a:endParaRPr lang="en-US" dirty="0"/>
          </a:p>
          <a:p>
            <a:r>
              <a:rPr lang="en-US" dirty="0"/>
              <a:t>Main results: We included 28 trials (2681 children) investigating 17 interventions of interest; all trials were conducted in high-income countries. Overall we judged the trials to be at high risk of bias. Except for parental acupuncture (graded low), all other GRADE assessments of the primary outcomes of comparisons were very low, indicating a high degree of uncertainty about the overall findings. Parental presence: In five trials (557 children), parental presence at induction of </a:t>
            </a:r>
            <a:r>
              <a:rPr lang="en-US" dirty="0" err="1"/>
              <a:t>anaesthesia</a:t>
            </a:r>
            <a:r>
              <a:rPr lang="en-US" dirty="0"/>
              <a:t> did not reduce child anxiety compared with not having a parent present (standardized mean difference (SMD) 0.03, 95% confidence interval (CI) -0.14 to 0.20). In a further three trials (267 children) where we were unable to pool results, we found no clear differences in child anxiety, whether a parent was present or not. In a single trial, child anxiety showed no significant difference whether one or two parents were present, although parental anxiety was significantly reduced when both parents were present at the induction. Parental presence was significantly less effective than sedative premedication in reducing children's anxiety at induction in three trials with 254 children (we could not pool results). Child interventions (passive): When a video of the child's choice was played during induction, children were significantly less anxious than controls (median difference modified Yale Preoperative Anxiety Scale (</a:t>
            </a:r>
            <a:r>
              <a:rPr lang="en-US" dirty="0" err="1"/>
              <a:t>mYPAS</a:t>
            </a:r>
            <a:r>
              <a:rPr lang="en-US" dirty="0"/>
              <a:t>) 31.2, 95% CI 27.1 to 33.3) in a trial of 91 children. In another trial of 120 children, co-operation at induction did not differ significantly when a video fairytale was played before induction. Children exposed to low sensory stimulation were significantly less anxious than control children on introduction of the </a:t>
            </a:r>
            <a:r>
              <a:rPr lang="en-US" dirty="0" err="1"/>
              <a:t>anaesthesia</a:t>
            </a:r>
            <a:r>
              <a:rPr lang="en-US" dirty="0"/>
              <a:t> mask and more likely to be co-operative during induction in one trial of 70 children. Music therapy did not show a significant effect on children's anxiety in another trial of 51 children. Child interventions (mask introduction): We found no significant differences between a mask exposure intervention and control in a single trial of 103 children for child anxiety (risk ratio (RR) 0.59, 95% CI 0.31 to 1.11) although children did demonstrate significantly better co-operation in the mask exposure group (RR 1.27, 95% CI 1.06 to 1.51). Child interventions (interactive): In a three-arm trial of 168 children, preparation with interactive computer packages (in addition to parental presence) was more effective than verbal preparation, although differences between computer and cartoon preparation were not significant, and neither was cartoon preparation when compared with verbal preparation. Children given video games before induction were significantly less anxious at induction than those in the control group (</a:t>
            </a:r>
            <a:r>
              <a:rPr lang="en-US" dirty="0" err="1"/>
              <a:t>mYPAS</a:t>
            </a:r>
            <a:r>
              <a:rPr lang="en-US" dirty="0"/>
              <a:t> mean difference (MD) -9.80, 95% CI -19.42 to -0.18) and also when compared with children who were sedated with midazolam (</a:t>
            </a:r>
            <a:r>
              <a:rPr lang="en-US" dirty="0" err="1"/>
              <a:t>mYPAS</a:t>
            </a:r>
            <a:r>
              <a:rPr lang="en-US" dirty="0"/>
              <a:t> MD -12.20, 95% CI -21.82 to -2.58) in a trial of 112 children. When compared with parental presence only, clowns or clown doctors significantly lessened children's anxiety in the operating/induction room (</a:t>
            </a:r>
            <a:r>
              <a:rPr lang="en-US" dirty="0" err="1"/>
              <a:t>mYPAS</a:t>
            </a:r>
            <a:r>
              <a:rPr lang="en-US" dirty="0"/>
              <a:t> MD -24.41, 95% CI -38.43 to -10.48; random-effects, I² 75%) in three trials with a total of 133 children. However, we saw no significant differences in child anxiety in the operating room between clowns/clown doctors and sedative premedication (</a:t>
            </a:r>
            <a:r>
              <a:rPr lang="en-US" dirty="0" err="1"/>
              <a:t>mYPAS</a:t>
            </a:r>
            <a:r>
              <a:rPr lang="en-US" dirty="0"/>
              <a:t> MD -9.67, 95% CI -21.14 to 1.80, random-effects, I² 66%; 2 trials of 93 children). In a trial of hypnotherapy versus sedative premedication in 50 children, there were no significant differences in children's anxiety at induction (RR 0.59, 95% CI 0.33 to 1.04). Parental interventions: Children of parents having acupuncture compared with parental sham acupuncture were less anxious during induction (</a:t>
            </a:r>
            <a:r>
              <a:rPr lang="en-US" dirty="0" err="1"/>
              <a:t>mYPAS</a:t>
            </a:r>
            <a:r>
              <a:rPr lang="en-US" dirty="0"/>
              <a:t> MD -17, 95% CI -30.51 to -3.49) and were more co-operative (RR 1.59, 95% CI 1.01 to 2.53) in a single trial of 67 children. Two trials with 191 parents assessed the effects of parental video viewing but did not report any of the review's prespecified primary outcomes. </a:t>
            </a:r>
            <a:endParaRPr lang="fr-FR" dirty="0"/>
          </a:p>
        </p:txBody>
      </p:sp>
      <p:sp>
        <p:nvSpPr>
          <p:cNvPr id="4" name="Espace réservé du numéro de diapositive 3"/>
          <p:cNvSpPr>
            <a:spLocks noGrp="1"/>
          </p:cNvSpPr>
          <p:nvPr>
            <p:ph type="sldNum" sz="quarter" idx="5"/>
          </p:nvPr>
        </p:nvSpPr>
        <p:spPr/>
        <p:txBody>
          <a:bodyPr/>
          <a:lstStyle/>
          <a:p>
            <a:fld id="{7144B055-8216-4AD2-AA77-28C1B33D67EB}" type="slidenum">
              <a:rPr lang="fr-FR" smtClean="0"/>
              <a:t>7</a:t>
            </a:fld>
            <a:endParaRPr lang="fr-FR"/>
          </a:p>
        </p:txBody>
      </p:sp>
    </p:spTree>
    <p:extLst>
      <p:ext uri="{BB962C8B-B14F-4D97-AF65-F5344CB8AC3E}">
        <p14:creationId xmlns:p14="http://schemas.microsoft.com/office/powerpoint/2010/main" val="4168984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Communication verbale et non verbale</a:t>
            </a:r>
          </a:p>
          <a:p>
            <a:endParaRPr lang="fr-FR" dirty="0"/>
          </a:p>
          <a:p>
            <a:r>
              <a:rPr lang="fr-FR" dirty="0"/>
              <a:t>Sortir patient transe négative</a:t>
            </a:r>
          </a:p>
        </p:txBody>
      </p:sp>
      <p:sp>
        <p:nvSpPr>
          <p:cNvPr id="4" name="Espace réservé du numéro de diapositive 3"/>
          <p:cNvSpPr>
            <a:spLocks noGrp="1"/>
          </p:cNvSpPr>
          <p:nvPr>
            <p:ph type="sldNum" sz="quarter" idx="5"/>
          </p:nvPr>
        </p:nvSpPr>
        <p:spPr/>
        <p:txBody>
          <a:bodyPr/>
          <a:lstStyle/>
          <a:p>
            <a:fld id="{7144B055-8216-4AD2-AA77-28C1B33D67EB}" type="slidenum">
              <a:rPr lang="fr-FR" smtClean="0"/>
              <a:t>8</a:t>
            </a:fld>
            <a:endParaRPr lang="fr-FR"/>
          </a:p>
        </p:txBody>
      </p:sp>
    </p:spTree>
    <p:extLst>
      <p:ext uri="{BB962C8B-B14F-4D97-AF65-F5344CB8AC3E}">
        <p14:creationId xmlns:p14="http://schemas.microsoft.com/office/powerpoint/2010/main" val="1281180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Effets hypnose </a:t>
            </a:r>
            <a:r>
              <a:rPr lang="fr-FR" dirty="0" err="1"/>
              <a:t>médiés</a:t>
            </a:r>
            <a:r>
              <a:rPr lang="fr-FR" dirty="0"/>
              <a:t> par diminution détresse émotionnelle </a:t>
            </a:r>
            <a:r>
              <a:rPr lang="fr-FR" dirty="0" err="1"/>
              <a:t>préop</a:t>
            </a:r>
            <a:r>
              <a:rPr lang="fr-FR" dirty="0"/>
              <a:t>, attente sur la douleur</a:t>
            </a:r>
          </a:p>
          <a:p>
            <a:endParaRPr lang="fr-FR" dirty="0"/>
          </a:p>
        </p:txBody>
      </p:sp>
      <p:sp>
        <p:nvSpPr>
          <p:cNvPr id="4" name="Espace réservé du numéro de diapositive 3"/>
          <p:cNvSpPr>
            <a:spLocks noGrp="1"/>
          </p:cNvSpPr>
          <p:nvPr>
            <p:ph type="sldNum" sz="quarter" idx="10"/>
          </p:nvPr>
        </p:nvSpPr>
        <p:spPr/>
        <p:txBody>
          <a:bodyPr/>
          <a:lstStyle/>
          <a:p>
            <a:fld id="{7144B055-8216-4AD2-AA77-28C1B33D67EB}" type="slidenum">
              <a:rPr lang="fr-FR" smtClean="0"/>
              <a:t>9</a:t>
            </a:fld>
            <a:endParaRPr lang="fr-FR"/>
          </a:p>
        </p:txBody>
      </p:sp>
    </p:spTree>
    <p:extLst>
      <p:ext uri="{BB962C8B-B14F-4D97-AF65-F5344CB8AC3E}">
        <p14:creationId xmlns:p14="http://schemas.microsoft.com/office/powerpoint/2010/main" val="3460897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Effets hypnose </a:t>
            </a:r>
            <a:r>
              <a:rPr lang="fr-FR" dirty="0" err="1"/>
              <a:t>médiés</a:t>
            </a:r>
            <a:r>
              <a:rPr lang="fr-FR" dirty="0"/>
              <a:t> par diminution détresse émotionnelle </a:t>
            </a:r>
            <a:r>
              <a:rPr lang="fr-FR" dirty="0" err="1"/>
              <a:t>préop</a:t>
            </a:r>
            <a:r>
              <a:rPr lang="fr-FR" dirty="0"/>
              <a:t>, attente sur la douleur</a:t>
            </a:r>
          </a:p>
          <a:p>
            <a:endParaRPr lang="fr-FR" dirty="0"/>
          </a:p>
        </p:txBody>
      </p:sp>
      <p:sp>
        <p:nvSpPr>
          <p:cNvPr id="4" name="Espace réservé du numéro de diapositive 3"/>
          <p:cNvSpPr>
            <a:spLocks noGrp="1"/>
          </p:cNvSpPr>
          <p:nvPr>
            <p:ph type="sldNum" sz="quarter" idx="10"/>
          </p:nvPr>
        </p:nvSpPr>
        <p:spPr/>
        <p:txBody>
          <a:bodyPr/>
          <a:lstStyle/>
          <a:p>
            <a:fld id="{7144B055-8216-4AD2-AA77-28C1B33D67EB}" type="slidenum">
              <a:rPr lang="fr-FR" smtClean="0"/>
              <a:t>10</a:t>
            </a:fld>
            <a:endParaRPr lang="fr-FR"/>
          </a:p>
        </p:txBody>
      </p:sp>
    </p:spTree>
    <p:extLst>
      <p:ext uri="{BB962C8B-B14F-4D97-AF65-F5344CB8AC3E}">
        <p14:creationId xmlns:p14="http://schemas.microsoft.com/office/powerpoint/2010/main" val="32692766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Diapositive de titr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77FB7C4-87B1-458F-879F-3B59A16A35D2}"/>
              </a:ext>
            </a:extLst>
          </p:cNvPr>
          <p:cNvSpPr/>
          <p:nvPr userDrawn="1"/>
        </p:nvSpPr>
        <p:spPr>
          <a:xfrm>
            <a:off x="2530763" y="3592945"/>
            <a:ext cx="8007927" cy="2382429"/>
          </a:xfrm>
          <a:prstGeom prst="rect">
            <a:avLst/>
          </a:prstGeom>
          <a:solidFill>
            <a:srgbClr val="97BF0D"/>
          </a:solidFill>
          <a:ln>
            <a:solidFill>
              <a:srgbClr val="97BF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E75A1822-3559-4EE5-B21D-F9533DC6D151}"/>
              </a:ext>
            </a:extLst>
          </p:cNvPr>
          <p:cNvSpPr/>
          <p:nvPr userDrawn="1"/>
        </p:nvSpPr>
        <p:spPr>
          <a:xfrm>
            <a:off x="2024487" y="3343564"/>
            <a:ext cx="8143025" cy="2207491"/>
          </a:xfrm>
          <a:prstGeom prst="rect">
            <a:avLst/>
          </a:prstGeom>
          <a:solidFill>
            <a:schemeClr val="bg1"/>
          </a:solidFill>
          <a:ln w="76200">
            <a:solidFill>
              <a:srgbClr val="004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p:cNvSpPr>
            <a:spLocks noGrp="1"/>
          </p:cNvSpPr>
          <p:nvPr>
            <p:ph type="ctrTitle"/>
          </p:nvPr>
        </p:nvSpPr>
        <p:spPr>
          <a:xfrm>
            <a:off x="2024487" y="3343564"/>
            <a:ext cx="8143025" cy="1283882"/>
          </a:xfrm>
        </p:spPr>
        <p:txBody>
          <a:bodyPr anchor="b">
            <a:noAutofit/>
          </a:bodyPr>
          <a:lstStyle>
            <a:lvl1pPr algn="ctr">
              <a:defRPr sz="4000" b="0">
                <a:solidFill>
                  <a:srgbClr val="004494"/>
                </a:solidFill>
              </a:defRPr>
            </a:lvl1pPr>
          </a:lstStyle>
          <a:p>
            <a:r>
              <a:rPr lang="fr-FR" dirty="0"/>
              <a:t>Modifiez le style du titre</a:t>
            </a:r>
            <a:endParaRPr lang="en-US" dirty="0"/>
          </a:p>
        </p:txBody>
      </p:sp>
      <p:sp>
        <p:nvSpPr>
          <p:cNvPr id="3" name="Subtitle 2"/>
          <p:cNvSpPr>
            <a:spLocks noGrp="1"/>
          </p:cNvSpPr>
          <p:nvPr>
            <p:ph type="subTitle" idx="1" hasCustomPrompt="1"/>
          </p:nvPr>
        </p:nvSpPr>
        <p:spPr>
          <a:xfrm>
            <a:off x="2024487" y="4627444"/>
            <a:ext cx="8143025" cy="923612"/>
          </a:xfrm>
        </p:spPr>
        <p:txBody>
          <a:bodyPr anchor="t">
            <a:normAutofit/>
          </a:bodyPr>
          <a:lstStyle>
            <a:lvl1pPr marL="0" indent="0" algn="ctr">
              <a:buNone/>
              <a:defRPr sz="2400" b="1">
                <a:solidFill>
                  <a:schemeClr val="tx1">
                    <a:lumMod val="50000"/>
                    <a:lumOff val="50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Auteur</a:t>
            </a:r>
            <a:endParaRPr lang="en-US" dirty="0"/>
          </a:p>
        </p:txBody>
      </p:sp>
      <p:sp>
        <p:nvSpPr>
          <p:cNvPr id="33" name="Triangle rectangle 32">
            <a:extLst>
              <a:ext uri="{FF2B5EF4-FFF2-40B4-BE49-F238E27FC236}">
                <a16:creationId xmlns:a16="http://schemas.microsoft.com/office/drawing/2014/main" id="{8D3A9162-B5DD-479A-8600-31B22FB00091}"/>
              </a:ext>
            </a:extLst>
          </p:cNvPr>
          <p:cNvSpPr/>
          <p:nvPr userDrawn="1"/>
        </p:nvSpPr>
        <p:spPr>
          <a:xfrm rot="10800000" flipH="1" flipV="1">
            <a:off x="2484" y="1419224"/>
            <a:ext cx="871188"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Triangle rectangle 34">
            <a:extLst>
              <a:ext uri="{FF2B5EF4-FFF2-40B4-BE49-F238E27FC236}">
                <a16:creationId xmlns:a16="http://schemas.microsoft.com/office/drawing/2014/main" id="{9A9E70BE-0834-4486-8E79-A5FDB8BA7E53}"/>
              </a:ext>
            </a:extLst>
          </p:cNvPr>
          <p:cNvSpPr/>
          <p:nvPr userDrawn="1"/>
        </p:nvSpPr>
        <p:spPr>
          <a:xfrm rot="10800000">
            <a:off x="11227491" y="-2"/>
            <a:ext cx="964509"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EB316416-FF92-43B9-8EEA-94163782D03A}"/>
              </a:ext>
            </a:extLst>
          </p:cNvPr>
          <p:cNvPicPr>
            <a:picLocks noChangeAspect="1"/>
          </p:cNvPicPr>
          <p:nvPr userDrawn="1"/>
        </p:nvPicPr>
        <p:blipFill>
          <a:blip r:embed="rId2"/>
          <a:stretch>
            <a:fillRect/>
          </a:stretch>
        </p:blipFill>
        <p:spPr>
          <a:xfrm>
            <a:off x="10737188" y="6290569"/>
            <a:ext cx="772142" cy="534379"/>
          </a:xfrm>
          <a:prstGeom prst="rect">
            <a:avLst/>
          </a:prstGeom>
        </p:spPr>
      </p:pic>
      <p:sp>
        <p:nvSpPr>
          <p:cNvPr id="15" name="Slide Number Placeholder 5">
            <a:extLst>
              <a:ext uri="{FF2B5EF4-FFF2-40B4-BE49-F238E27FC236}">
                <a16:creationId xmlns:a16="http://schemas.microsoft.com/office/drawing/2014/main" id="{BB7B62E1-67DC-45F0-B1A5-7D6151113561}"/>
              </a:ext>
            </a:extLst>
          </p:cNvPr>
          <p:cNvSpPr>
            <a:spLocks noGrp="1"/>
          </p:cNvSpPr>
          <p:nvPr>
            <p:ph type="sldNum" sz="quarter" idx="4"/>
          </p:nvPr>
        </p:nvSpPr>
        <p:spPr>
          <a:xfrm>
            <a:off x="9269531" y="6410328"/>
            <a:ext cx="683339" cy="365125"/>
          </a:xfrm>
          <a:prstGeom prst="rect">
            <a:avLst/>
          </a:prstGeom>
        </p:spPr>
        <p:txBody>
          <a:bodyPr vert="horz" lIns="91440" tIns="45720" rIns="91440" bIns="45720" rtlCol="0" anchor="ctr"/>
          <a:lstStyle>
            <a:lvl1pPr algn="r">
              <a:defRPr sz="900" b="1">
                <a:solidFill>
                  <a:srgbClr val="004494"/>
                </a:solidFill>
              </a:defRPr>
            </a:lvl1pPr>
          </a:lstStyle>
          <a:p>
            <a:fld id="{D57F1E4F-1CFF-5643-939E-217C01CDF565}" type="slidenum">
              <a:rPr lang="en-US" smtClean="0"/>
              <a:pPr/>
              <a:t>‹N°›</a:t>
            </a:fld>
            <a:endParaRPr lang="en-US" dirty="0"/>
          </a:p>
        </p:txBody>
      </p:sp>
      <p:sp>
        <p:nvSpPr>
          <p:cNvPr id="14" name="Date Placeholder 3">
            <a:extLst>
              <a:ext uri="{FF2B5EF4-FFF2-40B4-BE49-F238E27FC236}">
                <a16:creationId xmlns:a16="http://schemas.microsoft.com/office/drawing/2014/main" id="{F97DC237-9DE3-4D96-BBF0-D4FFA5A8EBB8}"/>
              </a:ext>
            </a:extLst>
          </p:cNvPr>
          <p:cNvSpPr>
            <a:spLocks noGrp="1"/>
          </p:cNvSpPr>
          <p:nvPr>
            <p:ph type="dt" sz="half" idx="2"/>
          </p:nvPr>
        </p:nvSpPr>
        <p:spPr>
          <a:xfrm>
            <a:off x="6149030" y="6410328"/>
            <a:ext cx="2646911"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fr-FR" dirty="0"/>
              <a:t>Webinaire – 27/05/2021 – 18h/20h</a:t>
            </a:r>
            <a:endParaRPr lang="en-US" dirty="0"/>
          </a:p>
        </p:txBody>
      </p:sp>
      <p:sp>
        <p:nvSpPr>
          <p:cNvPr id="18" name="Footer Placeholder 4">
            <a:extLst>
              <a:ext uri="{FF2B5EF4-FFF2-40B4-BE49-F238E27FC236}">
                <a16:creationId xmlns:a16="http://schemas.microsoft.com/office/drawing/2014/main" id="{8786F487-7371-4C2C-A1BE-FF60F922D1BB}"/>
              </a:ext>
            </a:extLst>
          </p:cNvPr>
          <p:cNvSpPr>
            <a:spLocks noGrp="1"/>
          </p:cNvSpPr>
          <p:nvPr>
            <p:ph type="ftr" sz="quarter" idx="3"/>
          </p:nvPr>
        </p:nvSpPr>
        <p:spPr>
          <a:xfrm>
            <a:off x="857449" y="6410327"/>
            <a:ext cx="4892197" cy="365125"/>
          </a:xfrm>
          <a:prstGeom prst="rect">
            <a:avLst/>
          </a:prstGeom>
        </p:spPr>
        <p:txBody>
          <a:bodyPr vert="horz" lIns="91440" tIns="45720" rIns="91440" bIns="45720" rtlCol="0" anchor="ctr"/>
          <a:lstStyle>
            <a:lvl1pPr algn="l">
              <a:defRPr lang="fr-FR" sz="1400" i="1" smtClean="0">
                <a:solidFill>
                  <a:srgbClr val="002060"/>
                </a:solidFill>
                <a:effectLst/>
              </a:defRPr>
            </a:lvl1pPr>
          </a:lstStyle>
          <a:p>
            <a:r>
              <a:rPr lang="fr-FR" b="1" dirty="0"/>
              <a:t>Actualités en anesthésie et chirurgie ambulatoire</a:t>
            </a:r>
          </a:p>
        </p:txBody>
      </p:sp>
      <p:pic>
        <p:nvPicPr>
          <p:cNvPr id="5" name="Image 4">
            <a:extLst>
              <a:ext uri="{FF2B5EF4-FFF2-40B4-BE49-F238E27FC236}">
                <a16:creationId xmlns:a16="http://schemas.microsoft.com/office/drawing/2014/main" id="{8E41497D-FD87-48D1-9E80-81DD5C1BE908}"/>
              </a:ext>
            </a:extLst>
          </p:cNvPr>
          <p:cNvPicPr>
            <a:picLocks noChangeAspect="1"/>
          </p:cNvPicPr>
          <p:nvPr userDrawn="1"/>
        </p:nvPicPr>
        <p:blipFill>
          <a:blip r:embed="rId3"/>
          <a:stretch>
            <a:fillRect/>
          </a:stretch>
        </p:blipFill>
        <p:spPr>
          <a:xfrm>
            <a:off x="3295548" y="150554"/>
            <a:ext cx="5600901" cy="2800451"/>
          </a:xfrm>
          <a:prstGeom prst="rect">
            <a:avLst/>
          </a:prstGeom>
        </p:spPr>
      </p:pic>
    </p:spTree>
    <p:extLst>
      <p:ext uri="{BB962C8B-B14F-4D97-AF65-F5344CB8AC3E}">
        <p14:creationId xmlns:p14="http://schemas.microsoft.com/office/powerpoint/2010/main" val="694201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dirty="0"/>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a:t>Cliquez pour modifier les styles du texte du masque</a:t>
            </a:r>
          </a:p>
        </p:txBody>
      </p:sp>
      <p:sp>
        <p:nvSpPr>
          <p:cNvPr id="19" name="Triangle rectangle 18">
            <a:extLst>
              <a:ext uri="{FF2B5EF4-FFF2-40B4-BE49-F238E27FC236}">
                <a16:creationId xmlns:a16="http://schemas.microsoft.com/office/drawing/2014/main" id="{4463624B-CAB6-4859-A5F3-472383E30C63}"/>
              </a:ext>
            </a:extLst>
          </p:cNvPr>
          <p:cNvSpPr/>
          <p:nvPr userDrawn="1"/>
        </p:nvSpPr>
        <p:spPr>
          <a:xfrm rot="10800000" flipH="1" flipV="1">
            <a:off x="2484" y="1419224"/>
            <a:ext cx="871188"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Triangle rectangle 19">
            <a:extLst>
              <a:ext uri="{FF2B5EF4-FFF2-40B4-BE49-F238E27FC236}">
                <a16:creationId xmlns:a16="http://schemas.microsoft.com/office/drawing/2014/main" id="{10F0A63C-0941-41DC-9BC5-9F60FF988AB9}"/>
              </a:ext>
            </a:extLst>
          </p:cNvPr>
          <p:cNvSpPr/>
          <p:nvPr userDrawn="1"/>
        </p:nvSpPr>
        <p:spPr>
          <a:xfrm rot="10800000">
            <a:off x="11227491" y="-2"/>
            <a:ext cx="964509"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Slide Number Placeholder 5">
            <a:extLst>
              <a:ext uri="{FF2B5EF4-FFF2-40B4-BE49-F238E27FC236}">
                <a16:creationId xmlns:a16="http://schemas.microsoft.com/office/drawing/2014/main" id="{203B5880-863D-48A2-B7E2-65A0CE41C6C5}"/>
              </a:ext>
            </a:extLst>
          </p:cNvPr>
          <p:cNvSpPr>
            <a:spLocks noGrp="1"/>
          </p:cNvSpPr>
          <p:nvPr>
            <p:ph type="sldNum" sz="quarter" idx="4"/>
          </p:nvPr>
        </p:nvSpPr>
        <p:spPr>
          <a:xfrm>
            <a:off x="9269531" y="6410328"/>
            <a:ext cx="683339" cy="365125"/>
          </a:xfrm>
          <a:prstGeom prst="rect">
            <a:avLst/>
          </a:prstGeom>
        </p:spPr>
        <p:txBody>
          <a:bodyPr vert="horz" lIns="91440" tIns="45720" rIns="91440" bIns="45720" rtlCol="0" anchor="ctr"/>
          <a:lstStyle>
            <a:lvl1pPr algn="r">
              <a:defRPr sz="900" b="1">
                <a:solidFill>
                  <a:srgbClr val="004494"/>
                </a:solidFill>
              </a:defRPr>
            </a:lvl1pPr>
          </a:lstStyle>
          <a:p>
            <a:fld id="{D57F1E4F-1CFF-5643-939E-217C01CDF565}" type="slidenum">
              <a:rPr lang="en-US" smtClean="0"/>
              <a:pPr/>
              <a:t>‹N°›</a:t>
            </a:fld>
            <a:endParaRPr lang="en-US" dirty="0"/>
          </a:p>
        </p:txBody>
      </p:sp>
      <p:sp>
        <p:nvSpPr>
          <p:cNvPr id="12" name="Date Placeholder 3">
            <a:extLst>
              <a:ext uri="{FF2B5EF4-FFF2-40B4-BE49-F238E27FC236}">
                <a16:creationId xmlns:a16="http://schemas.microsoft.com/office/drawing/2014/main" id="{51C8BD31-E126-4B9B-A12B-EDD36E3EF114}"/>
              </a:ext>
            </a:extLst>
          </p:cNvPr>
          <p:cNvSpPr>
            <a:spLocks noGrp="1"/>
          </p:cNvSpPr>
          <p:nvPr>
            <p:ph type="dt" sz="half" idx="2"/>
          </p:nvPr>
        </p:nvSpPr>
        <p:spPr>
          <a:xfrm>
            <a:off x="6149030" y="6410328"/>
            <a:ext cx="2646911"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fr-FR" dirty="0"/>
              <a:t>Webinaire – 27/05/2021 – 18h/20h</a:t>
            </a:r>
            <a:endParaRPr lang="en-US" dirty="0"/>
          </a:p>
        </p:txBody>
      </p:sp>
      <p:sp>
        <p:nvSpPr>
          <p:cNvPr id="13" name="Footer Placeholder 4">
            <a:extLst>
              <a:ext uri="{FF2B5EF4-FFF2-40B4-BE49-F238E27FC236}">
                <a16:creationId xmlns:a16="http://schemas.microsoft.com/office/drawing/2014/main" id="{DF315A71-79B2-4E48-B283-28E7E10C8E78}"/>
              </a:ext>
            </a:extLst>
          </p:cNvPr>
          <p:cNvSpPr>
            <a:spLocks noGrp="1"/>
          </p:cNvSpPr>
          <p:nvPr>
            <p:ph type="ftr" sz="quarter" idx="3"/>
          </p:nvPr>
        </p:nvSpPr>
        <p:spPr>
          <a:xfrm>
            <a:off x="857449" y="6410327"/>
            <a:ext cx="4892197" cy="365125"/>
          </a:xfrm>
          <a:prstGeom prst="rect">
            <a:avLst/>
          </a:prstGeom>
        </p:spPr>
        <p:txBody>
          <a:bodyPr vert="horz" lIns="91440" tIns="45720" rIns="91440" bIns="45720" rtlCol="0" anchor="ctr"/>
          <a:lstStyle>
            <a:lvl1pPr algn="l">
              <a:defRPr lang="fr-FR" sz="1400" i="1" smtClean="0">
                <a:solidFill>
                  <a:srgbClr val="002060"/>
                </a:solidFill>
                <a:effectLst/>
              </a:defRPr>
            </a:lvl1pPr>
          </a:lstStyle>
          <a:p>
            <a:r>
              <a:rPr lang="fr-FR" b="1" dirty="0"/>
              <a:t>Actualités en anesthésie et chirurgie ambulatoire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dirty="0"/>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a:t>Cliquez pour modifier les styles du texte du masque</a:t>
            </a:r>
          </a:p>
        </p:txBody>
      </p:sp>
      <p:sp>
        <p:nvSpPr>
          <p:cNvPr id="19" name="Triangle rectangle 18">
            <a:extLst>
              <a:ext uri="{FF2B5EF4-FFF2-40B4-BE49-F238E27FC236}">
                <a16:creationId xmlns:a16="http://schemas.microsoft.com/office/drawing/2014/main" id="{6472E27A-D85D-48EF-9C6E-63506527A801}"/>
              </a:ext>
            </a:extLst>
          </p:cNvPr>
          <p:cNvSpPr/>
          <p:nvPr userDrawn="1"/>
        </p:nvSpPr>
        <p:spPr>
          <a:xfrm rot="10800000" flipH="1" flipV="1">
            <a:off x="2484" y="1419224"/>
            <a:ext cx="871188"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Triangle rectangle 19">
            <a:extLst>
              <a:ext uri="{FF2B5EF4-FFF2-40B4-BE49-F238E27FC236}">
                <a16:creationId xmlns:a16="http://schemas.microsoft.com/office/drawing/2014/main" id="{E1823107-3B5D-4854-A2F2-D3A4B940B08A}"/>
              </a:ext>
            </a:extLst>
          </p:cNvPr>
          <p:cNvSpPr/>
          <p:nvPr userDrawn="1"/>
        </p:nvSpPr>
        <p:spPr>
          <a:xfrm rot="10800000">
            <a:off x="11227491" y="-2"/>
            <a:ext cx="964509"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Slide Number Placeholder 5">
            <a:extLst>
              <a:ext uri="{FF2B5EF4-FFF2-40B4-BE49-F238E27FC236}">
                <a16:creationId xmlns:a16="http://schemas.microsoft.com/office/drawing/2014/main" id="{83C31A72-EC25-4F44-8D6D-0F8110DCEB21}"/>
              </a:ext>
            </a:extLst>
          </p:cNvPr>
          <p:cNvSpPr>
            <a:spLocks noGrp="1"/>
          </p:cNvSpPr>
          <p:nvPr>
            <p:ph type="sldNum" sz="quarter" idx="4"/>
          </p:nvPr>
        </p:nvSpPr>
        <p:spPr>
          <a:xfrm>
            <a:off x="9269531" y="6410328"/>
            <a:ext cx="683339" cy="365125"/>
          </a:xfrm>
          <a:prstGeom prst="rect">
            <a:avLst/>
          </a:prstGeom>
        </p:spPr>
        <p:txBody>
          <a:bodyPr vert="horz" lIns="91440" tIns="45720" rIns="91440" bIns="45720" rtlCol="0" anchor="ctr"/>
          <a:lstStyle>
            <a:lvl1pPr algn="r">
              <a:defRPr sz="900" b="1">
                <a:solidFill>
                  <a:srgbClr val="004494"/>
                </a:solidFill>
              </a:defRPr>
            </a:lvl1pPr>
          </a:lstStyle>
          <a:p>
            <a:fld id="{D57F1E4F-1CFF-5643-939E-217C01CDF565}" type="slidenum">
              <a:rPr lang="en-US" smtClean="0"/>
              <a:pPr/>
              <a:t>‹N°›</a:t>
            </a:fld>
            <a:endParaRPr lang="en-US" dirty="0"/>
          </a:p>
        </p:txBody>
      </p:sp>
      <p:sp>
        <p:nvSpPr>
          <p:cNvPr id="12" name="Date Placeholder 3">
            <a:extLst>
              <a:ext uri="{FF2B5EF4-FFF2-40B4-BE49-F238E27FC236}">
                <a16:creationId xmlns:a16="http://schemas.microsoft.com/office/drawing/2014/main" id="{A42C19F6-E2EA-4176-8506-FB0DCFE6EA35}"/>
              </a:ext>
            </a:extLst>
          </p:cNvPr>
          <p:cNvSpPr>
            <a:spLocks noGrp="1"/>
          </p:cNvSpPr>
          <p:nvPr>
            <p:ph type="dt" sz="half" idx="2"/>
          </p:nvPr>
        </p:nvSpPr>
        <p:spPr>
          <a:xfrm>
            <a:off x="6149030" y="6410328"/>
            <a:ext cx="2646911"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fr-FR" dirty="0"/>
              <a:t>Webinaire – 27/05/2021 – 18h/20h</a:t>
            </a:r>
            <a:endParaRPr lang="en-US" dirty="0"/>
          </a:p>
        </p:txBody>
      </p:sp>
      <p:sp>
        <p:nvSpPr>
          <p:cNvPr id="13" name="Footer Placeholder 4">
            <a:extLst>
              <a:ext uri="{FF2B5EF4-FFF2-40B4-BE49-F238E27FC236}">
                <a16:creationId xmlns:a16="http://schemas.microsoft.com/office/drawing/2014/main" id="{532DEFCE-63EE-4416-9174-981A55CF7957}"/>
              </a:ext>
            </a:extLst>
          </p:cNvPr>
          <p:cNvSpPr>
            <a:spLocks noGrp="1"/>
          </p:cNvSpPr>
          <p:nvPr>
            <p:ph type="ftr" sz="quarter" idx="3"/>
          </p:nvPr>
        </p:nvSpPr>
        <p:spPr>
          <a:xfrm>
            <a:off x="857449" y="6410327"/>
            <a:ext cx="4892197" cy="365125"/>
          </a:xfrm>
          <a:prstGeom prst="rect">
            <a:avLst/>
          </a:prstGeom>
        </p:spPr>
        <p:txBody>
          <a:bodyPr vert="horz" lIns="91440" tIns="45720" rIns="91440" bIns="45720" rtlCol="0" anchor="ctr"/>
          <a:lstStyle>
            <a:lvl1pPr algn="l">
              <a:defRPr lang="fr-FR" sz="1400" i="1" smtClean="0">
                <a:solidFill>
                  <a:srgbClr val="002060"/>
                </a:solidFill>
                <a:effectLst/>
              </a:defRPr>
            </a:lvl1pPr>
          </a:lstStyle>
          <a:p>
            <a:r>
              <a:rPr lang="fr-FR" b="1" dirty="0"/>
              <a:t>Actualités en anesthésie et chirurgie ambulatoire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dirty="0"/>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a:t>Cliquez pour modifier les styles du texte du masque</a:t>
            </a: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rgbClr val="97BF0D"/>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rgbClr val="97BF0D"/>
                </a:solidFill>
                <a:effectLst/>
                <a:latin typeface="Arial"/>
              </a:rPr>
              <a:t>”</a:t>
            </a:r>
          </a:p>
        </p:txBody>
      </p:sp>
      <p:sp>
        <p:nvSpPr>
          <p:cNvPr id="30" name="Triangle rectangle 29">
            <a:extLst>
              <a:ext uri="{FF2B5EF4-FFF2-40B4-BE49-F238E27FC236}">
                <a16:creationId xmlns:a16="http://schemas.microsoft.com/office/drawing/2014/main" id="{DFE1BCAB-04CE-4D4E-A04C-215BE3493454}"/>
              </a:ext>
            </a:extLst>
          </p:cNvPr>
          <p:cNvSpPr/>
          <p:nvPr userDrawn="1"/>
        </p:nvSpPr>
        <p:spPr>
          <a:xfrm rot="10800000" flipH="1" flipV="1">
            <a:off x="2484" y="1419224"/>
            <a:ext cx="871188"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Triangle rectangle 30">
            <a:extLst>
              <a:ext uri="{FF2B5EF4-FFF2-40B4-BE49-F238E27FC236}">
                <a16:creationId xmlns:a16="http://schemas.microsoft.com/office/drawing/2014/main" id="{28B7674D-4864-46CE-9CEB-AF441644ACFB}"/>
              </a:ext>
            </a:extLst>
          </p:cNvPr>
          <p:cNvSpPr/>
          <p:nvPr userDrawn="1"/>
        </p:nvSpPr>
        <p:spPr>
          <a:xfrm rot="10800000">
            <a:off x="11227491" y="-2"/>
            <a:ext cx="964509"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Slide Number Placeholder 5">
            <a:extLst>
              <a:ext uri="{FF2B5EF4-FFF2-40B4-BE49-F238E27FC236}">
                <a16:creationId xmlns:a16="http://schemas.microsoft.com/office/drawing/2014/main" id="{F9FC23B7-B749-4120-8E15-DE2BB2E777C5}"/>
              </a:ext>
            </a:extLst>
          </p:cNvPr>
          <p:cNvSpPr>
            <a:spLocks noGrp="1"/>
          </p:cNvSpPr>
          <p:nvPr>
            <p:ph type="sldNum" sz="quarter" idx="4"/>
          </p:nvPr>
        </p:nvSpPr>
        <p:spPr>
          <a:xfrm>
            <a:off x="9269531" y="6410328"/>
            <a:ext cx="683339" cy="365125"/>
          </a:xfrm>
          <a:prstGeom prst="rect">
            <a:avLst/>
          </a:prstGeom>
        </p:spPr>
        <p:txBody>
          <a:bodyPr vert="horz" lIns="91440" tIns="45720" rIns="91440" bIns="45720" rtlCol="0" anchor="ctr"/>
          <a:lstStyle>
            <a:lvl1pPr algn="r">
              <a:defRPr sz="900" b="1">
                <a:solidFill>
                  <a:srgbClr val="004494"/>
                </a:solidFill>
              </a:defRPr>
            </a:lvl1pPr>
          </a:lstStyle>
          <a:p>
            <a:fld id="{D57F1E4F-1CFF-5643-939E-217C01CDF565}" type="slidenum">
              <a:rPr lang="en-US" smtClean="0"/>
              <a:pPr/>
              <a:t>‹N°›</a:t>
            </a:fld>
            <a:endParaRPr lang="en-US" dirty="0"/>
          </a:p>
        </p:txBody>
      </p:sp>
      <p:sp>
        <p:nvSpPr>
          <p:cNvPr id="15" name="Date Placeholder 3">
            <a:extLst>
              <a:ext uri="{FF2B5EF4-FFF2-40B4-BE49-F238E27FC236}">
                <a16:creationId xmlns:a16="http://schemas.microsoft.com/office/drawing/2014/main" id="{179BE4AA-D799-45FA-A45B-1CB5C24DAC51}"/>
              </a:ext>
            </a:extLst>
          </p:cNvPr>
          <p:cNvSpPr>
            <a:spLocks noGrp="1"/>
          </p:cNvSpPr>
          <p:nvPr>
            <p:ph type="dt" sz="half" idx="2"/>
          </p:nvPr>
        </p:nvSpPr>
        <p:spPr>
          <a:xfrm>
            <a:off x="6149030" y="6410328"/>
            <a:ext cx="2646911"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fr-FR" dirty="0"/>
              <a:t>Webinaire – 27/05/2021 – 18h/20h</a:t>
            </a:r>
            <a:endParaRPr lang="en-US" dirty="0"/>
          </a:p>
        </p:txBody>
      </p:sp>
      <p:sp>
        <p:nvSpPr>
          <p:cNvPr id="16" name="Footer Placeholder 4">
            <a:extLst>
              <a:ext uri="{FF2B5EF4-FFF2-40B4-BE49-F238E27FC236}">
                <a16:creationId xmlns:a16="http://schemas.microsoft.com/office/drawing/2014/main" id="{27DC0D6A-CB51-4E4C-AD8E-610D86051D09}"/>
              </a:ext>
            </a:extLst>
          </p:cNvPr>
          <p:cNvSpPr>
            <a:spLocks noGrp="1"/>
          </p:cNvSpPr>
          <p:nvPr>
            <p:ph type="ftr" sz="quarter" idx="3"/>
          </p:nvPr>
        </p:nvSpPr>
        <p:spPr>
          <a:xfrm>
            <a:off x="857449" y="6410327"/>
            <a:ext cx="4892197" cy="365125"/>
          </a:xfrm>
          <a:prstGeom prst="rect">
            <a:avLst/>
          </a:prstGeom>
        </p:spPr>
        <p:txBody>
          <a:bodyPr vert="horz" lIns="91440" tIns="45720" rIns="91440" bIns="45720" rtlCol="0" anchor="ctr"/>
          <a:lstStyle>
            <a:lvl1pPr algn="l">
              <a:defRPr lang="fr-FR" sz="1400" i="1" smtClean="0">
                <a:solidFill>
                  <a:srgbClr val="002060"/>
                </a:solidFill>
                <a:effectLst/>
              </a:defRPr>
            </a:lvl1pPr>
          </a:lstStyle>
          <a:p>
            <a:r>
              <a:rPr lang="fr-FR" b="1" dirty="0"/>
              <a:t>Actualités en anesthésie et chirurgie ambulatoire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53B7EB3-4487-4955-918A-2ECDF7280FE5}"/>
              </a:ext>
            </a:extLst>
          </p:cNvPr>
          <p:cNvSpPr/>
          <p:nvPr userDrawn="1"/>
        </p:nvSpPr>
        <p:spPr>
          <a:xfrm>
            <a:off x="2530763" y="2863273"/>
            <a:ext cx="8007927" cy="2382429"/>
          </a:xfrm>
          <a:prstGeom prst="rect">
            <a:avLst/>
          </a:prstGeom>
          <a:solidFill>
            <a:srgbClr val="97BF0D"/>
          </a:solidFill>
          <a:ln>
            <a:solidFill>
              <a:srgbClr val="97BF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1BCAAF99-75BA-411F-B93D-20F69324579C}"/>
              </a:ext>
            </a:extLst>
          </p:cNvPr>
          <p:cNvSpPr/>
          <p:nvPr userDrawn="1"/>
        </p:nvSpPr>
        <p:spPr>
          <a:xfrm>
            <a:off x="2024487" y="2613892"/>
            <a:ext cx="8143025" cy="2207491"/>
          </a:xfrm>
          <a:prstGeom prst="rect">
            <a:avLst/>
          </a:prstGeom>
          <a:solidFill>
            <a:schemeClr val="bg1"/>
          </a:solidFill>
          <a:ln w="76200">
            <a:solidFill>
              <a:srgbClr val="004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Title 1">
            <a:extLst>
              <a:ext uri="{FF2B5EF4-FFF2-40B4-BE49-F238E27FC236}">
                <a16:creationId xmlns:a16="http://schemas.microsoft.com/office/drawing/2014/main" id="{6C595613-1A42-44EF-AF32-7D764C9865F4}"/>
              </a:ext>
            </a:extLst>
          </p:cNvPr>
          <p:cNvSpPr>
            <a:spLocks noGrp="1"/>
          </p:cNvSpPr>
          <p:nvPr>
            <p:ph type="ctrTitle"/>
          </p:nvPr>
        </p:nvSpPr>
        <p:spPr>
          <a:xfrm>
            <a:off x="2024487" y="2613892"/>
            <a:ext cx="8143025" cy="1283882"/>
          </a:xfrm>
        </p:spPr>
        <p:txBody>
          <a:bodyPr anchor="b">
            <a:noAutofit/>
          </a:bodyPr>
          <a:lstStyle>
            <a:lvl1pPr algn="ctr">
              <a:defRPr sz="4000" b="0">
                <a:solidFill>
                  <a:srgbClr val="004494"/>
                </a:solidFill>
              </a:defRPr>
            </a:lvl1pPr>
          </a:lstStyle>
          <a:p>
            <a:r>
              <a:rPr lang="fr-FR" dirty="0"/>
              <a:t>Modifiez le style du titre</a:t>
            </a:r>
            <a:endParaRPr lang="en-US" dirty="0"/>
          </a:p>
        </p:txBody>
      </p:sp>
      <p:sp>
        <p:nvSpPr>
          <p:cNvPr id="27" name="Subtitle 2">
            <a:extLst>
              <a:ext uri="{FF2B5EF4-FFF2-40B4-BE49-F238E27FC236}">
                <a16:creationId xmlns:a16="http://schemas.microsoft.com/office/drawing/2014/main" id="{D2F12090-0304-4101-9050-33D9762C4FAE}"/>
              </a:ext>
            </a:extLst>
          </p:cNvPr>
          <p:cNvSpPr>
            <a:spLocks noGrp="1"/>
          </p:cNvSpPr>
          <p:nvPr>
            <p:ph type="subTitle" idx="1" hasCustomPrompt="1"/>
          </p:nvPr>
        </p:nvSpPr>
        <p:spPr>
          <a:xfrm>
            <a:off x="2024487" y="3897772"/>
            <a:ext cx="8143025" cy="923612"/>
          </a:xfrm>
        </p:spPr>
        <p:txBody>
          <a:bodyPr anchor="t">
            <a:normAutofit/>
          </a:bodyPr>
          <a:lstStyle>
            <a:lvl1pPr marL="0" indent="0" algn="ctr">
              <a:buNone/>
              <a:defRPr sz="2400" b="1">
                <a:solidFill>
                  <a:schemeClr val="tx1">
                    <a:lumMod val="50000"/>
                    <a:lumOff val="50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TITRE</a:t>
            </a:r>
            <a:endParaRPr lang="en-US" dirty="0"/>
          </a:p>
        </p:txBody>
      </p:sp>
      <p:sp>
        <p:nvSpPr>
          <p:cNvPr id="50" name="Triangle rectangle 49">
            <a:extLst>
              <a:ext uri="{FF2B5EF4-FFF2-40B4-BE49-F238E27FC236}">
                <a16:creationId xmlns:a16="http://schemas.microsoft.com/office/drawing/2014/main" id="{F8421E75-C03A-4490-84C5-022335C91B70}"/>
              </a:ext>
            </a:extLst>
          </p:cNvPr>
          <p:cNvSpPr/>
          <p:nvPr userDrawn="1"/>
        </p:nvSpPr>
        <p:spPr>
          <a:xfrm rot="10800000" flipH="1" flipV="1">
            <a:off x="2484" y="1419224"/>
            <a:ext cx="871188"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Triangle rectangle 50">
            <a:extLst>
              <a:ext uri="{FF2B5EF4-FFF2-40B4-BE49-F238E27FC236}">
                <a16:creationId xmlns:a16="http://schemas.microsoft.com/office/drawing/2014/main" id="{A0D1A316-C248-471A-B884-9176B904AB82}"/>
              </a:ext>
            </a:extLst>
          </p:cNvPr>
          <p:cNvSpPr/>
          <p:nvPr userDrawn="1"/>
        </p:nvSpPr>
        <p:spPr>
          <a:xfrm rot="10800000">
            <a:off x="11227491" y="-2"/>
            <a:ext cx="964509"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3BA46B90-5B15-420E-85C3-52E91F254B69}"/>
              </a:ext>
            </a:extLst>
          </p:cNvPr>
          <p:cNvPicPr>
            <a:picLocks noChangeAspect="1"/>
          </p:cNvPicPr>
          <p:nvPr userDrawn="1"/>
        </p:nvPicPr>
        <p:blipFill>
          <a:blip r:embed="rId2"/>
          <a:stretch>
            <a:fillRect/>
          </a:stretch>
        </p:blipFill>
        <p:spPr>
          <a:xfrm>
            <a:off x="10737188" y="6290569"/>
            <a:ext cx="772142" cy="534379"/>
          </a:xfrm>
          <a:prstGeom prst="rect">
            <a:avLst/>
          </a:prstGeom>
        </p:spPr>
      </p:pic>
      <p:sp>
        <p:nvSpPr>
          <p:cNvPr id="16" name="Slide Number Placeholder 5">
            <a:extLst>
              <a:ext uri="{FF2B5EF4-FFF2-40B4-BE49-F238E27FC236}">
                <a16:creationId xmlns:a16="http://schemas.microsoft.com/office/drawing/2014/main" id="{D8057C7C-075F-48C5-AE37-ABFB20BC449E}"/>
              </a:ext>
            </a:extLst>
          </p:cNvPr>
          <p:cNvSpPr>
            <a:spLocks noGrp="1"/>
          </p:cNvSpPr>
          <p:nvPr>
            <p:ph type="sldNum" sz="quarter" idx="4"/>
          </p:nvPr>
        </p:nvSpPr>
        <p:spPr>
          <a:xfrm>
            <a:off x="9269531" y="6410328"/>
            <a:ext cx="683339" cy="365125"/>
          </a:xfrm>
          <a:prstGeom prst="rect">
            <a:avLst/>
          </a:prstGeom>
        </p:spPr>
        <p:txBody>
          <a:bodyPr vert="horz" lIns="91440" tIns="45720" rIns="91440" bIns="45720" rtlCol="0" anchor="ctr"/>
          <a:lstStyle>
            <a:lvl1pPr algn="r">
              <a:defRPr sz="900" b="1">
                <a:solidFill>
                  <a:srgbClr val="004494"/>
                </a:solidFill>
              </a:defRPr>
            </a:lvl1pPr>
          </a:lstStyle>
          <a:p>
            <a:fld id="{D57F1E4F-1CFF-5643-939E-217C01CDF565}" type="slidenum">
              <a:rPr lang="en-US" smtClean="0"/>
              <a:pPr/>
              <a:t>‹N°›</a:t>
            </a:fld>
            <a:endParaRPr lang="en-US" dirty="0"/>
          </a:p>
        </p:txBody>
      </p:sp>
      <p:sp>
        <p:nvSpPr>
          <p:cNvPr id="14" name="Date Placeholder 3">
            <a:extLst>
              <a:ext uri="{FF2B5EF4-FFF2-40B4-BE49-F238E27FC236}">
                <a16:creationId xmlns:a16="http://schemas.microsoft.com/office/drawing/2014/main" id="{843EE32C-4D7F-4C89-B59E-FC794ACCAD0C}"/>
              </a:ext>
            </a:extLst>
          </p:cNvPr>
          <p:cNvSpPr>
            <a:spLocks noGrp="1"/>
          </p:cNvSpPr>
          <p:nvPr>
            <p:ph type="dt" sz="half" idx="2"/>
          </p:nvPr>
        </p:nvSpPr>
        <p:spPr>
          <a:xfrm>
            <a:off x="6149030" y="6410328"/>
            <a:ext cx="2646911"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fr-FR" dirty="0"/>
              <a:t>Webinaire – 27/05/2021 – 18h/20h</a:t>
            </a:r>
            <a:endParaRPr lang="en-US" dirty="0"/>
          </a:p>
        </p:txBody>
      </p:sp>
      <p:sp>
        <p:nvSpPr>
          <p:cNvPr id="17" name="Footer Placeholder 4">
            <a:extLst>
              <a:ext uri="{FF2B5EF4-FFF2-40B4-BE49-F238E27FC236}">
                <a16:creationId xmlns:a16="http://schemas.microsoft.com/office/drawing/2014/main" id="{889D1560-5C04-49EE-B516-D108BF1BF8C0}"/>
              </a:ext>
            </a:extLst>
          </p:cNvPr>
          <p:cNvSpPr>
            <a:spLocks noGrp="1"/>
          </p:cNvSpPr>
          <p:nvPr>
            <p:ph type="ftr" sz="quarter" idx="3"/>
          </p:nvPr>
        </p:nvSpPr>
        <p:spPr>
          <a:xfrm>
            <a:off x="857449" y="6410327"/>
            <a:ext cx="4892197" cy="365125"/>
          </a:xfrm>
          <a:prstGeom prst="rect">
            <a:avLst/>
          </a:prstGeom>
        </p:spPr>
        <p:txBody>
          <a:bodyPr vert="horz" lIns="91440" tIns="45720" rIns="91440" bIns="45720" rtlCol="0" anchor="ctr"/>
          <a:lstStyle>
            <a:lvl1pPr algn="l">
              <a:defRPr lang="fr-FR" sz="1400" i="1" smtClean="0">
                <a:solidFill>
                  <a:srgbClr val="002060"/>
                </a:solidFill>
                <a:effectLst/>
              </a:defRPr>
            </a:lvl1pPr>
          </a:lstStyle>
          <a:p>
            <a:r>
              <a:rPr lang="fr-FR" b="1" dirty="0"/>
              <a:t>Actualités en anesthésie et chirurgie ambulatoire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Modifiez le style du titre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17" name="Triangle rectangle 16">
            <a:extLst>
              <a:ext uri="{FF2B5EF4-FFF2-40B4-BE49-F238E27FC236}">
                <a16:creationId xmlns:a16="http://schemas.microsoft.com/office/drawing/2014/main" id="{A2EA5685-06B6-4C0F-BCE1-F7BC48D35D99}"/>
              </a:ext>
            </a:extLst>
          </p:cNvPr>
          <p:cNvSpPr/>
          <p:nvPr userDrawn="1"/>
        </p:nvSpPr>
        <p:spPr>
          <a:xfrm rot="10800000" flipH="1" flipV="1">
            <a:off x="2484" y="1419224"/>
            <a:ext cx="871188"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Triangle rectangle 17">
            <a:extLst>
              <a:ext uri="{FF2B5EF4-FFF2-40B4-BE49-F238E27FC236}">
                <a16:creationId xmlns:a16="http://schemas.microsoft.com/office/drawing/2014/main" id="{E0C14684-3D72-4E3B-B265-097A6F938BB2}"/>
              </a:ext>
            </a:extLst>
          </p:cNvPr>
          <p:cNvSpPr/>
          <p:nvPr userDrawn="1"/>
        </p:nvSpPr>
        <p:spPr>
          <a:xfrm rot="10800000">
            <a:off x="11227491" y="-2"/>
            <a:ext cx="964509"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Slide Number Placeholder 5">
            <a:extLst>
              <a:ext uri="{FF2B5EF4-FFF2-40B4-BE49-F238E27FC236}">
                <a16:creationId xmlns:a16="http://schemas.microsoft.com/office/drawing/2014/main" id="{930E5607-3026-4F14-9E4E-5F2CDC2A4801}"/>
              </a:ext>
            </a:extLst>
          </p:cNvPr>
          <p:cNvSpPr>
            <a:spLocks noGrp="1"/>
          </p:cNvSpPr>
          <p:nvPr>
            <p:ph type="sldNum" sz="quarter" idx="4"/>
          </p:nvPr>
        </p:nvSpPr>
        <p:spPr>
          <a:xfrm>
            <a:off x="9269531" y="6410328"/>
            <a:ext cx="683339" cy="365125"/>
          </a:xfrm>
          <a:prstGeom prst="rect">
            <a:avLst/>
          </a:prstGeom>
        </p:spPr>
        <p:txBody>
          <a:bodyPr vert="horz" lIns="91440" tIns="45720" rIns="91440" bIns="45720" rtlCol="0" anchor="ctr"/>
          <a:lstStyle>
            <a:lvl1pPr algn="r">
              <a:defRPr sz="900" b="1">
                <a:solidFill>
                  <a:srgbClr val="004494"/>
                </a:solidFill>
              </a:defRPr>
            </a:lvl1pPr>
          </a:lstStyle>
          <a:p>
            <a:fld id="{D57F1E4F-1CFF-5643-939E-217C01CDF565}" type="slidenum">
              <a:rPr lang="en-US" smtClean="0"/>
              <a:pPr/>
              <a:t>‹N°›</a:t>
            </a:fld>
            <a:endParaRPr lang="en-US" dirty="0"/>
          </a:p>
        </p:txBody>
      </p:sp>
      <p:sp>
        <p:nvSpPr>
          <p:cNvPr id="12" name="Date Placeholder 3">
            <a:extLst>
              <a:ext uri="{FF2B5EF4-FFF2-40B4-BE49-F238E27FC236}">
                <a16:creationId xmlns:a16="http://schemas.microsoft.com/office/drawing/2014/main" id="{A8EDCEAB-CCD1-4ECA-AC79-B3F755FCC8E2}"/>
              </a:ext>
            </a:extLst>
          </p:cNvPr>
          <p:cNvSpPr>
            <a:spLocks noGrp="1"/>
          </p:cNvSpPr>
          <p:nvPr>
            <p:ph type="dt" sz="half" idx="2"/>
          </p:nvPr>
        </p:nvSpPr>
        <p:spPr>
          <a:xfrm>
            <a:off x="6149030" y="6410328"/>
            <a:ext cx="2646911"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fr-FR" dirty="0"/>
              <a:t>Webinaire – 27/05/2021 – 18h/20h</a:t>
            </a:r>
            <a:endParaRPr lang="en-US" dirty="0"/>
          </a:p>
        </p:txBody>
      </p:sp>
      <p:sp>
        <p:nvSpPr>
          <p:cNvPr id="13" name="Footer Placeholder 4">
            <a:extLst>
              <a:ext uri="{FF2B5EF4-FFF2-40B4-BE49-F238E27FC236}">
                <a16:creationId xmlns:a16="http://schemas.microsoft.com/office/drawing/2014/main" id="{4A5D06FC-73EC-4B6E-9EDD-08B73F72BDC1}"/>
              </a:ext>
            </a:extLst>
          </p:cNvPr>
          <p:cNvSpPr>
            <a:spLocks noGrp="1"/>
          </p:cNvSpPr>
          <p:nvPr>
            <p:ph type="ftr" sz="quarter" idx="3"/>
          </p:nvPr>
        </p:nvSpPr>
        <p:spPr>
          <a:xfrm>
            <a:off x="857449" y="6410327"/>
            <a:ext cx="4892197" cy="365125"/>
          </a:xfrm>
          <a:prstGeom prst="rect">
            <a:avLst/>
          </a:prstGeom>
        </p:spPr>
        <p:txBody>
          <a:bodyPr vert="horz" lIns="91440" tIns="45720" rIns="91440" bIns="45720" rtlCol="0" anchor="ctr"/>
          <a:lstStyle>
            <a:lvl1pPr algn="l">
              <a:defRPr lang="fr-FR" sz="1400" i="1" smtClean="0">
                <a:solidFill>
                  <a:srgbClr val="002060"/>
                </a:solidFill>
                <a:effectLst/>
              </a:defRPr>
            </a:lvl1pPr>
          </a:lstStyle>
          <a:p>
            <a:r>
              <a:rPr lang="fr-FR" b="1" dirty="0"/>
              <a:t>Actualités en anesthésie et chirurgie ambulatoire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1" cap="none"/>
            </a:lvl1pPr>
          </a:lstStyle>
          <a:p>
            <a:r>
              <a:rPr lang="fr-FR" dirty="0"/>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b="1">
                <a:solidFill>
                  <a:schemeClr val="tx1">
                    <a:lumMod val="50000"/>
                    <a:lumOff val="50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a:t>Cliquez pour modifier les styles du texte du masque</a:t>
            </a:r>
          </a:p>
        </p:txBody>
      </p:sp>
      <p:sp>
        <p:nvSpPr>
          <p:cNvPr id="23" name="Triangle rectangle 22">
            <a:extLst>
              <a:ext uri="{FF2B5EF4-FFF2-40B4-BE49-F238E27FC236}">
                <a16:creationId xmlns:a16="http://schemas.microsoft.com/office/drawing/2014/main" id="{CBAE7FC9-F0DC-4689-9DCA-4F60D5C56C74}"/>
              </a:ext>
            </a:extLst>
          </p:cNvPr>
          <p:cNvSpPr/>
          <p:nvPr userDrawn="1"/>
        </p:nvSpPr>
        <p:spPr>
          <a:xfrm rot="10800000" flipH="1" flipV="1">
            <a:off x="2484" y="1419224"/>
            <a:ext cx="871188"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Triangle rectangle 23">
            <a:extLst>
              <a:ext uri="{FF2B5EF4-FFF2-40B4-BE49-F238E27FC236}">
                <a16:creationId xmlns:a16="http://schemas.microsoft.com/office/drawing/2014/main" id="{55C3F1E3-EA21-49CF-B92A-EE059376FE90}"/>
              </a:ext>
            </a:extLst>
          </p:cNvPr>
          <p:cNvSpPr/>
          <p:nvPr userDrawn="1"/>
        </p:nvSpPr>
        <p:spPr>
          <a:xfrm rot="10800000">
            <a:off x="11227491" y="-2"/>
            <a:ext cx="964509"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Slide Number Placeholder 5">
            <a:extLst>
              <a:ext uri="{FF2B5EF4-FFF2-40B4-BE49-F238E27FC236}">
                <a16:creationId xmlns:a16="http://schemas.microsoft.com/office/drawing/2014/main" id="{40102F05-5532-4B91-8A3C-7ADA2FD6FFE0}"/>
              </a:ext>
            </a:extLst>
          </p:cNvPr>
          <p:cNvSpPr>
            <a:spLocks noGrp="1"/>
          </p:cNvSpPr>
          <p:nvPr>
            <p:ph type="sldNum" sz="quarter" idx="4"/>
          </p:nvPr>
        </p:nvSpPr>
        <p:spPr>
          <a:xfrm>
            <a:off x="9269531" y="6410328"/>
            <a:ext cx="683339" cy="365125"/>
          </a:xfrm>
          <a:prstGeom prst="rect">
            <a:avLst/>
          </a:prstGeom>
        </p:spPr>
        <p:txBody>
          <a:bodyPr vert="horz" lIns="91440" tIns="45720" rIns="91440" bIns="45720" rtlCol="0" anchor="ctr"/>
          <a:lstStyle>
            <a:lvl1pPr algn="r">
              <a:defRPr sz="900" b="1">
                <a:solidFill>
                  <a:srgbClr val="004494"/>
                </a:solidFill>
              </a:defRPr>
            </a:lvl1pPr>
          </a:lstStyle>
          <a:p>
            <a:fld id="{D57F1E4F-1CFF-5643-939E-217C01CDF565}" type="slidenum">
              <a:rPr lang="en-US" smtClean="0"/>
              <a:pPr/>
              <a:t>‹N°›</a:t>
            </a:fld>
            <a:endParaRPr lang="en-US" dirty="0"/>
          </a:p>
        </p:txBody>
      </p:sp>
      <p:sp>
        <p:nvSpPr>
          <p:cNvPr id="12" name="Date Placeholder 3">
            <a:extLst>
              <a:ext uri="{FF2B5EF4-FFF2-40B4-BE49-F238E27FC236}">
                <a16:creationId xmlns:a16="http://schemas.microsoft.com/office/drawing/2014/main" id="{479021FD-4A16-4D01-B693-B98042DE3973}"/>
              </a:ext>
            </a:extLst>
          </p:cNvPr>
          <p:cNvSpPr>
            <a:spLocks noGrp="1"/>
          </p:cNvSpPr>
          <p:nvPr>
            <p:ph type="dt" sz="half" idx="2"/>
          </p:nvPr>
        </p:nvSpPr>
        <p:spPr>
          <a:xfrm>
            <a:off x="6149030" y="6410328"/>
            <a:ext cx="2646911"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fr-FR" dirty="0"/>
              <a:t>Webinaire – 27/05/2021 – 18h/20h</a:t>
            </a:r>
            <a:endParaRPr lang="en-US" dirty="0"/>
          </a:p>
        </p:txBody>
      </p:sp>
      <p:sp>
        <p:nvSpPr>
          <p:cNvPr id="13" name="Footer Placeholder 4">
            <a:extLst>
              <a:ext uri="{FF2B5EF4-FFF2-40B4-BE49-F238E27FC236}">
                <a16:creationId xmlns:a16="http://schemas.microsoft.com/office/drawing/2014/main" id="{47863448-8F67-47FB-8F42-3D33F910044F}"/>
              </a:ext>
            </a:extLst>
          </p:cNvPr>
          <p:cNvSpPr>
            <a:spLocks noGrp="1"/>
          </p:cNvSpPr>
          <p:nvPr>
            <p:ph type="ftr" sz="quarter" idx="3"/>
          </p:nvPr>
        </p:nvSpPr>
        <p:spPr>
          <a:xfrm>
            <a:off x="857449" y="6410327"/>
            <a:ext cx="4892197" cy="365125"/>
          </a:xfrm>
          <a:prstGeom prst="rect">
            <a:avLst/>
          </a:prstGeom>
        </p:spPr>
        <p:txBody>
          <a:bodyPr vert="horz" lIns="91440" tIns="45720" rIns="91440" bIns="45720" rtlCol="0" anchor="ctr"/>
          <a:lstStyle>
            <a:lvl1pPr algn="l">
              <a:defRPr lang="fr-FR" sz="1400" i="1" smtClean="0">
                <a:solidFill>
                  <a:srgbClr val="002060"/>
                </a:solidFill>
                <a:effectLst/>
              </a:defRPr>
            </a:lvl1pPr>
          </a:lstStyle>
          <a:p>
            <a:r>
              <a:rPr lang="fr-FR" b="1" dirty="0"/>
              <a:t>Actualités en anesthésie et chirurgie ambulatoire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15" name="Triangle rectangle 14">
            <a:extLst>
              <a:ext uri="{FF2B5EF4-FFF2-40B4-BE49-F238E27FC236}">
                <a16:creationId xmlns:a16="http://schemas.microsoft.com/office/drawing/2014/main" id="{E094352F-D0EC-4FF0-ACA3-C607AC00D5A2}"/>
              </a:ext>
            </a:extLst>
          </p:cNvPr>
          <p:cNvSpPr/>
          <p:nvPr userDrawn="1"/>
        </p:nvSpPr>
        <p:spPr>
          <a:xfrm rot="10800000" flipH="1" flipV="1">
            <a:off x="2484" y="1419224"/>
            <a:ext cx="871188"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riangle rectangle 15">
            <a:extLst>
              <a:ext uri="{FF2B5EF4-FFF2-40B4-BE49-F238E27FC236}">
                <a16:creationId xmlns:a16="http://schemas.microsoft.com/office/drawing/2014/main" id="{18B8481E-E99F-4244-A220-CDBB463D8EC7}"/>
              </a:ext>
            </a:extLst>
          </p:cNvPr>
          <p:cNvSpPr/>
          <p:nvPr userDrawn="1"/>
        </p:nvSpPr>
        <p:spPr>
          <a:xfrm rot="10800000">
            <a:off x="11227491" y="-2"/>
            <a:ext cx="964509"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Slide Number Placeholder 5">
            <a:extLst>
              <a:ext uri="{FF2B5EF4-FFF2-40B4-BE49-F238E27FC236}">
                <a16:creationId xmlns:a16="http://schemas.microsoft.com/office/drawing/2014/main" id="{F1F61880-88FA-458E-9AED-C1D9C37D0942}"/>
              </a:ext>
            </a:extLst>
          </p:cNvPr>
          <p:cNvSpPr>
            <a:spLocks noGrp="1"/>
          </p:cNvSpPr>
          <p:nvPr>
            <p:ph type="sldNum" sz="quarter" idx="4"/>
          </p:nvPr>
        </p:nvSpPr>
        <p:spPr>
          <a:xfrm>
            <a:off x="9269531" y="6410328"/>
            <a:ext cx="683339" cy="365125"/>
          </a:xfrm>
          <a:prstGeom prst="rect">
            <a:avLst/>
          </a:prstGeom>
        </p:spPr>
        <p:txBody>
          <a:bodyPr vert="horz" lIns="91440" tIns="45720" rIns="91440" bIns="45720" rtlCol="0" anchor="ctr"/>
          <a:lstStyle>
            <a:lvl1pPr algn="r">
              <a:defRPr sz="900" b="1">
                <a:solidFill>
                  <a:srgbClr val="004494"/>
                </a:solidFill>
              </a:defRPr>
            </a:lvl1pPr>
          </a:lstStyle>
          <a:p>
            <a:fld id="{D57F1E4F-1CFF-5643-939E-217C01CDF565}" type="slidenum">
              <a:rPr lang="en-US" smtClean="0"/>
              <a:pPr/>
              <a:t>‹N°›</a:t>
            </a:fld>
            <a:endParaRPr lang="en-US" dirty="0"/>
          </a:p>
        </p:txBody>
      </p:sp>
      <p:sp>
        <p:nvSpPr>
          <p:cNvPr id="13" name="Date Placeholder 3">
            <a:extLst>
              <a:ext uri="{FF2B5EF4-FFF2-40B4-BE49-F238E27FC236}">
                <a16:creationId xmlns:a16="http://schemas.microsoft.com/office/drawing/2014/main" id="{22E56DE0-788E-4F77-8C60-B79D7E420D7E}"/>
              </a:ext>
            </a:extLst>
          </p:cNvPr>
          <p:cNvSpPr>
            <a:spLocks noGrp="1"/>
          </p:cNvSpPr>
          <p:nvPr>
            <p:ph type="dt" sz="half" idx="10"/>
          </p:nvPr>
        </p:nvSpPr>
        <p:spPr>
          <a:xfrm>
            <a:off x="6149030" y="6410328"/>
            <a:ext cx="2646911"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fr-FR" dirty="0"/>
              <a:t>Webinaire – 27/05/2021 – 18h/20h</a:t>
            </a:r>
            <a:endParaRPr lang="en-US" dirty="0"/>
          </a:p>
        </p:txBody>
      </p:sp>
      <p:sp>
        <p:nvSpPr>
          <p:cNvPr id="14" name="Footer Placeholder 4">
            <a:extLst>
              <a:ext uri="{FF2B5EF4-FFF2-40B4-BE49-F238E27FC236}">
                <a16:creationId xmlns:a16="http://schemas.microsoft.com/office/drawing/2014/main" id="{BF5356B4-3333-4DD8-B675-DF0574A5C00F}"/>
              </a:ext>
            </a:extLst>
          </p:cNvPr>
          <p:cNvSpPr>
            <a:spLocks noGrp="1"/>
          </p:cNvSpPr>
          <p:nvPr>
            <p:ph type="ftr" sz="quarter" idx="3"/>
          </p:nvPr>
        </p:nvSpPr>
        <p:spPr>
          <a:xfrm>
            <a:off x="857449" y="6410327"/>
            <a:ext cx="4892197" cy="365125"/>
          </a:xfrm>
          <a:prstGeom prst="rect">
            <a:avLst/>
          </a:prstGeom>
        </p:spPr>
        <p:txBody>
          <a:bodyPr vert="horz" lIns="91440" tIns="45720" rIns="91440" bIns="45720" rtlCol="0" anchor="ctr"/>
          <a:lstStyle>
            <a:lvl1pPr algn="l">
              <a:defRPr lang="fr-FR" sz="1400" i="1" smtClean="0">
                <a:solidFill>
                  <a:srgbClr val="002060"/>
                </a:solidFill>
                <a:effectLst/>
              </a:defRPr>
            </a:lvl1pPr>
          </a:lstStyle>
          <a:p>
            <a:r>
              <a:rPr lang="fr-FR" b="1" dirty="0"/>
              <a:t>Actualités en anesthésie et chirurgie ambulatoire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dirty="0"/>
              <a:t>Modifiez le style du titre</a:t>
            </a:r>
            <a:endParaRPr lang="en-US" dirty="0"/>
          </a:p>
        </p:txBody>
      </p:sp>
      <p:sp>
        <p:nvSpPr>
          <p:cNvPr id="25" name="Triangle rectangle 24">
            <a:extLst>
              <a:ext uri="{FF2B5EF4-FFF2-40B4-BE49-F238E27FC236}">
                <a16:creationId xmlns:a16="http://schemas.microsoft.com/office/drawing/2014/main" id="{43FDA7E1-6421-4390-9F28-730397FC7297}"/>
              </a:ext>
            </a:extLst>
          </p:cNvPr>
          <p:cNvSpPr/>
          <p:nvPr userDrawn="1"/>
        </p:nvSpPr>
        <p:spPr>
          <a:xfrm rot="10800000" flipH="1" flipV="1">
            <a:off x="2484" y="1419224"/>
            <a:ext cx="871188"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Triangle rectangle 25">
            <a:extLst>
              <a:ext uri="{FF2B5EF4-FFF2-40B4-BE49-F238E27FC236}">
                <a16:creationId xmlns:a16="http://schemas.microsoft.com/office/drawing/2014/main" id="{C652D044-4D73-49B0-A072-009B65842B7E}"/>
              </a:ext>
            </a:extLst>
          </p:cNvPr>
          <p:cNvSpPr/>
          <p:nvPr userDrawn="1"/>
        </p:nvSpPr>
        <p:spPr>
          <a:xfrm rot="10800000">
            <a:off x="11227491" y="-2"/>
            <a:ext cx="964509"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Slide Number Placeholder 5">
            <a:extLst>
              <a:ext uri="{FF2B5EF4-FFF2-40B4-BE49-F238E27FC236}">
                <a16:creationId xmlns:a16="http://schemas.microsoft.com/office/drawing/2014/main" id="{DC4B0DB5-2CA0-47A0-BD62-CAA0DF117C67}"/>
              </a:ext>
            </a:extLst>
          </p:cNvPr>
          <p:cNvSpPr>
            <a:spLocks noGrp="1"/>
          </p:cNvSpPr>
          <p:nvPr>
            <p:ph type="sldNum" sz="quarter" idx="4"/>
          </p:nvPr>
        </p:nvSpPr>
        <p:spPr>
          <a:xfrm>
            <a:off x="9269531" y="6410328"/>
            <a:ext cx="683339" cy="365125"/>
          </a:xfrm>
          <a:prstGeom prst="rect">
            <a:avLst/>
          </a:prstGeom>
        </p:spPr>
        <p:txBody>
          <a:bodyPr vert="horz" lIns="91440" tIns="45720" rIns="91440" bIns="45720" rtlCol="0" anchor="ctr"/>
          <a:lstStyle>
            <a:lvl1pPr algn="r">
              <a:defRPr sz="900" b="1">
                <a:solidFill>
                  <a:srgbClr val="004494"/>
                </a:solidFill>
              </a:defRPr>
            </a:lvl1pPr>
          </a:lstStyle>
          <a:p>
            <a:fld id="{D57F1E4F-1CFF-5643-939E-217C01CDF565}" type="slidenum">
              <a:rPr lang="en-US" smtClean="0"/>
              <a:pPr/>
              <a:t>‹N°›</a:t>
            </a:fld>
            <a:endParaRPr lang="en-US" dirty="0"/>
          </a:p>
        </p:txBody>
      </p:sp>
      <p:sp>
        <p:nvSpPr>
          <p:cNvPr id="11" name="Date Placeholder 3">
            <a:extLst>
              <a:ext uri="{FF2B5EF4-FFF2-40B4-BE49-F238E27FC236}">
                <a16:creationId xmlns:a16="http://schemas.microsoft.com/office/drawing/2014/main" id="{F26D0CFF-8699-454C-8A0D-8D3EF089454C}"/>
              </a:ext>
            </a:extLst>
          </p:cNvPr>
          <p:cNvSpPr>
            <a:spLocks noGrp="1"/>
          </p:cNvSpPr>
          <p:nvPr>
            <p:ph type="dt" sz="half" idx="2"/>
          </p:nvPr>
        </p:nvSpPr>
        <p:spPr>
          <a:xfrm>
            <a:off x="6149030" y="6410328"/>
            <a:ext cx="2646911"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fr-FR" dirty="0"/>
              <a:t>Webinaire – 27/05/2021 – 18h/20h</a:t>
            </a:r>
            <a:endParaRPr lang="en-US" dirty="0"/>
          </a:p>
        </p:txBody>
      </p:sp>
      <p:sp>
        <p:nvSpPr>
          <p:cNvPr id="12" name="Footer Placeholder 4">
            <a:extLst>
              <a:ext uri="{FF2B5EF4-FFF2-40B4-BE49-F238E27FC236}">
                <a16:creationId xmlns:a16="http://schemas.microsoft.com/office/drawing/2014/main" id="{1B0A5E02-9ACB-45D8-B8C1-286E652AF6B5}"/>
              </a:ext>
            </a:extLst>
          </p:cNvPr>
          <p:cNvSpPr>
            <a:spLocks noGrp="1"/>
          </p:cNvSpPr>
          <p:nvPr>
            <p:ph type="ftr" sz="quarter" idx="3"/>
          </p:nvPr>
        </p:nvSpPr>
        <p:spPr>
          <a:xfrm>
            <a:off x="857449" y="6410327"/>
            <a:ext cx="4892197" cy="365125"/>
          </a:xfrm>
          <a:prstGeom prst="rect">
            <a:avLst/>
          </a:prstGeom>
        </p:spPr>
        <p:txBody>
          <a:bodyPr vert="horz" lIns="91440" tIns="45720" rIns="91440" bIns="45720" rtlCol="0" anchor="ctr"/>
          <a:lstStyle>
            <a:lvl1pPr algn="l">
              <a:defRPr lang="fr-FR" sz="1400" i="1" smtClean="0">
                <a:solidFill>
                  <a:srgbClr val="002060"/>
                </a:solidFill>
                <a:effectLst/>
              </a:defRPr>
            </a:lvl1pPr>
          </a:lstStyle>
          <a:p>
            <a:r>
              <a:rPr lang="fr-FR" b="1" dirty="0"/>
              <a:t>Actualités en anesthésie et chirurgie ambulatoire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0" name="Triangle rectangle 19">
            <a:extLst>
              <a:ext uri="{FF2B5EF4-FFF2-40B4-BE49-F238E27FC236}">
                <a16:creationId xmlns:a16="http://schemas.microsoft.com/office/drawing/2014/main" id="{1091DF81-EE49-433A-B148-2DF48AB88272}"/>
              </a:ext>
            </a:extLst>
          </p:cNvPr>
          <p:cNvSpPr/>
          <p:nvPr userDrawn="1"/>
        </p:nvSpPr>
        <p:spPr>
          <a:xfrm rot="10800000" flipH="1" flipV="1">
            <a:off x="2484" y="1419224"/>
            <a:ext cx="871188"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Triangle rectangle 20">
            <a:extLst>
              <a:ext uri="{FF2B5EF4-FFF2-40B4-BE49-F238E27FC236}">
                <a16:creationId xmlns:a16="http://schemas.microsoft.com/office/drawing/2014/main" id="{6B6AF4AE-F394-43BF-A09F-EDC9010E72E1}"/>
              </a:ext>
            </a:extLst>
          </p:cNvPr>
          <p:cNvSpPr/>
          <p:nvPr userDrawn="1"/>
        </p:nvSpPr>
        <p:spPr>
          <a:xfrm rot="10800000">
            <a:off x="11227491" y="-2"/>
            <a:ext cx="964509"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Slide Number Placeholder 5">
            <a:extLst>
              <a:ext uri="{FF2B5EF4-FFF2-40B4-BE49-F238E27FC236}">
                <a16:creationId xmlns:a16="http://schemas.microsoft.com/office/drawing/2014/main" id="{42C6893B-2AEB-4825-90E7-39607973C488}"/>
              </a:ext>
            </a:extLst>
          </p:cNvPr>
          <p:cNvSpPr>
            <a:spLocks noGrp="1"/>
          </p:cNvSpPr>
          <p:nvPr>
            <p:ph type="sldNum" sz="quarter" idx="4"/>
          </p:nvPr>
        </p:nvSpPr>
        <p:spPr>
          <a:xfrm>
            <a:off x="9269531" y="6410328"/>
            <a:ext cx="683339" cy="365125"/>
          </a:xfrm>
          <a:prstGeom prst="rect">
            <a:avLst/>
          </a:prstGeom>
        </p:spPr>
        <p:txBody>
          <a:bodyPr vert="horz" lIns="91440" tIns="45720" rIns="91440" bIns="45720" rtlCol="0" anchor="ctr"/>
          <a:lstStyle>
            <a:lvl1pPr algn="r">
              <a:defRPr sz="900" b="1">
                <a:solidFill>
                  <a:srgbClr val="004494"/>
                </a:solidFill>
              </a:defRPr>
            </a:lvl1pPr>
          </a:lstStyle>
          <a:p>
            <a:fld id="{D57F1E4F-1CFF-5643-939E-217C01CDF565}" type="slidenum">
              <a:rPr lang="en-US" smtClean="0"/>
              <a:pPr/>
              <a:t>‹N°›</a:t>
            </a:fld>
            <a:endParaRPr lang="en-US" dirty="0"/>
          </a:p>
        </p:txBody>
      </p:sp>
      <p:sp>
        <p:nvSpPr>
          <p:cNvPr id="10" name="Date Placeholder 3">
            <a:extLst>
              <a:ext uri="{FF2B5EF4-FFF2-40B4-BE49-F238E27FC236}">
                <a16:creationId xmlns:a16="http://schemas.microsoft.com/office/drawing/2014/main" id="{1DC9A183-9386-4F67-AE02-E4A89E127903}"/>
              </a:ext>
            </a:extLst>
          </p:cNvPr>
          <p:cNvSpPr>
            <a:spLocks noGrp="1"/>
          </p:cNvSpPr>
          <p:nvPr>
            <p:ph type="dt" sz="half" idx="2"/>
          </p:nvPr>
        </p:nvSpPr>
        <p:spPr>
          <a:xfrm>
            <a:off x="6149030" y="6410328"/>
            <a:ext cx="2646911"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fr-FR" dirty="0"/>
              <a:t>Webinaire – 27/05/2021 – 18h/20h</a:t>
            </a:r>
            <a:endParaRPr lang="en-US" dirty="0"/>
          </a:p>
        </p:txBody>
      </p:sp>
      <p:sp>
        <p:nvSpPr>
          <p:cNvPr id="11" name="Footer Placeholder 4">
            <a:extLst>
              <a:ext uri="{FF2B5EF4-FFF2-40B4-BE49-F238E27FC236}">
                <a16:creationId xmlns:a16="http://schemas.microsoft.com/office/drawing/2014/main" id="{F9AC9491-F5B9-4D0B-8911-0C190AA21A37}"/>
              </a:ext>
            </a:extLst>
          </p:cNvPr>
          <p:cNvSpPr>
            <a:spLocks noGrp="1"/>
          </p:cNvSpPr>
          <p:nvPr>
            <p:ph type="ftr" sz="quarter" idx="3"/>
          </p:nvPr>
        </p:nvSpPr>
        <p:spPr>
          <a:xfrm>
            <a:off x="857449" y="6410327"/>
            <a:ext cx="4892197" cy="365125"/>
          </a:xfrm>
          <a:prstGeom prst="rect">
            <a:avLst/>
          </a:prstGeom>
        </p:spPr>
        <p:txBody>
          <a:bodyPr vert="horz" lIns="91440" tIns="45720" rIns="91440" bIns="45720" rtlCol="0" anchor="ctr"/>
          <a:lstStyle>
            <a:lvl1pPr algn="l">
              <a:defRPr lang="fr-FR" sz="1400" i="1" smtClean="0">
                <a:solidFill>
                  <a:srgbClr val="002060"/>
                </a:solidFill>
                <a:effectLst/>
              </a:defRPr>
            </a:lvl1pPr>
          </a:lstStyle>
          <a:p>
            <a:r>
              <a:rPr lang="fr-FR" b="1" dirty="0"/>
              <a:t>Actualités en anesthésie et chirurgie ambulatoire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dirty="0"/>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atin typeface="Arial" panose="020B0604020202020204" pitchFamily="34" charset="0"/>
                <a:cs typeface="Arial" panose="020B0604020202020204" pitchFamily="34" charset="0"/>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dirty="0"/>
              <a:t>Cliquez pour modifier les styles du texte du masque</a:t>
            </a:r>
          </a:p>
        </p:txBody>
      </p:sp>
      <p:sp>
        <p:nvSpPr>
          <p:cNvPr id="26" name="Triangle rectangle 25">
            <a:extLst>
              <a:ext uri="{FF2B5EF4-FFF2-40B4-BE49-F238E27FC236}">
                <a16:creationId xmlns:a16="http://schemas.microsoft.com/office/drawing/2014/main" id="{855C2331-35AD-4B1E-84FA-6DCF1E277806}"/>
              </a:ext>
            </a:extLst>
          </p:cNvPr>
          <p:cNvSpPr/>
          <p:nvPr userDrawn="1"/>
        </p:nvSpPr>
        <p:spPr>
          <a:xfrm rot="10800000" flipH="1" flipV="1">
            <a:off x="2484" y="1419224"/>
            <a:ext cx="871188"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Triangle rectangle 26">
            <a:extLst>
              <a:ext uri="{FF2B5EF4-FFF2-40B4-BE49-F238E27FC236}">
                <a16:creationId xmlns:a16="http://schemas.microsoft.com/office/drawing/2014/main" id="{EDFD58A6-013B-470B-93D0-4D0E46837069}"/>
              </a:ext>
            </a:extLst>
          </p:cNvPr>
          <p:cNvSpPr/>
          <p:nvPr userDrawn="1"/>
        </p:nvSpPr>
        <p:spPr>
          <a:xfrm rot="10800000">
            <a:off x="11227491" y="-2"/>
            <a:ext cx="964509"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Slide Number Placeholder 5">
            <a:extLst>
              <a:ext uri="{FF2B5EF4-FFF2-40B4-BE49-F238E27FC236}">
                <a16:creationId xmlns:a16="http://schemas.microsoft.com/office/drawing/2014/main" id="{E2D75A86-5AA3-477E-9542-0169E78720F8}"/>
              </a:ext>
            </a:extLst>
          </p:cNvPr>
          <p:cNvSpPr>
            <a:spLocks noGrp="1"/>
          </p:cNvSpPr>
          <p:nvPr>
            <p:ph type="sldNum" sz="quarter" idx="4"/>
          </p:nvPr>
        </p:nvSpPr>
        <p:spPr>
          <a:xfrm>
            <a:off x="9269531" y="6410328"/>
            <a:ext cx="683339" cy="365125"/>
          </a:xfrm>
          <a:prstGeom prst="rect">
            <a:avLst/>
          </a:prstGeom>
        </p:spPr>
        <p:txBody>
          <a:bodyPr vert="horz" lIns="91440" tIns="45720" rIns="91440" bIns="45720" rtlCol="0" anchor="ctr"/>
          <a:lstStyle>
            <a:lvl1pPr algn="r">
              <a:defRPr sz="900" b="1">
                <a:solidFill>
                  <a:srgbClr val="004494"/>
                </a:solidFill>
              </a:defRPr>
            </a:lvl1pPr>
          </a:lstStyle>
          <a:p>
            <a:fld id="{D57F1E4F-1CFF-5643-939E-217C01CDF565}" type="slidenum">
              <a:rPr lang="en-US" smtClean="0"/>
              <a:pPr/>
              <a:t>‹N°›</a:t>
            </a:fld>
            <a:endParaRPr lang="en-US" dirty="0"/>
          </a:p>
        </p:txBody>
      </p:sp>
      <p:sp>
        <p:nvSpPr>
          <p:cNvPr id="13" name="Date Placeholder 3">
            <a:extLst>
              <a:ext uri="{FF2B5EF4-FFF2-40B4-BE49-F238E27FC236}">
                <a16:creationId xmlns:a16="http://schemas.microsoft.com/office/drawing/2014/main" id="{3CDC5FAA-0DA6-4B0D-9024-39DD0D2B9D8F}"/>
              </a:ext>
            </a:extLst>
          </p:cNvPr>
          <p:cNvSpPr>
            <a:spLocks noGrp="1"/>
          </p:cNvSpPr>
          <p:nvPr>
            <p:ph type="dt" sz="half" idx="10"/>
          </p:nvPr>
        </p:nvSpPr>
        <p:spPr>
          <a:xfrm>
            <a:off x="6149030" y="6410328"/>
            <a:ext cx="2646911"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fr-FR" dirty="0"/>
              <a:t>Webinaire – 27/05/2021 – 18h/20h</a:t>
            </a:r>
            <a:endParaRPr lang="en-US" dirty="0"/>
          </a:p>
        </p:txBody>
      </p:sp>
      <p:sp>
        <p:nvSpPr>
          <p:cNvPr id="14" name="Footer Placeholder 4">
            <a:extLst>
              <a:ext uri="{FF2B5EF4-FFF2-40B4-BE49-F238E27FC236}">
                <a16:creationId xmlns:a16="http://schemas.microsoft.com/office/drawing/2014/main" id="{F4EBB8C8-4281-4487-A158-AA83953B8219}"/>
              </a:ext>
            </a:extLst>
          </p:cNvPr>
          <p:cNvSpPr>
            <a:spLocks noGrp="1"/>
          </p:cNvSpPr>
          <p:nvPr>
            <p:ph type="ftr" sz="quarter" idx="3"/>
          </p:nvPr>
        </p:nvSpPr>
        <p:spPr>
          <a:xfrm>
            <a:off x="857449" y="6410327"/>
            <a:ext cx="4892197" cy="365125"/>
          </a:xfrm>
          <a:prstGeom prst="rect">
            <a:avLst/>
          </a:prstGeom>
        </p:spPr>
        <p:txBody>
          <a:bodyPr vert="horz" lIns="91440" tIns="45720" rIns="91440" bIns="45720" rtlCol="0" anchor="ctr"/>
          <a:lstStyle>
            <a:lvl1pPr algn="l">
              <a:defRPr lang="fr-FR" sz="1400" i="1" smtClean="0">
                <a:solidFill>
                  <a:srgbClr val="002060"/>
                </a:solidFill>
                <a:effectLst/>
              </a:defRPr>
            </a:lvl1pPr>
          </a:lstStyle>
          <a:p>
            <a:r>
              <a:rPr lang="fr-FR" b="1" dirty="0"/>
              <a:t>Actualités en anesthésie et chirurgie ambulatoire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dirty="0"/>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atin typeface="Arial" panose="020B0604020202020204" pitchFamily="34" charset="0"/>
                <a:cs typeface="Arial" panose="020B060402020202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dirty="0"/>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23" name="Triangle rectangle 22">
            <a:extLst>
              <a:ext uri="{FF2B5EF4-FFF2-40B4-BE49-F238E27FC236}">
                <a16:creationId xmlns:a16="http://schemas.microsoft.com/office/drawing/2014/main" id="{F2782EC0-EF39-4AB1-A2D4-C63D0F009FF8}"/>
              </a:ext>
            </a:extLst>
          </p:cNvPr>
          <p:cNvSpPr/>
          <p:nvPr userDrawn="1"/>
        </p:nvSpPr>
        <p:spPr>
          <a:xfrm rot="10800000" flipH="1" flipV="1">
            <a:off x="2484" y="1419224"/>
            <a:ext cx="871188"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Triangle rectangle 23">
            <a:extLst>
              <a:ext uri="{FF2B5EF4-FFF2-40B4-BE49-F238E27FC236}">
                <a16:creationId xmlns:a16="http://schemas.microsoft.com/office/drawing/2014/main" id="{4F375CD5-1927-4959-8A1C-23308447A8AD}"/>
              </a:ext>
            </a:extLst>
          </p:cNvPr>
          <p:cNvSpPr/>
          <p:nvPr userDrawn="1"/>
        </p:nvSpPr>
        <p:spPr>
          <a:xfrm rot="10800000">
            <a:off x="11227491" y="-2"/>
            <a:ext cx="964509"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Slide Number Placeholder 5">
            <a:extLst>
              <a:ext uri="{FF2B5EF4-FFF2-40B4-BE49-F238E27FC236}">
                <a16:creationId xmlns:a16="http://schemas.microsoft.com/office/drawing/2014/main" id="{6AC7151D-1216-4228-840D-0E01F5897D1C}"/>
              </a:ext>
            </a:extLst>
          </p:cNvPr>
          <p:cNvSpPr>
            <a:spLocks noGrp="1"/>
          </p:cNvSpPr>
          <p:nvPr>
            <p:ph type="sldNum" sz="quarter" idx="4"/>
          </p:nvPr>
        </p:nvSpPr>
        <p:spPr>
          <a:xfrm>
            <a:off x="9269531" y="6410328"/>
            <a:ext cx="683339" cy="365125"/>
          </a:xfrm>
          <a:prstGeom prst="rect">
            <a:avLst/>
          </a:prstGeom>
        </p:spPr>
        <p:txBody>
          <a:bodyPr vert="horz" lIns="91440" tIns="45720" rIns="91440" bIns="45720" rtlCol="0" anchor="ctr"/>
          <a:lstStyle>
            <a:lvl1pPr algn="r">
              <a:defRPr sz="900" b="1">
                <a:solidFill>
                  <a:srgbClr val="004494"/>
                </a:solidFill>
              </a:defRPr>
            </a:lvl1pPr>
          </a:lstStyle>
          <a:p>
            <a:fld id="{D57F1E4F-1CFF-5643-939E-217C01CDF565}" type="slidenum">
              <a:rPr lang="en-US" smtClean="0"/>
              <a:pPr/>
              <a:t>‹N°›</a:t>
            </a:fld>
            <a:endParaRPr lang="en-US" dirty="0"/>
          </a:p>
        </p:txBody>
      </p:sp>
      <p:sp>
        <p:nvSpPr>
          <p:cNvPr id="13" name="Date Placeholder 3">
            <a:extLst>
              <a:ext uri="{FF2B5EF4-FFF2-40B4-BE49-F238E27FC236}">
                <a16:creationId xmlns:a16="http://schemas.microsoft.com/office/drawing/2014/main" id="{4B5C72D5-E311-48BE-BEC8-1CEDE504CD29}"/>
              </a:ext>
            </a:extLst>
          </p:cNvPr>
          <p:cNvSpPr>
            <a:spLocks noGrp="1"/>
          </p:cNvSpPr>
          <p:nvPr>
            <p:ph type="dt" sz="half" idx="10"/>
          </p:nvPr>
        </p:nvSpPr>
        <p:spPr>
          <a:xfrm>
            <a:off x="6149030" y="6410328"/>
            <a:ext cx="2646911"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fr-FR" dirty="0"/>
              <a:t>Webinaire – 27/05/2021 – 18h/20h</a:t>
            </a:r>
            <a:endParaRPr lang="en-US" dirty="0"/>
          </a:p>
        </p:txBody>
      </p:sp>
      <p:sp>
        <p:nvSpPr>
          <p:cNvPr id="14" name="Footer Placeholder 4">
            <a:extLst>
              <a:ext uri="{FF2B5EF4-FFF2-40B4-BE49-F238E27FC236}">
                <a16:creationId xmlns:a16="http://schemas.microsoft.com/office/drawing/2014/main" id="{65976355-20F3-4F68-9695-0C43DAEA4875}"/>
              </a:ext>
            </a:extLst>
          </p:cNvPr>
          <p:cNvSpPr>
            <a:spLocks noGrp="1"/>
          </p:cNvSpPr>
          <p:nvPr>
            <p:ph type="ftr" sz="quarter" idx="3"/>
          </p:nvPr>
        </p:nvSpPr>
        <p:spPr>
          <a:xfrm>
            <a:off x="857449" y="6410327"/>
            <a:ext cx="4892197" cy="365125"/>
          </a:xfrm>
          <a:prstGeom prst="rect">
            <a:avLst/>
          </a:prstGeom>
        </p:spPr>
        <p:txBody>
          <a:bodyPr vert="horz" lIns="91440" tIns="45720" rIns="91440" bIns="45720" rtlCol="0" anchor="ctr"/>
          <a:lstStyle>
            <a:lvl1pPr algn="l">
              <a:defRPr lang="fr-FR" sz="1400" i="1" smtClean="0">
                <a:solidFill>
                  <a:srgbClr val="002060"/>
                </a:solidFill>
                <a:effectLst/>
              </a:defRPr>
            </a:lvl1pPr>
          </a:lstStyle>
          <a:p>
            <a:r>
              <a:rPr lang="fr-FR" b="1" dirty="0"/>
              <a:t>Actualités en anesthésie et chirurgie ambulatoire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dirty="0"/>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8" name="Image 7">
            <a:extLst>
              <a:ext uri="{FF2B5EF4-FFF2-40B4-BE49-F238E27FC236}">
                <a16:creationId xmlns:a16="http://schemas.microsoft.com/office/drawing/2014/main" id="{CA421867-6BE7-4786-A8FB-EC10970D90ED}"/>
              </a:ext>
            </a:extLst>
          </p:cNvPr>
          <p:cNvPicPr>
            <a:picLocks noChangeAspect="1"/>
          </p:cNvPicPr>
          <p:nvPr userDrawn="1"/>
        </p:nvPicPr>
        <p:blipFill>
          <a:blip r:embed="rId14"/>
          <a:stretch>
            <a:fillRect/>
          </a:stretch>
        </p:blipFill>
        <p:spPr>
          <a:xfrm>
            <a:off x="10737188" y="6290569"/>
            <a:ext cx="772142" cy="534379"/>
          </a:xfrm>
          <a:prstGeom prst="rect">
            <a:avLst/>
          </a:prstGeom>
        </p:spPr>
      </p:pic>
      <p:sp>
        <p:nvSpPr>
          <p:cNvPr id="17" name="Slide Number Placeholder 5">
            <a:extLst>
              <a:ext uri="{FF2B5EF4-FFF2-40B4-BE49-F238E27FC236}">
                <a16:creationId xmlns:a16="http://schemas.microsoft.com/office/drawing/2014/main" id="{975E97BB-523B-475C-B2DF-9C1258CF8723}"/>
              </a:ext>
            </a:extLst>
          </p:cNvPr>
          <p:cNvSpPr>
            <a:spLocks noGrp="1"/>
          </p:cNvSpPr>
          <p:nvPr>
            <p:ph type="sldNum" sz="quarter" idx="4"/>
          </p:nvPr>
        </p:nvSpPr>
        <p:spPr>
          <a:xfrm>
            <a:off x="9269531" y="6410328"/>
            <a:ext cx="683339" cy="365125"/>
          </a:xfrm>
          <a:prstGeom prst="rect">
            <a:avLst/>
          </a:prstGeom>
        </p:spPr>
        <p:txBody>
          <a:bodyPr vert="horz" lIns="91440" tIns="45720" rIns="91440" bIns="45720" rtlCol="0" anchor="ctr"/>
          <a:lstStyle>
            <a:lvl1pPr algn="r">
              <a:defRPr sz="900" b="1">
                <a:solidFill>
                  <a:srgbClr val="004494"/>
                </a:solidFill>
              </a:defRPr>
            </a:lvl1pPr>
          </a:lstStyle>
          <a:p>
            <a:fld id="{D57F1E4F-1CFF-5643-939E-217C01CDF565}" type="slidenum">
              <a:rPr lang="en-US" smtClean="0"/>
              <a:pPr/>
              <a:t>‹N°›</a:t>
            </a:fld>
            <a:endParaRPr lang="en-US" dirty="0"/>
          </a:p>
        </p:txBody>
      </p:sp>
      <p:sp>
        <p:nvSpPr>
          <p:cNvPr id="11" name="Date Placeholder 3">
            <a:extLst>
              <a:ext uri="{FF2B5EF4-FFF2-40B4-BE49-F238E27FC236}">
                <a16:creationId xmlns:a16="http://schemas.microsoft.com/office/drawing/2014/main" id="{2FE457FF-8F05-45A0-A5A4-ACE0FE9E2FCB}"/>
              </a:ext>
            </a:extLst>
          </p:cNvPr>
          <p:cNvSpPr>
            <a:spLocks noGrp="1"/>
          </p:cNvSpPr>
          <p:nvPr>
            <p:ph type="dt" sz="half" idx="2"/>
          </p:nvPr>
        </p:nvSpPr>
        <p:spPr>
          <a:xfrm>
            <a:off x="6149030" y="6410328"/>
            <a:ext cx="2646911"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fr-FR" dirty="0"/>
              <a:t>Webinaire – 27/05/2021 – 18h/20h</a:t>
            </a:r>
            <a:endParaRPr lang="en-US" dirty="0"/>
          </a:p>
        </p:txBody>
      </p:sp>
      <p:sp>
        <p:nvSpPr>
          <p:cNvPr id="12" name="Footer Placeholder 4">
            <a:extLst>
              <a:ext uri="{FF2B5EF4-FFF2-40B4-BE49-F238E27FC236}">
                <a16:creationId xmlns:a16="http://schemas.microsoft.com/office/drawing/2014/main" id="{979CDC2E-B09B-4A89-9024-4992AF6C100B}"/>
              </a:ext>
            </a:extLst>
          </p:cNvPr>
          <p:cNvSpPr>
            <a:spLocks noGrp="1"/>
          </p:cNvSpPr>
          <p:nvPr>
            <p:ph type="ftr" sz="quarter" idx="3"/>
          </p:nvPr>
        </p:nvSpPr>
        <p:spPr>
          <a:xfrm>
            <a:off x="857449" y="6410327"/>
            <a:ext cx="4892197" cy="365125"/>
          </a:xfrm>
          <a:prstGeom prst="rect">
            <a:avLst/>
          </a:prstGeom>
        </p:spPr>
        <p:txBody>
          <a:bodyPr vert="horz" lIns="91440" tIns="45720" rIns="91440" bIns="45720" rtlCol="0" anchor="ctr"/>
          <a:lstStyle>
            <a:lvl1pPr algn="l">
              <a:defRPr lang="fr-FR" sz="1400" i="1" smtClean="0">
                <a:effectLst/>
              </a:defRPr>
            </a:lvl1pPr>
          </a:lstStyle>
          <a:p>
            <a:r>
              <a:rPr lang="fr-FR" b="1" dirty="0"/>
              <a:t>Actualités en anesthésie et chirurgie ambulatoire</a:t>
            </a:r>
          </a:p>
        </p:txBody>
      </p:sp>
    </p:spTree>
  </p:cSld>
  <p:clrMap bg1="lt1" tx1="dk1" bg2="lt2" tx2="dk2" accent1="accent1" accent2="accent2" accent3="accent3" accent4="accent4" accent5="accent5" accent6="accent6" hlink="hlink" folHlink="folHlink"/>
  <p:sldLayoutIdLst>
    <p:sldLayoutId id="2147483669" r:id="rId1"/>
    <p:sldLayoutId id="2147483649" r:id="rId2"/>
    <p:sldLayoutId id="2147483665" r:id="rId3"/>
    <p:sldLayoutId id="2147483651" r:id="rId4"/>
    <p:sldLayoutId id="2147483666" r:id="rId5"/>
    <p:sldLayoutId id="2147483654" r:id="rId6"/>
    <p:sldLayoutId id="2147483655" r:id="rId7"/>
    <p:sldLayoutId id="2147483667" r:id="rId8"/>
    <p:sldLayoutId id="2147483657" r:id="rId9"/>
    <p:sldLayoutId id="2147483660" r:id="rId10"/>
    <p:sldLayoutId id="2147483662" r:id="rId11"/>
    <p:sldLayoutId id="2147483663" r:id="rId12"/>
  </p:sldLayoutIdLst>
  <p:hf hdr="0"/>
  <p:txStyles>
    <p:titleStyle>
      <a:lvl1pPr algn="l" defTabSz="457200" rtl="0" eaLnBrk="1" latinLnBrk="0" hangingPunct="1">
        <a:spcBef>
          <a:spcPct val="0"/>
        </a:spcBef>
        <a:buNone/>
        <a:defRPr sz="3600" kern="1200">
          <a:solidFill>
            <a:srgbClr val="004494"/>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004494"/>
        </a:buClr>
        <a:buSzPct val="80000"/>
        <a:buFont typeface="Wingdings 3" charset="2"/>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rgbClr val="97BF0D"/>
        </a:buClr>
        <a:buSzPct val="80000"/>
        <a:buFont typeface="Wingdings 3" charset="2"/>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rgbClr val="97BF0D"/>
        </a:buClr>
        <a:buSzPct val="80000"/>
        <a:buFont typeface="Wingdings 3" charset="2"/>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rgbClr val="97BF0D"/>
        </a:buClr>
        <a:buSzPct val="80000"/>
        <a:buFont typeface="Wingdings 3" charset="2"/>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rgbClr val="97BF0D"/>
        </a:buClr>
        <a:buSzPct val="80000"/>
        <a:buFont typeface="Wingdings 3" charset="2"/>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CE4572-844B-4A25-9B7D-4473BE99BD49}"/>
              </a:ext>
            </a:extLst>
          </p:cNvPr>
          <p:cNvSpPr>
            <a:spLocks noGrp="1"/>
          </p:cNvSpPr>
          <p:nvPr>
            <p:ph type="ctrTitle"/>
          </p:nvPr>
        </p:nvSpPr>
        <p:spPr>
          <a:xfrm>
            <a:off x="2024487" y="2827283"/>
            <a:ext cx="8143025" cy="1800163"/>
          </a:xfrm>
        </p:spPr>
        <p:txBody>
          <a:bodyPr/>
          <a:lstStyle/>
          <a:p>
            <a:r>
              <a:rPr lang="fr-FR" sz="3200" dirty="0"/>
              <a:t>Intérêts des stratégies non médicamenteuses en chirurgie ambulatoire</a:t>
            </a:r>
          </a:p>
        </p:txBody>
      </p:sp>
      <p:sp>
        <p:nvSpPr>
          <p:cNvPr id="3" name="Sous-titre 2">
            <a:extLst>
              <a:ext uri="{FF2B5EF4-FFF2-40B4-BE49-F238E27FC236}">
                <a16:creationId xmlns:a16="http://schemas.microsoft.com/office/drawing/2014/main" id="{4ACCECA5-7780-4DF2-8A09-37DA0E786EE6}"/>
              </a:ext>
            </a:extLst>
          </p:cNvPr>
          <p:cNvSpPr>
            <a:spLocks noGrp="1"/>
          </p:cNvSpPr>
          <p:nvPr>
            <p:ph type="subTitle" idx="1"/>
          </p:nvPr>
        </p:nvSpPr>
        <p:spPr>
          <a:xfrm>
            <a:off x="1141245" y="4627445"/>
            <a:ext cx="8143025" cy="923612"/>
          </a:xfrm>
        </p:spPr>
        <p:txBody>
          <a:bodyPr/>
          <a:lstStyle/>
          <a:p>
            <a:r>
              <a:rPr lang="fr-FR" dirty="0"/>
              <a:t>Aurore MARCOU</a:t>
            </a:r>
          </a:p>
        </p:txBody>
      </p:sp>
      <p:sp>
        <p:nvSpPr>
          <p:cNvPr id="4" name="Espace réservé du numéro de diapositive 3">
            <a:extLst>
              <a:ext uri="{FF2B5EF4-FFF2-40B4-BE49-F238E27FC236}">
                <a16:creationId xmlns:a16="http://schemas.microsoft.com/office/drawing/2014/main" id="{4DF7F641-10D2-444D-924A-8ED597452FA9}"/>
              </a:ext>
            </a:extLst>
          </p:cNvPr>
          <p:cNvSpPr>
            <a:spLocks noGrp="1"/>
          </p:cNvSpPr>
          <p:nvPr>
            <p:ph type="sldNum" sz="quarter" idx="4"/>
          </p:nvPr>
        </p:nvSpPr>
        <p:spPr/>
        <p:txBody>
          <a:bodyPr/>
          <a:lstStyle/>
          <a:p>
            <a:fld id="{D57F1E4F-1CFF-5643-939E-217C01CDF565}" type="slidenum">
              <a:rPr lang="en-US" smtClean="0"/>
              <a:pPr/>
              <a:t>1</a:t>
            </a:fld>
            <a:endParaRPr lang="en-US" dirty="0"/>
          </a:p>
        </p:txBody>
      </p:sp>
      <p:sp>
        <p:nvSpPr>
          <p:cNvPr id="5" name="Espace réservé de la date 4">
            <a:extLst>
              <a:ext uri="{FF2B5EF4-FFF2-40B4-BE49-F238E27FC236}">
                <a16:creationId xmlns:a16="http://schemas.microsoft.com/office/drawing/2014/main" id="{96192E15-EC3D-4B29-AD9A-F731A2F28F82}"/>
              </a:ext>
            </a:extLst>
          </p:cNvPr>
          <p:cNvSpPr>
            <a:spLocks noGrp="1"/>
          </p:cNvSpPr>
          <p:nvPr>
            <p:ph type="dt" sz="half" idx="2"/>
          </p:nvPr>
        </p:nvSpPr>
        <p:spPr/>
        <p:txBody>
          <a:bodyPr/>
          <a:lstStyle/>
          <a:p>
            <a:r>
              <a:rPr lang="fr-FR"/>
              <a:t>Webinaire – 27/05/2021 – 18h/20h</a:t>
            </a:r>
            <a:endParaRPr lang="en-US" dirty="0"/>
          </a:p>
        </p:txBody>
      </p:sp>
      <p:sp>
        <p:nvSpPr>
          <p:cNvPr id="6" name="Espace réservé du pied de page 5">
            <a:extLst>
              <a:ext uri="{FF2B5EF4-FFF2-40B4-BE49-F238E27FC236}">
                <a16:creationId xmlns:a16="http://schemas.microsoft.com/office/drawing/2014/main" id="{67BE6867-3120-4FE4-86D9-B6573253F86F}"/>
              </a:ext>
            </a:extLst>
          </p:cNvPr>
          <p:cNvSpPr>
            <a:spLocks noGrp="1"/>
          </p:cNvSpPr>
          <p:nvPr>
            <p:ph type="ftr" sz="quarter" idx="3"/>
          </p:nvPr>
        </p:nvSpPr>
        <p:spPr/>
        <p:txBody>
          <a:bodyPr/>
          <a:lstStyle/>
          <a:p>
            <a:r>
              <a:rPr lang="fr-FR" b="1" dirty="0"/>
              <a:t>Actualités en anesthésie et chirurgie ambulatoire</a:t>
            </a:r>
          </a:p>
        </p:txBody>
      </p:sp>
      <p:pic>
        <p:nvPicPr>
          <p:cNvPr id="5124" name="Picture 4" descr="Hôpital Fondation Rothschild">
            <a:extLst>
              <a:ext uri="{FF2B5EF4-FFF2-40B4-BE49-F238E27FC236}">
                <a16:creationId xmlns:a16="http://schemas.microsoft.com/office/drawing/2014/main" id="{32647F43-4E43-C24F-B4A6-1CAF1174A7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9146" y="4607427"/>
            <a:ext cx="2480385" cy="879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117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a:extLst>
              <a:ext uri="{FF2B5EF4-FFF2-40B4-BE49-F238E27FC236}">
                <a16:creationId xmlns:a16="http://schemas.microsoft.com/office/drawing/2014/main" id="{9662D5ED-E165-1B4B-8203-C70F8C3F4D1D}"/>
              </a:ext>
            </a:extLst>
          </p:cNvPr>
          <p:cNvSpPr>
            <a:spLocks noGrp="1" noChangeArrowheads="1"/>
          </p:cNvSpPr>
          <p:nvPr>
            <p:ph type="title"/>
          </p:nvPr>
        </p:nvSpPr>
        <p:spPr>
          <a:xfrm>
            <a:off x="369376" y="430831"/>
            <a:ext cx="11453247" cy="1143000"/>
          </a:xfrm>
        </p:spPr>
        <p:txBody>
          <a:bodyPr>
            <a:noAutofit/>
          </a:bodyPr>
          <a:lstStyle/>
          <a:p>
            <a:pPr eaLnBrk="1" hangingPunct="1"/>
            <a:r>
              <a:rPr lang="fr-FR" altLang="fr-FR" sz="2800" dirty="0"/>
              <a:t>Montgomery GH et al. </a:t>
            </a:r>
            <a:br>
              <a:rPr lang="fr-FR" altLang="fr-FR" sz="2000" dirty="0"/>
            </a:br>
            <a:r>
              <a:rPr lang="fr-FR" altLang="fr-FR" sz="2400" dirty="0"/>
              <a:t>J </a:t>
            </a:r>
            <a:r>
              <a:rPr lang="fr-FR" altLang="fr-FR" sz="2400" dirty="0" err="1"/>
              <a:t>Natl</a:t>
            </a:r>
            <a:r>
              <a:rPr lang="fr-FR" altLang="fr-FR" sz="2400" dirty="0"/>
              <a:t> Cancer </a:t>
            </a:r>
            <a:r>
              <a:rPr lang="fr-FR" altLang="fr-FR" sz="2400" dirty="0" err="1"/>
              <a:t>Inst</a:t>
            </a:r>
            <a:r>
              <a:rPr lang="fr-FR" altLang="fr-FR" sz="2400" dirty="0"/>
              <a:t> 2007; 99(17): 1304-12</a:t>
            </a:r>
            <a:br>
              <a:rPr lang="fr-FR" altLang="fr-FR" sz="2400" i="1" dirty="0"/>
            </a:br>
            <a:r>
              <a:rPr lang="en-US" altLang="fr-FR" sz="2000" i="1" dirty="0"/>
              <a:t>A randomized clinical trial of a brief hypnosis intervention to control side effects in breast surgery</a:t>
            </a:r>
            <a:endParaRPr lang="en-GB" altLang="fr-FR" sz="2000" b="1" i="1" dirty="0"/>
          </a:p>
        </p:txBody>
      </p:sp>
      <p:sp>
        <p:nvSpPr>
          <p:cNvPr id="176130" name="Text Box 3">
            <a:extLst>
              <a:ext uri="{FF2B5EF4-FFF2-40B4-BE49-F238E27FC236}">
                <a16:creationId xmlns:a16="http://schemas.microsoft.com/office/drawing/2014/main" id="{5D2FD2A0-DEA7-B341-886F-80E5B7DB4BD9}"/>
              </a:ext>
            </a:extLst>
          </p:cNvPr>
          <p:cNvSpPr txBox="1">
            <a:spLocks noChangeArrowheads="1"/>
          </p:cNvSpPr>
          <p:nvPr/>
        </p:nvSpPr>
        <p:spPr bwMode="auto">
          <a:xfrm>
            <a:off x="1159529" y="1903348"/>
            <a:ext cx="987294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eaLnBrk="1" hangingPunct="1">
              <a:spcBef>
                <a:spcPct val="50000"/>
              </a:spcBef>
              <a:buClr>
                <a:schemeClr val="accent1">
                  <a:lumMod val="75000"/>
                </a:schemeClr>
              </a:buClr>
              <a:buFont typeface="Wingdings" panose="05000000000000000000" pitchFamily="2" charset="2"/>
              <a:buChar char="§"/>
            </a:pPr>
            <a:r>
              <a:rPr lang="fr-FR" altLang="fr-FR" sz="2400" dirty="0">
                <a:solidFill>
                  <a:schemeClr val="accent1">
                    <a:lumMod val="50000"/>
                  </a:schemeClr>
                </a:solidFill>
                <a:latin typeface="Arial" panose="020B0604020202020204" pitchFamily="34" charset="0"/>
              </a:rPr>
              <a:t> 200 femmes </a:t>
            </a:r>
            <a:r>
              <a:rPr lang="fr-FR" altLang="fr-FR" sz="2400" dirty="0">
                <a:latin typeface="Arial" panose="020B0604020202020204" pitchFamily="34" charset="0"/>
              </a:rPr>
              <a:t>chirurgie mineure du sein en ambulatoire</a:t>
            </a:r>
          </a:p>
          <a:p>
            <a:pPr marL="342900" indent="-342900" eaLnBrk="1" hangingPunct="1">
              <a:spcBef>
                <a:spcPct val="50000"/>
              </a:spcBef>
              <a:buClr>
                <a:schemeClr val="accent1">
                  <a:lumMod val="75000"/>
                </a:schemeClr>
              </a:buClr>
              <a:buFont typeface="Wingdings" panose="05000000000000000000" pitchFamily="2" charset="2"/>
              <a:buChar char="§"/>
            </a:pPr>
            <a:r>
              <a:rPr lang="fr-FR" altLang="fr-FR" sz="2400" dirty="0">
                <a:latin typeface="Arial" panose="020B0604020202020204" pitchFamily="34" charset="0"/>
              </a:rPr>
              <a:t>sous AL (xylocaïne) + sédation (propofol) à la demande</a:t>
            </a:r>
          </a:p>
          <a:p>
            <a:pPr marL="342900" indent="-342900" eaLnBrk="1" hangingPunct="1">
              <a:spcBef>
                <a:spcPct val="50000"/>
              </a:spcBef>
              <a:buClr>
                <a:schemeClr val="accent1">
                  <a:lumMod val="75000"/>
                </a:schemeClr>
              </a:buClr>
              <a:buFont typeface="Wingdings" panose="05000000000000000000" pitchFamily="2" charset="2"/>
              <a:buChar char="§"/>
            </a:pPr>
            <a:r>
              <a:rPr lang="fr-FR" altLang="fr-FR" sz="2400" dirty="0">
                <a:latin typeface="Arial" panose="020B0604020202020204" pitchFamily="34" charset="0"/>
              </a:rPr>
              <a:t>Randomisées </a:t>
            </a:r>
            <a:r>
              <a:rPr lang="fr-FR" altLang="fr-FR" sz="2400" dirty="0">
                <a:solidFill>
                  <a:schemeClr val="accent1">
                    <a:lumMod val="50000"/>
                  </a:schemeClr>
                </a:solidFill>
                <a:latin typeface="Arial" panose="020B0604020202020204" pitchFamily="34" charset="0"/>
              </a:rPr>
              <a:t>séance d’hypnose préop/ attention </a:t>
            </a:r>
            <a:r>
              <a:rPr lang="fr-FR" altLang="fr-FR" sz="2400" dirty="0">
                <a:latin typeface="Arial" panose="020B0604020202020204" pitchFamily="34" charset="0"/>
              </a:rPr>
              <a:t>standardisée</a:t>
            </a:r>
          </a:p>
          <a:p>
            <a:pPr eaLnBrk="1" hangingPunct="1">
              <a:spcBef>
                <a:spcPct val="50000"/>
              </a:spcBef>
              <a:buClr>
                <a:schemeClr val="accent1">
                  <a:lumMod val="75000"/>
                </a:schemeClr>
              </a:buClr>
              <a:buNone/>
            </a:pPr>
            <a:endParaRPr lang="fr-FR" altLang="fr-FR" sz="2400" dirty="0">
              <a:latin typeface="Arial" panose="020B0604020202020204" pitchFamily="34" charset="0"/>
            </a:endParaRPr>
          </a:p>
          <a:p>
            <a:pPr eaLnBrk="1" hangingPunct="1">
              <a:spcBef>
                <a:spcPct val="50000"/>
              </a:spcBef>
              <a:buClr>
                <a:srgbClr val="004494"/>
              </a:buClr>
              <a:buNone/>
            </a:pPr>
            <a:r>
              <a:rPr lang="fr-FR" altLang="fr-FR" sz="2400" dirty="0">
                <a:solidFill>
                  <a:srgbClr val="004494"/>
                </a:solidFill>
                <a:latin typeface="Arial" panose="020B0604020202020204" pitchFamily="34" charset="0"/>
              </a:rPr>
              <a:t> </a:t>
            </a:r>
            <a:r>
              <a:rPr lang="fr-FR" altLang="fr-FR" sz="2400" dirty="0">
                <a:solidFill>
                  <a:srgbClr val="C00000"/>
                </a:solidFill>
                <a:latin typeface="Arial" panose="020B0604020202020204" pitchFamily="34" charset="0"/>
              </a:rPr>
              <a:t>↓  médicaments </a:t>
            </a:r>
          </a:p>
          <a:p>
            <a:pPr eaLnBrk="1" hangingPunct="1">
              <a:spcBef>
                <a:spcPct val="50000"/>
              </a:spcBef>
              <a:buClr>
                <a:srgbClr val="004494"/>
              </a:buClr>
              <a:buNone/>
            </a:pPr>
            <a:r>
              <a:rPr lang="fr-FR" altLang="fr-FR" sz="2400" dirty="0">
                <a:solidFill>
                  <a:srgbClr val="C00000"/>
                </a:solidFill>
                <a:latin typeface="Arial" panose="020B0604020202020204" pitchFamily="34" charset="0"/>
              </a:rPr>
              <a:t> ↓ douleur</a:t>
            </a:r>
          </a:p>
          <a:p>
            <a:pPr eaLnBrk="1" hangingPunct="1">
              <a:spcBef>
                <a:spcPct val="50000"/>
              </a:spcBef>
              <a:buClr>
                <a:srgbClr val="004494"/>
              </a:buClr>
              <a:buNone/>
            </a:pPr>
            <a:r>
              <a:rPr lang="fr-FR" altLang="fr-FR" sz="2400" dirty="0">
                <a:solidFill>
                  <a:srgbClr val="C00000"/>
                </a:solidFill>
                <a:latin typeface="Arial" panose="020B0604020202020204" pitchFamily="34" charset="0"/>
              </a:rPr>
              <a:t> ↓ effets adverses </a:t>
            </a:r>
            <a:r>
              <a:rPr lang="fr-FR" altLang="fr-FR" sz="2400" dirty="0">
                <a:latin typeface="Arial" panose="020B0604020202020204" pitchFamily="34" charset="0"/>
              </a:rPr>
              <a:t>(NVPO, fatigue, inconfort physique et mental)                      </a:t>
            </a:r>
          </a:p>
          <a:p>
            <a:pPr eaLnBrk="1" hangingPunct="1">
              <a:spcBef>
                <a:spcPct val="50000"/>
              </a:spcBef>
              <a:buClr>
                <a:srgbClr val="004494"/>
              </a:buClr>
              <a:buNone/>
            </a:pPr>
            <a:r>
              <a:rPr lang="fr-FR" altLang="fr-FR" sz="2400" dirty="0">
                <a:solidFill>
                  <a:srgbClr val="004494"/>
                </a:solidFill>
                <a:latin typeface="Arial" panose="020B0604020202020204" pitchFamily="34" charset="0"/>
              </a:rPr>
              <a:t> </a:t>
            </a:r>
            <a:r>
              <a:rPr lang="fr-FR" altLang="fr-FR" sz="2400" dirty="0">
                <a:solidFill>
                  <a:srgbClr val="C00000"/>
                </a:solidFill>
                <a:latin typeface="Arial" panose="020B0604020202020204" pitchFamily="34" charset="0"/>
              </a:rPr>
              <a:t>↓ durée de la procédure, ↓ coût</a:t>
            </a:r>
          </a:p>
        </p:txBody>
      </p:sp>
    </p:spTree>
    <p:extLst>
      <p:ext uri="{BB962C8B-B14F-4D97-AF65-F5344CB8AC3E}">
        <p14:creationId xmlns:p14="http://schemas.microsoft.com/office/powerpoint/2010/main" val="478992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Titre 1">
            <a:extLst>
              <a:ext uri="{FF2B5EF4-FFF2-40B4-BE49-F238E27FC236}">
                <a16:creationId xmlns:a16="http://schemas.microsoft.com/office/drawing/2014/main" id="{3DF3F115-B66B-FE42-A97A-12C28F27AD33}"/>
              </a:ext>
            </a:extLst>
          </p:cNvPr>
          <p:cNvSpPr>
            <a:spLocks noGrp="1"/>
          </p:cNvSpPr>
          <p:nvPr>
            <p:ph type="title"/>
          </p:nvPr>
        </p:nvSpPr>
        <p:spPr>
          <a:xfrm>
            <a:off x="1847850" y="457201"/>
            <a:ext cx="9144000" cy="760413"/>
          </a:xfrm>
        </p:spPr>
        <p:txBody>
          <a:bodyPr/>
          <a:lstStyle/>
          <a:p>
            <a:pPr>
              <a:defRPr/>
            </a:pPr>
            <a:r>
              <a:rPr lang="fr-FR" altLang="fr-FR" dirty="0"/>
              <a:t>La technique d’</a:t>
            </a:r>
            <a:r>
              <a:rPr lang="fr-FR" altLang="fr-FR" dirty="0" err="1"/>
              <a:t>hypnosédation</a:t>
            </a:r>
            <a:endParaRPr lang="fr-FR" altLang="fr-FR" dirty="0"/>
          </a:p>
        </p:txBody>
      </p:sp>
      <p:sp>
        <p:nvSpPr>
          <p:cNvPr id="3" name="Espace réservé du contenu 2">
            <a:extLst>
              <a:ext uri="{FF2B5EF4-FFF2-40B4-BE49-F238E27FC236}">
                <a16:creationId xmlns:a16="http://schemas.microsoft.com/office/drawing/2014/main" id="{743CD391-222F-7748-8469-485FE8335EDD}"/>
              </a:ext>
            </a:extLst>
          </p:cNvPr>
          <p:cNvSpPr>
            <a:spLocks noGrp="1"/>
          </p:cNvSpPr>
          <p:nvPr>
            <p:ph idx="1"/>
          </p:nvPr>
        </p:nvSpPr>
        <p:spPr>
          <a:xfrm>
            <a:off x="865188" y="1320007"/>
            <a:ext cx="10126662" cy="4114800"/>
          </a:xfrm>
        </p:spPr>
        <p:txBody>
          <a:bodyPr/>
          <a:lstStyle/>
          <a:p>
            <a:pPr eaLnBrk="1" hangingPunct="1">
              <a:spcBef>
                <a:spcPct val="50000"/>
              </a:spcBef>
              <a:buClr>
                <a:srgbClr val="CC0099"/>
              </a:buClr>
              <a:buFont typeface="Wingdings" pitchFamily="2" charset="2"/>
              <a:buChar char="§"/>
            </a:pPr>
            <a:r>
              <a:rPr lang="fr-FR" altLang="fr-FR" sz="2400" dirty="0">
                <a:solidFill>
                  <a:srgbClr val="004494"/>
                </a:solidFill>
              </a:rPr>
              <a:t>Une </a:t>
            </a:r>
            <a:r>
              <a:rPr lang="fr-FR" altLang="fr-FR" sz="2400" dirty="0">
                <a:solidFill>
                  <a:srgbClr val="C00000"/>
                </a:solidFill>
              </a:rPr>
              <a:t>technique</a:t>
            </a:r>
            <a:r>
              <a:rPr lang="fr-FR" altLang="fr-FR" sz="2400" dirty="0">
                <a:solidFill>
                  <a:srgbClr val="004494"/>
                </a:solidFill>
              </a:rPr>
              <a:t> </a:t>
            </a:r>
            <a:r>
              <a:rPr lang="fr-FR" altLang="fr-FR" sz="2400" dirty="0">
                <a:solidFill>
                  <a:srgbClr val="C00000"/>
                </a:solidFill>
              </a:rPr>
              <a:t>anesthésique </a:t>
            </a:r>
            <a:r>
              <a:rPr lang="fr-FR" altLang="fr-FR" sz="2400" dirty="0">
                <a:solidFill>
                  <a:srgbClr val="004494"/>
                </a:solidFill>
              </a:rPr>
              <a:t>associant</a:t>
            </a:r>
          </a:p>
          <a:p>
            <a:pPr lvl="1">
              <a:buClr>
                <a:srgbClr val="CC0099"/>
              </a:buClr>
              <a:buFont typeface="Wingdings" pitchFamily="2" charset="2"/>
              <a:buChar char="ü"/>
            </a:pPr>
            <a:r>
              <a:rPr lang="fr-FR" altLang="fr-FR" sz="2400" dirty="0">
                <a:solidFill>
                  <a:srgbClr val="004494"/>
                </a:solidFill>
              </a:rPr>
              <a:t>AL / ALR</a:t>
            </a:r>
          </a:p>
          <a:p>
            <a:pPr lvl="1">
              <a:buClr>
                <a:srgbClr val="CC0099"/>
              </a:buClr>
              <a:buFont typeface="Wingdings" pitchFamily="2" charset="2"/>
              <a:buChar char="ü"/>
            </a:pPr>
            <a:r>
              <a:rPr lang="fr-FR" altLang="fr-FR" sz="2400" dirty="0">
                <a:solidFill>
                  <a:srgbClr val="004494"/>
                </a:solidFill>
              </a:rPr>
              <a:t>Analgésie continue intraveineuse </a:t>
            </a:r>
          </a:p>
          <a:p>
            <a:pPr lvl="1">
              <a:buClr>
                <a:srgbClr val="CC0099"/>
              </a:buClr>
              <a:buFont typeface="Wingdings" pitchFamily="2" charset="2"/>
              <a:buChar char="ü"/>
            </a:pPr>
            <a:r>
              <a:rPr lang="fr-FR" altLang="fr-FR" sz="2400" dirty="0">
                <a:solidFill>
                  <a:srgbClr val="004494"/>
                </a:solidFill>
              </a:rPr>
              <a:t>Hypnose</a:t>
            </a:r>
          </a:p>
          <a:p>
            <a:pPr>
              <a:spcBef>
                <a:spcPct val="50000"/>
              </a:spcBef>
              <a:buClr>
                <a:srgbClr val="CC0099"/>
              </a:buClr>
              <a:buFont typeface="Wingdings" pitchFamily="2" charset="2"/>
              <a:buChar char="§"/>
            </a:pPr>
            <a:r>
              <a:rPr lang="fr-FR" altLang="fr-FR" sz="2400" dirty="0">
                <a:solidFill>
                  <a:srgbClr val="004494"/>
                </a:solidFill>
              </a:rPr>
              <a:t>Chirurgie du ORL, sein, gynéco, orthopédique, plastique, dentaire</a:t>
            </a:r>
          </a:p>
          <a:p>
            <a:pPr marL="457200" lvl="1" indent="0" eaLnBrk="1" hangingPunct="1">
              <a:buClr>
                <a:srgbClr val="CC0099"/>
              </a:buClr>
              <a:buNone/>
            </a:pPr>
            <a:endParaRPr lang="fr-FR" altLang="fr-FR" sz="2400" dirty="0">
              <a:solidFill>
                <a:srgbClr val="004494"/>
              </a:solidFill>
            </a:endParaRPr>
          </a:p>
          <a:p>
            <a:endParaRPr lang="fr-FR" altLang="fr-FR" dirty="0">
              <a:solidFill>
                <a:schemeClr val="tx2"/>
              </a:solidFill>
            </a:endParaRPr>
          </a:p>
        </p:txBody>
      </p:sp>
      <p:sp>
        <p:nvSpPr>
          <p:cNvPr id="4" name="Rectangle 17">
            <a:extLst>
              <a:ext uri="{FF2B5EF4-FFF2-40B4-BE49-F238E27FC236}">
                <a16:creationId xmlns:a16="http://schemas.microsoft.com/office/drawing/2014/main" id="{A6C745F8-EEE3-1745-AB44-38B03F571AD5}"/>
              </a:ext>
            </a:extLst>
          </p:cNvPr>
          <p:cNvSpPr>
            <a:spLocks noChangeArrowheads="1"/>
          </p:cNvSpPr>
          <p:nvPr/>
        </p:nvSpPr>
        <p:spPr bwMode="auto">
          <a:xfrm>
            <a:off x="1760538" y="4975225"/>
            <a:ext cx="1905000" cy="838200"/>
          </a:xfrm>
          <a:prstGeom prst="rect">
            <a:avLst/>
          </a:prstGeom>
          <a:solidFill>
            <a:schemeClr val="accent5">
              <a:lumMod val="40000"/>
              <a:lumOff val="60000"/>
            </a:schemeClr>
          </a:solidFill>
          <a:ln w="9525">
            <a:noFill/>
            <a:miter lim="800000"/>
            <a:headEnd/>
            <a:tailEn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defRPr/>
            </a:pPr>
            <a:r>
              <a:rPr lang="fr-FR" altLang="fr-FR" sz="2400" dirty="0">
                <a:solidFill>
                  <a:srgbClr val="1F497D"/>
                </a:solidFill>
                <a:latin typeface="Arial" charset="0"/>
                <a:cs typeface="Arial" charset="0"/>
              </a:rPr>
              <a:t>HYPNOSE</a:t>
            </a:r>
            <a:endParaRPr lang="en-GB" altLang="fr-FR" sz="2400" dirty="0">
              <a:solidFill>
                <a:srgbClr val="1F497D"/>
              </a:solidFill>
              <a:latin typeface="Arial" charset="0"/>
              <a:cs typeface="Arial" charset="0"/>
            </a:endParaRPr>
          </a:p>
        </p:txBody>
      </p:sp>
      <p:sp>
        <p:nvSpPr>
          <p:cNvPr id="5" name="Oval 12">
            <a:extLst>
              <a:ext uri="{FF2B5EF4-FFF2-40B4-BE49-F238E27FC236}">
                <a16:creationId xmlns:a16="http://schemas.microsoft.com/office/drawing/2014/main" id="{F899C1D4-8900-DA4D-A85E-E195C8694DFE}"/>
              </a:ext>
            </a:extLst>
          </p:cNvPr>
          <p:cNvSpPr>
            <a:spLocks noChangeArrowheads="1"/>
          </p:cNvSpPr>
          <p:nvPr/>
        </p:nvSpPr>
        <p:spPr bwMode="auto">
          <a:xfrm>
            <a:off x="3935413" y="4397375"/>
            <a:ext cx="1905000" cy="1828800"/>
          </a:xfrm>
          <a:prstGeom prst="ellipse">
            <a:avLst/>
          </a:prstGeom>
          <a:solidFill>
            <a:schemeClr val="accent5">
              <a:lumMod val="40000"/>
              <a:lumOff val="60000"/>
            </a:schemeClr>
          </a:solidFill>
          <a:ln>
            <a:noFill/>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defRPr/>
            </a:pPr>
            <a:r>
              <a:rPr lang="fr-FR" altLang="fr-FR" sz="2400">
                <a:solidFill>
                  <a:srgbClr val="1F497D"/>
                </a:solidFill>
                <a:latin typeface="Arial" charset="0"/>
                <a:cs typeface="Arial" charset="0"/>
              </a:rPr>
              <a:t>Conscience</a:t>
            </a:r>
            <a:endParaRPr lang="en-GB" altLang="fr-FR" sz="2400">
              <a:solidFill>
                <a:srgbClr val="1F497D"/>
              </a:solidFill>
              <a:latin typeface="Arial" charset="0"/>
              <a:cs typeface="Arial" charset="0"/>
            </a:endParaRPr>
          </a:p>
        </p:txBody>
      </p:sp>
      <p:sp>
        <p:nvSpPr>
          <p:cNvPr id="6" name="Oval 11">
            <a:extLst>
              <a:ext uri="{FF2B5EF4-FFF2-40B4-BE49-F238E27FC236}">
                <a16:creationId xmlns:a16="http://schemas.microsoft.com/office/drawing/2014/main" id="{6321FBC4-B6F6-7C47-88C7-6ABC42E35DB0}"/>
              </a:ext>
            </a:extLst>
          </p:cNvPr>
          <p:cNvSpPr>
            <a:spLocks noChangeArrowheads="1"/>
          </p:cNvSpPr>
          <p:nvPr/>
        </p:nvSpPr>
        <p:spPr bwMode="auto">
          <a:xfrm>
            <a:off x="5734050" y="4365625"/>
            <a:ext cx="1828800" cy="1828800"/>
          </a:xfrm>
          <a:prstGeom prst="ellipse">
            <a:avLst/>
          </a:pr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2400">
                <a:solidFill>
                  <a:srgbClr val="1F497D"/>
                </a:solidFill>
                <a:latin typeface="Arial" panose="020B0604020202020204" pitchFamily="34" charset="0"/>
              </a:rPr>
              <a:t>Analgésie</a:t>
            </a:r>
            <a:endParaRPr lang="en-GB" altLang="fr-FR" sz="2400">
              <a:solidFill>
                <a:srgbClr val="1F497D"/>
              </a:solidFill>
              <a:latin typeface="Arial" panose="020B0604020202020204" pitchFamily="34" charset="0"/>
            </a:endParaRPr>
          </a:p>
        </p:txBody>
      </p:sp>
      <p:sp>
        <p:nvSpPr>
          <p:cNvPr id="7" name="Rectangle 13">
            <a:extLst>
              <a:ext uri="{FF2B5EF4-FFF2-40B4-BE49-F238E27FC236}">
                <a16:creationId xmlns:a16="http://schemas.microsoft.com/office/drawing/2014/main" id="{CFD1963A-ED02-5D49-8B7F-A33FF7DD115F}"/>
              </a:ext>
            </a:extLst>
          </p:cNvPr>
          <p:cNvSpPr>
            <a:spLocks noChangeArrowheads="1"/>
          </p:cNvSpPr>
          <p:nvPr/>
        </p:nvSpPr>
        <p:spPr bwMode="auto">
          <a:xfrm>
            <a:off x="8066088" y="4365625"/>
            <a:ext cx="1993900" cy="914400"/>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2000">
                <a:solidFill>
                  <a:srgbClr val="1F497D"/>
                </a:solidFill>
                <a:latin typeface="Arial" panose="020B0604020202020204" pitchFamily="34" charset="0"/>
              </a:rPr>
              <a:t>Morphinique </a:t>
            </a:r>
          </a:p>
          <a:p>
            <a:pPr algn="ctr">
              <a:spcBef>
                <a:spcPct val="0"/>
              </a:spcBef>
              <a:buFontTx/>
              <a:buNone/>
            </a:pPr>
            <a:r>
              <a:rPr lang="fr-FR" altLang="fr-FR" sz="2000">
                <a:solidFill>
                  <a:srgbClr val="1F497D"/>
                </a:solidFill>
                <a:latin typeface="Arial" panose="020B0604020202020204" pitchFamily="34" charset="0"/>
              </a:rPr>
              <a:t>très courte </a:t>
            </a:r>
          </a:p>
          <a:p>
            <a:pPr algn="ctr">
              <a:spcBef>
                <a:spcPct val="0"/>
              </a:spcBef>
              <a:buFontTx/>
              <a:buNone/>
            </a:pPr>
            <a:r>
              <a:rPr lang="fr-FR" altLang="fr-FR" sz="2000">
                <a:solidFill>
                  <a:srgbClr val="1F497D"/>
                </a:solidFill>
                <a:latin typeface="Arial" panose="020B0604020202020204" pitchFamily="34" charset="0"/>
              </a:rPr>
              <a:t>durée d’action</a:t>
            </a:r>
            <a:endParaRPr lang="en-GB" altLang="fr-FR" sz="2000">
              <a:solidFill>
                <a:srgbClr val="1F497D"/>
              </a:solidFill>
              <a:latin typeface="Arial" panose="020B0604020202020204" pitchFamily="34" charset="0"/>
            </a:endParaRPr>
          </a:p>
        </p:txBody>
      </p:sp>
      <p:sp>
        <p:nvSpPr>
          <p:cNvPr id="8" name="Rectangle 14">
            <a:extLst>
              <a:ext uri="{FF2B5EF4-FFF2-40B4-BE49-F238E27FC236}">
                <a16:creationId xmlns:a16="http://schemas.microsoft.com/office/drawing/2014/main" id="{C15A8C43-16DF-4546-A32B-05BE985B22F5}"/>
              </a:ext>
            </a:extLst>
          </p:cNvPr>
          <p:cNvSpPr>
            <a:spLocks noChangeArrowheads="1"/>
          </p:cNvSpPr>
          <p:nvPr/>
        </p:nvSpPr>
        <p:spPr bwMode="auto">
          <a:xfrm>
            <a:off x="8077200" y="5589588"/>
            <a:ext cx="1982788" cy="773112"/>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2400">
                <a:solidFill>
                  <a:srgbClr val="1F497D"/>
                </a:solidFill>
                <a:latin typeface="Arial" panose="020B0604020202020204" pitchFamily="34" charset="0"/>
              </a:rPr>
              <a:t>AL ou ALR </a:t>
            </a:r>
            <a:endParaRPr lang="en-GB" altLang="fr-FR" sz="2400">
              <a:solidFill>
                <a:srgbClr val="1F497D"/>
              </a:solidFill>
              <a:latin typeface="Arial" panose="020B0604020202020204" pitchFamily="34" charset="0"/>
            </a:endParaRPr>
          </a:p>
        </p:txBody>
      </p:sp>
      <p:pic>
        <p:nvPicPr>
          <p:cNvPr id="9" name="Image 8">
            <a:extLst>
              <a:ext uri="{FF2B5EF4-FFF2-40B4-BE49-F238E27FC236}">
                <a16:creationId xmlns:a16="http://schemas.microsoft.com/office/drawing/2014/main" id="{183E2D03-DF78-5340-9488-84FB396CA4AA}"/>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7592356" y="1266493"/>
            <a:ext cx="3612368" cy="2031957"/>
          </a:xfrm>
          <a:prstGeom prst="rect">
            <a:avLst/>
          </a:prstGeom>
        </p:spPr>
      </p:pic>
    </p:spTree>
    <p:extLst>
      <p:ext uri="{BB962C8B-B14F-4D97-AF65-F5344CB8AC3E}">
        <p14:creationId xmlns:p14="http://schemas.microsoft.com/office/powerpoint/2010/main" val="1117338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6"/>
                                        </p:tgtEl>
                                        <p:attrNameLst>
                                          <p:attrName>style.visibility</p:attrName>
                                        </p:attrNameLst>
                                      </p:cBhvr>
                                      <p:to>
                                        <p:strVal val="visible"/>
                                      </p:to>
                                    </p:set>
                                  </p:childTnLst>
                                </p:cTn>
                              </p:par>
                            </p:childTnLst>
                          </p:cTn>
                        </p:par>
                        <p:par>
                          <p:cTn id="14" fill="hold" nodeType="afterGroup">
                            <p:stCondLst>
                              <p:cond delay="1000"/>
                            </p:stCondLst>
                            <p:childTnLst>
                              <p:par>
                                <p:cTn id="15" presetID="1" presetClass="entr" presetSubtype="0" fill="hold" grpId="0" nodeType="afterEffect">
                                  <p:stCondLst>
                                    <p:cond delay="0"/>
                                  </p:stCondLst>
                                  <p:childTnLst>
                                    <p:set>
                                      <p:cBhvr>
                                        <p:cTn id="16" dur="1" fill="hold">
                                          <p:stCondLst>
                                            <p:cond delay="499"/>
                                          </p:stCondLst>
                                        </p:cTn>
                                        <p:tgtEl>
                                          <p:spTgt spid="4"/>
                                        </p:tgtEl>
                                        <p:attrNameLst>
                                          <p:attrName>style.visibility</p:attrName>
                                        </p:attrNameLst>
                                      </p:cBhvr>
                                      <p:to>
                                        <p:strVal val="visible"/>
                                      </p:to>
                                    </p:set>
                                  </p:childTnLst>
                                </p:cTn>
                              </p:par>
                            </p:childTnLst>
                          </p:cTn>
                        </p:par>
                        <p:par>
                          <p:cTn id="17" fill="hold" nodeType="afterGroup">
                            <p:stCondLst>
                              <p:cond delay="1500"/>
                            </p:stCondLst>
                            <p:childTnLst>
                              <p:par>
                                <p:cTn id="18" presetID="1" presetClass="entr" presetSubtype="0" fill="hold" grpId="0" nodeType="afterEffect">
                                  <p:stCondLst>
                                    <p:cond delay="0"/>
                                  </p:stCondLst>
                                  <p:childTnLst>
                                    <p:set>
                                      <p:cBhvr>
                                        <p:cTn id="19" dur="1" fill="hold">
                                          <p:stCondLst>
                                            <p:cond delay="499"/>
                                          </p:stCondLst>
                                        </p:cTn>
                                        <p:tgtEl>
                                          <p:spTgt spid="7"/>
                                        </p:tgtEl>
                                        <p:attrNameLst>
                                          <p:attrName>style.visibility</p:attrName>
                                        </p:attrNameLst>
                                      </p:cBhvr>
                                      <p:to>
                                        <p:strVal val="visible"/>
                                      </p:to>
                                    </p:set>
                                  </p:childTnLst>
                                </p:cTn>
                              </p:par>
                            </p:childTnLst>
                          </p:cTn>
                        </p:par>
                        <p:par>
                          <p:cTn id="20" fill="hold" nodeType="afterGroup">
                            <p:stCondLst>
                              <p:cond delay="2000"/>
                            </p:stCondLst>
                            <p:childTnLst>
                              <p:par>
                                <p:cTn id="21" presetID="1" presetClass="entr" presetSubtype="0" fill="hold" grpId="0" nodeType="afterEffect">
                                  <p:stCondLst>
                                    <p:cond delay="0"/>
                                  </p:stCondLst>
                                  <p:childTnLst>
                                    <p:set>
                                      <p:cBhvr>
                                        <p:cTn id="22"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nimBg="1" autoUpdateAnimBg="0"/>
      <p:bldP spid="5" grpId="0" animBg="1" autoUpdateAnimBg="0"/>
      <p:bldP spid="6" grpId="0" animBg="1" autoUpdateAnimBg="0"/>
      <p:bldP spid="7" grpId="0" animBg="1" autoUpdateAnimBg="0"/>
      <p:bldP spid="8"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58C536-7193-4F47-A592-5066FA563035}"/>
              </a:ext>
            </a:extLst>
          </p:cNvPr>
          <p:cNvSpPr>
            <a:spLocks noGrp="1"/>
          </p:cNvSpPr>
          <p:nvPr>
            <p:ph type="title"/>
          </p:nvPr>
        </p:nvSpPr>
        <p:spPr>
          <a:xfrm>
            <a:off x="837389" y="404970"/>
            <a:ext cx="8939213" cy="1143000"/>
          </a:xfrm>
        </p:spPr>
        <p:txBody>
          <a:bodyPr>
            <a:normAutofit fontScale="90000"/>
          </a:bodyPr>
          <a:lstStyle/>
          <a:p>
            <a:pPr eaLnBrk="1" hangingPunct="1"/>
            <a:r>
              <a:rPr lang="fr-FR" altLang="fr-FR" sz="3100" dirty="0"/>
              <a:t>Lang EV, </a:t>
            </a:r>
            <a:r>
              <a:rPr lang="fr-FR" altLang="fr-FR" sz="3100" dirty="0" err="1"/>
              <a:t>Benotsch</a:t>
            </a:r>
            <a:r>
              <a:rPr lang="fr-FR" altLang="fr-FR" sz="3100" dirty="0"/>
              <a:t> EG et al. </a:t>
            </a:r>
            <a:br>
              <a:rPr lang="fr-FR" altLang="fr-FR" sz="2700" dirty="0"/>
            </a:br>
            <a:r>
              <a:rPr lang="fr-FR" altLang="fr-FR" sz="2200" dirty="0"/>
              <a:t>The Lancet 2000, 355, 9214. 1486-90</a:t>
            </a:r>
            <a:br>
              <a:rPr lang="fr-FR" altLang="fr-FR" sz="2700" dirty="0"/>
            </a:br>
            <a:r>
              <a:rPr lang="en-US" altLang="fr-FR" sz="2000" i="1" dirty="0"/>
              <a:t>Adjunctive non-pharmacological analgesia for invasive medical procedures: </a:t>
            </a:r>
            <a:br>
              <a:rPr lang="en-US" altLang="fr-FR" sz="2000" i="1" dirty="0"/>
            </a:br>
            <a:r>
              <a:rPr lang="en-US" altLang="fr-FR" sz="2000" i="1" dirty="0"/>
              <a:t>a randomized trial</a:t>
            </a:r>
            <a:r>
              <a:rPr lang="en-US" altLang="fr-FR" sz="1300" dirty="0"/>
              <a:t>.</a:t>
            </a:r>
            <a:br>
              <a:rPr lang="en-GB" altLang="fr-FR" sz="1400" dirty="0">
                <a:solidFill>
                  <a:srgbClr val="0070C0"/>
                </a:solidFill>
              </a:rPr>
            </a:br>
            <a:endParaRPr lang="fr-FR" altLang="fr-FR" sz="3200" dirty="0">
              <a:solidFill>
                <a:srgbClr val="0070C0"/>
              </a:solidFill>
            </a:endParaRPr>
          </a:p>
        </p:txBody>
      </p:sp>
      <p:pic>
        <p:nvPicPr>
          <p:cNvPr id="5" name="Picture 5" descr="Full-size image (8 K)">
            <a:extLst>
              <a:ext uri="{FF2B5EF4-FFF2-40B4-BE49-F238E27FC236}">
                <a16:creationId xmlns:a16="http://schemas.microsoft.com/office/drawing/2014/main" id="{0B97481B-CD76-8B49-921E-B090943BFE8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104064" y="2057810"/>
            <a:ext cx="3939356" cy="2259009"/>
          </a:xfrm>
          <a:noFill/>
        </p:spPr>
      </p:pic>
      <p:pic>
        <p:nvPicPr>
          <p:cNvPr id="210947" name="Picture 2">
            <a:extLst>
              <a:ext uri="{FF2B5EF4-FFF2-40B4-BE49-F238E27FC236}">
                <a16:creationId xmlns:a16="http://schemas.microsoft.com/office/drawing/2014/main" id="{8A16B06C-823A-2E43-AA21-C41E3E0C0F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3497" y="158751"/>
            <a:ext cx="1305256" cy="1635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7CC0FC45-0F4F-EE4A-8731-F25B826033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4065" y="4286159"/>
            <a:ext cx="3975062" cy="2455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FFE4D59D-E3D6-2746-9A6A-B5C38A3D279B}"/>
              </a:ext>
            </a:extLst>
          </p:cNvPr>
          <p:cNvSpPr>
            <a:spLocks noChangeArrowheads="1"/>
          </p:cNvSpPr>
          <p:nvPr/>
        </p:nvSpPr>
        <p:spPr bwMode="auto">
          <a:xfrm>
            <a:off x="946297" y="3542083"/>
            <a:ext cx="5699051"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Clr>
                <a:srgbClr val="C00000"/>
              </a:buClr>
              <a:buFont typeface="Wingdings" pitchFamily="2" charset="2"/>
              <a:buChar char="ü"/>
            </a:pPr>
            <a:r>
              <a:rPr lang="fr-FR" altLang="fr-FR" sz="2400" dirty="0">
                <a:solidFill>
                  <a:srgbClr val="C00000"/>
                </a:solidFill>
                <a:latin typeface="Arial" panose="020B0604020202020204" pitchFamily="34" charset="0"/>
              </a:rPr>
              <a:t>↓ Anxiété</a:t>
            </a:r>
          </a:p>
          <a:p>
            <a:pPr eaLnBrk="1" hangingPunct="1">
              <a:spcBef>
                <a:spcPct val="0"/>
              </a:spcBef>
              <a:buClr>
                <a:srgbClr val="C00000"/>
              </a:buClr>
              <a:buFont typeface="Wingdings" pitchFamily="2" charset="2"/>
              <a:buChar char="ü"/>
            </a:pPr>
            <a:r>
              <a:rPr lang="fr-FR" altLang="fr-FR" sz="2400" dirty="0">
                <a:solidFill>
                  <a:srgbClr val="C00000"/>
                </a:solidFill>
                <a:latin typeface="Arial" panose="020B0604020202020204" pitchFamily="34" charset="0"/>
              </a:rPr>
              <a:t>↓ douleur  </a:t>
            </a:r>
            <a:r>
              <a:rPr lang="fr-FR" altLang="fr-FR" sz="2400" dirty="0">
                <a:solidFill>
                  <a:srgbClr val="CC0099"/>
                </a:solidFill>
                <a:latin typeface="Arial" panose="020B0604020202020204" pitchFamily="34" charset="0"/>
              </a:rPr>
              <a:t>	</a:t>
            </a:r>
            <a:r>
              <a:rPr lang="fr-FR" altLang="fr-FR" sz="2000" dirty="0">
                <a:latin typeface="Arial" panose="020B0604020202020204" pitchFamily="34" charset="0"/>
              </a:rPr>
              <a:t>H&lt;&lt;S 	p&lt;0.0001</a:t>
            </a:r>
          </a:p>
          <a:p>
            <a:pPr eaLnBrk="1" hangingPunct="1">
              <a:spcBef>
                <a:spcPct val="50000"/>
              </a:spcBef>
              <a:buFontTx/>
              <a:buNone/>
            </a:pPr>
            <a:r>
              <a:rPr lang="fr-FR" altLang="fr-FR" sz="2000" dirty="0">
                <a:latin typeface="Arial" panose="020B0604020202020204" pitchFamily="34" charset="0"/>
              </a:rPr>
              <a:t>		H&lt;E	p=0.00425</a:t>
            </a:r>
            <a:endParaRPr lang="en-GB" altLang="fr-FR" sz="2000" dirty="0">
              <a:latin typeface="Arial" panose="020B0604020202020204" pitchFamily="34" charset="0"/>
            </a:endParaRPr>
          </a:p>
          <a:p>
            <a:pPr eaLnBrk="1" hangingPunct="1">
              <a:spcBef>
                <a:spcPct val="50000"/>
              </a:spcBef>
              <a:buClr>
                <a:srgbClr val="C00000"/>
              </a:buClr>
              <a:buFont typeface="Wingdings" panose="05000000000000000000" pitchFamily="2" charset="2"/>
              <a:buChar char="ü"/>
            </a:pPr>
            <a:r>
              <a:rPr lang="fr-FR" altLang="fr-FR" sz="2400" dirty="0">
                <a:solidFill>
                  <a:srgbClr val="C00000"/>
                </a:solidFill>
                <a:latin typeface="Arial" panose="020B0604020202020204" pitchFamily="34" charset="0"/>
              </a:rPr>
              <a:t>↓ consommation médicamenteuse </a:t>
            </a:r>
          </a:p>
          <a:p>
            <a:pPr eaLnBrk="1" hangingPunct="1">
              <a:spcBef>
                <a:spcPct val="50000"/>
              </a:spcBef>
              <a:buClr>
                <a:srgbClr val="C00000"/>
              </a:buClr>
              <a:buFont typeface="Wingdings" panose="05000000000000000000" pitchFamily="2" charset="2"/>
              <a:buChar char="ü"/>
            </a:pPr>
            <a:r>
              <a:rPr lang="fr-FR" altLang="fr-FR" sz="2400" b="1" dirty="0">
                <a:solidFill>
                  <a:srgbClr val="C00000"/>
                </a:solidFill>
                <a:latin typeface="Arial" panose="020B0604020202020204" pitchFamily="34" charset="0"/>
              </a:rPr>
              <a:t>↓ </a:t>
            </a:r>
            <a:r>
              <a:rPr lang="fr-FR" altLang="fr-FR" sz="2400" dirty="0">
                <a:solidFill>
                  <a:srgbClr val="C00000"/>
                </a:solidFill>
                <a:latin typeface="Arial" panose="020B0604020202020204" pitchFamily="34" charset="0"/>
              </a:rPr>
              <a:t>durée de procédure 	</a:t>
            </a:r>
          </a:p>
          <a:p>
            <a:pPr eaLnBrk="1" hangingPunct="1">
              <a:spcBef>
                <a:spcPct val="50000"/>
              </a:spcBef>
              <a:buClr>
                <a:srgbClr val="C00000"/>
              </a:buClr>
              <a:buFont typeface="Wingdings" panose="05000000000000000000" pitchFamily="2" charset="2"/>
              <a:buChar char="ü"/>
            </a:pPr>
            <a:r>
              <a:rPr lang="fr-FR" altLang="fr-FR" sz="2400" dirty="0">
                <a:solidFill>
                  <a:srgbClr val="C00000"/>
                </a:solidFill>
                <a:latin typeface="Arial" panose="020B0604020202020204" pitchFamily="34" charset="0"/>
              </a:rPr>
              <a:t>↑ stabilité hémodynamique</a:t>
            </a:r>
          </a:p>
        </p:txBody>
      </p:sp>
      <p:sp>
        <p:nvSpPr>
          <p:cNvPr id="8" name="Rectangle 7">
            <a:extLst>
              <a:ext uri="{FF2B5EF4-FFF2-40B4-BE49-F238E27FC236}">
                <a16:creationId xmlns:a16="http://schemas.microsoft.com/office/drawing/2014/main" id="{8B776B82-9736-FA49-953F-8C7D815E20BB}"/>
              </a:ext>
            </a:extLst>
          </p:cNvPr>
          <p:cNvSpPr>
            <a:spLocks noChangeArrowheads="1"/>
          </p:cNvSpPr>
          <p:nvPr/>
        </p:nvSpPr>
        <p:spPr bwMode="auto">
          <a:xfrm>
            <a:off x="574805" y="1930922"/>
            <a:ext cx="629990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Clr>
                <a:srgbClr val="CC0099"/>
              </a:buClr>
              <a:buFont typeface="Wingdings" pitchFamily="2" charset="2"/>
              <a:buChar char="§"/>
            </a:pPr>
            <a:r>
              <a:rPr lang="fr-FR" altLang="fr-FR" sz="2000" dirty="0">
                <a:solidFill>
                  <a:schemeClr val="accent1">
                    <a:lumMod val="50000"/>
                  </a:schemeClr>
                </a:solidFill>
                <a:latin typeface="Arial" panose="020B0604020202020204" pitchFamily="34" charset="0"/>
              </a:rPr>
              <a:t>Radiologie interventionnelle </a:t>
            </a:r>
          </a:p>
          <a:p>
            <a:pPr eaLnBrk="1" hangingPunct="1">
              <a:spcBef>
                <a:spcPct val="0"/>
              </a:spcBef>
              <a:buClr>
                <a:srgbClr val="CC0099"/>
              </a:buClr>
              <a:buFont typeface="Wingdings" pitchFamily="2" charset="2"/>
              <a:buChar char="§"/>
            </a:pPr>
            <a:r>
              <a:rPr lang="fr-FR" altLang="fr-FR" sz="2000" dirty="0">
                <a:solidFill>
                  <a:schemeClr val="accent1">
                    <a:lumMod val="50000"/>
                  </a:schemeClr>
                </a:solidFill>
                <a:latin typeface="Arial" panose="020B0604020202020204" pitchFamily="34" charset="0"/>
              </a:rPr>
              <a:t>Sédation </a:t>
            </a:r>
            <a:r>
              <a:rPr lang="fr-FR" altLang="fr-FR" sz="2000" dirty="0">
                <a:latin typeface="Arial" panose="020B0604020202020204" pitchFamily="34" charset="0"/>
              </a:rPr>
              <a:t>midazolam/fentanyl </a:t>
            </a:r>
            <a:r>
              <a:rPr lang="fr-FR" altLang="fr-FR" sz="2000" dirty="0">
                <a:solidFill>
                  <a:srgbClr val="004494"/>
                </a:solidFill>
                <a:latin typeface="Arial" panose="020B0604020202020204" pitchFamily="34" charset="0"/>
              </a:rPr>
              <a:t>à la demande</a:t>
            </a:r>
          </a:p>
          <a:p>
            <a:pPr eaLnBrk="1" hangingPunct="1">
              <a:spcBef>
                <a:spcPct val="0"/>
              </a:spcBef>
              <a:buClr>
                <a:srgbClr val="CC0099"/>
              </a:buClr>
              <a:buFont typeface="Wingdings" pitchFamily="2" charset="2"/>
              <a:buChar char="§"/>
            </a:pPr>
            <a:r>
              <a:rPr lang="fr-FR" altLang="fr-FR" sz="2000" dirty="0">
                <a:latin typeface="Arial" panose="020B0604020202020204" pitchFamily="34" charset="0"/>
              </a:rPr>
              <a:t>241 patients randomisés : Soins courants (S) / attention structurée (E) / Hypnose (H)</a:t>
            </a:r>
            <a:r>
              <a:rPr lang="fr-FR" altLang="fr-FR" sz="2400" dirty="0">
                <a:latin typeface="Arial" panose="020B0604020202020204" pitchFamily="34" charset="0"/>
              </a:rPr>
              <a:t>	</a:t>
            </a:r>
            <a:endParaRPr lang="fr-FR" altLang="fr-FR" sz="2400" dirty="0">
              <a:latin typeface="Times New Roman" panose="02020603050405020304" pitchFamily="18" charset="0"/>
            </a:endParaRPr>
          </a:p>
        </p:txBody>
      </p:sp>
    </p:spTree>
    <p:extLst>
      <p:ext uri="{BB962C8B-B14F-4D97-AF65-F5344CB8AC3E}">
        <p14:creationId xmlns:p14="http://schemas.microsoft.com/office/powerpoint/2010/main" val="13652070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75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750"/>
                                        <p:tgtEl>
                                          <p:spTgt spid="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750"/>
                                        <p:tgtEl>
                                          <p:spTgt spid="8">
                                            <p:txEl>
                                              <p:pRg st="2" end="2"/>
                                            </p:txEl>
                                          </p:spTgt>
                                        </p:tgtEl>
                                      </p:cBhvr>
                                    </p:animEffect>
                                  </p:childTnLst>
                                </p:cTn>
                              </p:par>
                            </p:childTnLst>
                          </p:cTn>
                        </p:par>
                        <p:par>
                          <p:cTn id="18" fill="hold" nodeType="afterGroup">
                            <p:stCondLst>
                              <p:cond delay="75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fade">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fade">
                                      <p:cBhvr>
                                        <p:cTn id="34" dur="500"/>
                                        <p:tgtEl>
                                          <p:spTgt spid="7">
                                            <p:txEl>
                                              <p:pRg st="1" end="1"/>
                                            </p:txEl>
                                          </p:spTgt>
                                        </p:tgtEl>
                                      </p:cBhvr>
                                    </p:animEffect>
                                  </p:childTnLst>
                                </p:cTn>
                              </p:par>
                            </p:childTnLst>
                          </p:cTn>
                        </p:par>
                        <p:par>
                          <p:cTn id="35" fill="hold" nodeType="afterGroup">
                            <p:stCondLst>
                              <p:cond delay="500"/>
                            </p:stCondLst>
                            <p:childTnLst>
                              <p:par>
                                <p:cTn id="36" presetID="10" presetClass="entr" presetSubtype="0" fill="hold" nodeType="afterEffect">
                                  <p:stCondLst>
                                    <p:cond delay="0"/>
                                  </p:stCondLst>
                                  <p:childTnLst>
                                    <p:set>
                                      <p:cBhvr>
                                        <p:cTn id="37" dur="1" fill="hold">
                                          <p:stCondLst>
                                            <p:cond delay="0"/>
                                          </p:stCondLst>
                                        </p:cTn>
                                        <p:tgtEl>
                                          <p:spTgt spid="7">
                                            <p:txEl>
                                              <p:pRg st="2" end="2"/>
                                            </p:txEl>
                                          </p:spTgt>
                                        </p:tgtEl>
                                        <p:attrNameLst>
                                          <p:attrName>style.visibility</p:attrName>
                                        </p:attrNameLst>
                                      </p:cBhvr>
                                      <p:to>
                                        <p:strVal val="visible"/>
                                      </p:to>
                                    </p:set>
                                    <p:animEffect transition="in" filter="fade">
                                      <p:cBhvr>
                                        <p:cTn id="38" dur="500"/>
                                        <p:tgtEl>
                                          <p:spTgt spid="7">
                                            <p:txEl>
                                              <p:pRg st="2" end="2"/>
                                            </p:txEl>
                                          </p:spTgt>
                                        </p:tgtEl>
                                      </p:cBhvr>
                                    </p:animEffec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7">
                                            <p:txEl>
                                              <p:pRg st="3" end="3"/>
                                            </p:txEl>
                                          </p:spTgt>
                                        </p:tgtEl>
                                        <p:attrNameLst>
                                          <p:attrName>style.visibility</p:attrName>
                                        </p:attrNameLst>
                                      </p:cBhvr>
                                      <p:to>
                                        <p:strVal val="visible"/>
                                      </p:to>
                                    </p:set>
                                    <p:animEffect transition="in" filter="fade">
                                      <p:cBhvr>
                                        <p:cTn id="42" dur="500"/>
                                        <p:tgtEl>
                                          <p:spTgt spid="7">
                                            <p:txEl>
                                              <p:pRg st="3" end="3"/>
                                            </p:txEl>
                                          </p:spTgt>
                                        </p:tgtEl>
                                      </p:cBhvr>
                                    </p:animEffect>
                                  </p:childTnLst>
                                </p:cTn>
                              </p:par>
                            </p:childTnLst>
                          </p:cTn>
                        </p:par>
                        <p:par>
                          <p:cTn id="43" fill="hold">
                            <p:stCondLst>
                              <p:cond delay="1500"/>
                            </p:stCondLst>
                            <p:childTnLst>
                              <p:par>
                                <p:cTn id="44" presetID="10" presetClass="entr" presetSubtype="0" fill="hold" nodeType="afterEffect">
                                  <p:stCondLst>
                                    <p:cond delay="0"/>
                                  </p:stCondLst>
                                  <p:childTnLst>
                                    <p:set>
                                      <p:cBhvr>
                                        <p:cTn id="45" dur="1" fill="hold">
                                          <p:stCondLst>
                                            <p:cond delay="0"/>
                                          </p:stCondLst>
                                        </p:cTn>
                                        <p:tgtEl>
                                          <p:spTgt spid="7">
                                            <p:txEl>
                                              <p:pRg st="4" end="4"/>
                                            </p:txEl>
                                          </p:spTgt>
                                        </p:tgtEl>
                                        <p:attrNameLst>
                                          <p:attrName>style.visibility</p:attrName>
                                        </p:attrNameLst>
                                      </p:cBhvr>
                                      <p:to>
                                        <p:strVal val="visible"/>
                                      </p:to>
                                    </p:set>
                                    <p:animEffect transition="in" filter="fade">
                                      <p:cBhvr>
                                        <p:cTn id="46" dur="500"/>
                                        <p:tgtEl>
                                          <p:spTgt spid="7">
                                            <p:txEl>
                                              <p:pRg st="4" end="4"/>
                                            </p:txEl>
                                          </p:spTgt>
                                        </p:tgtEl>
                                      </p:cBhvr>
                                    </p:animEffect>
                                  </p:childTnLst>
                                </p:cTn>
                              </p:par>
                            </p:childTnLst>
                          </p:cTn>
                        </p:par>
                        <p:par>
                          <p:cTn id="47" fill="hold">
                            <p:stCondLst>
                              <p:cond delay="2000"/>
                            </p:stCondLst>
                            <p:childTnLst>
                              <p:par>
                                <p:cTn id="48" presetID="10" presetClass="entr" presetSubtype="0" fill="hold" nodeType="afterEffect">
                                  <p:stCondLst>
                                    <p:cond delay="0"/>
                                  </p:stCondLst>
                                  <p:childTnLst>
                                    <p:set>
                                      <p:cBhvr>
                                        <p:cTn id="49" dur="1" fill="hold">
                                          <p:stCondLst>
                                            <p:cond delay="0"/>
                                          </p:stCondLst>
                                        </p:cTn>
                                        <p:tgtEl>
                                          <p:spTgt spid="7">
                                            <p:txEl>
                                              <p:pRg st="5" end="5"/>
                                            </p:txEl>
                                          </p:spTgt>
                                        </p:tgtEl>
                                        <p:attrNameLst>
                                          <p:attrName>style.visibility</p:attrName>
                                        </p:attrNameLst>
                                      </p:cBhvr>
                                      <p:to>
                                        <p:strVal val="visible"/>
                                      </p:to>
                                    </p:set>
                                    <p:animEffect transition="in" filter="fade">
                                      <p:cBhvr>
                                        <p:cTn id="50"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0" name="Titre 1">
            <a:extLst>
              <a:ext uri="{FF2B5EF4-FFF2-40B4-BE49-F238E27FC236}">
                <a16:creationId xmlns:a16="http://schemas.microsoft.com/office/drawing/2014/main" id="{808DE25A-F06C-FD4F-9BF3-7DAEC8C438E0}"/>
              </a:ext>
            </a:extLst>
          </p:cNvPr>
          <p:cNvSpPr>
            <a:spLocks noGrp="1"/>
          </p:cNvSpPr>
          <p:nvPr>
            <p:ph type="title"/>
          </p:nvPr>
        </p:nvSpPr>
        <p:spPr>
          <a:xfrm>
            <a:off x="2039938" y="333375"/>
            <a:ext cx="8229600" cy="1143000"/>
          </a:xfrm>
        </p:spPr>
        <p:txBody>
          <a:bodyPr>
            <a:normAutofit fontScale="90000"/>
          </a:bodyPr>
          <a:lstStyle/>
          <a:p>
            <a:pPr>
              <a:defRPr/>
            </a:pPr>
            <a:r>
              <a:rPr lang="fr-FR" altLang="fr-FR" sz="3100" dirty="0"/>
              <a:t>A Marcou, A Livartowski.  </a:t>
            </a:r>
            <a:br>
              <a:rPr lang="fr-FR" altLang="fr-FR" sz="2800" dirty="0"/>
            </a:br>
            <a:r>
              <a:rPr lang="fr-FR" altLang="fr-FR" sz="2200" dirty="0"/>
              <a:t>Congrès ENCC 2011.</a:t>
            </a:r>
            <a:br>
              <a:rPr lang="fr-FR" altLang="fr-FR" sz="2000" dirty="0"/>
            </a:br>
            <a:r>
              <a:rPr lang="fr-FR" altLang="fr-FR" sz="2000" i="1" dirty="0"/>
              <a:t>Evaluation de la performance de l’</a:t>
            </a:r>
            <a:r>
              <a:rPr lang="fr-FR" altLang="fr-FR" sz="2000" i="1" dirty="0" err="1"/>
              <a:t>hypnosédation</a:t>
            </a:r>
            <a:r>
              <a:rPr lang="fr-FR" altLang="fr-FR" sz="2000" i="1" dirty="0"/>
              <a:t> en chirurgie ambulatoire</a:t>
            </a:r>
            <a:endParaRPr lang="fr-FR" altLang="fr-FR" sz="2000" dirty="0"/>
          </a:p>
        </p:txBody>
      </p:sp>
      <p:graphicFrame>
        <p:nvGraphicFramePr>
          <p:cNvPr id="2" name="Tableau 1">
            <a:extLst>
              <a:ext uri="{FF2B5EF4-FFF2-40B4-BE49-F238E27FC236}">
                <a16:creationId xmlns:a16="http://schemas.microsoft.com/office/drawing/2014/main" id="{8CCA136C-3D7F-C14F-87C0-CD8783B360EA}"/>
              </a:ext>
            </a:extLst>
          </p:cNvPr>
          <p:cNvGraphicFramePr>
            <a:graphicFrameLocks noGrp="1"/>
          </p:cNvGraphicFramePr>
          <p:nvPr>
            <p:extLst>
              <p:ext uri="{D42A27DB-BD31-4B8C-83A1-F6EECF244321}">
                <p14:modId xmlns:p14="http://schemas.microsoft.com/office/powerpoint/2010/main" val="2303824177"/>
              </p:ext>
            </p:extLst>
          </p:nvPr>
        </p:nvGraphicFramePr>
        <p:xfrm>
          <a:off x="1727903" y="1726574"/>
          <a:ext cx="8472487" cy="3475080"/>
        </p:xfrm>
        <a:graphic>
          <a:graphicData uri="http://schemas.openxmlformats.org/drawingml/2006/table">
            <a:tbl>
              <a:tblPr firstRow="1" bandRow="1">
                <a:tableStyleId>{93296810-A885-4BE3-A3E7-6D5BEEA58F35}</a:tableStyleId>
              </a:tblPr>
              <a:tblGrid>
                <a:gridCol w="3528485">
                  <a:extLst>
                    <a:ext uri="{9D8B030D-6E8A-4147-A177-3AD203B41FA5}">
                      <a16:colId xmlns:a16="http://schemas.microsoft.com/office/drawing/2014/main" val="20000"/>
                    </a:ext>
                  </a:extLst>
                </a:gridCol>
                <a:gridCol w="2304317">
                  <a:extLst>
                    <a:ext uri="{9D8B030D-6E8A-4147-A177-3AD203B41FA5}">
                      <a16:colId xmlns:a16="http://schemas.microsoft.com/office/drawing/2014/main" val="20001"/>
                    </a:ext>
                  </a:extLst>
                </a:gridCol>
                <a:gridCol w="2639685">
                  <a:extLst>
                    <a:ext uri="{9D8B030D-6E8A-4147-A177-3AD203B41FA5}">
                      <a16:colId xmlns:a16="http://schemas.microsoft.com/office/drawing/2014/main" val="20002"/>
                    </a:ext>
                  </a:extLst>
                </a:gridCol>
              </a:tblGrid>
              <a:tr h="457255">
                <a:tc>
                  <a:txBody>
                    <a:bodyPr/>
                    <a:lstStyle/>
                    <a:p>
                      <a:endParaRPr lang="fr-FR" sz="1900" dirty="0">
                        <a:solidFill>
                          <a:schemeClr val="tx2"/>
                        </a:solidFill>
                      </a:endParaRPr>
                    </a:p>
                  </a:txBody>
                  <a:tcPr marL="91442" marR="91442" marT="45727" marB="4572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cap="none" normalizeH="0" baseline="0" dirty="0">
                          <a:ln>
                            <a:noFill/>
                          </a:ln>
                          <a:solidFill>
                            <a:schemeClr val="tx2"/>
                          </a:solidFill>
                          <a:effectLst/>
                          <a:latin typeface="+mn-lt"/>
                        </a:rPr>
                        <a:t>AG</a:t>
                      </a:r>
                      <a:endParaRPr kumimoji="0" lang="en-GB" sz="2400" b="0" i="0" u="none" strike="noStrike" cap="none" normalizeH="0" baseline="0" dirty="0">
                        <a:ln>
                          <a:noFill/>
                        </a:ln>
                        <a:solidFill>
                          <a:schemeClr val="tx2"/>
                        </a:solidFill>
                        <a:effectLst/>
                        <a:latin typeface="+mn-lt"/>
                      </a:endParaRPr>
                    </a:p>
                  </a:txBody>
                  <a:tcPr marL="91442" marR="91442" marT="45727" marB="45727"/>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fr-FR" sz="2400" b="0" i="0" u="none" strike="noStrike" cap="none" normalizeH="0" baseline="0" dirty="0" err="1">
                          <a:ln>
                            <a:noFill/>
                          </a:ln>
                          <a:solidFill>
                            <a:schemeClr val="tx2"/>
                          </a:solidFill>
                          <a:effectLst/>
                          <a:latin typeface="+mn-lt"/>
                        </a:rPr>
                        <a:t>Hypnosédation</a:t>
                      </a:r>
                      <a:endParaRPr kumimoji="0" lang="en-GB" sz="2400" b="0" i="0" u="none" strike="noStrike" cap="none" normalizeH="0" baseline="0" dirty="0">
                        <a:ln>
                          <a:noFill/>
                        </a:ln>
                        <a:solidFill>
                          <a:schemeClr val="tx2"/>
                        </a:solidFill>
                        <a:effectLst/>
                        <a:latin typeface="+mn-lt"/>
                      </a:endParaRPr>
                    </a:p>
                  </a:txBody>
                  <a:tcPr marL="91446" marR="91446" horzOverflow="overflow"/>
                </a:tc>
                <a:extLst>
                  <a:ext uri="{0D108BD9-81ED-4DB2-BD59-A6C34878D82A}">
                    <a16:rowId xmlns:a16="http://schemas.microsoft.com/office/drawing/2014/main" val="10000"/>
                  </a:ext>
                </a:extLst>
              </a:tr>
              <a:tr h="4572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2400" b="0" i="0" u="none" strike="noStrike" cap="none" normalizeH="0" baseline="0" dirty="0">
                          <a:ln>
                            <a:noFill/>
                          </a:ln>
                          <a:solidFill>
                            <a:schemeClr val="tx2"/>
                          </a:solidFill>
                          <a:effectLst/>
                          <a:latin typeface="+mj-lt"/>
                        </a:rPr>
                        <a:t>Echec</a:t>
                      </a:r>
                      <a:endParaRPr kumimoji="0" lang="en-GB" sz="2400" b="0" i="0" u="none" strike="noStrike" cap="none" normalizeH="0" baseline="0" dirty="0">
                        <a:ln>
                          <a:noFill/>
                        </a:ln>
                        <a:solidFill>
                          <a:schemeClr val="tx2"/>
                        </a:solidFill>
                        <a:effectLst/>
                        <a:latin typeface="+mj-lt"/>
                      </a:endParaRPr>
                    </a:p>
                  </a:txBody>
                  <a:tcPr marL="91446" marR="91446"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fr-FR" sz="2400" b="0" i="0" u="none" strike="noStrike" cap="none" normalizeH="0" baseline="0" dirty="0">
                          <a:ln>
                            <a:noFill/>
                          </a:ln>
                          <a:solidFill>
                            <a:schemeClr val="tx2"/>
                          </a:solidFill>
                          <a:effectLst/>
                          <a:latin typeface="+mj-lt"/>
                        </a:rPr>
                        <a:t>0 %</a:t>
                      </a:r>
                      <a:endParaRPr kumimoji="0" lang="en-GB" sz="2400" b="0" i="0" u="none" strike="noStrike" cap="none" normalizeH="0" baseline="0" dirty="0">
                        <a:ln>
                          <a:noFill/>
                        </a:ln>
                        <a:solidFill>
                          <a:schemeClr val="tx2"/>
                        </a:solidFill>
                        <a:effectLst/>
                        <a:latin typeface="+mj-lt"/>
                      </a:endParaRPr>
                    </a:p>
                  </a:txBody>
                  <a:tcPr marL="91446" marR="91446"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fr-FR" sz="2400" b="0" i="0" u="none" strike="noStrike" cap="none" normalizeH="0" baseline="0" dirty="0">
                          <a:ln>
                            <a:noFill/>
                          </a:ln>
                          <a:solidFill>
                            <a:schemeClr val="tx2"/>
                          </a:solidFill>
                          <a:effectLst/>
                          <a:latin typeface="+mj-lt"/>
                        </a:rPr>
                        <a:t>0 %</a:t>
                      </a:r>
                      <a:endParaRPr kumimoji="0" lang="en-GB" sz="2400" b="0" i="0" u="none" strike="noStrike" cap="none" normalizeH="0" baseline="0" dirty="0">
                        <a:ln>
                          <a:noFill/>
                        </a:ln>
                        <a:solidFill>
                          <a:schemeClr val="tx2"/>
                        </a:solidFill>
                        <a:effectLst/>
                        <a:latin typeface="+mj-lt"/>
                      </a:endParaRPr>
                    </a:p>
                  </a:txBody>
                  <a:tcPr marL="91446" marR="91446" horzOverflow="overflow"/>
                </a:tc>
                <a:extLst>
                  <a:ext uri="{0D108BD9-81ED-4DB2-BD59-A6C34878D82A}">
                    <a16:rowId xmlns:a16="http://schemas.microsoft.com/office/drawing/2014/main" val="10001"/>
                  </a:ext>
                </a:extLst>
              </a:tr>
              <a:tr h="82304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2400" b="0" i="0" u="none" strike="noStrike" cap="none" normalizeH="0" baseline="0" dirty="0">
                          <a:ln>
                            <a:noFill/>
                          </a:ln>
                          <a:solidFill>
                            <a:schemeClr val="tx2"/>
                          </a:solidFill>
                          <a:effectLst/>
                          <a:latin typeface="+mj-lt"/>
                        </a:rPr>
                        <a:t>Temps d’occupation du bloc opératoire</a:t>
                      </a:r>
                      <a:endParaRPr kumimoji="0" lang="en-GB" sz="2400" b="0" i="0" u="none" strike="noStrike" cap="none" normalizeH="0" baseline="0" dirty="0">
                        <a:ln>
                          <a:noFill/>
                        </a:ln>
                        <a:solidFill>
                          <a:schemeClr val="tx2"/>
                        </a:solidFill>
                        <a:effectLst/>
                        <a:latin typeface="+mj-lt"/>
                      </a:endParaRPr>
                    </a:p>
                  </a:txBody>
                  <a:tcPr marL="91446" marR="91446"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fr-FR" sz="2400" b="0" i="0" u="none" strike="noStrike" cap="none" normalizeH="0" baseline="0" dirty="0">
                          <a:ln>
                            <a:noFill/>
                          </a:ln>
                          <a:solidFill>
                            <a:schemeClr val="tx2"/>
                          </a:solidFill>
                          <a:effectLst/>
                          <a:latin typeface="+mj-lt"/>
                        </a:rPr>
                        <a:t>41 min</a:t>
                      </a:r>
                      <a:endParaRPr kumimoji="0" lang="en-GB" sz="2400" b="0" i="0" u="none" strike="noStrike" cap="none" normalizeH="0" baseline="0" dirty="0">
                        <a:ln>
                          <a:noFill/>
                        </a:ln>
                        <a:solidFill>
                          <a:schemeClr val="tx2"/>
                        </a:solidFill>
                        <a:effectLst/>
                        <a:latin typeface="+mj-lt"/>
                      </a:endParaRPr>
                    </a:p>
                  </a:txBody>
                  <a:tcPr marL="91446" marR="91446"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fr-FR" sz="2400" b="0" i="0" u="none" strike="noStrike" cap="none" normalizeH="0" baseline="0" dirty="0">
                          <a:ln>
                            <a:noFill/>
                          </a:ln>
                          <a:solidFill>
                            <a:schemeClr val="tx2"/>
                          </a:solidFill>
                          <a:effectLst/>
                          <a:latin typeface="+mj-lt"/>
                        </a:rPr>
                        <a:t>39 min</a:t>
                      </a:r>
                      <a:endParaRPr kumimoji="0" lang="en-GB" sz="2400" b="0" i="0" u="none" strike="noStrike" cap="none" normalizeH="0" baseline="0" dirty="0">
                        <a:ln>
                          <a:noFill/>
                        </a:ln>
                        <a:solidFill>
                          <a:schemeClr val="tx2"/>
                        </a:solidFill>
                        <a:effectLst/>
                        <a:latin typeface="+mj-lt"/>
                      </a:endParaRPr>
                    </a:p>
                  </a:txBody>
                  <a:tcPr marL="91446" marR="91446" horzOverflow="overflow"/>
                </a:tc>
                <a:extLst>
                  <a:ext uri="{0D108BD9-81ED-4DB2-BD59-A6C34878D82A}">
                    <a16:rowId xmlns:a16="http://schemas.microsoft.com/office/drawing/2014/main" val="10002"/>
                  </a:ext>
                </a:extLst>
              </a:tr>
              <a:tr h="82304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2400" b="0" i="0" u="none" strike="noStrike" cap="none" normalizeH="0" baseline="0" dirty="0">
                          <a:ln>
                            <a:noFill/>
                          </a:ln>
                          <a:solidFill>
                            <a:schemeClr val="tx2"/>
                          </a:solidFill>
                          <a:effectLst/>
                          <a:latin typeface="+mj-lt"/>
                        </a:rPr>
                        <a:t>Dépenses matérielles et médicamenteuses</a:t>
                      </a:r>
                      <a:endParaRPr kumimoji="0" lang="en-GB" sz="2400" b="0" i="0" u="none" strike="noStrike" cap="none" normalizeH="0" baseline="0" dirty="0">
                        <a:ln>
                          <a:noFill/>
                        </a:ln>
                        <a:solidFill>
                          <a:schemeClr val="tx2"/>
                        </a:solidFill>
                        <a:effectLst/>
                        <a:latin typeface="+mj-lt"/>
                      </a:endParaRPr>
                    </a:p>
                  </a:txBody>
                  <a:tcPr marL="91446" marR="91446"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fr-FR" sz="2400" b="0" i="0" u="none" strike="noStrike" cap="none" normalizeH="0" baseline="0" dirty="0">
                          <a:ln>
                            <a:noFill/>
                          </a:ln>
                          <a:solidFill>
                            <a:schemeClr val="tx2"/>
                          </a:solidFill>
                          <a:effectLst/>
                          <a:latin typeface="+mj-lt"/>
                        </a:rPr>
                        <a:t>24E</a:t>
                      </a:r>
                      <a:endParaRPr kumimoji="0" lang="en-GB" sz="2400" b="0" i="0" u="none" strike="noStrike" cap="none" normalizeH="0" baseline="0" dirty="0">
                        <a:ln>
                          <a:noFill/>
                        </a:ln>
                        <a:solidFill>
                          <a:schemeClr val="tx2"/>
                        </a:solidFill>
                        <a:effectLst/>
                        <a:latin typeface="+mj-lt"/>
                      </a:endParaRPr>
                    </a:p>
                  </a:txBody>
                  <a:tcPr marL="91446" marR="91446"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tx2"/>
                          </a:solidFill>
                          <a:effectLst/>
                          <a:latin typeface="+mj-lt"/>
                        </a:rPr>
                        <a:t>19E</a:t>
                      </a:r>
                    </a:p>
                  </a:txBody>
                  <a:tcPr marL="91446" marR="91446" horzOverflow="overflow"/>
                </a:tc>
                <a:extLst>
                  <a:ext uri="{0D108BD9-81ED-4DB2-BD59-A6C34878D82A}">
                    <a16:rowId xmlns:a16="http://schemas.microsoft.com/office/drawing/2014/main" val="10003"/>
                  </a:ext>
                </a:extLst>
              </a:tr>
              <a:tr h="4572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2400" b="0" i="0" u="none" strike="noStrike" cap="none" normalizeH="0" baseline="0" dirty="0">
                          <a:ln>
                            <a:noFill/>
                          </a:ln>
                          <a:solidFill>
                            <a:schemeClr val="tx2"/>
                          </a:solidFill>
                          <a:effectLst/>
                          <a:latin typeface="+mj-lt"/>
                        </a:rPr>
                        <a:t>Durée de séjour SSPI</a:t>
                      </a:r>
                      <a:endParaRPr kumimoji="0" lang="en-GB" sz="2400" b="0" i="0" u="none" strike="noStrike" cap="none" normalizeH="0" baseline="0" dirty="0">
                        <a:ln>
                          <a:noFill/>
                        </a:ln>
                        <a:solidFill>
                          <a:schemeClr val="tx2"/>
                        </a:solidFill>
                        <a:effectLst/>
                        <a:latin typeface="+mj-lt"/>
                      </a:endParaRPr>
                    </a:p>
                  </a:txBody>
                  <a:tcPr marL="91446" marR="91446"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fr-FR" sz="2400" b="0" i="0" u="none" strike="noStrike" cap="none" normalizeH="0" baseline="0" dirty="0">
                          <a:ln>
                            <a:noFill/>
                          </a:ln>
                          <a:solidFill>
                            <a:schemeClr val="tx2"/>
                          </a:solidFill>
                          <a:effectLst/>
                          <a:latin typeface="+mj-lt"/>
                        </a:rPr>
                        <a:t>73 min</a:t>
                      </a:r>
                      <a:endParaRPr kumimoji="0" lang="en-GB" sz="2400" b="0" i="0" u="none" strike="noStrike" cap="none" normalizeH="0" baseline="0" dirty="0">
                        <a:ln>
                          <a:noFill/>
                        </a:ln>
                        <a:solidFill>
                          <a:schemeClr val="tx2"/>
                        </a:solidFill>
                        <a:effectLst/>
                        <a:latin typeface="+mj-lt"/>
                      </a:endParaRPr>
                    </a:p>
                  </a:txBody>
                  <a:tcPr marL="91446" marR="91446"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fr-FR" sz="2400" b="0" i="0" u="none" strike="noStrike" cap="none" normalizeH="0" baseline="0" dirty="0">
                          <a:ln>
                            <a:noFill/>
                          </a:ln>
                          <a:solidFill>
                            <a:srgbClr val="C00000"/>
                          </a:solidFill>
                          <a:effectLst/>
                          <a:latin typeface="+mj-lt"/>
                        </a:rPr>
                        <a:t>36 min</a:t>
                      </a:r>
                      <a:endParaRPr kumimoji="0" lang="en-GB" sz="2400" b="0" i="0" u="none" strike="noStrike" cap="none" normalizeH="0" baseline="0" dirty="0">
                        <a:ln>
                          <a:noFill/>
                        </a:ln>
                        <a:solidFill>
                          <a:srgbClr val="C00000"/>
                        </a:solidFill>
                        <a:effectLst/>
                        <a:latin typeface="+mj-lt"/>
                      </a:endParaRPr>
                    </a:p>
                  </a:txBody>
                  <a:tcPr marL="91446" marR="91446" horzOverflow="overflow"/>
                </a:tc>
                <a:extLst>
                  <a:ext uri="{0D108BD9-81ED-4DB2-BD59-A6C34878D82A}">
                    <a16:rowId xmlns:a16="http://schemas.microsoft.com/office/drawing/2014/main" val="10004"/>
                  </a:ext>
                </a:extLst>
              </a:tr>
              <a:tr h="4572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400" b="0" i="0" u="none" strike="noStrike" cap="none" normalizeH="0" baseline="0" dirty="0" err="1">
                          <a:ln>
                            <a:noFill/>
                          </a:ln>
                          <a:solidFill>
                            <a:schemeClr val="tx2"/>
                          </a:solidFill>
                          <a:effectLst/>
                          <a:latin typeface="+mj-lt"/>
                        </a:rPr>
                        <a:t>Douleur</a:t>
                      </a:r>
                      <a:r>
                        <a:rPr kumimoji="0" lang="en-GB" sz="2400" b="0" i="0" u="none" strike="noStrike" cap="none" normalizeH="0" baseline="0" dirty="0">
                          <a:ln>
                            <a:noFill/>
                          </a:ln>
                          <a:solidFill>
                            <a:schemeClr val="tx2"/>
                          </a:solidFill>
                          <a:effectLst/>
                          <a:latin typeface="+mj-lt"/>
                        </a:rPr>
                        <a:t> EVA&gt;3 en SSPI</a:t>
                      </a:r>
                    </a:p>
                  </a:txBody>
                  <a:tcPr marL="91446" marR="91446"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tx2"/>
                          </a:solidFill>
                          <a:effectLst/>
                          <a:latin typeface="+mj-lt"/>
                        </a:rPr>
                        <a:t>12%</a:t>
                      </a:r>
                    </a:p>
                  </a:txBody>
                  <a:tcPr marL="91446" marR="91446"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400" b="0" i="0" u="none" strike="noStrike" cap="none" normalizeH="0" baseline="0" dirty="0">
                          <a:ln>
                            <a:noFill/>
                          </a:ln>
                          <a:solidFill>
                            <a:srgbClr val="C00000"/>
                          </a:solidFill>
                          <a:effectLst/>
                          <a:latin typeface="+mj-lt"/>
                        </a:rPr>
                        <a:t>0 %</a:t>
                      </a:r>
                    </a:p>
                  </a:txBody>
                  <a:tcPr marL="91446" marR="91446" horzOverflow="overflow"/>
                </a:tc>
                <a:extLst>
                  <a:ext uri="{0D108BD9-81ED-4DB2-BD59-A6C34878D82A}">
                    <a16:rowId xmlns:a16="http://schemas.microsoft.com/office/drawing/2014/main" val="10005"/>
                  </a:ext>
                </a:extLst>
              </a:tr>
            </a:tbl>
          </a:graphicData>
        </a:graphic>
      </p:graphicFrame>
      <p:sp>
        <p:nvSpPr>
          <p:cNvPr id="3" name="Rectangle 2"/>
          <p:cNvSpPr/>
          <p:nvPr/>
        </p:nvSpPr>
        <p:spPr>
          <a:xfrm>
            <a:off x="2601432" y="5557766"/>
            <a:ext cx="7265582" cy="646331"/>
          </a:xfrm>
          <a:prstGeom prst="rect">
            <a:avLst/>
          </a:prstGeom>
        </p:spPr>
        <p:txBody>
          <a:bodyPr wrap="square">
            <a:spAutoFit/>
          </a:bodyPr>
          <a:lstStyle/>
          <a:p>
            <a:r>
              <a:rPr lang="fr-FR" dirty="0"/>
              <a:t>+ Taux de satisfaction  9.2 /10</a:t>
            </a:r>
          </a:p>
          <a:p>
            <a:r>
              <a:rPr lang="fr-FR" dirty="0"/>
              <a:t>100% prêt à une nouvelle intervention sous </a:t>
            </a:r>
            <a:r>
              <a:rPr lang="fr-FR" dirty="0" err="1"/>
              <a:t>hypnosédation</a:t>
            </a:r>
            <a:endParaRPr lang="fr-FR" dirty="0"/>
          </a:p>
        </p:txBody>
      </p:sp>
    </p:spTree>
    <p:extLst>
      <p:ext uri="{BB962C8B-B14F-4D97-AF65-F5344CB8AC3E}">
        <p14:creationId xmlns:p14="http://schemas.microsoft.com/office/powerpoint/2010/main" val="2281990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0E8966-571F-AE43-AAA6-C3308D2A899B}"/>
              </a:ext>
            </a:extLst>
          </p:cNvPr>
          <p:cNvSpPr>
            <a:spLocks noGrp="1"/>
          </p:cNvSpPr>
          <p:nvPr>
            <p:ph type="title"/>
          </p:nvPr>
        </p:nvSpPr>
        <p:spPr>
          <a:xfrm>
            <a:off x="703585" y="466725"/>
            <a:ext cx="10890889" cy="1320800"/>
          </a:xfrm>
        </p:spPr>
        <p:txBody>
          <a:bodyPr>
            <a:normAutofit fontScale="90000"/>
          </a:bodyPr>
          <a:lstStyle/>
          <a:p>
            <a:r>
              <a:rPr lang="fr-FR" sz="3100" dirty="0"/>
              <a:t>A. Marcou et al. </a:t>
            </a:r>
            <a:br>
              <a:rPr lang="fr-FR" sz="3100" dirty="0"/>
            </a:br>
            <a:r>
              <a:rPr lang="fr-FR" sz="2200" dirty="0"/>
              <a:t>Abstract ESA 2018</a:t>
            </a:r>
            <a:br>
              <a:rPr lang="fr-FR" sz="4400" b="1" dirty="0">
                <a:solidFill>
                  <a:schemeClr val="tx1"/>
                </a:solidFill>
              </a:rPr>
            </a:br>
            <a:r>
              <a:rPr lang="en-US" sz="2000" i="1" dirty="0">
                <a:effectLst>
                  <a:outerShdw blurRad="38100" dist="38100" dir="2700000" algn="tl">
                    <a:srgbClr val="000000">
                      <a:alpha val="43137"/>
                    </a:srgbClr>
                  </a:outerShdw>
                </a:effectLst>
              </a:rPr>
              <a:t>150 cancer surgeries under hypnosis: a valuable alternative to preserve the ecology of the patients </a:t>
            </a:r>
            <a:br>
              <a:rPr lang="en-US" b="1" dirty="0">
                <a:effectLst>
                  <a:outerShdw blurRad="38100" dist="38100" dir="2700000" algn="tl">
                    <a:srgbClr val="000000">
                      <a:alpha val="43137"/>
                    </a:srgbClr>
                  </a:outerShdw>
                </a:effectLst>
              </a:rPr>
            </a:br>
            <a:br>
              <a:rPr lang="fr-FR" b="1" dirty="0">
                <a:solidFill>
                  <a:srgbClr val="000000"/>
                </a:solidFill>
                <a:effectLst>
                  <a:outerShdw blurRad="38100" dist="38100" dir="2700000" algn="tl">
                    <a:srgbClr val="000000">
                      <a:alpha val="43137"/>
                    </a:srgbClr>
                  </a:outerShdw>
                </a:effectLst>
                <a:sym typeface="Avenir Next"/>
              </a:rPr>
            </a:br>
            <a:endParaRPr lang="fr-FR" dirty="0"/>
          </a:p>
        </p:txBody>
      </p:sp>
      <p:sp>
        <p:nvSpPr>
          <p:cNvPr id="3" name="Espace réservé du numéro de diapositive 2">
            <a:extLst>
              <a:ext uri="{FF2B5EF4-FFF2-40B4-BE49-F238E27FC236}">
                <a16:creationId xmlns:a16="http://schemas.microsoft.com/office/drawing/2014/main" id="{3DDC3383-E851-6B41-8699-F4E84A09BB10}"/>
              </a:ext>
            </a:extLst>
          </p:cNvPr>
          <p:cNvSpPr>
            <a:spLocks noGrp="1"/>
          </p:cNvSpPr>
          <p:nvPr>
            <p:ph type="sldNum" sz="quarter" idx="4"/>
          </p:nvPr>
        </p:nvSpPr>
        <p:spPr/>
        <p:txBody>
          <a:bodyPr/>
          <a:lstStyle/>
          <a:p>
            <a:fld id="{D57F1E4F-1CFF-5643-939E-217C01CDF565}" type="slidenum">
              <a:rPr lang="en-US" smtClean="0"/>
              <a:pPr/>
              <a:t>14</a:t>
            </a:fld>
            <a:endParaRPr lang="en-US" dirty="0"/>
          </a:p>
        </p:txBody>
      </p:sp>
      <p:sp>
        <p:nvSpPr>
          <p:cNvPr id="4" name="Espace réservé de la date 3">
            <a:extLst>
              <a:ext uri="{FF2B5EF4-FFF2-40B4-BE49-F238E27FC236}">
                <a16:creationId xmlns:a16="http://schemas.microsoft.com/office/drawing/2014/main" id="{F3B39112-6CE3-F441-9E7A-001679E0733F}"/>
              </a:ext>
            </a:extLst>
          </p:cNvPr>
          <p:cNvSpPr>
            <a:spLocks noGrp="1"/>
          </p:cNvSpPr>
          <p:nvPr>
            <p:ph type="dt" sz="half" idx="2"/>
          </p:nvPr>
        </p:nvSpPr>
        <p:spPr/>
        <p:txBody>
          <a:bodyPr/>
          <a:lstStyle/>
          <a:p>
            <a:r>
              <a:rPr lang="fr-FR"/>
              <a:t>Webinaire – 27/05/2021 – 18h/20h</a:t>
            </a:r>
            <a:endParaRPr lang="en-US" dirty="0"/>
          </a:p>
        </p:txBody>
      </p:sp>
      <p:sp>
        <p:nvSpPr>
          <p:cNvPr id="5" name="Espace réservé du pied de page 4">
            <a:extLst>
              <a:ext uri="{FF2B5EF4-FFF2-40B4-BE49-F238E27FC236}">
                <a16:creationId xmlns:a16="http://schemas.microsoft.com/office/drawing/2014/main" id="{C153315A-68AB-F447-977B-5928202C3D03}"/>
              </a:ext>
            </a:extLst>
          </p:cNvPr>
          <p:cNvSpPr>
            <a:spLocks noGrp="1"/>
          </p:cNvSpPr>
          <p:nvPr>
            <p:ph type="ftr" sz="quarter" idx="3"/>
          </p:nvPr>
        </p:nvSpPr>
        <p:spPr/>
        <p:txBody>
          <a:bodyPr/>
          <a:lstStyle/>
          <a:p>
            <a:r>
              <a:rPr lang="fr-FR" b="1"/>
              <a:t>Actualités en anesthésie et chirurgie ambulatoire</a:t>
            </a:r>
            <a:endParaRPr lang="fr-FR" b="1" dirty="0"/>
          </a:p>
        </p:txBody>
      </p:sp>
      <p:graphicFrame>
        <p:nvGraphicFramePr>
          <p:cNvPr id="6" name="Graphique 5">
            <a:extLst>
              <a:ext uri="{FF2B5EF4-FFF2-40B4-BE49-F238E27FC236}">
                <a16:creationId xmlns:a16="http://schemas.microsoft.com/office/drawing/2014/main" id="{DC29E9B1-5359-4A4D-9A1B-A9717A220A98}"/>
              </a:ext>
            </a:extLst>
          </p:cNvPr>
          <p:cNvGraphicFramePr>
            <a:graphicFrameLocks/>
          </p:cNvGraphicFramePr>
          <p:nvPr>
            <p:extLst>
              <p:ext uri="{D42A27DB-BD31-4B8C-83A1-F6EECF244321}">
                <p14:modId xmlns:p14="http://schemas.microsoft.com/office/powerpoint/2010/main" val="1765418162"/>
              </p:ext>
            </p:extLst>
          </p:nvPr>
        </p:nvGraphicFramePr>
        <p:xfrm>
          <a:off x="1091920" y="3250134"/>
          <a:ext cx="4157664" cy="364068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aphique 6">
            <a:extLst>
              <a:ext uri="{FF2B5EF4-FFF2-40B4-BE49-F238E27FC236}">
                <a16:creationId xmlns:a16="http://schemas.microsoft.com/office/drawing/2014/main" id="{3AACA734-5F5C-9541-90BD-C140842ED4DE}"/>
              </a:ext>
            </a:extLst>
          </p:cNvPr>
          <p:cNvGraphicFramePr>
            <a:graphicFrameLocks/>
          </p:cNvGraphicFramePr>
          <p:nvPr>
            <p:extLst>
              <p:ext uri="{D42A27DB-BD31-4B8C-83A1-F6EECF244321}">
                <p14:modId xmlns:p14="http://schemas.microsoft.com/office/powerpoint/2010/main" val="1144819666"/>
              </p:ext>
            </p:extLst>
          </p:nvPr>
        </p:nvGraphicFramePr>
        <p:xfrm>
          <a:off x="6532733" y="3250134"/>
          <a:ext cx="4567347" cy="2699320"/>
        </p:xfrm>
        <a:graphic>
          <a:graphicData uri="http://schemas.openxmlformats.org/drawingml/2006/chart">
            <c:chart xmlns:c="http://schemas.openxmlformats.org/drawingml/2006/chart" xmlns:r="http://schemas.openxmlformats.org/officeDocument/2006/relationships" r:id="rId3"/>
          </a:graphicData>
        </a:graphic>
      </p:graphicFrame>
      <p:sp>
        <p:nvSpPr>
          <p:cNvPr id="8" name="ZoneTexte 7">
            <a:extLst>
              <a:ext uri="{FF2B5EF4-FFF2-40B4-BE49-F238E27FC236}">
                <a16:creationId xmlns:a16="http://schemas.microsoft.com/office/drawing/2014/main" id="{FCCF5C44-2B95-DA4A-AC5F-3E39684461CB}"/>
              </a:ext>
            </a:extLst>
          </p:cNvPr>
          <p:cNvSpPr txBox="1"/>
          <p:nvPr/>
        </p:nvSpPr>
        <p:spPr>
          <a:xfrm>
            <a:off x="703585" y="1849202"/>
            <a:ext cx="6557964" cy="1908215"/>
          </a:xfrm>
          <a:prstGeom prst="rect">
            <a:avLst/>
          </a:prstGeom>
          <a:noFill/>
        </p:spPr>
        <p:txBody>
          <a:bodyPr wrap="square" rtlCol="0">
            <a:spAutoFit/>
          </a:bodyPr>
          <a:lstStyle/>
          <a:p>
            <a:r>
              <a:rPr lang="fr-FR" sz="2000" dirty="0"/>
              <a:t>L’</a:t>
            </a:r>
            <a:r>
              <a:rPr lang="fr-FR" sz="2000" dirty="0" err="1"/>
              <a:t>hypnosédation</a:t>
            </a:r>
            <a:endParaRPr lang="fr-FR" sz="2000" dirty="0"/>
          </a:p>
          <a:p>
            <a:pPr marL="342900" indent="-342900">
              <a:buClr>
                <a:srgbClr val="C00000"/>
              </a:buClr>
              <a:buFont typeface="Wingdings" pitchFamily="2" charset="2"/>
              <a:buChar char="ü"/>
            </a:pPr>
            <a:r>
              <a:rPr lang="fr-FR" sz="2000" dirty="0"/>
              <a:t>Une </a:t>
            </a:r>
            <a:r>
              <a:rPr lang="fr-FR" sz="2000" dirty="0">
                <a:solidFill>
                  <a:srgbClr val="C00000"/>
                </a:solidFill>
              </a:rPr>
              <a:t>alternative valable </a:t>
            </a:r>
            <a:r>
              <a:rPr lang="fr-FR" sz="2000" dirty="0"/>
              <a:t>à l’anesthésie générale</a:t>
            </a:r>
          </a:p>
          <a:p>
            <a:pPr marL="342900" indent="-342900">
              <a:buClr>
                <a:srgbClr val="C00000"/>
              </a:buClr>
              <a:buFont typeface="Wingdings" pitchFamily="2" charset="2"/>
              <a:buChar char="ü"/>
            </a:pPr>
            <a:r>
              <a:rPr lang="fr-FR" sz="2000" dirty="0">
                <a:solidFill>
                  <a:srgbClr val="C00000"/>
                </a:solidFill>
              </a:rPr>
              <a:t>Minimisant les répercussions </a:t>
            </a:r>
            <a:r>
              <a:rPr lang="fr-FR" sz="2000" dirty="0"/>
              <a:t>d’une chirurgie</a:t>
            </a:r>
          </a:p>
          <a:p>
            <a:pPr marL="342900" indent="-342900">
              <a:buClr>
                <a:srgbClr val="C00000"/>
              </a:buClr>
              <a:buFont typeface="Wingdings" pitchFamily="2" charset="2"/>
              <a:buChar char="ü"/>
            </a:pPr>
            <a:r>
              <a:rPr lang="fr-FR" sz="2000" dirty="0"/>
              <a:t>Intérêt pour les patients vulnérables et la chirurgie ambulatoire</a:t>
            </a:r>
          </a:p>
          <a:p>
            <a:endParaRPr lang="fr-FR" dirty="0"/>
          </a:p>
        </p:txBody>
      </p:sp>
    </p:spTree>
    <p:extLst>
      <p:ext uri="{BB962C8B-B14F-4D97-AF65-F5344CB8AC3E}">
        <p14:creationId xmlns:p14="http://schemas.microsoft.com/office/powerpoint/2010/main" val="2173941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3">
            <a:extLst>
              <a:ext uri="{FF2B5EF4-FFF2-40B4-BE49-F238E27FC236}">
                <a16:creationId xmlns:a16="http://schemas.microsoft.com/office/drawing/2014/main" id="{DEC2394F-8DDE-D148-AABC-FB8395281B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81116">
            <a:off x="344638" y="721191"/>
            <a:ext cx="7608950" cy="5159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35" name="Picture 6">
            <a:extLst>
              <a:ext uri="{FF2B5EF4-FFF2-40B4-BE49-F238E27FC236}">
                <a16:creationId xmlns:a16="http://schemas.microsoft.com/office/drawing/2014/main" id="{C26FF399-18F5-3443-98C3-8F27F5FE34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60628">
            <a:off x="306978" y="1447040"/>
            <a:ext cx="902504" cy="910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descr="Une image contenant intérieur, personne, scène, bébé&#10;&#10;Description générée automatiquement">
            <a:extLst>
              <a:ext uri="{FF2B5EF4-FFF2-40B4-BE49-F238E27FC236}">
                <a16:creationId xmlns:a16="http://schemas.microsoft.com/office/drawing/2014/main" id="{CEC6961A-3700-A443-84D4-8F765BD9B57F}"/>
              </a:ext>
            </a:extLst>
          </p:cNvPr>
          <p:cNvPicPr>
            <a:picLocks noChangeAspect="1"/>
          </p:cNvPicPr>
          <p:nvPr/>
        </p:nvPicPr>
        <p:blipFill>
          <a:blip r:embed="rId4"/>
          <a:stretch>
            <a:fillRect/>
          </a:stretch>
        </p:blipFill>
        <p:spPr>
          <a:xfrm rot="5635113">
            <a:off x="6284146" y="1499194"/>
            <a:ext cx="6251931" cy="3859610"/>
          </a:xfrm>
          <a:prstGeom prst="rect">
            <a:avLst/>
          </a:prstGeom>
        </p:spPr>
      </p:pic>
      <p:pic>
        <p:nvPicPr>
          <p:cNvPr id="2050" name="Picture 2" descr="Hôpital Fondation Adolphe de Rothschild - Home | Facebook">
            <a:extLst>
              <a:ext uri="{FF2B5EF4-FFF2-40B4-BE49-F238E27FC236}">
                <a16:creationId xmlns:a16="http://schemas.microsoft.com/office/drawing/2014/main" id="{8715DE92-9B00-2A4A-B647-122C11973F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66504">
            <a:off x="10282237" y="585788"/>
            <a:ext cx="861253" cy="861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948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8C472BF-BF88-8244-97E8-1978A138553D}"/>
              </a:ext>
            </a:extLst>
          </p:cNvPr>
          <p:cNvSpPr>
            <a:spLocks noGrp="1"/>
          </p:cNvSpPr>
          <p:nvPr>
            <p:ph type="sldNum" sz="quarter" idx="4"/>
          </p:nvPr>
        </p:nvSpPr>
        <p:spPr/>
        <p:txBody>
          <a:bodyPr/>
          <a:lstStyle/>
          <a:p>
            <a:fld id="{D57F1E4F-1CFF-5643-939E-217C01CDF565}" type="slidenum">
              <a:rPr lang="en-US" smtClean="0"/>
              <a:pPr/>
              <a:t>16</a:t>
            </a:fld>
            <a:endParaRPr lang="en-US" dirty="0"/>
          </a:p>
        </p:txBody>
      </p:sp>
      <p:sp>
        <p:nvSpPr>
          <p:cNvPr id="3" name="Espace réservé de la date 2">
            <a:extLst>
              <a:ext uri="{FF2B5EF4-FFF2-40B4-BE49-F238E27FC236}">
                <a16:creationId xmlns:a16="http://schemas.microsoft.com/office/drawing/2014/main" id="{4742215A-529A-AA46-BA9D-D107A4DB9CCE}"/>
              </a:ext>
            </a:extLst>
          </p:cNvPr>
          <p:cNvSpPr>
            <a:spLocks noGrp="1"/>
          </p:cNvSpPr>
          <p:nvPr>
            <p:ph type="dt" sz="half" idx="2"/>
          </p:nvPr>
        </p:nvSpPr>
        <p:spPr/>
        <p:txBody>
          <a:bodyPr/>
          <a:lstStyle/>
          <a:p>
            <a:r>
              <a:rPr lang="fr-FR"/>
              <a:t>Webinaire – 27/05/2021 – 18h/20h</a:t>
            </a:r>
            <a:endParaRPr lang="en-US" dirty="0"/>
          </a:p>
        </p:txBody>
      </p:sp>
      <p:sp>
        <p:nvSpPr>
          <p:cNvPr id="4" name="Espace réservé du pied de page 3">
            <a:extLst>
              <a:ext uri="{FF2B5EF4-FFF2-40B4-BE49-F238E27FC236}">
                <a16:creationId xmlns:a16="http://schemas.microsoft.com/office/drawing/2014/main" id="{BAB49F68-9129-AD45-A983-0593D66F2EAE}"/>
              </a:ext>
            </a:extLst>
          </p:cNvPr>
          <p:cNvSpPr>
            <a:spLocks noGrp="1"/>
          </p:cNvSpPr>
          <p:nvPr>
            <p:ph type="ftr" sz="quarter" idx="3"/>
          </p:nvPr>
        </p:nvSpPr>
        <p:spPr/>
        <p:txBody>
          <a:bodyPr/>
          <a:lstStyle/>
          <a:p>
            <a:r>
              <a:rPr lang="fr-FR" b="1"/>
              <a:t>Actualités en anesthésie et chirurgie ambulatoire</a:t>
            </a:r>
            <a:endParaRPr lang="fr-FR" b="1" dirty="0"/>
          </a:p>
        </p:txBody>
      </p:sp>
      <p:pic>
        <p:nvPicPr>
          <p:cNvPr id="5" name="20191217_115436.mp4" descr="20191217_115436.mp4">
            <a:hlinkClick r:id="" action="ppaction://media"/>
            <a:extLst>
              <a:ext uri="{FF2B5EF4-FFF2-40B4-BE49-F238E27FC236}">
                <a16:creationId xmlns:a16="http://schemas.microsoft.com/office/drawing/2014/main" id="{69314438-5598-4F44-8D21-BDF2C12187D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67188" y="0"/>
            <a:ext cx="3857625" cy="6858000"/>
          </a:xfrm>
          <a:prstGeom prst="rect">
            <a:avLst/>
          </a:prstGeom>
        </p:spPr>
      </p:pic>
    </p:spTree>
    <p:extLst>
      <p:ext uri="{BB962C8B-B14F-4D97-AF65-F5344CB8AC3E}">
        <p14:creationId xmlns:p14="http://schemas.microsoft.com/office/powerpoint/2010/main" val="76742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CC8B611-B404-3A49-A733-0D1C0BE29C17}"/>
              </a:ext>
            </a:extLst>
          </p:cNvPr>
          <p:cNvSpPr>
            <a:spLocks noGrp="1"/>
          </p:cNvSpPr>
          <p:nvPr>
            <p:ph type="sldNum" sz="quarter" idx="4"/>
          </p:nvPr>
        </p:nvSpPr>
        <p:spPr/>
        <p:txBody>
          <a:bodyPr/>
          <a:lstStyle/>
          <a:p>
            <a:fld id="{D57F1E4F-1CFF-5643-939E-217C01CDF565}" type="slidenum">
              <a:rPr lang="en-US" smtClean="0"/>
              <a:pPr/>
              <a:t>17</a:t>
            </a:fld>
            <a:endParaRPr lang="en-US" dirty="0"/>
          </a:p>
        </p:txBody>
      </p:sp>
      <p:sp>
        <p:nvSpPr>
          <p:cNvPr id="3" name="Espace réservé de la date 2">
            <a:extLst>
              <a:ext uri="{FF2B5EF4-FFF2-40B4-BE49-F238E27FC236}">
                <a16:creationId xmlns:a16="http://schemas.microsoft.com/office/drawing/2014/main" id="{0051405F-8C6D-F540-BB3E-7433F5DCCA08}"/>
              </a:ext>
            </a:extLst>
          </p:cNvPr>
          <p:cNvSpPr>
            <a:spLocks noGrp="1"/>
          </p:cNvSpPr>
          <p:nvPr>
            <p:ph type="dt" sz="half" idx="2"/>
          </p:nvPr>
        </p:nvSpPr>
        <p:spPr/>
        <p:txBody>
          <a:bodyPr/>
          <a:lstStyle/>
          <a:p>
            <a:r>
              <a:rPr lang="fr-FR"/>
              <a:t>Webinaire – 27/05/2021 – 18h/20h</a:t>
            </a:r>
            <a:endParaRPr lang="en-US" dirty="0"/>
          </a:p>
        </p:txBody>
      </p:sp>
      <p:sp>
        <p:nvSpPr>
          <p:cNvPr id="4" name="Espace réservé du pied de page 3">
            <a:extLst>
              <a:ext uri="{FF2B5EF4-FFF2-40B4-BE49-F238E27FC236}">
                <a16:creationId xmlns:a16="http://schemas.microsoft.com/office/drawing/2014/main" id="{78DC8FEE-B4FE-0B47-B52B-9891E148B495}"/>
              </a:ext>
            </a:extLst>
          </p:cNvPr>
          <p:cNvSpPr>
            <a:spLocks noGrp="1"/>
          </p:cNvSpPr>
          <p:nvPr>
            <p:ph type="ftr" sz="quarter" idx="3"/>
          </p:nvPr>
        </p:nvSpPr>
        <p:spPr/>
        <p:txBody>
          <a:bodyPr/>
          <a:lstStyle/>
          <a:p>
            <a:r>
              <a:rPr lang="fr-FR" b="1"/>
              <a:t>Actualités en anesthésie et chirurgie ambulatoire</a:t>
            </a:r>
            <a:endParaRPr lang="fr-FR" b="1" dirty="0"/>
          </a:p>
        </p:txBody>
      </p:sp>
      <p:pic>
        <p:nvPicPr>
          <p:cNvPr id="5" name="20200728_183610.mp4" descr="20200728_183610.mp4">
            <a:hlinkClick r:id="" action="ppaction://media"/>
            <a:extLst>
              <a:ext uri="{FF2B5EF4-FFF2-40B4-BE49-F238E27FC236}">
                <a16:creationId xmlns:a16="http://schemas.microsoft.com/office/drawing/2014/main" id="{CDCA92C5-8766-044F-A7B5-2B17EAFD8F9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67188" y="0"/>
            <a:ext cx="3857625" cy="6858000"/>
          </a:xfrm>
          <a:prstGeom prst="rect">
            <a:avLst/>
          </a:prstGeom>
        </p:spPr>
      </p:pic>
    </p:spTree>
    <p:extLst>
      <p:ext uri="{BB962C8B-B14F-4D97-AF65-F5344CB8AC3E}">
        <p14:creationId xmlns:p14="http://schemas.microsoft.com/office/powerpoint/2010/main" val="254148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726E219-4084-634B-82FA-C40826AA9A6C}"/>
              </a:ext>
            </a:extLst>
          </p:cNvPr>
          <p:cNvSpPr>
            <a:spLocks noGrp="1"/>
          </p:cNvSpPr>
          <p:nvPr>
            <p:ph type="sldNum" sz="quarter" idx="4"/>
          </p:nvPr>
        </p:nvSpPr>
        <p:spPr/>
        <p:txBody>
          <a:bodyPr/>
          <a:lstStyle/>
          <a:p>
            <a:fld id="{D57F1E4F-1CFF-5643-939E-217C01CDF565}" type="slidenum">
              <a:rPr lang="en-US" smtClean="0"/>
              <a:pPr/>
              <a:t>18</a:t>
            </a:fld>
            <a:endParaRPr lang="en-US" dirty="0"/>
          </a:p>
        </p:txBody>
      </p:sp>
      <p:sp>
        <p:nvSpPr>
          <p:cNvPr id="3" name="Espace réservé de la date 2">
            <a:extLst>
              <a:ext uri="{FF2B5EF4-FFF2-40B4-BE49-F238E27FC236}">
                <a16:creationId xmlns:a16="http://schemas.microsoft.com/office/drawing/2014/main" id="{51FE7AEF-DAC7-114C-94DB-6691AA1565AB}"/>
              </a:ext>
            </a:extLst>
          </p:cNvPr>
          <p:cNvSpPr>
            <a:spLocks noGrp="1"/>
          </p:cNvSpPr>
          <p:nvPr>
            <p:ph type="dt" sz="half" idx="2"/>
          </p:nvPr>
        </p:nvSpPr>
        <p:spPr/>
        <p:txBody>
          <a:bodyPr/>
          <a:lstStyle/>
          <a:p>
            <a:r>
              <a:rPr lang="fr-FR"/>
              <a:t>Webinaire – 27/05/2021 – 18h/20h</a:t>
            </a:r>
            <a:endParaRPr lang="en-US" dirty="0"/>
          </a:p>
        </p:txBody>
      </p:sp>
      <p:sp>
        <p:nvSpPr>
          <p:cNvPr id="4" name="Espace réservé du pied de page 3">
            <a:extLst>
              <a:ext uri="{FF2B5EF4-FFF2-40B4-BE49-F238E27FC236}">
                <a16:creationId xmlns:a16="http://schemas.microsoft.com/office/drawing/2014/main" id="{00C57457-B35A-8748-974B-6EE66CCED67A}"/>
              </a:ext>
            </a:extLst>
          </p:cNvPr>
          <p:cNvSpPr>
            <a:spLocks noGrp="1"/>
          </p:cNvSpPr>
          <p:nvPr>
            <p:ph type="ftr" sz="quarter" idx="3"/>
          </p:nvPr>
        </p:nvSpPr>
        <p:spPr/>
        <p:txBody>
          <a:bodyPr/>
          <a:lstStyle/>
          <a:p>
            <a:r>
              <a:rPr lang="fr-FR" b="1"/>
              <a:t>Actualités en anesthésie et chirurgie ambulatoire</a:t>
            </a:r>
            <a:endParaRPr lang="fr-FR" b="1" dirty="0"/>
          </a:p>
        </p:txBody>
      </p:sp>
      <p:pic>
        <p:nvPicPr>
          <p:cNvPr id="5" name="20201126_120629.mp4" descr="20201126_120629.mp4">
            <a:hlinkClick r:id="" action="ppaction://media"/>
            <a:extLst>
              <a:ext uri="{FF2B5EF4-FFF2-40B4-BE49-F238E27FC236}">
                <a16:creationId xmlns:a16="http://schemas.microsoft.com/office/drawing/2014/main" id="{1E2D3A19-E85C-354D-83D7-DC6B864B268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288" y="-25398"/>
            <a:ext cx="12192000" cy="6858000"/>
          </a:xfrm>
          <a:prstGeom prst="rect">
            <a:avLst/>
          </a:prstGeom>
        </p:spPr>
      </p:pic>
    </p:spTree>
    <p:extLst>
      <p:ext uri="{BB962C8B-B14F-4D97-AF65-F5344CB8AC3E}">
        <p14:creationId xmlns:p14="http://schemas.microsoft.com/office/powerpoint/2010/main" val="12443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C00277-1558-4A8A-AD5A-29641BA13E5A}"/>
              </a:ext>
            </a:extLst>
          </p:cNvPr>
          <p:cNvSpPr>
            <a:spLocks noGrp="1"/>
          </p:cNvSpPr>
          <p:nvPr>
            <p:ph type="title"/>
          </p:nvPr>
        </p:nvSpPr>
        <p:spPr/>
        <p:txBody>
          <a:bodyPr/>
          <a:lstStyle/>
          <a:p>
            <a:r>
              <a:rPr lang="fr-FR" altLang="fr-FR" dirty="0"/>
              <a:t>Impératifs pour la chirurgie ambulatoire</a:t>
            </a:r>
            <a:endParaRPr lang="fr-FR" dirty="0"/>
          </a:p>
        </p:txBody>
      </p:sp>
      <p:sp>
        <p:nvSpPr>
          <p:cNvPr id="3" name="Espace réservé du contenu 2">
            <a:extLst>
              <a:ext uri="{FF2B5EF4-FFF2-40B4-BE49-F238E27FC236}">
                <a16:creationId xmlns:a16="http://schemas.microsoft.com/office/drawing/2014/main" id="{57C04350-92F6-4F7F-BE58-CDE63377876B}"/>
              </a:ext>
            </a:extLst>
          </p:cNvPr>
          <p:cNvSpPr>
            <a:spLocks noGrp="1"/>
          </p:cNvSpPr>
          <p:nvPr>
            <p:ph idx="1"/>
          </p:nvPr>
        </p:nvSpPr>
        <p:spPr>
          <a:xfrm>
            <a:off x="857449" y="1415154"/>
            <a:ext cx="8596668" cy="3880773"/>
          </a:xfrm>
        </p:spPr>
        <p:txBody>
          <a:bodyPr>
            <a:normAutofit/>
          </a:bodyPr>
          <a:lstStyle/>
          <a:p>
            <a:pPr>
              <a:buClr>
                <a:srgbClr val="CC00CC"/>
              </a:buClr>
              <a:buFont typeface="Wingdings" pitchFamily="2" charset="2"/>
              <a:buNone/>
            </a:pPr>
            <a:endParaRPr lang="fr-FR" altLang="fr-FR" dirty="0">
              <a:solidFill>
                <a:schemeClr val="tx1"/>
              </a:solidFill>
            </a:endParaRPr>
          </a:p>
          <a:p>
            <a:pPr>
              <a:buClr>
                <a:srgbClr val="FF2F92"/>
              </a:buClr>
              <a:buFont typeface="Wingdings" pitchFamily="2" charset="2"/>
              <a:buChar char="Ø"/>
            </a:pPr>
            <a:r>
              <a:rPr lang="fr-FR" altLang="fr-FR" sz="2400" dirty="0">
                <a:solidFill>
                  <a:srgbClr val="C00000"/>
                </a:solidFill>
              </a:rPr>
              <a:t>Récupération rapide des fonctions vitales</a:t>
            </a:r>
            <a:r>
              <a:rPr lang="fr-FR" altLang="fr-FR" sz="2400" dirty="0">
                <a:solidFill>
                  <a:schemeClr val="tx1"/>
                </a:solidFill>
              </a:rPr>
              <a:t>:</a:t>
            </a:r>
          </a:p>
          <a:p>
            <a:pPr marL="0" indent="0">
              <a:buClr>
                <a:srgbClr val="CC00CC"/>
              </a:buClr>
              <a:buNone/>
            </a:pPr>
            <a:r>
              <a:rPr lang="fr-FR" altLang="fr-FR" sz="2400" dirty="0">
                <a:solidFill>
                  <a:schemeClr val="tx1"/>
                </a:solidFill>
              </a:rPr>
              <a:t>	- récupération </a:t>
            </a:r>
            <a:r>
              <a:rPr lang="fr-FR" altLang="fr-FR" sz="2400" dirty="0">
                <a:solidFill>
                  <a:schemeClr val="accent1">
                    <a:lumMod val="50000"/>
                  </a:schemeClr>
                </a:solidFill>
              </a:rPr>
              <a:t>hémodynamique</a:t>
            </a:r>
            <a:r>
              <a:rPr lang="fr-FR" altLang="fr-FR" sz="2400" dirty="0">
                <a:solidFill>
                  <a:schemeClr val="tx1"/>
                </a:solidFill>
              </a:rPr>
              <a:t> (déambulation) </a:t>
            </a:r>
          </a:p>
          <a:p>
            <a:pPr marL="0" indent="0">
              <a:buClr>
                <a:srgbClr val="CC00CC"/>
              </a:buClr>
              <a:buNone/>
            </a:pPr>
            <a:r>
              <a:rPr lang="fr-FR" altLang="fr-FR" sz="2400" dirty="0">
                <a:solidFill>
                  <a:schemeClr val="tx1"/>
                </a:solidFill>
              </a:rPr>
              <a:t>	- </a:t>
            </a:r>
            <a:r>
              <a:rPr lang="fr-FR" altLang="fr-FR" sz="2400" dirty="0">
                <a:solidFill>
                  <a:schemeClr val="accent1">
                    <a:lumMod val="50000"/>
                  </a:schemeClr>
                </a:solidFill>
              </a:rPr>
              <a:t>respiratoire</a:t>
            </a:r>
            <a:r>
              <a:rPr lang="fr-FR" altLang="fr-FR" sz="2400" dirty="0">
                <a:solidFill>
                  <a:schemeClr val="tx1"/>
                </a:solidFill>
              </a:rPr>
              <a:t> (déglutitions)</a:t>
            </a:r>
          </a:p>
          <a:p>
            <a:pPr marL="0" indent="0">
              <a:buClr>
                <a:srgbClr val="CC00CC"/>
              </a:buClr>
              <a:buNone/>
            </a:pPr>
            <a:r>
              <a:rPr lang="fr-FR" altLang="fr-FR" sz="2400" dirty="0">
                <a:solidFill>
                  <a:schemeClr val="tx1"/>
                </a:solidFill>
              </a:rPr>
              <a:t>	- </a:t>
            </a:r>
            <a:r>
              <a:rPr lang="fr-FR" altLang="fr-FR" sz="2400" dirty="0">
                <a:solidFill>
                  <a:schemeClr val="accent1">
                    <a:lumMod val="50000"/>
                  </a:schemeClr>
                </a:solidFill>
              </a:rPr>
              <a:t>cognitive</a:t>
            </a:r>
          </a:p>
          <a:p>
            <a:pPr>
              <a:buClr>
                <a:srgbClr val="FF2F92"/>
              </a:buClr>
              <a:buFont typeface="Wingdings" pitchFamily="2" charset="2"/>
              <a:buChar char="Ø"/>
            </a:pPr>
            <a:r>
              <a:rPr lang="fr-FR" altLang="fr-FR" sz="2400" dirty="0">
                <a:solidFill>
                  <a:srgbClr val="C00000"/>
                </a:solidFill>
              </a:rPr>
              <a:t>Patient confortable </a:t>
            </a:r>
            <a:r>
              <a:rPr lang="fr-FR" altLang="fr-FR" sz="2400" dirty="0">
                <a:solidFill>
                  <a:schemeClr val="tx1"/>
                </a:solidFill>
              </a:rPr>
              <a:t>(douleur, nausées, anxiété)</a:t>
            </a:r>
          </a:p>
          <a:p>
            <a:pPr marL="0" indent="0">
              <a:buClr>
                <a:srgbClr val="CC00CC"/>
              </a:buClr>
              <a:buNone/>
            </a:pPr>
            <a:endParaRPr lang="fr-FR" altLang="fr-FR" sz="2400" dirty="0">
              <a:solidFill>
                <a:schemeClr val="tx1"/>
              </a:solidFill>
            </a:endParaRPr>
          </a:p>
          <a:p>
            <a:pPr>
              <a:buClr>
                <a:srgbClr val="FF2F92"/>
              </a:buClr>
              <a:buFont typeface="Wingdings" pitchFamily="2" charset="2"/>
              <a:buChar char="Ø"/>
            </a:pPr>
            <a:r>
              <a:rPr lang="fr-FR" altLang="fr-FR" sz="2400" dirty="0">
                <a:solidFill>
                  <a:schemeClr val="tx1"/>
                </a:solidFill>
              </a:rPr>
              <a:t> Validé par le </a:t>
            </a:r>
            <a:r>
              <a:rPr lang="fr-FR" altLang="fr-FR" sz="2400" dirty="0">
                <a:solidFill>
                  <a:schemeClr val="accent1">
                    <a:lumMod val="50000"/>
                  </a:schemeClr>
                </a:solidFill>
              </a:rPr>
              <a:t>score</a:t>
            </a:r>
            <a:r>
              <a:rPr lang="fr-FR" altLang="fr-FR" sz="2400" dirty="0">
                <a:solidFill>
                  <a:srgbClr val="FF2F92"/>
                </a:solidFill>
              </a:rPr>
              <a:t> </a:t>
            </a:r>
            <a:r>
              <a:rPr lang="fr-FR" altLang="fr-FR" sz="2400" dirty="0">
                <a:solidFill>
                  <a:schemeClr val="tx1"/>
                </a:solidFill>
              </a:rPr>
              <a:t>de Chung</a:t>
            </a:r>
            <a:endParaRPr lang="fr-FR" dirty="0"/>
          </a:p>
        </p:txBody>
      </p:sp>
      <p:sp>
        <p:nvSpPr>
          <p:cNvPr id="4" name="Espace réservé du numéro de diapositive 3">
            <a:extLst>
              <a:ext uri="{FF2B5EF4-FFF2-40B4-BE49-F238E27FC236}">
                <a16:creationId xmlns:a16="http://schemas.microsoft.com/office/drawing/2014/main" id="{82E50D08-8B4E-4258-AA42-1615B4468179}"/>
              </a:ext>
            </a:extLst>
          </p:cNvPr>
          <p:cNvSpPr>
            <a:spLocks noGrp="1"/>
          </p:cNvSpPr>
          <p:nvPr>
            <p:ph type="sldNum" sz="quarter" idx="4"/>
          </p:nvPr>
        </p:nvSpPr>
        <p:spPr/>
        <p:txBody>
          <a:bodyPr/>
          <a:lstStyle/>
          <a:p>
            <a:fld id="{D57F1E4F-1CFF-5643-939E-217C01CDF565}" type="slidenum">
              <a:rPr lang="en-US" smtClean="0"/>
              <a:pPr/>
              <a:t>2</a:t>
            </a:fld>
            <a:endParaRPr lang="en-US" dirty="0"/>
          </a:p>
        </p:txBody>
      </p:sp>
      <p:sp>
        <p:nvSpPr>
          <p:cNvPr id="5" name="Espace réservé de la date 4">
            <a:extLst>
              <a:ext uri="{FF2B5EF4-FFF2-40B4-BE49-F238E27FC236}">
                <a16:creationId xmlns:a16="http://schemas.microsoft.com/office/drawing/2014/main" id="{415D1D69-9CA4-412A-A3F1-18527D1B71E6}"/>
              </a:ext>
            </a:extLst>
          </p:cNvPr>
          <p:cNvSpPr>
            <a:spLocks noGrp="1"/>
          </p:cNvSpPr>
          <p:nvPr>
            <p:ph type="dt" sz="half" idx="2"/>
          </p:nvPr>
        </p:nvSpPr>
        <p:spPr/>
        <p:txBody>
          <a:bodyPr/>
          <a:lstStyle/>
          <a:p>
            <a:r>
              <a:rPr lang="fr-FR"/>
              <a:t>Webinaire – 27/05/2021 – 18h/20h</a:t>
            </a:r>
            <a:endParaRPr lang="en-US" dirty="0"/>
          </a:p>
        </p:txBody>
      </p:sp>
      <p:sp>
        <p:nvSpPr>
          <p:cNvPr id="6" name="Espace réservé du pied de page 5">
            <a:extLst>
              <a:ext uri="{FF2B5EF4-FFF2-40B4-BE49-F238E27FC236}">
                <a16:creationId xmlns:a16="http://schemas.microsoft.com/office/drawing/2014/main" id="{D7DB1C20-03BD-4778-A627-32E13ADC6E2D}"/>
              </a:ext>
            </a:extLst>
          </p:cNvPr>
          <p:cNvSpPr>
            <a:spLocks noGrp="1"/>
          </p:cNvSpPr>
          <p:nvPr>
            <p:ph type="ftr" sz="quarter" idx="3"/>
          </p:nvPr>
        </p:nvSpPr>
        <p:spPr/>
        <p:txBody>
          <a:bodyPr/>
          <a:lstStyle/>
          <a:p>
            <a:r>
              <a:rPr lang="fr-FR" b="1"/>
              <a:t>Actualités en anesthésie et chirurgie ambulatoire</a:t>
            </a:r>
            <a:endParaRPr lang="fr-FR" b="1" dirty="0"/>
          </a:p>
        </p:txBody>
      </p:sp>
    </p:spTree>
    <p:extLst>
      <p:ext uri="{BB962C8B-B14F-4D97-AF65-F5344CB8AC3E}">
        <p14:creationId xmlns:p14="http://schemas.microsoft.com/office/powerpoint/2010/main" val="1192692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C00277-1558-4A8A-AD5A-29641BA13E5A}"/>
              </a:ext>
            </a:extLst>
          </p:cNvPr>
          <p:cNvSpPr>
            <a:spLocks noGrp="1"/>
          </p:cNvSpPr>
          <p:nvPr>
            <p:ph type="title"/>
          </p:nvPr>
        </p:nvSpPr>
        <p:spPr>
          <a:xfrm>
            <a:off x="687769" y="399391"/>
            <a:ext cx="10816462" cy="1320800"/>
          </a:xfrm>
        </p:spPr>
        <p:txBody>
          <a:bodyPr/>
          <a:lstStyle/>
          <a:p>
            <a:r>
              <a:rPr lang="fr-FR" dirty="0"/>
              <a:t>Intérêt d’associer des techniques non pharmacologiques</a:t>
            </a:r>
          </a:p>
        </p:txBody>
      </p:sp>
      <p:sp>
        <p:nvSpPr>
          <p:cNvPr id="3" name="Espace réservé du contenu 2">
            <a:extLst>
              <a:ext uri="{FF2B5EF4-FFF2-40B4-BE49-F238E27FC236}">
                <a16:creationId xmlns:a16="http://schemas.microsoft.com/office/drawing/2014/main" id="{57C04350-92F6-4F7F-BE58-CDE63377876B}"/>
              </a:ext>
            </a:extLst>
          </p:cNvPr>
          <p:cNvSpPr>
            <a:spLocks noGrp="1"/>
          </p:cNvSpPr>
          <p:nvPr>
            <p:ph idx="1"/>
          </p:nvPr>
        </p:nvSpPr>
        <p:spPr>
          <a:xfrm>
            <a:off x="857449" y="1909134"/>
            <a:ext cx="10458251" cy="4312251"/>
          </a:xfrm>
        </p:spPr>
        <p:txBody>
          <a:bodyPr>
            <a:normAutofit/>
          </a:bodyPr>
          <a:lstStyle/>
          <a:p>
            <a:pPr>
              <a:buClr>
                <a:schemeClr val="accent1">
                  <a:lumMod val="50000"/>
                </a:schemeClr>
              </a:buClr>
              <a:buFont typeface="Wingdings" panose="05000000000000000000" pitchFamily="2" charset="2"/>
              <a:buChar char="Ø"/>
            </a:pPr>
            <a:r>
              <a:rPr lang="fr-FR" altLang="fr-FR" sz="2600" b="1" dirty="0">
                <a:solidFill>
                  <a:schemeClr val="accent1">
                    <a:lumMod val="50000"/>
                  </a:schemeClr>
                </a:solidFill>
              </a:rPr>
              <a:t>Diminuer l’anxiété </a:t>
            </a:r>
          </a:p>
          <a:p>
            <a:pPr marL="0" indent="0">
              <a:buClr>
                <a:schemeClr val="accent1">
                  <a:lumMod val="50000"/>
                </a:schemeClr>
              </a:buClr>
              <a:buNone/>
            </a:pPr>
            <a:r>
              <a:rPr kumimoji="0" lang="fr-FR" altLang="fr-FR" sz="2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  </a:t>
            </a:r>
            <a:r>
              <a:rPr lang="fr-FR" altLang="fr-FR" sz="2600" dirty="0">
                <a:solidFill>
                  <a:srgbClr val="C00000"/>
                </a:solidFill>
              </a:rPr>
              <a:t>inconfort </a:t>
            </a:r>
            <a:r>
              <a:rPr lang="fr-FR" altLang="fr-FR" sz="2600" dirty="0">
                <a:solidFill>
                  <a:schemeClr val="tx1"/>
                </a:solidFill>
              </a:rPr>
              <a:t>physique et psychique </a:t>
            </a:r>
          </a:p>
          <a:p>
            <a:pPr marL="0" indent="0">
              <a:buClr>
                <a:schemeClr val="accent1">
                  <a:lumMod val="50000"/>
                </a:schemeClr>
              </a:buClr>
              <a:buNone/>
            </a:pPr>
            <a:r>
              <a:rPr lang="fr-FR" altLang="fr-FR" sz="2600" dirty="0">
                <a:solidFill>
                  <a:srgbClr val="C00000"/>
                </a:solidFill>
              </a:rPr>
              <a:t>	↓ complications </a:t>
            </a:r>
            <a:r>
              <a:rPr lang="fr-FR" altLang="fr-FR" sz="2600" dirty="0">
                <a:solidFill>
                  <a:schemeClr val="tx1"/>
                </a:solidFill>
              </a:rPr>
              <a:t>liées au </a:t>
            </a:r>
            <a:r>
              <a:rPr lang="fr-FR" altLang="fr-FR" sz="2600" dirty="0">
                <a:solidFill>
                  <a:srgbClr val="C00000"/>
                </a:solidFill>
              </a:rPr>
              <a:t>stress </a:t>
            </a:r>
          </a:p>
          <a:p>
            <a:pPr>
              <a:buClr>
                <a:schemeClr val="accent1">
                  <a:lumMod val="50000"/>
                </a:schemeClr>
              </a:buClr>
              <a:buFont typeface="Wingdings" panose="05000000000000000000" pitchFamily="2" charset="2"/>
              <a:buChar char="Ø"/>
            </a:pPr>
            <a:endParaRPr lang="fr-FR" altLang="fr-FR" sz="2600" dirty="0">
              <a:solidFill>
                <a:schemeClr val="tx1"/>
              </a:solidFill>
            </a:endParaRPr>
          </a:p>
          <a:p>
            <a:pPr>
              <a:buClr>
                <a:schemeClr val="accent1">
                  <a:lumMod val="50000"/>
                </a:schemeClr>
              </a:buClr>
              <a:buFont typeface="Wingdings" panose="05000000000000000000" pitchFamily="2" charset="2"/>
              <a:buChar char="Ø"/>
            </a:pPr>
            <a:r>
              <a:rPr lang="fr-FR" altLang="fr-FR" sz="2600" b="1" dirty="0">
                <a:solidFill>
                  <a:schemeClr val="accent1">
                    <a:lumMod val="50000"/>
                  </a:schemeClr>
                </a:solidFill>
              </a:rPr>
              <a:t>Alléger les médicaments</a:t>
            </a:r>
          </a:p>
          <a:p>
            <a:pPr marL="0" indent="0">
              <a:buClr>
                <a:srgbClr val="C00000"/>
              </a:buClr>
              <a:buNone/>
            </a:pPr>
            <a:r>
              <a:rPr lang="fr-FR" altLang="fr-FR" sz="2600" dirty="0">
                <a:solidFill>
                  <a:srgbClr val="C00000"/>
                </a:solidFill>
              </a:rPr>
              <a:t>	↓ perturbation </a:t>
            </a:r>
            <a:r>
              <a:rPr lang="fr-FR" altLang="fr-FR" sz="2600" dirty="0">
                <a:solidFill>
                  <a:schemeClr val="tx1"/>
                </a:solidFill>
              </a:rPr>
              <a:t>des fonctions vitales</a:t>
            </a:r>
          </a:p>
          <a:p>
            <a:pPr marL="0" indent="0">
              <a:buClr>
                <a:srgbClr val="C00000"/>
              </a:buClr>
              <a:buNone/>
            </a:pPr>
            <a:r>
              <a:rPr lang="fr-FR" altLang="fr-FR" sz="2600" dirty="0">
                <a:solidFill>
                  <a:srgbClr val="C00000"/>
                </a:solidFill>
              </a:rPr>
              <a:t>	↓ effets adverses </a:t>
            </a:r>
            <a:r>
              <a:rPr lang="fr-FR" altLang="fr-FR" sz="2600" dirty="0">
                <a:solidFill>
                  <a:schemeClr val="tx1"/>
                </a:solidFill>
              </a:rPr>
              <a:t>des médicaments</a:t>
            </a:r>
          </a:p>
          <a:p>
            <a:pPr marL="0" indent="0">
              <a:buClr>
                <a:srgbClr val="C00000"/>
              </a:buClr>
              <a:buNone/>
            </a:pPr>
            <a:r>
              <a:rPr lang="fr-FR" altLang="fr-FR" sz="2600" dirty="0">
                <a:solidFill>
                  <a:srgbClr val="C00000"/>
                </a:solidFill>
              </a:rPr>
              <a:t>	↓ temps d’immobilisation, ↑  la réhabilitation</a:t>
            </a:r>
          </a:p>
          <a:p>
            <a:endParaRPr lang="fr-FR" sz="2400" dirty="0"/>
          </a:p>
        </p:txBody>
      </p:sp>
      <p:sp>
        <p:nvSpPr>
          <p:cNvPr id="4" name="Espace réservé du numéro de diapositive 3">
            <a:extLst>
              <a:ext uri="{FF2B5EF4-FFF2-40B4-BE49-F238E27FC236}">
                <a16:creationId xmlns:a16="http://schemas.microsoft.com/office/drawing/2014/main" id="{82E50D08-8B4E-4258-AA42-1615B4468179}"/>
              </a:ext>
            </a:extLst>
          </p:cNvPr>
          <p:cNvSpPr>
            <a:spLocks noGrp="1"/>
          </p:cNvSpPr>
          <p:nvPr>
            <p:ph type="sldNum" sz="quarter" idx="4"/>
          </p:nvPr>
        </p:nvSpPr>
        <p:spPr/>
        <p:txBody>
          <a:bodyPr/>
          <a:lstStyle/>
          <a:p>
            <a:fld id="{D57F1E4F-1CFF-5643-939E-217C01CDF565}" type="slidenum">
              <a:rPr lang="en-US" smtClean="0"/>
              <a:pPr/>
              <a:t>3</a:t>
            </a:fld>
            <a:endParaRPr lang="en-US" dirty="0"/>
          </a:p>
        </p:txBody>
      </p:sp>
      <p:sp>
        <p:nvSpPr>
          <p:cNvPr id="5" name="Espace réservé de la date 4">
            <a:extLst>
              <a:ext uri="{FF2B5EF4-FFF2-40B4-BE49-F238E27FC236}">
                <a16:creationId xmlns:a16="http://schemas.microsoft.com/office/drawing/2014/main" id="{415D1D69-9CA4-412A-A3F1-18527D1B71E6}"/>
              </a:ext>
            </a:extLst>
          </p:cNvPr>
          <p:cNvSpPr>
            <a:spLocks noGrp="1"/>
          </p:cNvSpPr>
          <p:nvPr>
            <p:ph type="dt" sz="half" idx="2"/>
          </p:nvPr>
        </p:nvSpPr>
        <p:spPr/>
        <p:txBody>
          <a:bodyPr/>
          <a:lstStyle/>
          <a:p>
            <a:r>
              <a:rPr lang="fr-FR"/>
              <a:t>Webinaire – 27/05/2021 – 18h/20h</a:t>
            </a:r>
            <a:endParaRPr lang="en-US" dirty="0"/>
          </a:p>
        </p:txBody>
      </p:sp>
      <p:sp>
        <p:nvSpPr>
          <p:cNvPr id="6" name="Espace réservé du pied de page 5">
            <a:extLst>
              <a:ext uri="{FF2B5EF4-FFF2-40B4-BE49-F238E27FC236}">
                <a16:creationId xmlns:a16="http://schemas.microsoft.com/office/drawing/2014/main" id="{D7DB1C20-03BD-4778-A627-32E13ADC6E2D}"/>
              </a:ext>
            </a:extLst>
          </p:cNvPr>
          <p:cNvSpPr>
            <a:spLocks noGrp="1"/>
          </p:cNvSpPr>
          <p:nvPr>
            <p:ph type="ftr" sz="quarter" idx="3"/>
          </p:nvPr>
        </p:nvSpPr>
        <p:spPr/>
        <p:txBody>
          <a:bodyPr/>
          <a:lstStyle/>
          <a:p>
            <a:r>
              <a:rPr lang="fr-FR" b="1"/>
              <a:t>Actualités en anesthésie et chirurgie ambulatoire</a:t>
            </a:r>
            <a:endParaRPr lang="fr-FR" b="1" dirty="0"/>
          </a:p>
        </p:txBody>
      </p:sp>
    </p:spTree>
    <p:extLst>
      <p:ext uri="{BB962C8B-B14F-4D97-AF65-F5344CB8AC3E}">
        <p14:creationId xmlns:p14="http://schemas.microsoft.com/office/powerpoint/2010/main" val="2669045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C00277-1558-4A8A-AD5A-29641BA13E5A}"/>
              </a:ext>
            </a:extLst>
          </p:cNvPr>
          <p:cNvSpPr>
            <a:spLocks noGrp="1"/>
          </p:cNvSpPr>
          <p:nvPr>
            <p:ph type="title"/>
          </p:nvPr>
        </p:nvSpPr>
        <p:spPr>
          <a:xfrm>
            <a:off x="964412" y="588334"/>
            <a:ext cx="10816462" cy="1320800"/>
          </a:xfrm>
        </p:spPr>
        <p:txBody>
          <a:bodyPr/>
          <a:lstStyle/>
          <a:p>
            <a:r>
              <a:rPr lang="fr-FR" dirty="0"/>
              <a:t>Différentes stratégies non médicamenteuses</a:t>
            </a:r>
          </a:p>
        </p:txBody>
      </p:sp>
      <p:sp>
        <p:nvSpPr>
          <p:cNvPr id="3" name="Espace réservé du contenu 2">
            <a:extLst>
              <a:ext uri="{FF2B5EF4-FFF2-40B4-BE49-F238E27FC236}">
                <a16:creationId xmlns:a16="http://schemas.microsoft.com/office/drawing/2014/main" id="{57C04350-92F6-4F7F-BE58-CDE63377876B}"/>
              </a:ext>
            </a:extLst>
          </p:cNvPr>
          <p:cNvSpPr>
            <a:spLocks noGrp="1"/>
          </p:cNvSpPr>
          <p:nvPr>
            <p:ph idx="1"/>
          </p:nvPr>
        </p:nvSpPr>
        <p:spPr>
          <a:xfrm>
            <a:off x="876300" y="1317679"/>
            <a:ext cx="10458251" cy="5275210"/>
          </a:xfrm>
        </p:spPr>
        <p:txBody>
          <a:bodyPr>
            <a:normAutofit/>
          </a:bodyPr>
          <a:lstStyle/>
          <a:p>
            <a:pPr>
              <a:buClr>
                <a:schemeClr val="accent1">
                  <a:lumMod val="50000"/>
                </a:schemeClr>
              </a:buClr>
              <a:buFont typeface="Wingdings" panose="05000000000000000000" pitchFamily="2" charset="2"/>
              <a:buChar char="§"/>
            </a:pPr>
            <a:r>
              <a:rPr lang="fr-FR" altLang="fr-FR" sz="2800" dirty="0">
                <a:solidFill>
                  <a:schemeClr val="accent1">
                    <a:lumMod val="50000"/>
                  </a:schemeClr>
                </a:solidFill>
              </a:rPr>
              <a:t>Environnement calme</a:t>
            </a:r>
          </a:p>
          <a:p>
            <a:pPr>
              <a:buClr>
                <a:schemeClr val="accent1">
                  <a:lumMod val="50000"/>
                </a:schemeClr>
              </a:buClr>
              <a:buFont typeface="Wingdings" panose="05000000000000000000" pitchFamily="2" charset="2"/>
              <a:buChar char="§"/>
            </a:pPr>
            <a:r>
              <a:rPr lang="fr-FR" altLang="fr-FR" sz="2800" dirty="0">
                <a:solidFill>
                  <a:schemeClr val="accent1">
                    <a:lumMod val="50000"/>
                  </a:schemeClr>
                </a:solidFill>
              </a:rPr>
              <a:t>Information</a:t>
            </a:r>
            <a:r>
              <a:rPr lang="fr-FR" altLang="fr-FR" sz="2800" dirty="0">
                <a:solidFill>
                  <a:srgbClr val="C00000"/>
                </a:solidFill>
              </a:rPr>
              <a:t> </a:t>
            </a:r>
            <a:r>
              <a:rPr lang="fr-FR" altLang="fr-FR" sz="2800" dirty="0">
                <a:solidFill>
                  <a:schemeClr val="tx1"/>
                </a:solidFill>
              </a:rPr>
              <a:t>du patient</a:t>
            </a:r>
          </a:p>
          <a:p>
            <a:pPr>
              <a:buClr>
                <a:schemeClr val="accent1">
                  <a:lumMod val="50000"/>
                </a:schemeClr>
              </a:buClr>
              <a:buFont typeface="Wingdings" panose="05000000000000000000" pitchFamily="2" charset="2"/>
              <a:buChar char="§"/>
            </a:pPr>
            <a:r>
              <a:rPr lang="fr-FR" altLang="fr-FR" sz="2800" dirty="0">
                <a:solidFill>
                  <a:schemeClr val="accent1">
                    <a:lumMod val="50000"/>
                  </a:schemeClr>
                </a:solidFill>
              </a:rPr>
              <a:t>Présence</a:t>
            </a:r>
            <a:r>
              <a:rPr lang="fr-FR" altLang="fr-FR" sz="2800" dirty="0">
                <a:solidFill>
                  <a:schemeClr val="tx1"/>
                </a:solidFill>
              </a:rPr>
              <a:t> soignante</a:t>
            </a:r>
          </a:p>
          <a:p>
            <a:pPr>
              <a:buClr>
                <a:schemeClr val="accent1">
                  <a:lumMod val="50000"/>
                </a:schemeClr>
              </a:buClr>
              <a:buFont typeface="Wingdings" panose="05000000000000000000" pitchFamily="2" charset="2"/>
              <a:buChar char="§"/>
            </a:pPr>
            <a:endParaRPr lang="fr-FR" altLang="fr-FR" sz="2800" dirty="0">
              <a:solidFill>
                <a:schemeClr val="tx1"/>
              </a:solidFill>
            </a:endParaRPr>
          </a:p>
          <a:p>
            <a:pPr>
              <a:buClr>
                <a:schemeClr val="accent1">
                  <a:lumMod val="50000"/>
                </a:schemeClr>
              </a:buClr>
              <a:buFont typeface="Wingdings" panose="05000000000000000000" pitchFamily="2" charset="2"/>
              <a:buChar char="§"/>
            </a:pPr>
            <a:r>
              <a:rPr lang="fr-FR" altLang="fr-FR" sz="2800" dirty="0">
                <a:solidFill>
                  <a:srgbClr val="C00000"/>
                </a:solidFill>
              </a:rPr>
              <a:t>Musicothérapie</a:t>
            </a:r>
          </a:p>
          <a:p>
            <a:pPr>
              <a:buClr>
                <a:schemeClr val="accent1">
                  <a:lumMod val="50000"/>
                </a:schemeClr>
              </a:buClr>
              <a:buFont typeface="Wingdings" panose="05000000000000000000" pitchFamily="2" charset="2"/>
              <a:buChar char="§"/>
            </a:pPr>
            <a:r>
              <a:rPr lang="fr-FR" altLang="fr-FR" sz="2800" dirty="0">
                <a:solidFill>
                  <a:srgbClr val="C00000"/>
                </a:solidFill>
              </a:rPr>
              <a:t>Dispositifs immersifs</a:t>
            </a:r>
            <a:r>
              <a:rPr lang="fr-FR" altLang="fr-FR" sz="2800" dirty="0">
                <a:solidFill>
                  <a:schemeClr val="tx1"/>
                </a:solidFill>
              </a:rPr>
              <a:t>: réalité virtuelle, jeux vidéos, applis</a:t>
            </a:r>
          </a:p>
          <a:p>
            <a:pPr>
              <a:buClr>
                <a:schemeClr val="accent1">
                  <a:lumMod val="50000"/>
                </a:schemeClr>
              </a:buClr>
              <a:buFont typeface="Wingdings" panose="05000000000000000000" pitchFamily="2" charset="2"/>
              <a:buChar char="§"/>
            </a:pPr>
            <a:r>
              <a:rPr lang="fr-FR" altLang="fr-FR" sz="2800" dirty="0">
                <a:solidFill>
                  <a:srgbClr val="C00000"/>
                </a:solidFill>
              </a:rPr>
              <a:t>Hypnose médicale</a:t>
            </a:r>
            <a:endParaRPr lang="fr-FR" altLang="fr-FR" sz="2800" dirty="0">
              <a:solidFill>
                <a:schemeClr val="tx1"/>
              </a:solidFill>
            </a:endParaRPr>
          </a:p>
          <a:p>
            <a:pPr marL="0" indent="0">
              <a:buClr>
                <a:schemeClr val="accent1">
                  <a:lumMod val="50000"/>
                </a:schemeClr>
              </a:buClr>
              <a:buNone/>
            </a:pPr>
            <a:endParaRPr lang="fr-FR" altLang="fr-FR" sz="2800" dirty="0">
              <a:solidFill>
                <a:schemeClr val="tx1"/>
              </a:solidFill>
            </a:endParaRPr>
          </a:p>
          <a:p>
            <a:pPr>
              <a:buClr>
                <a:schemeClr val="accent1">
                  <a:lumMod val="50000"/>
                </a:schemeClr>
              </a:buClr>
              <a:buFont typeface="Wingdings" panose="05000000000000000000" pitchFamily="2" charset="2"/>
              <a:buChar char="§"/>
            </a:pPr>
            <a:endParaRPr lang="fr-FR" altLang="fr-FR" sz="2400" dirty="0">
              <a:solidFill>
                <a:srgbClr val="C00000"/>
              </a:solidFill>
            </a:endParaRPr>
          </a:p>
          <a:p>
            <a:pPr marL="0" indent="0">
              <a:buNone/>
            </a:pPr>
            <a:endParaRPr lang="fr-FR" sz="2400" dirty="0"/>
          </a:p>
        </p:txBody>
      </p:sp>
      <p:sp>
        <p:nvSpPr>
          <p:cNvPr id="4" name="Espace réservé du numéro de diapositive 3">
            <a:extLst>
              <a:ext uri="{FF2B5EF4-FFF2-40B4-BE49-F238E27FC236}">
                <a16:creationId xmlns:a16="http://schemas.microsoft.com/office/drawing/2014/main" id="{82E50D08-8B4E-4258-AA42-1615B4468179}"/>
              </a:ext>
            </a:extLst>
          </p:cNvPr>
          <p:cNvSpPr>
            <a:spLocks noGrp="1"/>
          </p:cNvSpPr>
          <p:nvPr>
            <p:ph type="sldNum" sz="quarter" idx="4"/>
          </p:nvPr>
        </p:nvSpPr>
        <p:spPr/>
        <p:txBody>
          <a:bodyPr/>
          <a:lstStyle/>
          <a:p>
            <a:fld id="{D57F1E4F-1CFF-5643-939E-217C01CDF565}" type="slidenum">
              <a:rPr lang="en-US" smtClean="0"/>
              <a:pPr/>
              <a:t>4</a:t>
            </a:fld>
            <a:endParaRPr lang="en-US" dirty="0"/>
          </a:p>
        </p:txBody>
      </p:sp>
      <p:sp>
        <p:nvSpPr>
          <p:cNvPr id="5" name="Espace réservé de la date 4">
            <a:extLst>
              <a:ext uri="{FF2B5EF4-FFF2-40B4-BE49-F238E27FC236}">
                <a16:creationId xmlns:a16="http://schemas.microsoft.com/office/drawing/2014/main" id="{415D1D69-9CA4-412A-A3F1-18527D1B71E6}"/>
              </a:ext>
            </a:extLst>
          </p:cNvPr>
          <p:cNvSpPr>
            <a:spLocks noGrp="1"/>
          </p:cNvSpPr>
          <p:nvPr>
            <p:ph type="dt" sz="half" idx="2"/>
          </p:nvPr>
        </p:nvSpPr>
        <p:spPr/>
        <p:txBody>
          <a:bodyPr/>
          <a:lstStyle/>
          <a:p>
            <a:r>
              <a:rPr lang="fr-FR"/>
              <a:t>Webinaire – 27/05/2021 – 18h/20h</a:t>
            </a:r>
            <a:endParaRPr lang="en-US" dirty="0"/>
          </a:p>
        </p:txBody>
      </p:sp>
      <p:sp>
        <p:nvSpPr>
          <p:cNvPr id="6" name="Espace réservé du pied de page 5">
            <a:extLst>
              <a:ext uri="{FF2B5EF4-FFF2-40B4-BE49-F238E27FC236}">
                <a16:creationId xmlns:a16="http://schemas.microsoft.com/office/drawing/2014/main" id="{D7DB1C20-03BD-4778-A627-32E13ADC6E2D}"/>
              </a:ext>
            </a:extLst>
          </p:cNvPr>
          <p:cNvSpPr>
            <a:spLocks noGrp="1"/>
          </p:cNvSpPr>
          <p:nvPr>
            <p:ph type="ftr" sz="quarter" idx="3"/>
          </p:nvPr>
        </p:nvSpPr>
        <p:spPr/>
        <p:txBody>
          <a:bodyPr/>
          <a:lstStyle/>
          <a:p>
            <a:r>
              <a:rPr lang="fr-FR" b="1"/>
              <a:t>Actualités en anesthésie et chirurgie ambulatoire</a:t>
            </a:r>
            <a:endParaRPr lang="fr-FR" b="1" dirty="0"/>
          </a:p>
        </p:txBody>
      </p:sp>
    </p:spTree>
    <p:extLst>
      <p:ext uri="{BB962C8B-B14F-4D97-AF65-F5344CB8AC3E}">
        <p14:creationId xmlns:p14="http://schemas.microsoft.com/office/powerpoint/2010/main" val="3718636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75CA38-2DD6-491A-8FBE-D16521E9D7E2}"/>
              </a:ext>
            </a:extLst>
          </p:cNvPr>
          <p:cNvSpPr>
            <a:spLocks noGrp="1"/>
          </p:cNvSpPr>
          <p:nvPr>
            <p:ph type="title"/>
          </p:nvPr>
        </p:nvSpPr>
        <p:spPr>
          <a:xfrm>
            <a:off x="857449" y="487364"/>
            <a:ext cx="8596668" cy="1320800"/>
          </a:xfrm>
        </p:spPr>
        <p:txBody>
          <a:bodyPr>
            <a:normAutofit/>
          </a:bodyPr>
          <a:lstStyle/>
          <a:p>
            <a:r>
              <a:rPr lang="fr-FR" sz="2800" dirty="0"/>
              <a:t>J </a:t>
            </a:r>
            <a:r>
              <a:rPr lang="fr-FR" sz="2800" dirty="0" err="1"/>
              <a:t>Bradt</a:t>
            </a:r>
            <a:r>
              <a:rPr lang="fr-FR" sz="2800" dirty="0"/>
              <a:t> et al. </a:t>
            </a:r>
            <a:br>
              <a:rPr lang="fr-FR" sz="2000" dirty="0"/>
            </a:br>
            <a:r>
              <a:rPr lang="fr-FR" sz="2400" dirty="0"/>
              <a:t>Cochrane </a:t>
            </a:r>
            <a:r>
              <a:rPr lang="fr-FR" sz="2400" dirty="0" err="1"/>
              <a:t>Database</a:t>
            </a:r>
            <a:r>
              <a:rPr lang="fr-FR" sz="2400" dirty="0"/>
              <a:t> </a:t>
            </a:r>
            <a:r>
              <a:rPr lang="fr-FR" sz="2400" dirty="0" err="1"/>
              <a:t>Syst</a:t>
            </a:r>
            <a:r>
              <a:rPr lang="fr-FR" sz="2400" dirty="0"/>
              <a:t> </a:t>
            </a:r>
            <a:r>
              <a:rPr lang="fr-FR" sz="2400" dirty="0" err="1"/>
              <a:t>Rev</a:t>
            </a:r>
            <a:r>
              <a:rPr lang="fr-FR" sz="2400" dirty="0"/>
              <a:t> 2013 Jun 6;(6</a:t>
            </a:r>
            <a:r>
              <a:rPr lang="fr-FR" sz="2000" dirty="0"/>
              <a:t>)</a:t>
            </a:r>
            <a:br>
              <a:rPr lang="fr-FR" sz="2000" dirty="0"/>
            </a:br>
            <a:r>
              <a:rPr lang="en-US" sz="2000" i="1" dirty="0"/>
              <a:t>Music interventions for preoperative anxiety</a:t>
            </a:r>
            <a:endParaRPr lang="fr-FR" sz="2000" i="1" dirty="0"/>
          </a:p>
        </p:txBody>
      </p:sp>
      <p:sp>
        <p:nvSpPr>
          <p:cNvPr id="3" name="Espace réservé du contenu 2">
            <a:extLst>
              <a:ext uri="{FF2B5EF4-FFF2-40B4-BE49-F238E27FC236}">
                <a16:creationId xmlns:a16="http://schemas.microsoft.com/office/drawing/2014/main" id="{2D11A409-690E-410E-85B7-1BC06DB448C4}"/>
              </a:ext>
            </a:extLst>
          </p:cNvPr>
          <p:cNvSpPr>
            <a:spLocks noGrp="1"/>
          </p:cNvSpPr>
          <p:nvPr>
            <p:ph idx="1"/>
          </p:nvPr>
        </p:nvSpPr>
        <p:spPr>
          <a:xfrm>
            <a:off x="570389" y="1936990"/>
            <a:ext cx="8596668" cy="3880773"/>
          </a:xfrm>
        </p:spPr>
        <p:txBody>
          <a:bodyPr>
            <a:normAutofit/>
          </a:bodyPr>
          <a:lstStyle/>
          <a:p>
            <a:r>
              <a:rPr lang="fr-FR" sz="2400" dirty="0"/>
              <a:t>26 études (2051 patients)</a:t>
            </a:r>
          </a:p>
          <a:p>
            <a:r>
              <a:rPr lang="fr-FR" altLang="fr-FR" sz="2400" dirty="0">
                <a:solidFill>
                  <a:srgbClr val="C00000"/>
                </a:solidFill>
              </a:rPr>
              <a:t>↓ </a:t>
            </a:r>
            <a:r>
              <a:rPr lang="fr-FR" sz="2400" dirty="0">
                <a:solidFill>
                  <a:srgbClr val="C00000"/>
                </a:solidFill>
              </a:rPr>
              <a:t>score anxiété </a:t>
            </a:r>
            <a:r>
              <a:rPr lang="fr-FR" sz="2400" dirty="0"/>
              <a:t>p&lt;0,00001 (STAI-S)</a:t>
            </a:r>
          </a:p>
        </p:txBody>
      </p:sp>
      <p:sp>
        <p:nvSpPr>
          <p:cNvPr id="4" name="Espace réservé du numéro de diapositive 3">
            <a:extLst>
              <a:ext uri="{FF2B5EF4-FFF2-40B4-BE49-F238E27FC236}">
                <a16:creationId xmlns:a16="http://schemas.microsoft.com/office/drawing/2014/main" id="{D0212DE9-0153-4591-A470-C7F6F292B725}"/>
              </a:ext>
            </a:extLst>
          </p:cNvPr>
          <p:cNvSpPr>
            <a:spLocks noGrp="1"/>
          </p:cNvSpPr>
          <p:nvPr>
            <p:ph type="sldNum" sz="quarter" idx="4"/>
          </p:nvPr>
        </p:nvSpPr>
        <p:spPr/>
        <p:txBody>
          <a:bodyPr/>
          <a:lstStyle/>
          <a:p>
            <a:fld id="{D57F1E4F-1CFF-5643-939E-217C01CDF565}" type="slidenum">
              <a:rPr lang="en-US" smtClean="0"/>
              <a:pPr/>
              <a:t>5</a:t>
            </a:fld>
            <a:endParaRPr lang="en-US" dirty="0"/>
          </a:p>
        </p:txBody>
      </p:sp>
      <p:sp>
        <p:nvSpPr>
          <p:cNvPr id="5" name="Espace réservé de la date 4">
            <a:extLst>
              <a:ext uri="{FF2B5EF4-FFF2-40B4-BE49-F238E27FC236}">
                <a16:creationId xmlns:a16="http://schemas.microsoft.com/office/drawing/2014/main" id="{3E3219F6-6DFE-4487-9BF0-22AC54A319DC}"/>
              </a:ext>
            </a:extLst>
          </p:cNvPr>
          <p:cNvSpPr>
            <a:spLocks noGrp="1"/>
          </p:cNvSpPr>
          <p:nvPr>
            <p:ph type="dt" sz="half" idx="2"/>
          </p:nvPr>
        </p:nvSpPr>
        <p:spPr/>
        <p:txBody>
          <a:bodyPr/>
          <a:lstStyle/>
          <a:p>
            <a:r>
              <a:rPr lang="fr-FR"/>
              <a:t>Webinaire – 27/05/2021 – 18h/20h</a:t>
            </a:r>
            <a:endParaRPr lang="en-US" dirty="0"/>
          </a:p>
        </p:txBody>
      </p:sp>
      <p:sp>
        <p:nvSpPr>
          <p:cNvPr id="6" name="Espace réservé du pied de page 5">
            <a:extLst>
              <a:ext uri="{FF2B5EF4-FFF2-40B4-BE49-F238E27FC236}">
                <a16:creationId xmlns:a16="http://schemas.microsoft.com/office/drawing/2014/main" id="{B6DDA106-B6EB-4354-B9BE-23D1EF613F55}"/>
              </a:ext>
            </a:extLst>
          </p:cNvPr>
          <p:cNvSpPr>
            <a:spLocks noGrp="1"/>
          </p:cNvSpPr>
          <p:nvPr>
            <p:ph type="ftr" sz="quarter" idx="3"/>
          </p:nvPr>
        </p:nvSpPr>
        <p:spPr/>
        <p:txBody>
          <a:bodyPr/>
          <a:lstStyle/>
          <a:p>
            <a:r>
              <a:rPr lang="fr-FR" b="1"/>
              <a:t>Actualités en anesthésie et chirurgie ambulatoire</a:t>
            </a:r>
            <a:endParaRPr lang="fr-FR" b="1" dirty="0"/>
          </a:p>
        </p:txBody>
      </p:sp>
      <p:pic>
        <p:nvPicPr>
          <p:cNvPr id="7" name="Image 6">
            <a:extLst>
              <a:ext uri="{FF2B5EF4-FFF2-40B4-BE49-F238E27FC236}">
                <a16:creationId xmlns:a16="http://schemas.microsoft.com/office/drawing/2014/main" id="{3A41DFA7-5A6D-BC4F-A8E1-4356CAA18A33}"/>
              </a:ext>
            </a:extLst>
          </p:cNvPr>
          <p:cNvPicPr>
            <a:picLocks noChangeAspect="1"/>
          </p:cNvPicPr>
          <p:nvPr/>
        </p:nvPicPr>
        <p:blipFill>
          <a:blip r:embed="rId3"/>
          <a:stretch>
            <a:fillRect/>
          </a:stretch>
        </p:blipFill>
        <p:spPr>
          <a:xfrm>
            <a:off x="7014532" y="1808164"/>
            <a:ext cx="4305049" cy="3675985"/>
          </a:xfrm>
          <a:prstGeom prst="rect">
            <a:avLst/>
          </a:prstGeom>
        </p:spPr>
      </p:pic>
      <p:sp>
        <p:nvSpPr>
          <p:cNvPr id="8" name="Rectangle 7">
            <a:extLst>
              <a:ext uri="{FF2B5EF4-FFF2-40B4-BE49-F238E27FC236}">
                <a16:creationId xmlns:a16="http://schemas.microsoft.com/office/drawing/2014/main" id="{C1507F80-1672-D74B-BC26-3DD1032855C4}"/>
              </a:ext>
            </a:extLst>
          </p:cNvPr>
          <p:cNvSpPr/>
          <p:nvPr/>
        </p:nvSpPr>
        <p:spPr>
          <a:xfrm>
            <a:off x="6878995" y="5484149"/>
            <a:ext cx="4224338" cy="369332"/>
          </a:xfrm>
          <a:prstGeom prst="rect">
            <a:avLst/>
          </a:prstGeom>
        </p:spPr>
        <p:txBody>
          <a:bodyPr wrap="square">
            <a:spAutoFit/>
          </a:bodyPr>
          <a:lstStyle/>
          <a:p>
            <a:r>
              <a:rPr lang="fr-FR" dirty="0">
                <a:latin typeface="Arial" panose="020B0604020202020204" pitchFamily="34" charset="0"/>
                <a:cs typeface="Arial" panose="020B0604020202020204" pitchFamily="34" charset="0"/>
              </a:rPr>
              <a:t>JB Palmer et al. </a:t>
            </a:r>
            <a:r>
              <a:rPr lang="en-US" dirty="0">
                <a:latin typeface="Arial" panose="020B0604020202020204" pitchFamily="34" charset="0"/>
                <a:cs typeface="Arial" panose="020B0604020202020204" pitchFamily="34" charset="0"/>
              </a:rPr>
              <a:t>JCO 2015 </a:t>
            </a:r>
            <a:endParaRPr lang="fr-FR" dirty="0">
              <a:latin typeface="Arial" panose="020B0604020202020204" pitchFamily="34" charset="0"/>
              <a:cs typeface="Arial" panose="020B0604020202020204" pitchFamily="34" charset="0"/>
            </a:endParaRPr>
          </a:p>
        </p:txBody>
      </p:sp>
      <p:pic>
        <p:nvPicPr>
          <p:cNvPr id="1028" name="Picture 4" descr="Fig. 1. Technique de musicotherapie receptive : schema de construction du montage en U . 11">
            <a:extLst>
              <a:ext uri="{FF2B5EF4-FFF2-40B4-BE49-F238E27FC236}">
                <a16:creationId xmlns:a16="http://schemas.microsoft.com/office/drawing/2014/main" id="{8EAA1033-3380-5144-8F1C-CBA6534C6F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2255" y="3302798"/>
            <a:ext cx="4746426" cy="2769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03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7E77C0-D88F-4A65-AF78-4DA9D58CF418}"/>
              </a:ext>
            </a:extLst>
          </p:cNvPr>
          <p:cNvSpPr>
            <a:spLocks noGrp="1"/>
          </p:cNvSpPr>
          <p:nvPr>
            <p:ph type="title"/>
          </p:nvPr>
        </p:nvSpPr>
        <p:spPr/>
        <p:txBody>
          <a:bodyPr>
            <a:normAutofit fontScale="90000"/>
          </a:bodyPr>
          <a:lstStyle/>
          <a:p>
            <a:r>
              <a:rPr lang="en-US" sz="3100" dirty="0"/>
              <a:t>Robin </a:t>
            </a:r>
            <a:r>
              <a:rPr lang="en-US" sz="3100" dirty="0" err="1"/>
              <a:t>Eijlers</a:t>
            </a:r>
            <a:r>
              <a:rPr lang="en-US" sz="3100" dirty="0"/>
              <a:t> et al.</a:t>
            </a:r>
            <a:br>
              <a:rPr lang="en-US" dirty="0"/>
            </a:br>
            <a:r>
              <a:rPr lang="en-US" sz="2200" dirty="0" err="1"/>
              <a:t>Anesth</a:t>
            </a:r>
            <a:r>
              <a:rPr lang="en-US" sz="2200" dirty="0"/>
              <a:t> </a:t>
            </a:r>
            <a:r>
              <a:rPr lang="en-US" sz="2200" dirty="0" err="1"/>
              <a:t>Analg</a:t>
            </a:r>
            <a:r>
              <a:rPr lang="en-US" sz="2200" dirty="0"/>
              <a:t> 2019 Nov;129(5):1344-1353.</a:t>
            </a:r>
            <a:br>
              <a:rPr lang="en-US" dirty="0"/>
            </a:br>
            <a:r>
              <a:rPr lang="en-US" sz="2000" i="1" dirty="0"/>
              <a:t>Systematic Review and Meta-analysis of Virtual Reality in Pediatrics: Effects on Pain and Anxiety </a:t>
            </a:r>
            <a:endParaRPr lang="fr-FR" sz="2000" i="1" dirty="0"/>
          </a:p>
        </p:txBody>
      </p:sp>
      <p:sp>
        <p:nvSpPr>
          <p:cNvPr id="4" name="Espace réservé du numéro de diapositive 3">
            <a:extLst>
              <a:ext uri="{FF2B5EF4-FFF2-40B4-BE49-F238E27FC236}">
                <a16:creationId xmlns:a16="http://schemas.microsoft.com/office/drawing/2014/main" id="{438ECB9F-C126-4739-A4E8-44A47D9CA8F0}"/>
              </a:ext>
            </a:extLst>
          </p:cNvPr>
          <p:cNvSpPr>
            <a:spLocks noGrp="1"/>
          </p:cNvSpPr>
          <p:nvPr>
            <p:ph type="sldNum" sz="quarter" idx="4"/>
          </p:nvPr>
        </p:nvSpPr>
        <p:spPr/>
        <p:txBody>
          <a:bodyPr/>
          <a:lstStyle/>
          <a:p>
            <a:fld id="{D57F1E4F-1CFF-5643-939E-217C01CDF565}" type="slidenum">
              <a:rPr lang="en-US" smtClean="0"/>
              <a:pPr/>
              <a:t>6</a:t>
            </a:fld>
            <a:endParaRPr lang="en-US" dirty="0"/>
          </a:p>
        </p:txBody>
      </p:sp>
      <p:sp>
        <p:nvSpPr>
          <p:cNvPr id="5" name="Espace réservé de la date 4">
            <a:extLst>
              <a:ext uri="{FF2B5EF4-FFF2-40B4-BE49-F238E27FC236}">
                <a16:creationId xmlns:a16="http://schemas.microsoft.com/office/drawing/2014/main" id="{7269DBA8-BBE7-459D-81A5-D07676A5DB2C}"/>
              </a:ext>
            </a:extLst>
          </p:cNvPr>
          <p:cNvSpPr>
            <a:spLocks noGrp="1"/>
          </p:cNvSpPr>
          <p:nvPr>
            <p:ph type="dt" sz="half" idx="2"/>
          </p:nvPr>
        </p:nvSpPr>
        <p:spPr/>
        <p:txBody>
          <a:bodyPr/>
          <a:lstStyle/>
          <a:p>
            <a:r>
              <a:rPr lang="fr-FR"/>
              <a:t>Webinaire – 27/05/2021 – 18h/20h</a:t>
            </a:r>
            <a:endParaRPr lang="en-US" dirty="0"/>
          </a:p>
        </p:txBody>
      </p:sp>
      <p:sp>
        <p:nvSpPr>
          <p:cNvPr id="6" name="Espace réservé du pied de page 5">
            <a:extLst>
              <a:ext uri="{FF2B5EF4-FFF2-40B4-BE49-F238E27FC236}">
                <a16:creationId xmlns:a16="http://schemas.microsoft.com/office/drawing/2014/main" id="{41220FEC-AF2E-4447-A000-5DF5108AFECC}"/>
              </a:ext>
            </a:extLst>
          </p:cNvPr>
          <p:cNvSpPr>
            <a:spLocks noGrp="1"/>
          </p:cNvSpPr>
          <p:nvPr>
            <p:ph type="ftr" sz="quarter" idx="3"/>
          </p:nvPr>
        </p:nvSpPr>
        <p:spPr/>
        <p:txBody>
          <a:bodyPr/>
          <a:lstStyle/>
          <a:p>
            <a:r>
              <a:rPr lang="fr-FR" b="1"/>
              <a:t>Actualités en anesthésie et chirurgie ambulatoire</a:t>
            </a:r>
            <a:endParaRPr lang="fr-FR" b="1" dirty="0"/>
          </a:p>
        </p:txBody>
      </p:sp>
      <p:sp>
        <p:nvSpPr>
          <p:cNvPr id="11" name="Espace réservé du contenu 2">
            <a:extLst>
              <a:ext uri="{FF2B5EF4-FFF2-40B4-BE49-F238E27FC236}">
                <a16:creationId xmlns:a16="http://schemas.microsoft.com/office/drawing/2014/main" id="{D2B8C20F-D676-41D8-8172-50BC4B762745}"/>
              </a:ext>
            </a:extLst>
          </p:cNvPr>
          <p:cNvSpPr txBox="1">
            <a:spLocks/>
          </p:cNvSpPr>
          <p:nvPr/>
        </p:nvSpPr>
        <p:spPr>
          <a:xfrm>
            <a:off x="857449" y="2359025"/>
            <a:ext cx="10173381" cy="484505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004494"/>
              </a:buClr>
              <a:buSzPct val="80000"/>
              <a:buFont typeface="Wingdings 3" charset="2"/>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rgbClr val="97BF0D"/>
              </a:buClr>
              <a:buSzPct val="80000"/>
              <a:buFont typeface="Wingdings 3" charset="2"/>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rgbClr val="97BF0D"/>
              </a:buClr>
              <a:buSzPct val="80000"/>
              <a:buFont typeface="Wingdings 3" charset="2"/>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rgbClr val="97BF0D"/>
              </a:buClr>
              <a:buSzPct val="80000"/>
              <a:buFont typeface="Wingdings 3" charset="2"/>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rgbClr val="97BF0D"/>
              </a:buClr>
              <a:buSzPct val="80000"/>
              <a:buFont typeface="Wingdings 3" charset="2"/>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fr-FR" sz="2400" dirty="0">
                <a:solidFill>
                  <a:schemeClr val="accent1">
                    <a:lumMod val="50000"/>
                  </a:schemeClr>
                </a:solidFill>
              </a:rPr>
              <a:t>17 études</a:t>
            </a:r>
            <a:r>
              <a:rPr lang="fr-FR" sz="2400" dirty="0"/>
              <a:t>: pose VVP, chirurgie dentaire, pansements, soins oncologiques,  AG</a:t>
            </a:r>
          </a:p>
          <a:p>
            <a:r>
              <a:rPr lang="fr-FR" sz="2400" dirty="0"/>
              <a:t>Mesure anxiété et douleur rapportée par le patient / le soignant </a:t>
            </a:r>
          </a:p>
          <a:p>
            <a:endParaRPr lang="fr-FR" sz="2400" dirty="0"/>
          </a:p>
          <a:p>
            <a:endParaRPr lang="fr-FR" sz="2400" dirty="0"/>
          </a:p>
          <a:p>
            <a:r>
              <a:rPr lang="fr-FR" sz="2400" dirty="0">
                <a:solidFill>
                  <a:srgbClr val="C00000"/>
                </a:solidFill>
              </a:rPr>
              <a:t>↓  anxiété et douleur </a:t>
            </a:r>
            <a:r>
              <a:rPr lang="fr-FR" sz="2400" dirty="0">
                <a:solidFill>
                  <a:schemeClr val="tx1"/>
                </a:solidFill>
              </a:rPr>
              <a:t>rapportées et observées</a:t>
            </a:r>
          </a:p>
        </p:txBody>
      </p:sp>
    </p:spTree>
    <p:extLst>
      <p:ext uri="{BB962C8B-B14F-4D97-AF65-F5344CB8AC3E}">
        <p14:creationId xmlns:p14="http://schemas.microsoft.com/office/powerpoint/2010/main" val="553839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7BC35A-ECF5-4DE7-A109-C1EBEB0953FA}"/>
              </a:ext>
            </a:extLst>
          </p:cNvPr>
          <p:cNvSpPr>
            <a:spLocks noGrp="1"/>
          </p:cNvSpPr>
          <p:nvPr>
            <p:ph type="title"/>
          </p:nvPr>
        </p:nvSpPr>
        <p:spPr>
          <a:xfrm>
            <a:off x="677334" y="470823"/>
            <a:ext cx="10527941" cy="1320800"/>
          </a:xfrm>
        </p:spPr>
        <p:txBody>
          <a:bodyPr>
            <a:normAutofit fontScale="90000"/>
          </a:bodyPr>
          <a:lstStyle/>
          <a:p>
            <a:r>
              <a:rPr lang="fr-FR" sz="3100" dirty="0" err="1"/>
              <a:t>Manyande</a:t>
            </a:r>
            <a:r>
              <a:rPr lang="fr-FR" sz="3100" dirty="0"/>
              <a:t> A et al. </a:t>
            </a:r>
            <a:br>
              <a:rPr lang="fr-FR" sz="2000" dirty="0"/>
            </a:br>
            <a:r>
              <a:rPr lang="nb-NO" sz="2700" dirty="0"/>
              <a:t>Cochrane Database Syst Rev2015 Jul 14;(7).</a:t>
            </a:r>
            <a:r>
              <a:rPr lang="en-US" sz="2700" dirty="0"/>
              <a:t> </a:t>
            </a:r>
            <a:br>
              <a:rPr lang="en-US" sz="2700" dirty="0"/>
            </a:br>
            <a:r>
              <a:rPr lang="en-US" sz="2200" i="1" dirty="0"/>
              <a:t>Non-pharmacological interventions for assisting the induction of </a:t>
            </a:r>
            <a:r>
              <a:rPr lang="en-US" sz="2200" i="1" dirty="0" err="1"/>
              <a:t>anaesthesia</a:t>
            </a:r>
            <a:r>
              <a:rPr lang="en-US" sz="2200" i="1" dirty="0"/>
              <a:t> in children</a:t>
            </a:r>
            <a:endParaRPr lang="fr-FR" sz="2200" i="1" dirty="0"/>
          </a:p>
        </p:txBody>
      </p:sp>
      <p:sp>
        <p:nvSpPr>
          <p:cNvPr id="3" name="Espace réservé du contenu 2">
            <a:extLst>
              <a:ext uri="{FF2B5EF4-FFF2-40B4-BE49-F238E27FC236}">
                <a16:creationId xmlns:a16="http://schemas.microsoft.com/office/drawing/2014/main" id="{48DEFF07-9A43-4984-B946-318030E6896E}"/>
              </a:ext>
            </a:extLst>
          </p:cNvPr>
          <p:cNvSpPr>
            <a:spLocks noGrp="1"/>
          </p:cNvSpPr>
          <p:nvPr>
            <p:ph idx="1"/>
          </p:nvPr>
        </p:nvSpPr>
        <p:spPr>
          <a:xfrm>
            <a:off x="857449" y="1674814"/>
            <a:ext cx="8596668" cy="3880773"/>
          </a:xfrm>
        </p:spPr>
        <p:txBody>
          <a:bodyPr>
            <a:normAutofit/>
          </a:bodyPr>
          <a:lstStyle/>
          <a:p>
            <a:r>
              <a:rPr lang="fr-FR" sz="2800" dirty="0">
                <a:solidFill>
                  <a:schemeClr val="accent1">
                    <a:lumMod val="50000"/>
                  </a:schemeClr>
                </a:solidFill>
              </a:rPr>
              <a:t>28 études </a:t>
            </a:r>
            <a:r>
              <a:rPr lang="fr-FR" sz="2800" dirty="0"/>
              <a:t>(2681 enfants)</a:t>
            </a:r>
            <a:endParaRPr lang="fr-FR" dirty="0"/>
          </a:p>
          <a:p>
            <a:pPr marL="342900" marR="0" lvl="0" indent="-342900" algn="l" defTabSz="457200" rtl="0" eaLnBrk="1" fontAlgn="auto" latinLnBrk="0" hangingPunct="1">
              <a:lnSpc>
                <a:spcPct val="100000"/>
              </a:lnSpc>
              <a:spcBef>
                <a:spcPts val="1000"/>
              </a:spcBef>
              <a:spcAft>
                <a:spcPts val="0"/>
              </a:spcAft>
              <a:buClr>
                <a:srgbClr val="C00000"/>
              </a:buClr>
              <a:buSzPct val="80000"/>
              <a:buFont typeface="Wingdings" pitchFamily="2" charset="2"/>
              <a:buChar char="ü"/>
              <a:tabLst/>
              <a:defRPr/>
            </a:pPr>
            <a:r>
              <a:rPr kumimoji="0" lang="fr-FR" altLang="fr-F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Peu d’effet </a:t>
            </a:r>
          </a:p>
          <a:p>
            <a:pPr marL="400050" lvl="1" indent="0">
              <a:buClr>
                <a:srgbClr val="C00000"/>
              </a:buClr>
              <a:buNone/>
              <a:defRPr/>
            </a:pPr>
            <a:r>
              <a:rPr kumimoji="0" lang="fr-FR" altLang="fr-F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la présence parentale à l’induction, </a:t>
            </a:r>
          </a:p>
          <a:p>
            <a:pPr marL="400050" lvl="1" indent="0">
              <a:buClr>
                <a:srgbClr val="C00000"/>
              </a:buClr>
              <a:buNone/>
              <a:defRPr/>
            </a:pPr>
            <a:r>
              <a:rPr kumimoji="0" lang="fr-FR" altLang="fr-F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 musicothérapie</a:t>
            </a:r>
          </a:p>
          <a:p>
            <a:pPr marL="400050" lvl="1" indent="0">
              <a:buClr>
                <a:srgbClr val="C00000"/>
              </a:buClr>
              <a:buNone/>
              <a:defRPr/>
            </a:pPr>
            <a:endParaRPr kumimoji="0" lang="fr-FR" altLang="fr-F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1000"/>
              </a:spcBef>
              <a:spcAft>
                <a:spcPts val="0"/>
              </a:spcAft>
              <a:buClr>
                <a:srgbClr val="C00000"/>
              </a:buClr>
              <a:buSzPct val="80000"/>
              <a:buFont typeface="Wingdings" pitchFamily="2" charset="2"/>
              <a:buChar char="ü"/>
              <a:tabLst/>
              <a:defRPr/>
            </a:pPr>
            <a:r>
              <a:rPr kumimoji="0" lang="fr-FR" altLang="fr-F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Effet prometteurs : </a:t>
            </a:r>
          </a:p>
          <a:p>
            <a:pPr lvl="1" indent="-342900">
              <a:buClr>
                <a:srgbClr val="C00000"/>
              </a:buClr>
              <a:buFont typeface="Wingdings" pitchFamily="2" charset="2"/>
              <a:buChar char="ü"/>
              <a:defRPr/>
            </a:pPr>
            <a:r>
              <a:rPr lang="fr-FR" altLang="fr-FR" sz="2200" dirty="0">
                <a:solidFill>
                  <a:srgbClr val="C00000"/>
                </a:solidFill>
              </a:rPr>
              <a:t>parents calmes </a:t>
            </a:r>
            <a:r>
              <a:rPr lang="fr-FR" altLang="fr-FR" sz="2200" dirty="0">
                <a:solidFill>
                  <a:prstClr val="black"/>
                </a:solidFill>
              </a:rPr>
              <a:t>(acupuncture parentale)</a:t>
            </a:r>
          </a:p>
          <a:p>
            <a:pPr lvl="1" indent="-342900">
              <a:buClr>
                <a:srgbClr val="C00000"/>
              </a:buClr>
              <a:buFont typeface="Wingdings" pitchFamily="2" charset="2"/>
              <a:buChar char="ü"/>
              <a:defRPr/>
            </a:pPr>
            <a:r>
              <a:rPr kumimoji="0" lang="fr-FR" altLang="fr-FR" sz="22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environnement calme</a:t>
            </a:r>
            <a:r>
              <a:rPr lang="fr-FR" altLang="fr-FR" sz="2200" dirty="0">
                <a:solidFill>
                  <a:srgbClr val="C00000"/>
                </a:solidFill>
              </a:rPr>
              <a:t>, </a:t>
            </a:r>
          </a:p>
          <a:p>
            <a:pPr lvl="1" indent="-342900">
              <a:buClr>
                <a:srgbClr val="C00000"/>
              </a:buClr>
              <a:buFont typeface="Wingdings" pitchFamily="2" charset="2"/>
              <a:buChar char="ü"/>
              <a:defRPr/>
            </a:pPr>
            <a:r>
              <a:rPr lang="fr-FR" altLang="fr-FR" sz="2200" dirty="0">
                <a:solidFill>
                  <a:srgbClr val="C00000"/>
                </a:solidFill>
              </a:rPr>
              <a:t>jeux vidéo, film, </a:t>
            </a:r>
          </a:p>
          <a:p>
            <a:pPr lvl="1" indent="-342900">
              <a:buClr>
                <a:srgbClr val="C00000"/>
              </a:buClr>
              <a:buFont typeface="Wingdings" pitchFamily="2" charset="2"/>
              <a:buChar char="ü"/>
              <a:defRPr/>
            </a:pPr>
            <a:r>
              <a:rPr lang="fr-FR" altLang="fr-FR" sz="2200" dirty="0">
                <a:solidFill>
                  <a:srgbClr val="C00000"/>
                </a:solidFill>
              </a:rPr>
              <a:t>hypnose</a:t>
            </a:r>
            <a:endParaRPr kumimoji="0" lang="fr-FR" altLang="fr-F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endParaRPr lang="fr-FR" dirty="0"/>
          </a:p>
        </p:txBody>
      </p:sp>
      <p:sp>
        <p:nvSpPr>
          <p:cNvPr id="4" name="Espace réservé du numéro de diapositive 3">
            <a:extLst>
              <a:ext uri="{FF2B5EF4-FFF2-40B4-BE49-F238E27FC236}">
                <a16:creationId xmlns:a16="http://schemas.microsoft.com/office/drawing/2014/main" id="{147D5228-70FB-4355-BEEC-73BDB3396B20}"/>
              </a:ext>
            </a:extLst>
          </p:cNvPr>
          <p:cNvSpPr>
            <a:spLocks noGrp="1"/>
          </p:cNvSpPr>
          <p:nvPr>
            <p:ph type="sldNum" sz="quarter" idx="4"/>
          </p:nvPr>
        </p:nvSpPr>
        <p:spPr/>
        <p:txBody>
          <a:bodyPr/>
          <a:lstStyle/>
          <a:p>
            <a:fld id="{D57F1E4F-1CFF-5643-939E-217C01CDF565}" type="slidenum">
              <a:rPr lang="en-US" smtClean="0"/>
              <a:pPr/>
              <a:t>7</a:t>
            </a:fld>
            <a:endParaRPr lang="en-US" dirty="0"/>
          </a:p>
        </p:txBody>
      </p:sp>
      <p:sp>
        <p:nvSpPr>
          <p:cNvPr id="5" name="Espace réservé de la date 4">
            <a:extLst>
              <a:ext uri="{FF2B5EF4-FFF2-40B4-BE49-F238E27FC236}">
                <a16:creationId xmlns:a16="http://schemas.microsoft.com/office/drawing/2014/main" id="{1FB512BB-5677-45AF-9E8B-80885E4AE370}"/>
              </a:ext>
            </a:extLst>
          </p:cNvPr>
          <p:cNvSpPr>
            <a:spLocks noGrp="1"/>
          </p:cNvSpPr>
          <p:nvPr>
            <p:ph type="dt" sz="half" idx="2"/>
          </p:nvPr>
        </p:nvSpPr>
        <p:spPr/>
        <p:txBody>
          <a:bodyPr/>
          <a:lstStyle/>
          <a:p>
            <a:r>
              <a:rPr lang="fr-FR"/>
              <a:t>Webinaire – 27/05/2021 – 18h/20h</a:t>
            </a:r>
            <a:endParaRPr lang="en-US" dirty="0"/>
          </a:p>
        </p:txBody>
      </p:sp>
      <p:sp>
        <p:nvSpPr>
          <p:cNvPr id="6" name="Espace réservé du pied de page 5">
            <a:extLst>
              <a:ext uri="{FF2B5EF4-FFF2-40B4-BE49-F238E27FC236}">
                <a16:creationId xmlns:a16="http://schemas.microsoft.com/office/drawing/2014/main" id="{59DAF841-B39B-4FA5-940E-91B6532CDE8D}"/>
              </a:ext>
            </a:extLst>
          </p:cNvPr>
          <p:cNvSpPr>
            <a:spLocks noGrp="1"/>
          </p:cNvSpPr>
          <p:nvPr>
            <p:ph type="ftr" sz="quarter" idx="3"/>
          </p:nvPr>
        </p:nvSpPr>
        <p:spPr/>
        <p:txBody>
          <a:bodyPr/>
          <a:lstStyle/>
          <a:p>
            <a:r>
              <a:rPr lang="fr-FR" b="1"/>
              <a:t>Actualités en anesthésie et chirurgie ambulatoire</a:t>
            </a:r>
            <a:endParaRPr lang="fr-FR" b="1" dirty="0"/>
          </a:p>
        </p:txBody>
      </p:sp>
      <p:pic>
        <p:nvPicPr>
          <p:cNvPr id="9" name="Picture 2">
            <a:extLst>
              <a:ext uri="{FF2B5EF4-FFF2-40B4-BE49-F238E27FC236}">
                <a16:creationId xmlns:a16="http://schemas.microsoft.com/office/drawing/2014/main" id="{FF9DE451-792A-4C27-B148-CEDADABE9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83483">
            <a:off x="8370556" y="2338663"/>
            <a:ext cx="2167120" cy="3524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4154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C00277-1558-4A8A-AD5A-29641BA13E5A}"/>
              </a:ext>
            </a:extLst>
          </p:cNvPr>
          <p:cNvSpPr>
            <a:spLocks noGrp="1"/>
          </p:cNvSpPr>
          <p:nvPr>
            <p:ph type="title"/>
          </p:nvPr>
        </p:nvSpPr>
        <p:spPr>
          <a:xfrm>
            <a:off x="305193" y="577703"/>
            <a:ext cx="10061551" cy="1320800"/>
          </a:xfrm>
        </p:spPr>
        <p:txBody>
          <a:bodyPr>
            <a:normAutofit/>
          </a:bodyPr>
          <a:lstStyle/>
          <a:p>
            <a:pPr algn="ctr"/>
            <a:r>
              <a:rPr lang="fr-FR" dirty="0"/>
              <a:t>La technique d’hypnose médicale</a:t>
            </a:r>
            <a:br>
              <a:rPr lang="fr-FR" dirty="0"/>
            </a:br>
            <a:endParaRPr lang="fr-FR" dirty="0"/>
          </a:p>
        </p:txBody>
      </p:sp>
      <p:sp>
        <p:nvSpPr>
          <p:cNvPr id="3" name="Espace réservé du contenu 2">
            <a:extLst>
              <a:ext uri="{FF2B5EF4-FFF2-40B4-BE49-F238E27FC236}">
                <a16:creationId xmlns:a16="http://schemas.microsoft.com/office/drawing/2014/main" id="{57C04350-92F6-4F7F-BE58-CDE63377876B}"/>
              </a:ext>
            </a:extLst>
          </p:cNvPr>
          <p:cNvSpPr>
            <a:spLocks noGrp="1"/>
          </p:cNvSpPr>
          <p:nvPr>
            <p:ph idx="1"/>
          </p:nvPr>
        </p:nvSpPr>
        <p:spPr>
          <a:xfrm>
            <a:off x="661572" y="1511550"/>
            <a:ext cx="10458251" cy="5081339"/>
          </a:xfrm>
        </p:spPr>
        <p:txBody>
          <a:bodyPr>
            <a:normAutofit/>
          </a:bodyPr>
          <a:lstStyle/>
          <a:p>
            <a:pPr marL="342900" marR="0" lvl="0" indent="-342900" algn="l" defTabSz="457200" rtl="0" eaLnBrk="1" fontAlgn="auto" latinLnBrk="0" hangingPunct="1">
              <a:lnSpc>
                <a:spcPct val="100000"/>
              </a:lnSpc>
              <a:spcBef>
                <a:spcPts val="1000"/>
              </a:spcBef>
              <a:spcAft>
                <a:spcPts val="0"/>
              </a:spcAft>
              <a:buClr>
                <a:srgbClr val="CC00CC"/>
              </a:buClr>
              <a:buSzPct val="80000"/>
              <a:buFont typeface="Wingdings" pitchFamily="2" charset="2"/>
              <a:buNone/>
              <a:tabLst/>
              <a:defRPr/>
            </a:pPr>
            <a:r>
              <a:rPr kumimoji="0" lang="fr-FR" altLang="fr-FR"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Technique </a:t>
            </a:r>
            <a:r>
              <a:rPr kumimoji="0" lang="fr-FR" altLang="fr-FR" sz="2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individualisée</a:t>
            </a:r>
          </a:p>
          <a:p>
            <a:pPr marL="342900" marR="0" lvl="0" indent="-342900" algn="l" defTabSz="457200" rtl="0" eaLnBrk="1" fontAlgn="auto" latinLnBrk="0" hangingPunct="1">
              <a:lnSpc>
                <a:spcPct val="100000"/>
              </a:lnSpc>
              <a:spcBef>
                <a:spcPts val="1000"/>
              </a:spcBef>
              <a:spcAft>
                <a:spcPts val="0"/>
              </a:spcAft>
              <a:buClr>
                <a:srgbClr val="CC00CC"/>
              </a:buClr>
              <a:buSzPct val="80000"/>
              <a:buFont typeface="Wingdings" pitchFamily="2" charset="2"/>
              <a:buNone/>
              <a:tabLst/>
              <a:defRPr/>
            </a:pPr>
            <a:endParaRPr kumimoji="0" lang="fr-FR" altLang="fr-FR" sz="2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1000"/>
              </a:spcBef>
              <a:spcAft>
                <a:spcPts val="0"/>
              </a:spcAft>
              <a:buClr>
                <a:srgbClr val="CC00CC"/>
              </a:buClr>
              <a:buSzPct val="80000"/>
              <a:buFont typeface="Wingdings" pitchFamily="2" charset="2"/>
              <a:buNone/>
              <a:tabLst/>
              <a:defRPr/>
            </a:pPr>
            <a:r>
              <a:rPr kumimoji="0" lang="fr-FR" altLang="fr-FR"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S’appuie sur la </a:t>
            </a:r>
            <a:r>
              <a:rPr kumimoji="0" lang="fr-FR" altLang="fr-FR" sz="28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communication thérapeutique</a:t>
            </a:r>
          </a:p>
          <a:p>
            <a:pPr marL="0" marR="0" lvl="0" indent="0" algn="l" defTabSz="457200" rtl="0" eaLnBrk="1" fontAlgn="auto" latinLnBrk="0" hangingPunct="1">
              <a:lnSpc>
                <a:spcPct val="100000"/>
              </a:lnSpc>
              <a:spcBef>
                <a:spcPts val="1000"/>
              </a:spcBef>
              <a:spcAft>
                <a:spcPts val="0"/>
              </a:spcAft>
              <a:buClr>
                <a:srgbClr val="CC0066"/>
              </a:buClr>
              <a:buSzPct val="80000"/>
              <a:buNone/>
              <a:tabLst/>
              <a:defRPr/>
            </a:pPr>
            <a:r>
              <a:rPr kumimoji="0" lang="fr-FR" sz="2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inconfort </a:t>
            </a:r>
            <a:r>
              <a:rPr kumimoji="0" lang="fr-FR" sz="2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physique et psychique </a:t>
            </a:r>
          </a:p>
          <a:p>
            <a:pPr marL="0" marR="0" lvl="0" indent="0" algn="l" defTabSz="457200" rtl="0" eaLnBrk="1" fontAlgn="auto" latinLnBrk="0" hangingPunct="1">
              <a:lnSpc>
                <a:spcPct val="100000"/>
              </a:lnSpc>
              <a:spcBef>
                <a:spcPts val="1000"/>
              </a:spcBef>
              <a:spcAft>
                <a:spcPts val="0"/>
              </a:spcAft>
              <a:buClr>
                <a:srgbClr val="CC0066"/>
              </a:buClr>
              <a:buSzPct val="80000"/>
              <a:buNone/>
              <a:tabLst/>
              <a:defRPr/>
            </a:pPr>
            <a:r>
              <a:rPr kumimoji="0" lang="fr-FR" altLang="fr-FR" sz="2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kumimoji="0" lang="fr-FR" sz="2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fr-FR" sz="2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coopération </a:t>
            </a:r>
            <a:r>
              <a:rPr kumimoji="0" lang="fr-FR" sz="2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du patient    </a:t>
            </a:r>
            <a:r>
              <a:rPr kumimoji="0" lang="fr-FR" sz="2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fluidité du soin</a:t>
            </a:r>
            <a:endParaRPr kumimoji="0" lang="fr-FR" sz="2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1000"/>
              </a:spcBef>
              <a:spcAft>
                <a:spcPts val="0"/>
              </a:spcAft>
              <a:buClr>
                <a:srgbClr val="CC0066"/>
              </a:buClr>
              <a:buSzPct val="80000"/>
              <a:buNone/>
              <a:tabLst/>
              <a:defRPr/>
            </a:pPr>
            <a:endParaRPr kumimoji="0" lang="fr-FR" sz="2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a:buClr>
                <a:srgbClr val="CC00CC"/>
              </a:buClr>
              <a:buFont typeface="Wingdings" pitchFamily="2" charset="2"/>
              <a:buNone/>
            </a:pPr>
            <a:r>
              <a:rPr lang="fr-FR" altLang="fr-FR" sz="2800" dirty="0">
                <a:solidFill>
                  <a:schemeClr val="accent1">
                    <a:lumMod val="50000"/>
                  </a:schemeClr>
                </a:solidFill>
              </a:rPr>
              <a:t>Induction </a:t>
            </a:r>
            <a:r>
              <a:rPr lang="fr-FR" altLang="fr-FR" sz="2800" dirty="0">
                <a:solidFill>
                  <a:schemeClr val="tx1"/>
                </a:solidFill>
              </a:rPr>
              <a:t>d’un mode de </a:t>
            </a:r>
            <a:r>
              <a:rPr lang="fr-FR" altLang="fr-FR" sz="2800" dirty="0">
                <a:solidFill>
                  <a:schemeClr val="accent1">
                    <a:lumMod val="50000"/>
                  </a:schemeClr>
                </a:solidFill>
              </a:rPr>
              <a:t>concentration hypnotique </a:t>
            </a:r>
            <a:r>
              <a:rPr lang="fr-FR" altLang="fr-FR" sz="2800" dirty="0">
                <a:solidFill>
                  <a:schemeClr val="tx1"/>
                </a:solidFill>
              </a:rPr>
              <a:t>pour</a:t>
            </a:r>
          </a:p>
          <a:p>
            <a:pPr marL="0" indent="0">
              <a:buClr>
                <a:srgbClr val="CC0066"/>
              </a:buClr>
              <a:buNone/>
            </a:pPr>
            <a:r>
              <a:rPr lang="fr-FR" sz="2800" dirty="0">
                <a:solidFill>
                  <a:srgbClr val="C00000"/>
                </a:solidFill>
              </a:rPr>
              <a:t>Changer les perceptions </a:t>
            </a:r>
            <a:r>
              <a:rPr lang="fr-FR" sz="2800" dirty="0">
                <a:solidFill>
                  <a:schemeClr val="tx1"/>
                </a:solidFill>
              </a:rPr>
              <a:t>sensorielles et leur interprétation</a:t>
            </a:r>
            <a:endParaRPr lang="fr-FR" sz="2800" dirty="0">
              <a:solidFill>
                <a:schemeClr val="accent1">
                  <a:lumMod val="75000"/>
                </a:schemeClr>
              </a:solidFill>
            </a:endParaRPr>
          </a:p>
          <a:p>
            <a:pPr marL="0" indent="0">
              <a:buClr>
                <a:srgbClr val="CC0066"/>
              </a:buClr>
              <a:buNone/>
            </a:pPr>
            <a:endParaRPr lang="fr-FR" sz="2800" dirty="0"/>
          </a:p>
          <a:p>
            <a:pPr marL="0" indent="0">
              <a:buClr>
                <a:srgbClr val="CC0066"/>
              </a:buClr>
              <a:buNone/>
            </a:pPr>
            <a:endParaRPr lang="fr-FR" sz="2800" dirty="0"/>
          </a:p>
          <a:p>
            <a:endParaRPr lang="fr-FR" dirty="0"/>
          </a:p>
        </p:txBody>
      </p:sp>
      <p:sp>
        <p:nvSpPr>
          <p:cNvPr id="4" name="Espace réservé du numéro de diapositive 3">
            <a:extLst>
              <a:ext uri="{FF2B5EF4-FFF2-40B4-BE49-F238E27FC236}">
                <a16:creationId xmlns:a16="http://schemas.microsoft.com/office/drawing/2014/main" id="{82E50D08-8B4E-4258-AA42-1615B4468179}"/>
              </a:ext>
            </a:extLst>
          </p:cNvPr>
          <p:cNvSpPr>
            <a:spLocks noGrp="1"/>
          </p:cNvSpPr>
          <p:nvPr>
            <p:ph type="sldNum" sz="quarter" idx="4"/>
          </p:nvPr>
        </p:nvSpPr>
        <p:spPr/>
        <p:txBody>
          <a:bodyPr/>
          <a:lstStyle/>
          <a:p>
            <a:fld id="{D57F1E4F-1CFF-5643-939E-217C01CDF565}" type="slidenum">
              <a:rPr lang="en-US" smtClean="0"/>
              <a:pPr/>
              <a:t>8</a:t>
            </a:fld>
            <a:endParaRPr lang="en-US" dirty="0"/>
          </a:p>
        </p:txBody>
      </p:sp>
      <p:sp>
        <p:nvSpPr>
          <p:cNvPr id="5" name="Espace réservé de la date 4">
            <a:extLst>
              <a:ext uri="{FF2B5EF4-FFF2-40B4-BE49-F238E27FC236}">
                <a16:creationId xmlns:a16="http://schemas.microsoft.com/office/drawing/2014/main" id="{415D1D69-9CA4-412A-A3F1-18527D1B71E6}"/>
              </a:ext>
            </a:extLst>
          </p:cNvPr>
          <p:cNvSpPr>
            <a:spLocks noGrp="1"/>
          </p:cNvSpPr>
          <p:nvPr>
            <p:ph type="dt" sz="half" idx="2"/>
          </p:nvPr>
        </p:nvSpPr>
        <p:spPr/>
        <p:txBody>
          <a:bodyPr/>
          <a:lstStyle/>
          <a:p>
            <a:r>
              <a:rPr lang="fr-FR"/>
              <a:t>Webinaire – 27/05/2021 – 18h/20h</a:t>
            </a:r>
            <a:endParaRPr lang="en-US" dirty="0"/>
          </a:p>
        </p:txBody>
      </p:sp>
      <p:sp>
        <p:nvSpPr>
          <p:cNvPr id="6" name="Espace réservé du pied de page 5">
            <a:extLst>
              <a:ext uri="{FF2B5EF4-FFF2-40B4-BE49-F238E27FC236}">
                <a16:creationId xmlns:a16="http://schemas.microsoft.com/office/drawing/2014/main" id="{D7DB1C20-03BD-4778-A627-32E13ADC6E2D}"/>
              </a:ext>
            </a:extLst>
          </p:cNvPr>
          <p:cNvSpPr>
            <a:spLocks noGrp="1"/>
          </p:cNvSpPr>
          <p:nvPr>
            <p:ph type="ftr" sz="quarter" idx="3"/>
          </p:nvPr>
        </p:nvSpPr>
        <p:spPr/>
        <p:txBody>
          <a:bodyPr/>
          <a:lstStyle/>
          <a:p>
            <a:r>
              <a:rPr lang="fr-FR" b="1"/>
              <a:t>Actualités en anesthésie et chirurgie ambulatoire</a:t>
            </a:r>
            <a:endParaRPr lang="fr-FR" b="1" dirty="0"/>
          </a:p>
        </p:txBody>
      </p:sp>
    </p:spTree>
    <p:extLst>
      <p:ext uri="{BB962C8B-B14F-4D97-AF65-F5344CB8AC3E}">
        <p14:creationId xmlns:p14="http://schemas.microsoft.com/office/powerpoint/2010/main" val="2988904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a:extLst>
              <a:ext uri="{FF2B5EF4-FFF2-40B4-BE49-F238E27FC236}">
                <a16:creationId xmlns:a16="http://schemas.microsoft.com/office/drawing/2014/main" id="{9662D5ED-E165-1B4B-8203-C70F8C3F4D1D}"/>
              </a:ext>
            </a:extLst>
          </p:cNvPr>
          <p:cNvSpPr>
            <a:spLocks noGrp="1" noChangeArrowheads="1"/>
          </p:cNvSpPr>
          <p:nvPr>
            <p:ph type="title"/>
          </p:nvPr>
        </p:nvSpPr>
        <p:spPr>
          <a:xfrm>
            <a:off x="1318113" y="488950"/>
            <a:ext cx="8915400" cy="1143000"/>
          </a:xfrm>
        </p:spPr>
        <p:txBody>
          <a:bodyPr>
            <a:noAutofit/>
          </a:bodyPr>
          <a:lstStyle/>
          <a:p>
            <a:pPr eaLnBrk="1" hangingPunct="1"/>
            <a:r>
              <a:rPr lang="fr-FR" altLang="fr-FR" sz="2800" dirty="0"/>
              <a:t>Jibba </a:t>
            </a:r>
            <a:r>
              <a:rPr lang="fr-FR" altLang="fr-FR" sz="2800" dirty="0" err="1"/>
              <a:t>Amraoui</a:t>
            </a:r>
            <a:r>
              <a:rPr lang="fr-FR" altLang="fr-FR" sz="2800" dirty="0"/>
              <a:t> et al. </a:t>
            </a:r>
            <a:br>
              <a:rPr lang="fr-FR" altLang="fr-FR" sz="2000" dirty="0"/>
            </a:br>
            <a:r>
              <a:rPr lang="fr-FR" altLang="fr-FR" sz="2000" dirty="0"/>
              <a:t>JAMA Network Open 2018; 1(4): e181164</a:t>
            </a:r>
            <a:br>
              <a:rPr lang="fr-FR" altLang="fr-FR" sz="2000" i="1" dirty="0"/>
            </a:br>
            <a:r>
              <a:rPr lang="en-US" altLang="fr-FR" sz="2000" i="1" dirty="0"/>
              <a:t>Effects of hypnosis session before general anesthesia on </a:t>
            </a:r>
            <a:r>
              <a:rPr lang="en-US" altLang="fr-FR" sz="2000" i="1" dirty="0" err="1"/>
              <a:t>postopératoire</a:t>
            </a:r>
            <a:r>
              <a:rPr lang="en-US" altLang="fr-FR" sz="2000" i="1" dirty="0"/>
              <a:t> outcomes in patients who underwent minor breast cancer surgery</a:t>
            </a:r>
            <a:endParaRPr lang="en-GB" altLang="fr-FR" sz="2000" b="1" i="1" dirty="0"/>
          </a:p>
        </p:txBody>
      </p:sp>
      <p:sp>
        <p:nvSpPr>
          <p:cNvPr id="176130" name="Text Box 3">
            <a:extLst>
              <a:ext uri="{FF2B5EF4-FFF2-40B4-BE49-F238E27FC236}">
                <a16:creationId xmlns:a16="http://schemas.microsoft.com/office/drawing/2014/main" id="{5D2FD2A0-DEA7-B341-886F-80E5B7DB4BD9}"/>
              </a:ext>
            </a:extLst>
          </p:cNvPr>
          <p:cNvSpPr txBox="1">
            <a:spLocks noChangeArrowheads="1"/>
          </p:cNvSpPr>
          <p:nvPr/>
        </p:nvSpPr>
        <p:spPr bwMode="auto">
          <a:xfrm>
            <a:off x="1318113" y="2114929"/>
            <a:ext cx="10041106"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eaLnBrk="1" hangingPunct="1">
              <a:spcBef>
                <a:spcPct val="50000"/>
              </a:spcBef>
              <a:buClr>
                <a:schemeClr val="accent1">
                  <a:lumMod val="75000"/>
                </a:schemeClr>
              </a:buClr>
              <a:buFont typeface="Wingdings" panose="05000000000000000000" pitchFamily="2" charset="2"/>
              <a:buChar char="§"/>
            </a:pPr>
            <a:r>
              <a:rPr lang="fr-FR" altLang="fr-FR" sz="2400" dirty="0">
                <a:solidFill>
                  <a:srgbClr val="004494"/>
                </a:solidFill>
                <a:latin typeface="Arial" panose="020B0604020202020204" pitchFamily="34" charset="0"/>
              </a:rPr>
              <a:t> 298 femmes </a:t>
            </a:r>
            <a:r>
              <a:rPr lang="fr-FR" altLang="fr-FR" sz="2400" dirty="0">
                <a:latin typeface="Arial" panose="020B0604020202020204" pitchFamily="34" charset="0"/>
              </a:rPr>
              <a:t>chirurgie mineure du sein sous </a:t>
            </a:r>
            <a:r>
              <a:rPr lang="fr-FR" altLang="fr-FR" sz="2400" dirty="0">
                <a:solidFill>
                  <a:srgbClr val="004494"/>
                </a:solidFill>
                <a:latin typeface="Arial" panose="020B0604020202020204" pitchFamily="34" charset="0"/>
              </a:rPr>
              <a:t>AG</a:t>
            </a:r>
          </a:p>
          <a:p>
            <a:pPr marL="342900" indent="-342900" eaLnBrk="1" hangingPunct="1">
              <a:spcBef>
                <a:spcPct val="50000"/>
              </a:spcBef>
              <a:buClr>
                <a:schemeClr val="accent1">
                  <a:lumMod val="75000"/>
                </a:schemeClr>
              </a:buClr>
              <a:buFont typeface="Wingdings" panose="05000000000000000000" pitchFamily="2" charset="2"/>
              <a:buChar char="§"/>
            </a:pPr>
            <a:r>
              <a:rPr lang="fr-FR" altLang="fr-FR" sz="2400" dirty="0">
                <a:latin typeface="Arial" panose="020B0604020202020204" pitchFamily="34" charset="0"/>
              </a:rPr>
              <a:t>Randomisées - </a:t>
            </a:r>
            <a:r>
              <a:rPr lang="fr-FR" altLang="fr-FR" sz="2400" dirty="0">
                <a:solidFill>
                  <a:srgbClr val="004494"/>
                </a:solidFill>
                <a:latin typeface="Arial" panose="020B0604020202020204" pitchFamily="34" charset="0"/>
              </a:rPr>
              <a:t>hypnose à l’induction (6min) / attention </a:t>
            </a:r>
            <a:r>
              <a:rPr lang="fr-FR" altLang="fr-FR" sz="2400" dirty="0">
                <a:latin typeface="Arial" panose="020B0604020202020204" pitchFamily="34" charset="0"/>
              </a:rPr>
              <a:t>standardisée</a:t>
            </a:r>
          </a:p>
          <a:p>
            <a:pPr eaLnBrk="1" hangingPunct="1">
              <a:spcBef>
                <a:spcPct val="50000"/>
              </a:spcBef>
              <a:buClr>
                <a:schemeClr val="accent1">
                  <a:lumMod val="75000"/>
                </a:schemeClr>
              </a:buClr>
              <a:buNone/>
            </a:pPr>
            <a:endParaRPr lang="fr-FR" altLang="fr-FR" sz="2400" dirty="0">
              <a:latin typeface="Arial" panose="020B0604020202020204" pitchFamily="34" charset="0"/>
            </a:endParaRPr>
          </a:p>
          <a:p>
            <a:pPr eaLnBrk="1" hangingPunct="1">
              <a:spcBef>
                <a:spcPct val="50000"/>
              </a:spcBef>
              <a:buClr>
                <a:srgbClr val="004494"/>
              </a:buClr>
              <a:buNone/>
            </a:pPr>
            <a:r>
              <a:rPr lang="fr-FR" altLang="fr-FR" sz="2400" dirty="0">
                <a:solidFill>
                  <a:srgbClr val="C00000"/>
                </a:solidFill>
                <a:latin typeface="Arial" panose="020B0604020202020204" pitchFamily="34" charset="0"/>
              </a:rPr>
              <a:t>↓  médicaments </a:t>
            </a:r>
            <a:r>
              <a:rPr lang="fr-FR" altLang="fr-FR" sz="2400" dirty="0" err="1">
                <a:solidFill>
                  <a:srgbClr val="C00000"/>
                </a:solidFill>
                <a:latin typeface="Arial" panose="020B0604020202020204" pitchFamily="34" charset="0"/>
              </a:rPr>
              <a:t>perop</a:t>
            </a:r>
            <a:r>
              <a:rPr lang="fr-FR" altLang="fr-FR" sz="2400" dirty="0">
                <a:solidFill>
                  <a:srgbClr val="C00000"/>
                </a:solidFill>
                <a:latin typeface="Arial" panose="020B0604020202020204" pitchFamily="34" charset="0"/>
              </a:rPr>
              <a:t> </a:t>
            </a:r>
            <a:r>
              <a:rPr lang="fr-FR" altLang="fr-FR" sz="2400" dirty="0">
                <a:latin typeface="Arial" panose="020B0604020202020204" pitchFamily="34" charset="0"/>
              </a:rPr>
              <a:t>(hypnotique et morphinique)</a:t>
            </a:r>
          </a:p>
          <a:p>
            <a:pPr eaLnBrk="1" hangingPunct="1">
              <a:spcBef>
                <a:spcPct val="50000"/>
              </a:spcBef>
              <a:buClr>
                <a:srgbClr val="004494"/>
              </a:buClr>
              <a:buNone/>
            </a:pPr>
            <a:r>
              <a:rPr lang="fr-FR" altLang="fr-FR" sz="2400" dirty="0">
                <a:solidFill>
                  <a:srgbClr val="C00000"/>
                </a:solidFill>
                <a:latin typeface="Arial" panose="020B0604020202020204" pitchFamily="34" charset="0"/>
              </a:rPr>
              <a:t>↓ séjour SSPI </a:t>
            </a:r>
            <a:r>
              <a:rPr lang="fr-FR" altLang="fr-FR" sz="2400" dirty="0">
                <a:latin typeface="Arial" panose="020B0604020202020204" pitchFamily="34" charset="0"/>
              </a:rPr>
              <a:t>(46 min vs 60 min) </a:t>
            </a:r>
          </a:p>
          <a:p>
            <a:pPr eaLnBrk="1" hangingPunct="1">
              <a:spcBef>
                <a:spcPct val="50000"/>
              </a:spcBef>
              <a:buClr>
                <a:srgbClr val="004494"/>
              </a:buClr>
              <a:buNone/>
            </a:pPr>
            <a:r>
              <a:rPr lang="fr-FR" altLang="fr-FR" sz="2400" dirty="0">
                <a:solidFill>
                  <a:srgbClr val="C00000"/>
                </a:solidFill>
                <a:latin typeface="Arial" panose="020B0604020202020204" pitchFamily="34" charset="0"/>
              </a:rPr>
              <a:t>↓ fatigue et anxiété J0</a:t>
            </a:r>
          </a:p>
        </p:txBody>
      </p:sp>
    </p:spTree>
    <p:extLst>
      <p:ext uri="{BB962C8B-B14F-4D97-AF65-F5344CB8AC3E}">
        <p14:creationId xmlns:p14="http://schemas.microsoft.com/office/powerpoint/2010/main" val="1213207291"/>
      </p:ext>
    </p:extLst>
  </p:cSld>
  <p:clrMapOvr>
    <a:masterClrMapping/>
  </p:clrMapOvr>
</p:sld>
</file>

<file path=ppt/theme/theme1.xml><?xml version="1.0" encoding="utf-8"?>
<a:theme xmlns:a="http://schemas.openxmlformats.org/drawingml/2006/main" name="Facette">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ModèlePrésentation_EGRhumato_2019" id="{2B39C09D-0B8F-4C22-8082-349799998875}" vid="{D2C7214D-D8D5-488D-A5F5-0F2FC272B86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6075</TotalTime>
  <Words>3123</Words>
  <Application>Microsoft Office PowerPoint</Application>
  <PresentationFormat>Grand écran</PresentationFormat>
  <Paragraphs>211</Paragraphs>
  <Slides>18</Slides>
  <Notes>6</Notes>
  <HiddenSlides>0</HiddenSlides>
  <MMClips>3</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18</vt:i4>
      </vt:variant>
    </vt:vector>
  </HeadingPairs>
  <TitlesOfParts>
    <vt:vector size="25" baseType="lpstr">
      <vt:lpstr>Arial</vt:lpstr>
      <vt:lpstr>Calibri</vt:lpstr>
      <vt:lpstr>Times New Roman</vt:lpstr>
      <vt:lpstr>Trebuchet MS</vt:lpstr>
      <vt:lpstr>Wingdings</vt:lpstr>
      <vt:lpstr>Wingdings 3</vt:lpstr>
      <vt:lpstr>Facette</vt:lpstr>
      <vt:lpstr>Intérêts des stratégies non médicamenteuses en chirurgie ambulatoire</vt:lpstr>
      <vt:lpstr>Impératifs pour la chirurgie ambulatoire</vt:lpstr>
      <vt:lpstr>Intérêt d’associer des techniques non pharmacologiques</vt:lpstr>
      <vt:lpstr>Différentes stratégies non médicamenteuses</vt:lpstr>
      <vt:lpstr>J Bradt et al.  Cochrane Database Syst Rev 2013 Jun 6;(6) Music interventions for preoperative anxiety</vt:lpstr>
      <vt:lpstr>Robin Eijlers et al. Anesth Analg 2019 Nov;129(5):1344-1353. Systematic Review and Meta-analysis of Virtual Reality in Pediatrics: Effects on Pain and Anxiety </vt:lpstr>
      <vt:lpstr>Manyande A et al.  Cochrane Database Syst Rev2015 Jul 14;(7).  Non-pharmacological interventions for assisting the induction of anaesthesia in children</vt:lpstr>
      <vt:lpstr>La technique d’hypnose médicale </vt:lpstr>
      <vt:lpstr>Jibba Amraoui et al.  JAMA Network Open 2018; 1(4): e181164 Effects of hypnosis session before general anesthesia on postopératoire outcomes in patients who underwent minor breast cancer surgery</vt:lpstr>
      <vt:lpstr>Montgomery GH et al.  J Natl Cancer Inst 2007; 99(17): 1304-12 A randomized clinical trial of a brief hypnosis intervention to control side effects in breast surgery</vt:lpstr>
      <vt:lpstr>La technique d’hypnosédation</vt:lpstr>
      <vt:lpstr>Lang EV, Benotsch EG et al.  The Lancet 2000, 355, 9214. 1486-90 Adjunctive non-pharmacological analgesia for invasive medical procedures:  a randomized trial. </vt:lpstr>
      <vt:lpstr>A Marcou, A Livartowski.   Congrès ENCC 2011. Evaluation de la performance de l’hypnosédation en chirurgie ambulatoire</vt:lpstr>
      <vt:lpstr>A. Marcou et al.  Abstract ESA 2018 150 cancer surgeries under hypnosis: a valuable alternative to preserve the ecology of the patients   </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Fanny Devisme</dc:creator>
  <cp:lastModifiedBy>Fanny Devisme</cp:lastModifiedBy>
  <cp:revision>130</cp:revision>
  <dcterms:created xsi:type="dcterms:W3CDTF">2019-05-22T09:39:52Z</dcterms:created>
  <dcterms:modified xsi:type="dcterms:W3CDTF">2021-05-25T07:25:11Z</dcterms:modified>
</cp:coreProperties>
</file>