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65" r:id="rId3"/>
    <p:sldId id="266" r:id="rId4"/>
    <p:sldId id="262" r:id="rId5"/>
    <p:sldId id="263" r:id="rId6"/>
    <p:sldId id="277" r:id="rId7"/>
    <p:sldId id="264" r:id="rId8"/>
    <p:sldId id="267" r:id="rId9"/>
    <p:sldId id="276" r:id="rId10"/>
    <p:sldId id="270" r:id="rId11"/>
    <p:sldId id="271" r:id="rId12"/>
    <p:sldId id="274" r:id="rId13"/>
    <p:sldId id="272" r:id="rId14"/>
    <p:sldId id="273" r:id="rId15"/>
    <p:sldId id="268" r:id="rId16"/>
    <p:sldId id="27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97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70" autoAdjust="0"/>
    <p:restoredTop sz="86443" autoAdjust="0"/>
  </p:normalViewPr>
  <p:slideViewPr>
    <p:cSldViewPr snapToGrid="0">
      <p:cViewPr varScale="1">
        <p:scale>
          <a:sx n="59" d="100"/>
          <a:sy n="59" d="100"/>
        </p:scale>
        <p:origin x="552" y="60"/>
      </p:cViewPr>
      <p:guideLst/>
    </p:cSldViewPr>
  </p:slideViewPr>
  <p:outlineViewPr>
    <p:cViewPr>
      <p:scale>
        <a:sx n="33" d="100"/>
        <a:sy n="33" d="100"/>
      </p:scale>
      <p:origin x="0" y="-32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66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076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80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B7B62E1-67DC-45F0-B1A5-7D6151113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97DC237-9DE3-4D96-BBF0-D4FFA5A8E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786F487-7371-4C2C-A1BE-FF60F922D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AEEFE7-EF99-4614-9C81-1119CC864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937" y="44076"/>
            <a:ext cx="6349594" cy="31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3B5880-863D-48A2-B7E2-65A0CE41C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855950-2BAB-455D-920C-C2ACFB7F6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284D5-DD38-4465-A1AE-48A4FCAE4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3C31A72-EC25-4F44-8D6D-0F8110DCE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05240BE-A861-4F8E-9067-5AEE8E5C3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2C589BC-CE7C-4C09-9F30-E909133FE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FC23B7-B749-4120-8E15-DE2BB2E77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2F80CD6-BDE3-4FA4-BE8C-94E66506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C217FD2-9BC9-4B64-82D6-8065C8F22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BA46B90-5B15-420E-85C3-52E91F254B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057C7C-075F-48C5-AE37-ABFB20BC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A7393B6-CB01-413A-A7A8-5946BE83D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3F68B94-ACD7-40C2-B4B2-9964819FA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0E5607-3026-4F14-9E4E-5F2CDC2A4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4B5AFD-49BF-47C2-9995-F50C840861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B456AC0-AB03-4BFC-B91A-5008C2BA5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102F05-5532-4B91-8A3C-7ADA2FD6F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1077D0F-176E-4E94-A850-E1701F7EA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4BC98D6-AB7A-4530-AA81-D20A0AAAB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F61880-88FA-458E-9AED-C1D9C37D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4FA8627-C62F-47D3-BDFA-5C962C65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67578AD-FEC4-436A-B283-5AC218C5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4B0DB5-2CA0-47A0-BD62-CAA0DF117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C6FBE0-7FE3-44A9-A7F6-68A8D5BA9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E9330B-C905-4947-BDDA-AF51D86A8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2C6893B-2AEB-4825-90E7-39607973C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3FEE4E-FE49-4C27-9B6B-364C5C914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1A6D67-67F5-4C2A-B2D3-3EAC7A7A2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D75A86-5AA3-477E-9542-0169E7872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ED0F5CE-E213-4AF1-860C-9C7E0127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B1DA97-D0B5-42F7-9CA1-D6ACDA8A2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AC7151D-1216-4228-840D-0E01F5897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A5EE8C-5D95-44DD-BE83-EAEB9E8AF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3682F60-96E0-4FE1-9038-C1FE72A1E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FE457FF-8F05-45A0-A5A4-ACE0FE9E2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79CDC2E-B09B-4A89-9024-4992AF6C1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7449" y="6410327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Chirurgie mini-invasive assistée par robot en IDF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57F02-9D44-4296-983D-EC5556B8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935" y="3343563"/>
            <a:ext cx="7970577" cy="1454067"/>
          </a:xfrm>
        </p:spPr>
        <p:txBody>
          <a:bodyPr/>
          <a:lstStyle/>
          <a:p>
            <a:r>
              <a:rPr lang="fr-FR" sz="3000" b="1" dirty="0"/>
              <a:t>Un observatoire régionale </a:t>
            </a:r>
            <a:br>
              <a:rPr lang="fr-FR" sz="3000" b="1" dirty="0"/>
            </a:br>
            <a:r>
              <a:rPr lang="fr-FR" sz="3000" b="1" dirty="0"/>
              <a:t>sur la chirurgie mini-invasive assistée </a:t>
            </a:r>
            <a:br>
              <a:rPr lang="fr-FR" sz="3000" b="1" dirty="0"/>
            </a:br>
            <a:r>
              <a:rPr lang="fr-FR" sz="3000" b="1" dirty="0"/>
              <a:t>par robot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0728C7-7803-4D12-8701-42264386A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Pr Henri-Jean Philippe, ARS Ile de France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F5D822-64C6-41DE-9C34-1029471AE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4C3696-A1BC-497C-A3C2-7C7A858C4B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28AA4B-D7D2-4A02-A0B6-B0F2462C8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1001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AE98C-7160-4547-8DEC-A60940BE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781962" cy="811576"/>
          </a:xfrm>
        </p:spPr>
        <p:txBody>
          <a:bodyPr/>
          <a:lstStyle/>
          <a:p>
            <a:r>
              <a:rPr lang="fr-FR" dirty="0"/>
              <a:t>Un exemple 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B1BB1B9-77A8-4391-B717-74AC9A7D9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14" t="11320" r="22487" b="10342"/>
          <a:stretch/>
        </p:blipFill>
        <p:spPr>
          <a:xfrm>
            <a:off x="104552" y="2075762"/>
            <a:ext cx="5702273" cy="3847989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95BD47-7C0F-4D07-8B89-928731AD0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0C6B27-93F0-4990-A415-3853B8FE06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4482BE-3975-4899-AE4E-18D2C385E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4F1D8D-3C0C-4D30-B5C9-1A51F7E86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208" y="440866"/>
            <a:ext cx="4693644" cy="12869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009895-F68B-4D62-A559-E1ECD0551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3" t="11727" r="25994" b="15984"/>
          <a:stretch/>
        </p:blipFill>
        <p:spPr>
          <a:xfrm>
            <a:off x="5854198" y="2214410"/>
            <a:ext cx="6337802" cy="3847989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01AAF7A-C752-4A68-BBAA-B33272092ABC}"/>
              </a:ext>
            </a:extLst>
          </p:cNvPr>
          <p:cNvSpPr txBox="1"/>
          <p:nvPr/>
        </p:nvSpPr>
        <p:spPr>
          <a:xfrm>
            <a:off x="1850834" y="1807091"/>
            <a:ext cx="160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38 centres </a:t>
            </a:r>
          </a:p>
        </p:txBody>
      </p:sp>
    </p:spTree>
    <p:extLst>
      <p:ext uri="{BB962C8B-B14F-4D97-AF65-F5344CB8AC3E}">
        <p14:creationId xmlns:p14="http://schemas.microsoft.com/office/powerpoint/2010/main" val="99393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908F2-4E69-44CC-8436-0B3203A0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AF10BA9-D11C-498B-92E1-B42C0F16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8" t="19268" r="27596" b="9774"/>
          <a:stretch/>
        </p:blipFill>
        <p:spPr>
          <a:xfrm>
            <a:off x="1155395" y="0"/>
            <a:ext cx="8592197" cy="648957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8AE179-20C7-43A0-810C-59ABAB1E5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7B9FC-958E-4405-8132-99588EE38C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030FB6-007F-4ABD-B8CE-B5EEB9794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6733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7908F2-4E69-44CC-8436-0B3203A0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AF10BA9-D11C-498B-92E1-B42C0F166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8" t="19268" r="27596" b="9774"/>
          <a:stretch/>
        </p:blipFill>
        <p:spPr>
          <a:xfrm>
            <a:off x="1155395" y="0"/>
            <a:ext cx="8592197" cy="6489574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8AE179-20C7-43A0-810C-59ABAB1E5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7B9FC-958E-4405-8132-99588EE38C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030FB6-007F-4ABD-B8CE-B5EEB9794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AA5CBC-F28D-41C4-93BA-761553895CC3}"/>
              </a:ext>
            </a:extLst>
          </p:cNvPr>
          <p:cNvSpPr/>
          <p:nvPr/>
        </p:nvSpPr>
        <p:spPr>
          <a:xfrm>
            <a:off x="1155395" y="5574535"/>
            <a:ext cx="7922504" cy="2533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06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2DFD3CA-CDEF-466F-96F9-577D0300D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42" t="15294" r="26159" b="10057"/>
          <a:stretch/>
        </p:blipFill>
        <p:spPr>
          <a:xfrm>
            <a:off x="1356202" y="-11016"/>
            <a:ext cx="8596668" cy="6423079"/>
          </a:xfrm>
          <a:ln>
            <a:solidFill>
              <a:schemeClr val="accent1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F7157-762C-43A8-979E-109A4C1E8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7261D2-07D9-467C-9E32-8909CBEA96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C5B7E5-E166-4410-AD7F-8F703FBFB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3166712" y="1097280"/>
            <a:ext cx="5515275" cy="3946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4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108A2-5197-4A2B-8656-C11EFBAB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1EED8F63-4EC7-4943-ACDD-484750702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90825"/>
              </p:ext>
            </p:extLst>
          </p:nvPr>
        </p:nvGraphicFramePr>
        <p:xfrm>
          <a:off x="53030" y="609600"/>
          <a:ext cx="12191999" cy="5233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91">
                  <a:extLst>
                    <a:ext uri="{9D8B030D-6E8A-4147-A177-3AD203B41FA5}">
                      <a16:colId xmlns:a16="http://schemas.microsoft.com/office/drawing/2014/main" val="1120898209"/>
                    </a:ext>
                  </a:extLst>
                </a:gridCol>
                <a:gridCol w="374888">
                  <a:extLst>
                    <a:ext uri="{9D8B030D-6E8A-4147-A177-3AD203B41FA5}">
                      <a16:colId xmlns:a16="http://schemas.microsoft.com/office/drawing/2014/main" val="771454389"/>
                    </a:ext>
                  </a:extLst>
                </a:gridCol>
                <a:gridCol w="570481">
                  <a:extLst>
                    <a:ext uri="{9D8B030D-6E8A-4147-A177-3AD203B41FA5}">
                      <a16:colId xmlns:a16="http://schemas.microsoft.com/office/drawing/2014/main" val="1455055009"/>
                    </a:ext>
                  </a:extLst>
                </a:gridCol>
                <a:gridCol w="3227294">
                  <a:extLst>
                    <a:ext uri="{9D8B030D-6E8A-4147-A177-3AD203B41FA5}">
                      <a16:colId xmlns:a16="http://schemas.microsoft.com/office/drawing/2014/main" val="164062960"/>
                    </a:ext>
                  </a:extLst>
                </a:gridCol>
                <a:gridCol w="961667">
                  <a:extLst>
                    <a:ext uri="{9D8B030D-6E8A-4147-A177-3AD203B41FA5}">
                      <a16:colId xmlns:a16="http://schemas.microsoft.com/office/drawing/2014/main" val="1349575330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581029209"/>
                    </a:ext>
                  </a:extLst>
                </a:gridCol>
                <a:gridCol w="1303957">
                  <a:extLst>
                    <a:ext uri="{9D8B030D-6E8A-4147-A177-3AD203B41FA5}">
                      <a16:colId xmlns:a16="http://schemas.microsoft.com/office/drawing/2014/main" val="2687190978"/>
                    </a:ext>
                  </a:extLst>
                </a:gridCol>
                <a:gridCol w="733477">
                  <a:extLst>
                    <a:ext uri="{9D8B030D-6E8A-4147-A177-3AD203B41FA5}">
                      <a16:colId xmlns:a16="http://schemas.microsoft.com/office/drawing/2014/main" val="433675776"/>
                    </a:ext>
                  </a:extLst>
                </a:gridCol>
                <a:gridCol w="1303957">
                  <a:extLst>
                    <a:ext uri="{9D8B030D-6E8A-4147-A177-3AD203B41FA5}">
                      <a16:colId xmlns:a16="http://schemas.microsoft.com/office/drawing/2014/main" val="820117409"/>
                    </a:ext>
                  </a:extLst>
                </a:gridCol>
                <a:gridCol w="1303957">
                  <a:extLst>
                    <a:ext uri="{9D8B030D-6E8A-4147-A177-3AD203B41FA5}">
                      <a16:colId xmlns:a16="http://schemas.microsoft.com/office/drawing/2014/main" val="1357989848"/>
                    </a:ext>
                  </a:extLst>
                </a:gridCol>
                <a:gridCol w="1303957">
                  <a:extLst>
                    <a:ext uri="{9D8B030D-6E8A-4147-A177-3AD203B41FA5}">
                      <a16:colId xmlns:a16="http://schemas.microsoft.com/office/drawing/2014/main" val="824655109"/>
                    </a:ext>
                  </a:extLst>
                </a:gridCol>
              </a:tblGrid>
              <a:tr h="14394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#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Dép.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Terr. de santé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Etablissement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Nbre d'ATL dans le registre CARDIO ARSIF 2015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Nbre d'actes ATL dans les séjours PMSI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Ecart ATL registre -ATL dans PMSI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Registre : rapport Coro/ATL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Nbre d'ATL sur ischémie documentée par scanner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Nbre d'ATL sur SCA  ST+ &lt;24h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>
                          <a:effectLst/>
                        </a:rPr>
                        <a:t>Nbre d'ATL avec choc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6" marR="5746" marT="57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304254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CLINIQUE TURIN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1061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1039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22 (2.1%)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1,95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266 (25.1%)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8 (0.8%)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3 (0.3%)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78563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HOPITAL BICHAT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884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953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-69 (-7.8%)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2,59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14 (1.6%)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86 (9.7%)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9 (1.0%)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008587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HOPITAL LARIBOISIERE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17557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31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HOPITAL PITIE SALPETRIERE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87233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CLINIQUE ALLERAY-LABROUSTE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431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381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50 (11.6%)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2,26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120 (27.8%)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 (0.2%)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 (0.2%)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932768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GROUPE HOSPITALIER SAINT JOSEPH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749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3 (0.4%)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2,11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55 (7.3%)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56 (7.4%)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10 (1.3%)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5647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60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HOPITAL EUROPEEN G POMPIDOU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61063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27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HOPITAL COCHIN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10224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57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INSTITUT MUTUALISTE MONTSOURIS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.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05410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40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77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771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CH LAGNY-MARNE LA VALLEE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1524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1879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-355 (-23.3%)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1,96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67 (4.4%)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173 (11.4%)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22 (1.4%)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31377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19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77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772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CLINIQUE LES FONTAINES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383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644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-261 (-68.1%)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1,86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22 (5.7%)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73 (19.1%)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3 (0.8%)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675317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781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CH VERSAILLES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500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858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-358 (-71.6%)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2,26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34 (6.8%)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82 (16.4%)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3 (0.6%)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0940"/>
                  </a:ext>
                </a:extLst>
              </a:tr>
              <a:tr h="29181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10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78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781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CTRE MED-CHIR PARLY 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453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820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>
                          <a:effectLst/>
                        </a:rPr>
                        <a:t>-367 (-81.0%)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2,5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24 (5.3%)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44 (9.7%)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, Helvetica, sans-serif"/>
                      </a:endParaRPr>
                    </a:p>
                  </a:txBody>
                  <a:tcPr marL="5746" marR="5746" marT="5746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3219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783602-9FE3-4EB5-99CE-93970979F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098EFA-0BC8-490B-BD27-BB61DCC057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C35C8F-BD65-4272-8919-F85D21F01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27342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273" y="222142"/>
            <a:ext cx="8596668" cy="1320800"/>
          </a:xfrm>
        </p:spPr>
        <p:txBody>
          <a:bodyPr/>
          <a:lstStyle/>
          <a:p>
            <a:r>
              <a:rPr lang="fr-FR" b="1" dirty="0"/>
              <a:t>En pratique, les étapes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273" y="1124913"/>
            <a:ext cx="11395846" cy="488476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SzPct val="100000"/>
              <a:buFont typeface="+mj-lt"/>
              <a:buAutoNum type="arabicPeriod"/>
            </a:pPr>
            <a:r>
              <a:rPr lang="fr-FR" sz="2800" b="1" dirty="0"/>
              <a:t>AAC pour Centres labellisés Chirurgie mini-invasive assistée par robot </a:t>
            </a:r>
          </a:p>
          <a:p>
            <a:pPr lvl="1"/>
            <a:r>
              <a:rPr lang="fr-FR" sz="2800" i="1" dirty="0"/>
              <a:t>Rédaction du CDC validation par GT Robot</a:t>
            </a:r>
          </a:p>
          <a:p>
            <a:pPr lvl="2"/>
            <a:r>
              <a:rPr lang="fr-FR" sz="2800" dirty="0"/>
              <a:t>Participation au GT robot…indicateurs, tableau de bord, études </a:t>
            </a:r>
          </a:p>
          <a:p>
            <a:pPr lvl="2"/>
            <a:r>
              <a:rPr lang="fr-FR" sz="2800" dirty="0"/>
              <a:t>Participation au recueil de données</a:t>
            </a:r>
          </a:p>
          <a:p>
            <a:pPr marL="914400" lvl="2" indent="0">
              <a:buNone/>
            </a:pPr>
            <a:r>
              <a:rPr lang="fr-FR" sz="2800" dirty="0"/>
              <a:t>=&gt; Financement d’un % ARC </a:t>
            </a:r>
          </a:p>
          <a:p>
            <a:pPr lvl="2"/>
            <a:r>
              <a:rPr lang="fr-FR" sz="2800" dirty="0"/>
              <a:t>Tableau de bord </a:t>
            </a:r>
          </a:p>
          <a:p>
            <a:pPr>
              <a:buSzPct val="100000"/>
              <a:buFont typeface="+mj-lt"/>
              <a:buAutoNum type="arabicPeriod"/>
            </a:pPr>
            <a:r>
              <a:rPr lang="fr-FR" sz="2800" dirty="0"/>
              <a:t>Création d’un </a:t>
            </a:r>
            <a:r>
              <a:rPr lang="fr-FR" sz="2800" b="1" dirty="0"/>
              <a:t>Observatoire Régionale </a:t>
            </a:r>
            <a:r>
              <a:rPr lang="fr-FR" sz="2800" b="1" dirty="0" err="1"/>
              <a:t>IdF</a:t>
            </a:r>
            <a:r>
              <a:rPr lang="fr-FR" sz="2800" b="1" dirty="0"/>
              <a:t> </a:t>
            </a:r>
            <a:r>
              <a:rPr lang="fr-FR" sz="2800" dirty="0">
                <a:sym typeface="Wingdings" panose="05000000000000000000" pitchFamily="2" charset="2"/>
              </a:rPr>
              <a:t> </a:t>
            </a:r>
            <a:r>
              <a:rPr lang="fr-FR" sz="2800" b="1" dirty="0">
                <a:sym typeface="Wingdings" panose="05000000000000000000" pitchFamily="2" charset="2"/>
              </a:rPr>
              <a:t>GT Robot 2021</a:t>
            </a:r>
          </a:p>
          <a:p>
            <a:pPr>
              <a:buSzPct val="100000"/>
              <a:buFont typeface="+mj-lt"/>
              <a:buAutoNum type="arabicPeriod"/>
            </a:pPr>
            <a:r>
              <a:rPr lang="fr-FR" sz="2800" dirty="0"/>
              <a:t>Financement d’un  ETP </a:t>
            </a:r>
            <a:r>
              <a:rPr lang="fr-FR" sz="2800" b="1" dirty="0"/>
              <a:t>Ingénieur Data </a:t>
            </a:r>
            <a:r>
              <a:rPr lang="fr-FR" sz="2800" dirty="0"/>
              <a:t>au sein GCS SESAN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528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76190" y="609600"/>
            <a:ext cx="10970005" cy="49832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26081" y="1145406"/>
            <a:ext cx="2589196" cy="3753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71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983" y="0"/>
            <a:ext cx="8596668" cy="1320800"/>
          </a:xfrm>
        </p:spPr>
        <p:txBody>
          <a:bodyPr/>
          <a:lstStyle/>
          <a:p>
            <a:r>
              <a:rPr lang="fr-FR" b="1" dirty="0"/>
              <a:t>En 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983" y="907513"/>
            <a:ext cx="11639227" cy="521431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800" b="1" dirty="0"/>
              <a:t>En Ile de France, </a:t>
            </a:r>
            <a:r>
              <a:rPr lang="fr-FR" sz="2800" dirty="0"/>
              <a:t>nous avons la possibilité de </a:t>
            </a:r>
            <a:r>
              <a:rPr lang="fr-FR" sz="2800" b="1" dirty="0"/>
              <a:t>répondre à un certain nombre de questions </a:t>
            </a:r>
          </a:p>
          <a:p>
            <a:pPr lvl="1"/>
            <a:r>
              <a:rPr lang="fr-FR" sz="2800" dirty="0"/>
              <a:t>35 robots en Ile de France </a:t>
            </a:r>
          </a:p>
          <a:p>
            <a:pPr lvl="1"/>
            <a:r>
              <a:rPr lang="fr-FR" sz="2800" dirty="0"/>
              <a:t>Un observatoire et une communauté  </a:t>
            </a:r>
          </a:p>
          <a:p>
            <a:r>
              <a:rPr lang="fr-FR" sz="2800" dirty="0"/>
              <a:t>Nous avons la possibilité de</a:t>
            </a:r>
            <a:r>
              <a:rPr lang="fr-FR" sz="2800" b="1" dirty="0"/>
              <a:t> progresser </a:t>
            </a:r>
          </a:p>
          <a:p>
            <a:pPr lvl="1"/>
            <a:r>
              <a:rPr lang="fr-FR" sz="2800" dirty="0"/>
              <a:t>Des équipes de recherches </a:t>
            </a:r>
          </a:p>
          <a:p>
            <a:pPr lvl="1"/>
            <a:r>
              <a:rPr lang="fr-FR" sz="2800" dirty="0"/>
              <a:t>Des experts </a:t>
            </a:r>
          </a:p>
          <a:p>
            <a:r>
              <a:rPr lang="fr-FR" sz="3000" dirty="0"/>
              <a:t>Nous aurons la possibilité de </a:t>
            </a:r>
            <a:r>
              <a:rPr lang="fr-FR" sz="3000" b="1" dirty="0"/>
              <a:t>convaincre</a:t>
            </a:r>
            <a:r>
              <a:rPr lang="fr-FR" sz="3000" dirty="0"/>
              <a:t> pour faire bénéficier chacun des innovations </a:t>
            </a:r>
            <a:r>
              <a:rPr lang="fr-FR" sz="3000" u="sng" dirty="0"/>
              <a:t>performantes et pertinentes </a:t>
            </a:r>
            <a:r>
              <a:rPr lang="fr-FR" sz="3000" dirty="0"/>
              <a:t>en chirurgie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F136317-A6E3-44E0-9845-E45FD377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71" y="1487277"/>
            <a:ext cx="3675801" cy="3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Missions de l’ARS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70000"/>
            <a:ext cx="12140215" cy="2473404"/>
          </a:xfrm>
        </p:spPr>
        <p:txBody>
          <a:bodyPr>
            <a:normAutofit/>
          </a:bodyPr>
          <a:lstStyle/>
          <a:p>
            <a:r>
              <a:rPr lang="fr-FR" sz="28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Notre principe en Chirurgie, en Île-de-France, est triple : 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Innover en chirurgie 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d’être </a:t>
            </a: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plus performant 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 la santé des patients,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 bénéficier chacun 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ces innovations sur </a:t>
            </a:r>
            <a:r>
              <a:rPr lang="fr-FR" sz="2400" u="sng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la région 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Île-de-France,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Mais, tout en </a:t>
            </a:r>
            <a:r>
              <a:rPr lang="fr-FR" sz="2400" b="1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restant pertinent </a:t>
            </a:r>
            <a:r>
              <a: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dans le choix des technologies pour chaque patient.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2050" name="Picture 2" descr="Résultat de recherche d'images pour &quot;robot en chirurgie&quot;">
            <a:extLst>
              <a:ext uri="{FF2B5EF4-FFF2-40B4-BE49-F238E27FC236}">
                <a16:creationId xmlns:a16="http://schemas.microsoft.com/office/drawing/2014/main" id="{FBD15E6A-C7E0-4FCD-B6F3-F86B7D04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35" y="3536414"/>
            <a:ext cx="4912388" cy="28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305" y="229031"/>
            <a:ext cx="8596668" cy="1320800"/>
          </a:xfrm>
        </p:spPr>
        <p:txBody>
          <a:bodyPr/>
          <a:lstStyle/>
          <a:p>
            <a:r>
              <a:rPr lang="fr-FR" b="1" dirty="0"/>
              <a:t>Performance et pertinence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380" y="1340511"/>
            <a:ext cx="11515240" cy="449153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400" b="1" i="1" dirty="0"/>
              <a:t>2 rapports de l’HAS </a:t>
            </a:r>
            <a:r>
              <a:rPr lang="fr-FR" sz="2400" i="1" dirty="0"/>
              <a:t>: Prostatectomie et Néphrectomie </a:t>
            </a:r>
            <a:r>
              <a:rPr lang="fr-FR" sz="2400" b="1" i="1" dirty="0"/>
              <a:t>2016 &amp; 2019</a:t>
            </a:r>
          </a:p>
          <a:p>
            <a:pPr marL="0" indent="0">
              <a:buNone/>
            </a:pPr>
            <a:r>
              <a:rPr lang="fr-FR" sz="2400" i="1" dirty="0"/>
              <a:t>« La HAS considère que des </a:t>
            </a:r>
            <a:r>
              <a:rPr lang="fr-FR" sz="2400" i="1" u="sng" dirty="0"/>
              <a:t>études prospectives comparatives </a:t>
            </a:r>
            <a:r>
              <a:rPr lang="fr-FR" sz="2400" i="1" dirty="0"/>
              <a:t>bien menées et un suivi à long terme des patients demeurent</a:t>
            </a:r>
            <a:r>
              <a:rPr lang="fr-FR" sz="2400" i="1" u="sng" dirty="0"/>
              <a:t> nécessaires</a:t>
            </a:r>
            <a:r>
              <a:rPr lang="fr-FR" sz="2400" i="1" dirty="0"/>
              <a:t>. Par ailleurs, la HAS souligne la nécessité d’un suivi de la pratique de l’activité robot assistée par la </a:t>
            </a:r>
            <a:r>
              <a:rPr lang="fr-FR" sz="2400" b="1" i="1" dirty="0"/>
              <a:t>mise en place de registre dédié</a:t>
            </a:r>
            <a:r>
              <a:rPr lang="fr-FR" sz="2400" i="1" dirty="0"/>
              <a:t>. » </a:t>
            </a:r>
          </a:p>
          <a:p>
            <a:r>
              <a:rPr lang="fr-FR" sz="2400" b="1" dirty="0"/>
              <a:t>CNAM </a:t>
            </a:r>
            <a:r>
              <a:rPr lang="fr-FR" sz="2400" dirty="0"/>
              <a:t>: Rapport au ministre chargé de la Sécurité sociale et au Parlement sur l’évolution des charges et des produits de l’Assurance Maladie au titre de </a:t>
            </a:r>
            <a:r>
              <a:rPr lang="fr-FR" sz="2400" b="1" dirty="0"/>
              <a:t>2020</a:t>
            </a:r>
            <a:r>
              <a:rPr lang="fr-FR" sz="2400" dirty="0"/>
              <a:t> : </a:t>
            </a:r>
          </a:p>
          <a:p>
            <a:pPr marL="0" indent="0">
              <a:buNone/>
            </a:pPr>
            <a:r>
              <a:rPr lang="fr-FR" sz="2400" dirty="0"/>
              <a:t>« </a:t>
            </a:r>
            <a:r>
              <a:rPr lang="fr-FR" sz="2400" i="1" u="sng" dirty="0"/>
              <a:t>En l’absence de données sur l’efficacité et la sécurité de la robot-assistance en chirurgie</a:t>
            </a:r>
            <a:r>
              <a:rPr lang="fr-FR" sz="2400" i="1" dirty="0"/>
              <a:t> ainsi que de recommandations et d’indications consensuelles, </a:t>
            </a:r>
            <a:r>
              <a:rPr lang="fr-FR" sz="2400" b="1" i="1" dirty="0"/>
              <a:t>il est indispensable de produire des études et des évaluations du bénéfice de cette technique  pour les patients et la collectivité</a:t>
            </a:r>
            <a:r>
              <a:rPr lang="fr-FR" sz="2400" i="1" dirty="0"/>
              <a:t>. </a:t>
            </a:r>
            <a:r>
              <a:rPr lang="fr-FR" sz="2400" dirty="0"/>
              <a:t>»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138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7A811-FB3D-4C3D-A2F4-DCC75F30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Pourquoi un observatoire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67CCA-0F8E-49A1-830C-E5CAB22AF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49" y="2044270"/>
            <a:ext cx="9487921" cy="815086"/>
          </a:xfrm>
        </p:spPr>
        <p:txBody>
          <a:bodyPr>
            <a:noAutofit/>
          </a:bodyPr>
          <a:lstStyle/>
          <a:p>
            <a:r>
              <a:rPr lang="fr-FR" sz="3200" b="1" dirty="0"/>
              <a:t>Observer</a:t>
            </a:r>
            <a:r>
              <a:rPr lang="fr-FR" sz="3200" dirty="0"/>
              <a:t> et </a:t>
            </a:r>
            <a:r>
              <a:rPr lang="fr-FR" sz="3200" b="1" dirty="0"/>
              <a:t>analyser</a:t>
            </a:r>
            <a:r>
              <a:rPr lang="fr-FR" sz="3200" dirty="0"/>
              <a:t> pour </a:t>
            </a:r>
            <a:r>
              <a:rPr lang="fr-FR" sz="3200" b="1" dirty="0"/>
              <a:t>proposer</a:t>
            </a:r>
            <a:r>
              <a:rPr lang="fr-FR" sz="3200" dirty="0"/>
              <a:t> des actions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0B511B-5F37-4A96-9211-D3D43236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314C28-25E9-4161-9909-FAC88B96DD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05F2C2-5A15-4120-BF25-A41D77204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C2D83E-FE4C-40AC-AF40-D6D5E4BD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648" y="3249639"/>
            <a:ext cx="5997521" cy="29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51" y="500432"/>
            <a:ext cx="5949108" cy="1320800"/>
          </a:xfrm>
        </p:spPr>
        <p:txBody>
          <a:bodyPr/>
          <a:lstStyle/>
          <a:p>
            <a:r>
              <a:rPr lang="fr-FR" b="1" dirty="0"/>
              <a:t>Comment ? Les principes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9269531" y="636069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5449336" y="6492875"/>
            <a:ext cx="2646911" cy="365125"/>
          </a:xfrm>
        </p:spPr>
        <p:txBody>
          <a:bodyPr/>
          <a:lstStyle/>
          <a:p>
            <a:r>
              <a:rPr lang="fr-FR" dirty="0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846432" y="6384729"/>
            <a:ext cx="4892197" cy="365125"/>
          </a:xfrm>
        </p:spPr>
        <p:txBody>
          <a:bodyPr/>
          <a:lstStyle/>
          <a:p>
            <a:r>
              <a:rPr lang="fr-FR" b="1" dirty="0"/>
              <a:t>Chirurgie mini-invasive assistée par robot en IDF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15461" y="3467877"/>
            <a:ext cx="2869696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/>
              <a:t>Des indicateurs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2361" y="2080583"/>
            <a:ext cx="4123245" cy="52322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Des équipes régionales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905481" y="1876923"/>
            <a:ext cx="2487989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/>
              <a:t>Des experts</a:t>
            </a:r>
          </a:p>
          <a:p>
            <a:pPr algn="ctr"/>
            <a:r>
              <a:rPr lang="fr-FR" sz="2800" dirty="0"/>
              <a:t>GT Robot IDF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446943" y="5406590"/>
            <a:ext cx="2762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Ingénieur Data</a:t>
            </a:r>
          </a:p>
          <a:p>
            <a:pPr algn="ctr"/>
            <a:r>
              <a:rPr lang="fr-FR" sz="2400" b="1" dirty="0"/>
              <a:t>Tableau de bord</a:t>
            </a:r>
            <a:r>
              <a:rPr lang="fr-FR" sz="2800" dirty="0"/>
              <a:t>  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8340703" y="2831030"/>
            <a:ext cx="1612167" cy="8302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 flipH="1" flipV="1">
            <a:off x="3400553" y="2630326"/>
            <a:ext cx="2030249" cy="12122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cxnSpLocks/>
            <a:stCxn id="26" idx="2"/>
          </p:cNvCxnSpPr>
          <p:nvPr/>
        </p:nvCxnSpPr>
        <p:spPr>
          <a:xfrm>
            <a:off x="2239130" y="3060951"/>
            <a:ext cx="3060098" cy="17742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cxnSpLocks/>
          </p:cNvCxnSpPr>
          <p:nvPr/>
        </p:nvCxnSpPr>
        <p:spPr>
          <a:xfrm flipH="1" flipV="1">
            <a:off x="519853" y="2707720"/>
            <a:ext cx="4902900" cy="2943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15462" y="4835174"/>
            <a:ext cx="2462166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Observatoire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55356" y="2599286"/>
            <a:ext cx="967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ARC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34F1C8A-2ED2-4D5A-A056-EF359E30861A}"/>
              </a:ext>
            </a:extLst>
          </p:cNvPr>
          <p:cNvCxnSpPr>
            <a:cxnSpLocks/>
          </p:cNvCxnSpPr>
          <p:nvPr/>
        </p:nvCxnSpPr>
        <p:spPr>
          <a:xfrm flipH="1">
            <a:off x="4574370" y="2199740"/>
            <a:ext cx="4221571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D9A417A-3622-439C-8A20-C1AB42F23AAF}"/>
              </a:ext>
            </a:extLst>
          </p:cNvPr>
          <p:cNvSpPr txBox="1"/>
          <p:nvPr/>
        </p:nvSpPr>
        <p:spPr>
          <a:xfrm>
            <a:off x="5422753" y="2359333"/>
            <a:ext cx="307488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C00000"/>
                </a:solidFill>
              </a:rPr>
              <a:t>Usage des Robots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E05B9C0-067E-4643-99DC-95FC59DBB2CE}"/>
              </a:ext>
            </a:extLst>
          </p:cNvPr>
          <p:cNvCxnSpPr/>
          <p:nvPr/>
        </p:nvCxnSpPr>
        <p:spPr>
          <a:xfrm>
            <a:off x="6746545" y="2887844"/>
            <a:ext cx="26247" cy="5800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41104F40-3462-400F-AF95-1E92F4FE1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215" y="45823"/>
            <a:ext cx="1330138" cy="19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4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115" y="1042425"/>
            <a:ext cx="10497067" cy="432053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493971" y="1042425"/>
            <a:ext cx="2425566" cy="5072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35192" y="3368842"/>
            <a:ext cx="1982804" cy="1020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21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273" y="32684"/>
            <a:ext cx="8596668" cy="1320800"/>
          </a:xfrm>
        </p:spPr>
        <p:txBody>
          <a:bodyPr/>
          <a:lstStyle/>
          <a:p>
            <a:r>
              <a:rPr lang="fr-FR" b="1" dirty="0"/>
              <a:t>Quels indicateurs 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273" y="1028302"/>
            <a:ext cx="12321153" cy="6099611"/>
          </a:xfrm>
        </p:spPr>
        <p:txBody>
          <a:bodyPr>
            <a:noAutofit/>
          </a:bodyPr>
          <a:lstStyle/>
          <a:p>
            <a:r>
              <a:rPr lang="fr-FR" sz="2800" b="1" dirty="0"/>
              <a:t>Déterminés par le groupe Robot</a:t>
            </a:r>
            <a:r>
              <a:rPr lang="fr-FR" sz="2800" b="1" baseline="0" dirty="0"/>
              <a:t> ARS </a:t>
            </a:r>
            <a:r>
              <a:rPr lang="fr-FR" sz="2800" b="1" baseline="0" dirty="0" err="1"/>
              <a:t>IdF</a:t>
            </a:r>
            <a:endParaRPr lang="fr-FR" sz="2800" b="1" baseline="0" dirty="0"/>
          </a:p>
          <a:p>
            <a:pPr lvl="1"/>
            <a:r>
              <a:rPr lang="fr-FR" sz="2800" b="1" dirty="0"/>
              <a:t>Sur les pratiques </a:t>
            </a:r>
            <a:r>
              <a:rPr lang="fr-FR" sz="2800" dirty="0"/>
              <a:t>: </a:t>
            </a:r>
          </a:p>
          <a:p>
            <a:pPr lvl="2"/>
            <a:r>
              <a:rPr lang="fr-FR" sz="2400" dirty="0"/>
              <a:t>Quelle</a:t>
            </a:r>
            <a:r>
              <a:rPr lang="fr-FR" sz="2400" baseline="0" dirty="0"/>
              <a:t>s indications ? évolution</a:t>
            </a:r>
          </a:p>
          <a:p>
            <a:pPr lvl="2"/>
            <a:r>
              <a:rPr lang="fr-FR" sz="2600" baseline="0" dirty="0"/>
              <a:t>Quelles</a:t>
            </a:r>
            <a:r>
              <a:rPr lang="fr-FR" sz="2600" dirty="0"/>
              <a:t> modalités ? Durée, nombre /vacation, …</a:t>
            </a:r>
          </a:p>
          <a:p>
            <a:pPr lvl="2"/>
            <a:r>
              <a:rPr lang="fr-FR" sz="2600" dirty="0"/>
              <a:t>Quelles organisations ? Planification, discipline, …</a:t>
            </a:r>
          </a:p>
          <a:p>
            <a:pPr lvl="1"/>
            <a:r>
              <a:rPr lang="fr-FR" sz="2800" b="1" dirty="0"/>
              <a:t>Sur les résultats</a:t>
            </a:r>
          </a:p>
          <a:p>
            <a:pPr lvl="2"/>
            <a:r>
              <a:rPr lang="fr-FR" sz="2600" dirty="0"/>
              <a:t>Quels résultats médicaux généraux ? </a:t>
            </a:r>
            <a:r>
              <a:rPr lang="fr-FR" sz="2600" dirty="0" err="1"/>
              <a:t>laparoconversion</a:t>
            </a:r>
            <a:r>
              <a:rPr lang="fr-FR" sz="2600" dirty="0"/>
              <a:t>, complications, </a:t>
            </a:r>
            <a:r>
              <a:rPr lang="fr-FR" sz="2600" dirty="0" err="1"/>
              <a:t>réhospitalisation</a:t>
            </a:r>
            <a:r>
              <a:rPr lang="fr-FR" sz="2600" dirty="0"/>
              <a:t>,  ….</a:t>
            </a:r>
          </a:p>
          <a:p>
            <a:pPr lvl="2"/>
            <a:r>
              <a:rPr lang="fr-FR" sz="2600" dirty="0"/>
              <a:t>Quelles satisfactions des équipes, des patients?</a:t>
            </a:r>
          </a:p>
          <a:p>
            <a:pPr lvl="2"/>
            <a:r>
              <a:rPr lang="fr-FR" sz="2600" dirty="0"/>
              <a:t>Quels coûts? Consommables, RH,…</a:t>
            </a:r>
          </a:p>
          <a:p>
            <a:pPr lvl="2"/>
            <a:endParaRPr lang="fr-FR" sz="2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02362A-F21B-42D1-94BE-DB4AD5AE334E}"/>
              </a:ext>
            </a:extLst>
          </p:cNvPr>
          <p:cNvSpPr txBox="1"/>
          <p:nvPr/>
        </p:nvSpPr>
        <p:spPr>
          <a:xfrm>
            <a:off x="8013755" y="197274"/>
            <a:ext cx="284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i="1" baseline="0" dirty="0"/>
              <a:t>Par exemple 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40990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20658"/>
            <a:ext cx="11992727" cy="561668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FR" sz="2000" b="1" dirty="0"/>
              <a:t>Une communauté des équipes chirurgicales privées et publiques avec robot  </a:t>
            </a:r>
          </a:p>
          <a:p>
            <a:pPr marL="0" indent="0">
              <a:buNone/>
            </a:pPr>
            <a:r>
              <a:rPr lang="fr-FR" sz="2000" dirty="0"/>
              <a:t>=&gt; Possibilité de travaux portés par </a:t>
            </a:r>
            <a:r>
              <a:rPr lang="fr-FR" sz="2000" b="1" u="sng" dirty="0"/>
              <a:t>l’une ou l’autre équipe </a:t>
            </a:r>
            <a:r>
              <a:rPr lang="fr-FR" sz="2000" dirty="0"/>
              <a:t>sur  différentes dimensions : </a:t>
            </a:r>
          </a:p>
          <a:p>
            <a:pPr lvl="1"/>
            <a:r>
              <a:rPr lang="fr-FR" sz="2000" b="1" dirty="0"/>
              <a:t>Médicales</a:t>
            </a:r>
            <a:r>
              <a:rPr lang="fr-FR" sz="2000" dirty="0"/>
              <a:t> : nouvelles indications </a:t>
            </a:r>
          </a:p>
          <a:p>
            <a:pPr lvl="1"/>
            <a:r>
              <a:rPr lang="fr-FR" sz="2000" b="1" dirty="0"/>
              <a:t>Ergonomiques</a:t>
            </a:r>
            <a:r>
              <a:rPr lang="fr-FR" sz="2000" dirty="0"/>
              <a:t> : conditions de travail des équipes chirurgicales</a:t>
            </a:r>
          </a:p>
          <a:p>
            <a:pPr lvl="1"/>
            <a:r>
              <a:rPr lang="fr-FR" sz="2000" b="1" dirty="0"/>
              <a:t>Organisationnelles</a:t>
            </a:r>
            <a:r>
              <a:rPr lang="fr-FR" sz="2000" dirty="0"/>
              <a:t> : gestion des blocs opératoires (gestion des ressources humaines, des vacations opératoires, des équipements, gestions des instruments, des consommables)</a:t>
            </a:r>
          </a:p>
          <a:p>
            <a:pPr lvl="1"/>
            <a:r>
              <a:rPr lang="fr-FR" sz="2000" b="1" dirty="0"/>
              <a:t>Comportementales</a:t>
            </a:r>
            <a:r>
              <a:rPr lang="fr-FR" sz="2000" dirty="0"/>
              <a:t> : participation aux innovations des équipes chirurgicales, …Team robot</a:t>
            </a:r>
          </a:p>
          <a:p>
            <a:pPr lvl="1"/>
            <a:r>
              <a:rPr lang="fr-FR" sz="2000" b="1" dirty="0"/>
              <a:t>Sociales</a:t>
            </a:r>
            <a:r>
              <a:rPr lang="fr-FR" sz="2000" dirty="0"/>
              <a:t> : perception de l’impact de l’intégration des robots dans un geste chirurgical</a:t>
            </a:r>
          </a:p>
          <a:p>
            <a:pPr lvl="1"/>
            <a:r>
              <a:rPr lang="fr-FR" sz="2000" b="1" dirty="0"/>
              <a:t>Educatives</a:t>
            </a:r>
            <a:r>
              <a:rPr lang="fr-FR" sz="2000" dirty="0"/>
              <a:t> : délai d’acquisition des gestes chirurgicaux</a:t>
            </a:r>
          </a:p>
          <a:p>
            <a:pPr lvl="1"/>
            <a:r>
              <a:rPr lang="fr-FR" sz="2000" b="1" dirty="0"/>
              <a:t>Fonctionnelles</a:t>
            </a:r>
            <a:r>
              <a:rPr lang="fr-FR" sz="2000" dirty="0"/>
              <a:t> Télé-expertise et téléassistance</a:t>
            </a:r>
          </a:p>
          <a:p>
            <a:pPr lvl="1"/>
            <a:r>
              <a:rPr lang="fr-FR" sz="2000" b="1" dirty="0"/>
              <a:t>Expérimentales</a:t>
            </a:r>
            <a:r>
              <a:rPr lang="fr-FR" sz="2000" dirty="0"/>
              <a:t> : développement d’instrumentations et, ou de technologies permettant d’intervenir dans des conditions jusque-là inaccessibles </a:t>
            </a:r>
          </a:p>
          <a:p>
            <a:pPr lvl="1"/>
            <a:r>
              <a:rPr lang="fr-FR" sz="2000" b="1" dirty="0"/>
              <a:t>Financières</a:t>
            </a:r>
            <a:r>
              <a:rPr lang="fr-FR" sz="2000" dirty="0"/>
              <a:t> : évaluation médico-économiques</a:t>
            </a:r>
          </a:p>
          <a:p>
            <a:pPr lvl="1"/>
            <a:r>
              <a:rPr lang="fr-FR" sz="2000" dirty="0"/>
              <a:t>…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105" y="0"/>
            <a:ext cx="8596668" cy="1320800"/>
          </a:xfrm>
        </p:spPr>
        <p:txBody>
          <a:bodyPr/>
          <a:lstStyle/>
          <a:p>
            <a:r>
              <a:rPr lang="fr-FR" b="1" dirty="0"/>
              <a:t>Quels potentiels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pic>
        <p:nvPicPr>
          <p:cNvPr id="1026" name="Picture 2" descr="Résultat de recherche d'images pour &quot;bonus&quot;">
            <a:extLst>
              <a:ext uri="{FF2B5EF4-FFF2-40B4-BE49-F238E27FC236}">
                <a16:creationId xmlns:a16="http://schemas.microsoft.com/office/drawing/2014/main" id="{FD3182E0-1B0E-41E3-9B6B-FA336A964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944" y="45002"/>
            <a:ext cx="1463728" cy="115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05761" y="610920"/>
            <a:ext cx="10659543" cy="517357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11/02/2021 – 17h30 – 19h30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Chirurgie mini-invasive assistée par robot en IDF 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2675823" y="1010653"/>
            <a:ext cx="2762451" cy="4427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3948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1141</Words>
  <Application>Microsoft Office PowerPoint</Application>
  <PresentationFormat>Grand écran</PresentationFormat>
  <Paragraphs>276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Arial, Helvetica, sans-serif</vt:lpstr>
      <vt:lpstr>Calibri</vt:lpstr>
      <vt:lpstr>Trebuchet MS</vt:lpstr>
      <vt:lpstr>Wingdings 3</vt:lpstr>
      <vt:lpstr>Facette</vt:lpstr>
      <vt:lpstr>Un observatoire régionale  sur la chirurgie mini-invasive assistée  par robot</vt:lpstr>
      <vt:lpstr>Missions de l’ARS </vt:lpstr>
      <vt:lpstr>Performance et pertinence</vt:lpstr>
      <vt:lpstr>Pourquoi un observatoire ?</vt:lpstr>
      <vt:lpstr>Comment ? Les principes </vt:lpstr>
      <vt:lpstr>Présentation PowerPoint</vt:lpstr>
      <vt:lpstr>Quels indicateurs  ?</vt:lpstr>
      <vt:lpstr>Quels potentiels ?</vt:lpstr>
      <vt:lpstr>Présentation PowerPoint</vt:lpstr>
      <vt:lpstr>Un exemple </vt:lpstr>
      <vt:lpstr>Présentation PowerPoint</vt:lpstr>
      <vt:lpstr>Présentation PowerPoint</vt:lpstr>
      <vt:lpstr>Présentation PowerPoint</vt:lpstr>
      <vt:lpstr>Présentation PowerPoint</vt:lpstr>
      <vt:lpstr>En pratique, les étapes </vt:lpstr>
      <vt:lpstr>Présentation PowerPoint</vt:lpstr>
      <vt:lpstr>En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68</cp:revision>
  <dcterms:created xsi:type="dcterms:W3CDTF">2019-05-22T09:39:52Z</dcterms:created>
  <dcterms:modified xsi:type="dcterms:W3CDTF">2021-02-11T11:28:06Z</dcterms:modified>
</cp:coreProperties>
</file>