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61" r:id="rId3"/>
    <p:sldId id="262" r:id="rId4"/>
    <p:sldId id="263" r:id="rId5"/>
    <p:sldId id="268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94"/>
    <a:srgbClr val="97B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9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2175A0BA-8495-42D5-A5C5-18ED5B5ED0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1A05678-AABC-4DFC-9375-E22717F320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88BD3-4FC6-4947-972D-2E4B0E5867B5}" type="datetimeFigureOut">
              <a:rPr lang="fr-FR" smtClean="0"/>
              <a:t>08/02/2021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B1822E-7AF5-4664-9510-042DD6F605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DD3124-E4DB-47A6-BAD2-3CA75375C3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719B9-B80F-4299-B67F-9F69F51FEEA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25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4FD14-480E-4F47-964D-FC66814D943A}" type="datetimeFigureOut">
              <a:rPr lang="fr-FR" smtClean="0"/>
              <a:t>08/02/2021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4B055-8216-4AD2-AA77-28C1B33D67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0749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77FB7C4-87B1-458F-879F-3B59A16A35D2}"/>
              </a:ext>
            </a:extLst>
          </p:cNvPr>
          <p:cNvSpPr/>
          <p:nvPr userDrawn="1"/>
        </p:nvSpPr>
        <p:spPr>
          <a:xfrm>
            <a:off x="2530763" y="3592945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75A1822-3559-4EE5-B21D-F9533DC6D151}"/>
              </a:ext>
            </a:extLst>
          </p:cNvPr>
          <p:cNvSpPr/>
          <p:nvPr userDrawn="1"/>
        </p:nvSpPr>
        <p:spPr>
          <a:xfrm>
            <a:off x="2024487" y="3343564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4487" y="3343564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24487" y="4627444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Auteur</a:t>
            </a:r>
            <a:endParaRPr lang="en-US" dirty="0"/>
          </a:p>
        </p:txBody>
      </p:sp>
      <p:sp>
        <p:nvSpPr>
          <p:cNvPr id="33" name="Triangle rectangle 32">
            <a:extLst>
              <a:ext uri="{FF2B5EF4-FFF2-40B4-BE49-F238E27FC236}">
                <a16:creationId xmlns:a16="http://schemas.microsoft.com/office/drawing/2014/main" id="{8D3A9162-B5DD-479A-8600-31B22FB0009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riangle rectangle 34">
            <a:extLst>
              <a:ext uri="{FF2B5EF4-FFF2-40B4-BE49-F238E27FC236}">
                <a16:creationId xmlns:a16="http://schemas.microsoft.com/office/drawing/2014/main" id="{9A9E70BE-0834-4486-8E79-A5FDB8BA7E53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B316416-FF92-43B9-8EEA-94163782D0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B7B62E1-67DC-45F0-B1A5-7D61511135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F97DC237-9DE3-4D96-BBF0-D4FFA5A8EB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11/02/2021 – 17h30 – 19h30</a:t>
            </a:r>
            <a:endParaRPr lang="en-US" dirty="0"/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8786F487-7371-4C2C-A1BE-FF60F922D1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Chirurgie mini-invasive assistée par robot en IDF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FAEEFE7-EF99-4614-9C81-1119CC864E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19937" y="44076"/>
            <a:ext cx="6349594" cy="3174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4463624B-CAB6-4859-A5F3-472383E30C63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F0A63C-0941-41DC-9BC5-9F60FF988AB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03B5880-863D-48A2-B7E2-65A0CE41C6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8855950-2BAB-455D-920C-C2ACFB7F6F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11/02/2021 – 17h30 – 19h30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19284D5-DD38-4465-A1AE-48A4FCAE4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Chirurgie mini-invasive assistée par robot en IDF 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9" name="Triangle rectangle 18">
            <a:extLst>
              <a:ext uri="{FF2B5EF4-FFF2-40B4-BE49-F238E27FC236}">
                <a16:creationId xmlns:a16="http://schemas.microsoft.com/office/drawing/2014/main" id="{6472E27A-D85D-48EF-9C6E-63506527A801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E1823107-3B5D-4854-A2F2-D3A4B940B08A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3C31A72-EC25-4F44-8D6D-0F8110DCEB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05240BE-A861-4F8E-9067-5AEE8E5C3B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11/02/2021 – 17h30 – 19h30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2C589BC-CE7C-4C09-9F30-E909133FEE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Chirurgie mini-invasive assistée par robot en IDF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97BF0D"/>
                </a:solidFill>
                <a:effectLst/>
                <a:latin typeface="Arial"/>
              </a:rPr>
              <a:t>”</a:t>
            </a:r>
          </a:p>
        </p:txBody>
      </p:sp>
      <p:sp>
        <p:nvSpPr>
          <p:cNvPr id="30" name="Triangle rectangle 29">
            <a:extLst>
              <a:ext uri="{FF2B5EF4-FFF2-40B4-BE49-F238E27FC236}">
                <a16:creationId xmlns:a16="http://schemas.microsoft.com/office/drawing/2014/main" id="{DFE1BCAB-04CE-4D4E-A04C-215BE349345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riangle rectangle 30">
            <a:extLst>
              <a:ext uri="{FF2B5EF4-FFF2-40B4-BE49-F238E27FC236}">
                <a16:creationId xmlns:a16="http://schemas.microsoft.com/office/drawing/2014/main" id="{28B7674D-4864-46CE-9CEB-AF441644ACFB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F9FC23B7-B749-4120-8E15-DE2BB2E777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F80CD6-BDE3-4FA4-BE8C-94E665060C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11/02/2021 – 17h30 – 19h30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C217FD2-9BC9-4B64-82D6-8065C8F22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Chirurgie mini-invasive assistée par robot en IDF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753B7EB3-4487-4955-918A-2ECDF7280FE5}"/>
              </a:ext>
            </a:extLst>
          </p:cNvPr>
          <p:cNvSpPr/>
          <p:nvPr userDrawn="1"/>
        </p:nvSpPr>
        <p:spPr>
          <a:xfrm>
            <a:off x="2530763" y="2863273"/>
            <a:ext cx="8007927" cy="2382429"/>
          </a:xfrm>
          <a:prstGeom prst="rect">
            <a:avLst/>
          </a:prstGeom>
          <a:solidFill>
            <a:srgbClr val="97BF0D"/>
          </a:solidFill>
          <a:ln>
            <a:solidFill>
              <a:srgbClr val="97BF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AAF99-75BA-411F-B93D-20F69324579C}"/>
              </a:ext>
            </a:extLst>
          </p:cNvPr>
          <p:cNvSpPr/>
          <p:nvPr userDrawn="1"/>
        </p:nvSpPr>
        <p:spPr>
          <a:xfrm>
            <a:off x="2024487" y="2613892"/>
            <a:ext cx="8143025" cy="2207491"/>
          </a:xfrm>
          <a:prstGeom prst="rect">
            <a:avLst/>
          </a:prstGeom>
          <a:solidFill>
            <a:schemeClr val="bg1"/>
          </a:solidFill>
          <a:ln w="76200">
            <a:solidFill>
              <a:srgbClr val="0044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6C595613-1A42-44EF-AF32-7D764C986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487" y="2613892"/>
            <a:ext cx="8143025" cy="1283882"/>
          </a:xfrm>
        </p:spPr>
        <p:txBody>
          <a:bodyPr anchor="b">
            <a:noAutofit/>
          </a:bodyPr>
          <a:lstStyle>
            <a:lvl1pPr algn="ctr">
              <a:defRPr sz="4000" b="0">
                <a:solidFill>
                  <a:srgbClr val="004494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D2F12090-0304-4101-9050-33D9762C4FA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4487" y="3897772"/>
            <a:ext cx="8143025" cy="923612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TITRE</a:t>
            </a:r>
            <a:endParaRPr lang="en-US" dirty="0"/>
          </a:p>
        </p:txBody>
      </p:sp>
      <p:sp>
        <p:nvSpPr>
          <p:cNvPr id="50" name="Triangle rectangle 49">
            <a:extLst>
              <a:ext uri="{FF2B5EF4-FFF2-40B4-BE49-F238E27FC236}">
                <a16:creationId xmlns:a16="http://schemas.microsoft.com/office/drawing/2014/main" id="{F8421E75-C03A-4490-84C5-022335C91B70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Triangle rectangle 50">
            <a:extLst>
              <a:ext uri="{FF2B5EF4-FFF2-40B4-BE49-F238E27FC236}">
                <a16:creationId xmlns:a16="http://schemas.microsoft.com/office/drawing/2014/main" id="{A0D1A316-C248-471A-B884-9176B904AB8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3BA46B90-5B15-420E-85C3-52E91F254B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8057C7C-075F-48C5-AE37-ABFB20BC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4A7393B6-CB01-413A-A7A8-5946BE83DF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11/02/2021 – 17h30 – 19h30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3F68B94-ACD7-40C2-B4B2-9964819FA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Chirurgie mini-invasive assistée par robot en IDF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7" name="Triangle rectangle 16">
            <a:extLst>
              <a:ext uri="{FF2B5EF4-FFF2-40B4-BE49-F238E27FC236}">
                <a16:creationId xmlns:a16="http://schemas.microsoft.com/office/drawing/2014/main" id="{A2EA5685-06B6-4C0F-BCE1-F7BC48D35D99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rectangle 17">
            <a:extLst>
              <a:ext uri="{FF2B5EF4-FFF2-40B4-BE49-F238E27FC236}">
                <a16:creationId xmlns:a16="http://schemas.microsoft.com/office/drawing/2014/main" id="{E0C14684-3D72-4E3B-B265-097A6F938BB2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0E5607-3026-4F14-9E4E-5F2CDC2A48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74B5AFD-49BF-47C2-9995-F50C840861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11/02/2021 – 17h30 – 19h30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B456AC0-AB03-4BFC-B91A-5008C2BA5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Chirurgie mini-invasive assistée par robot en IDF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1" cap="none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CBAE7FC9-F0DC-4689-9DCA-4F60D5C56C74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55C3F1E3-EA21-49CF-B92A-EE059376FE90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0102F05-5532-4B91-8A3C-7ADA2FD6FF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11077D0F-176E-4E94-A850-E1701F7EA0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11/02/2021 – 17h30 – 19h30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4BC98D6-AB7A-4530-AA81-D20A0AAAB2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Chirurgie mini-invasive assistée par robot en IDF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5" name="Triangle rectangle 14">
            <a:extLst>
              <a:ext uri="{FF2B5EF4-FFF2-40B4-BE49-F238E27FC236}">
                <a16:creationId xmlns:a16="http://schemas.microsoft.com/office/drawing/2014/main" id="{E094352F-D0EC-4FF0-ACA3-C607AC00D5A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riangle rectangle 15">
            <a:extLst>
              <a:ext uri="{FF2B5EF4-FFF2-40B4-BE49-F238E27FC236}">
                <a16:creationId xmlns:a16="http://schemas.microsoft.com/office/drawing/2014/main" id="{18B8481E-E99F-4244-A220-CDBB463D8EC7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1F61880-88FA-458E-9AED-C1D9C37D0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F4FA8627-C62F-47D3-BDFA-5C962C652B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11/02/2021 – 17h30 – 19h30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67578AD-FEC4-436A-B283-5AC218C51C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Chirurgie mini-invasive assistée par robot en IDF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25" name="Triangle rectangle 24">
            <a:extLst>
              <a:ext uri="{FF2B5EF4-FFF2-40B4-BE49-F238E27FC236}">
                <a16:creationId xmlns:a16="http://schemas.microsoft.com/office/drawing/2014/main" id="{43FDA7E1-6421-4390-9F28-730397FC7297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C652D044-4D73-49B0-A072-009B65842B7E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C4B0DB5-2CA0-47A0-BD62-CAA0DF117C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FC6FBE0-7FE3-44A9-A7F6-68A8D5BA9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11/02/2021 – 17h30 – 19h30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BE9330B-C905-4947-BDDA-AF51D86A8E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Chirurgie mini-invasive assistée par robot en IDF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riangle rectangle 19">
            <a:extLst>
              <a:ext uri="{FF2B5EF4-FFF2-40B4-BE49-F238E27FC236}">
                <a16:creationId xmlns:a16="http://schemas.microsoft.com/office/drawing/2014/main" id="{1091DF81-EE49-433A-B148-2DF48AB88272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rectangle 20">
            <a:extLst>
              <a:ext uri="{FF2B5EF4-FFF2-40B4-BE49-F238E27FC236}">
                <a16:creationId xmlns:a16="http://schemas.microsoft.com/office/drawing/2014/main" id="{6B6AF4AE-F394-43BF-A09F-EDC9010E72E1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2C6893B-2AEB-4825-90E7-39607973C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63FEE4E-FE49-4C27-9B6B-364C5C914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11/02/2021 – 17h30 – 19h30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71A6D67-67F5-4C2A-B2D3-3EAC7A7A2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Chirurgie mini-invasive assistée par robot en IDF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6" name="Triangle rectangle 25">
            <a:extLst>
              <a:ext uri="{FF2B5EF4-FFF2-40B4-BE49-F238E27FC236}">
                <a16:creationId xmlns:a16="http://schemas.microsoft.com/office/drawing/2014/main" id="{855C2331-35AD-4B1E-84FA-6DCF1E277806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riangle rectangle 26">
            <a:extLst>
              <a:ext uri="{FF2B5EF4-FFF2-40B4-BE49-F238E27FC236}">
                <a16:creationId xmlns:a16="http://schemas.microsoft.com/office/drawing/2014/main" id="{EDFD58A6-013B-470B-93D0-4D0E46837069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2D75A86-5AA3-477E-9542-0169E78720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1ED0F5CE-E213-4AF1-860C-9C7E01274D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11/02/2021 – 17h30 – 19h30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07B1DA97-D0B5-42F7-9CA1-D6ACDA8A22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Chirurgie mini-invasive assistée par robot en IDF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3" name="Triangle rectangle 22">
            <a:extLst>
              <a:ext uri="{FF2B5EF4-FFF2-40B4-BE49-F238E27FC236}">
                <a16:creationId xmlns:a16="http://schemas.microsoft.com/office/drawing/2014/main" id="{F2782EC0-EF39-4AB1-A2D4-C63D0F009FF8}"/>
              </a:ext>
            </a:extLst>
          </p:cNvPr>
          <p:cNvSpPr/>
          <p:nvPr userDrawn="1"/>
        </p:nvSpPr>
        <p:spPr>
          <a:xfrm rot="10800000" flipH="1" flipV="1">
            <a:off x="2484" y="1419224"/>
            <a:ext cx="871188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iangle rectangle 23">
            <a:extLst>
              <a:ext uri="{FF2B5EF4-FFF2-40B4-BE49-F238E27FC236}">
                <a16:creationId xmlns:a16="http://schemas.microsoft.com/office/drawing/2014/main" id="{4F375CD5-1927-4959-8A1C-23308447A8AD}"/>
              </a:ext>
            </a:extLst>
          </p:cNvPr>
          <p:cNvSpPr/>
          <p:nvPr userDrawn="1"/>
        </p:nvSpPr>
        <p:spPr>
          <a:xfrm rot="10800000">
            <a:off x="11227491" y="-2"/>
            <a:ext cx="964509" cy="5458691"/>
          </a:xfrm>
          <a:prstGeom prst="rtTriangle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AC7151D-1216-4228-840D-0E01F5897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4A5EE8C-5D95-44DD-BE83-EAEB9E8AF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11/02/2021 – 17h30 – 19h30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3682F60-96E0-4FE1-9038-C1FE72A1EF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Chirurgie mini-invasive assistée par robot en IDF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A421867-6BE7-4786-A8FB-EC10970D90E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37188" y="6290569"/>
            <a:ext cx="772142" cy="534379"/>
          </a:xfrm>
          <a:prstGeom prst="rect">
            <a:avLst/>
          </a:prstGeom>
        </p:spPr>
      </p:pic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975E97BB-523B-475C-B2DF-9C1258CF8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9531" y="6410328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4494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2FE457FF-8F05-45A0-A5A4-ACE0FE9E2F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49030" y="6410328"/>
            <a:ext cx="2646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Webinaire – 11/02/2021 – 17h30 – 19h30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79CDC2E-B09B-4A89-9024-4992AF6C10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7449" y="6410327"/>
            <a:ext cx="48921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r-FR" sz="1400" i="1" smtClean="0">
                <a:effectLst/>
              </a:defRPr>
            </a:lvl1pPr>
          </a:lstStyle>
          <a:p>
            <a:r>
              <a:rPr lang="fr-FR" b="1" dirty="0"/>
              <a:t>Chirurgie mini-invasive assistée par robot en IDF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49" r:id="rId2"/>
    <p:sldLayoutId id="2147483665" r:id="rId3"/>
    <p:sldLayoutId id="2147483651" r:id="rId4"/>
    <p:sldLayoutId id="2147483666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2" r:id="rId11"/>
    <p:sldLayoutId id="2147483663" r:id="rId1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449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004494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97BF0D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957F02-9D44-4296-983D-EC5556B81D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Gorka NOIR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50728C7-7803-4D12-8701-42264386AE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Directeur Clinique de l’Estrée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BF5D822-64C6-41DE-9C34-1029471AE3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4C3696-A1BC-497C-A3C2-7C7A858C4BA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11/02/2021 – 17h30 – 19h30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828AA4B-D7D2-4A02-A0B6-B0F2462C8D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Chirurgie mini-invasive assistée par robot en IDF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71001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D69E14-D22B-44E6-A55F-2E689B2EE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4487" y="2613892"/>
            <a:ext cx="8143025" cy="1832602"/>
          </a:xfrm>
        </p:spPr>
        <p:txBody>
          <a:bodyPr/>
          <a:lstStyle/>
          <a:p>
            <a:r>
              <a:rPr lang="fr-FR" dirty="0"/>
              <a:t>MODELE DE COLLABORATION ENTRE ETABLISSEMENTS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AA32876-B6D5-445E-BCE8-DDB845D30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C6B315-06FF-4F8E-BCC5-734418B93DF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11/02/2021 – 17h30 – 19h30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1F5B93B-E603-4DF1-B928-C3E8A38F59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Chirurgie mini-invasive assistée par robot en IDF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689343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D7A811-FB3D-4C3D-A2F4-DCC75F308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CADRE GENERAL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667CCA-0F8E-49A1-830C-E5CAB22AF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Clinique de l’Estrée</a:t>
            </a:r>
          </a:p>
          <a:p>
            <a:pPr lvl="1"/>
            <a:r>
              <a:rPr lang="fr-FR" dirty="0"/>
              <a:t>Robot DA VINCI SI depuis 2013</a:t>
            </a:r>
          </a:p>
          <a:p>
            <a:pPr lvl="1"/>
            <a:r>
              <a:rPr lang="fr-FR" dirty="0"/>
              <a:t>Seul Robot de Seine-Saint-Denis</a:t>
            </a:r>
          </a:p>
          <a:p>
            <a:pPr lvl="1"/>
            <a:r>
              <a:rPr lang="fr-FR" dirty="0"/>
              <a:t>Equipe de 4 urologues</a:t>
            </a:r>
          </a:p>
          <a:p>
            <a:endParaRPr lang="fr-FR" dirty="0"/>
          </a:p>
          <a:p>
            <a:r>
              <a:rPr lang="fr-FR" dirty="0"/>
              <a:t>CHU Bichat</a:t>
            </a:r>
          </a:p>
          <a:p>
            <a:pPr lvl="1"/>
            <a:r>
              <a:rPr lang="fr-FR" dirty="0"/>
              <a:t>Activité d’urologie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/>
              <a:t>Les urologues se connaissent depuis longtemps</a:t>
            </a:r>
          </a:p>
          <a:p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0B511B-5F37-4A96-9211-D3D43236A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314C28-25E9-4161-9909-FAC88B96DDC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11/02/2021 – 17h30 – 19h30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05F2C2-5A15-4120-BF25-A41D77204F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Chirurgie mini-invasive assistée par robot en IDF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861410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D7A811-FB3D-4C3D-A2F4-DCC75F308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CADRE CONTRACTUEL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667CCA-0F8E-49A1-830C-E5CAB22AF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771466" cy="3880773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Janvier 2016													Décembre 2016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Convention							GCS						Convention</a:t>
            </a:r>
          </a:p>
          <a:p>
            <a:endParaRPr lang="fr-FR" dirty="0"/>
          </a:p>
          <a:p>
            <a:r>
              <a:rPr lang="fr-FR" dirty="0"/>
              <a:t>Simplicité juridique	</a:t>
            </a:r>
          </a:p>
          <a:p>
            <a:r>
              <a:rPr lang="fr-FR" dirty="0"/>
              <a:t>Reprise d’un existant</a:t>
            </a:r>
          </a:p>
          <a:p>
            <a:r>
              <a:rPr lang="fr-FR" dirty="0"/>
              <a:t>Simplicité organisationnelle</a:t>
            </a:r>
          </a:p>
          <a:p>
            <a:r>
              <a:rPr lang="fr-FR" dirty="0"/>
              <a:t>Simplicité économique =&gt; PIE</a:t>
            </a:r>
          </a:p>
          <a:p>
            <a:r>
              <a:rPr lang="fr-FR" dirty="0"/>
              <a:t>Préservation des file actives de </a:t>
            </a:r>
            <a:r>
              <a:rPr lang="fr-FR" dirty="0" err="1"/>
              <a:t>cancéro</a:t>
            </a:r>
            <a:r>
              <a:rPr lang="fr-FR" dirty="0"/>
              <a:t>. =&gt; Hôpital Bichat</a:t>
            </a:r>
          </a:p>
          <a:p>
            <a:pPr marL="457200" lvl="1" indent="0">
              <a:buNone/>
            </a:pPr>
            <a:endParaRPr lang="fr-FR" dirty="0"/>
          </a:p>
          <a:p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0B511B-5F37-4A96-9211-D3D43236A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314C28-25E9-4161-9909-FAC88B96DDC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11/02/2021 – 17h30 – 19h30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05F2C2-5A15-4120-BF25-A41D77204F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Chirurgie mini-invasive assistée par robot en IDF </a:t>
            </a:r>
            <a:endParaRPr lang="fr-FR" b="1" dirty="0"/>
          </a:p>
        </p:txBody>
      </p:sp>
      <p:sp>
        <p:nvSpPr>
          <p:cNvPr id="7" name="Flèche droite 6"/>
          <p:cNvSpPr/>
          <p:nvPr/>
        </p:nvSpPr>
        <p:spPr>
          <a:xfrm>
            <a:off x="869179" y="1675244"/>
            <a:ext cx="8208317" cy="38631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077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D7A811-FB3D-4C3D-A2F4-DCC75F308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an, cela peut paraître long 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667CCA-0F8E-49A1-830C-E5CAB22AF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771466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Janvier 2016													Décembre 2016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Convention							GCS						Convention</a:t>
            </a:r>
          </a:p>
          <a:p>
            <a:endParaRPr lang="fr-FR" dirty="0"/>
          </a:p>
          <a:p>
            <a:r>
              <a:rPr lang="fr-FR" dirty="0"/>
              <a:t>Etude des coûts</a:t>
            </a:r>
          </a:p>
          <a:p>
            <a:r>
              <a:rPr lang="fr-FR" dirty="0"/>
              <a:t>Définition des circuits</a:t>
            </a:r>
          </a:p>
          <a:p>
            <a:r>
              <a:rPr lang="fr-FR" dirty="0"/>
              <a:t>Dossier médical</a:t>
            </a:r>
          </a:p>
          <a:p>
            <a:r>
              <a:rPr lang="fr-FR" dirty="0"/>
              <a:t>Accord de l’équipe de MARE</a:t>
            </a:r>
          </a:p>
          <a:p>
            <a:r>
              <a:rPr lang="fr-FR" dirty="0"/>
              <a:t>Accord du crédit bailleur</a:t>
            </a:r>
          </a:p>
          <a:p>
            <a:r>
              <a:rPr lang="fr-FR" dirty="0"/>
              <a:t>Gestion des plaintes et réclamations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0B511B-5F37-4A96-9211-D3D43236A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314C28-25E9-4161-9909-FAC88B96DDC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11/02/2021 – 17h30 – 19h30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05F2C2-5A15-4120-BF25-A41D77204F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Chirurgie mini-invasive assistée par robot en IDF </a:t>
            </a:r>
            <a:endParaRPr lang="fr-FR" b="1" dirty="0"/>
          </a:p>
        </p:txBody>
      </p:sp>
      <p:sp>
        <p:nvSpPr>
          <p:cNvPr id="7" name="Flèche droite 6"/>
          <p:cNvSpPr/>
          <p:nvPr/>
        </p:nvSpPr>
        <p:spPr>
          <a:xfrm>
            <a:off x="869179" y="1675244"/>
            <a:ext cx="8208317" cy="38631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096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D7A811-FB3D-4C3D-A2F4-DCC75F308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PARCOURS PATIENT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667CCA-0F8E-49A1-830C-E5CAB22AF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Décision opératoire à Bichat</a:t>
            </a:r>
          </a:p>
          <a:p>
            <a:r>
              <a:rPr lang="fr-FR" dirty="0"/>
              <a:t>Consultation de MARE à l’Estrée</a:t>
            </a:r>
          </a:p>
          <a:p>
            <a:r>
              <a:rPr lang="fr-FR" dirty="0"/>
              <a:t>Validation du programme opératoire le jeudi de la semaine précédente</a:t>
            </a:r>
          </a:p>
          <a:p>
            <a:r>
              <a:rPr lang="fr-FR" dirty="0"/>
              <a:t> Admission à l‘Hôpital Bichat le dimanche</a:t>
            </a:r>
          </a:p>
          <a:p>
            <a:r>
              <a:rPr lang="fr-FR" dirty="0"/>
              <a:t>Transfert à l’Estrée le lundi matin</a:t>
            </a:r>
          </a:p>
          <a:p>
            <a:r>
              <a:rPr lang="fr-FR" dirty="0"/>
              <a:t>Bloc le lundi après-midi</a:t>
            </a:r>
          </a:p>
          <a:p>
            <a:r>
              <a:rPr lang="fr-FR" dirty="0"/>
              <a:t>Transfert à Bichat le mardi fin de matinée après passage d’un urologue de Bichat</a:t>
            </a:r>
          </a:p>
          <a:p>
            <a:r>
              <a:rPr lang="fr-FR" dirty="0"/>
              <a:t>Sortie à J+ de Bichat</a:t>
            </a:r>
          </a:p>
          <a:p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0B511B-5F37-4A96-9211-D3D43236A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314C28-25E9-4161-9909-FAC88B96DDC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11/02/2021 – 17h30 – 19h30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05F2C2-5A15-4120-BF25-A41D77204F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Chirurgie mini-invasive assistée par robot en IDF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791528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D7A811-FB3D-4C3D-A2F4-DCC75F308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INTERET DE LA PIE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667CCA-0F8E-49A1-830C-E5CAB22AF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Possible si Hôpital Public (utilisateur) et Clinique </a:t>
            </a:r>
            <a:r>
              <a:rPr lang="fr-FR"/>
              <a:t>(bailleur) car </a:t>
            </a:r>
            <a:r>
              <a:rPr lang="fr-FR" dirty="0"/>
              <a:t>différence de GHS</a:t>
            </a:r>
          </a:p>
          <a:p>
            <a:endParaRPr lang="fr-FR" dirty="0"/>
          </a:p>
          <a:p>
            <a:r>
              <a:rPr lang="fr-FR" dirty="0"/>
              <a:t>Permet à la Clinique de refacturer les charges directes (consommables) et indirectes (maintenance et amortissement) du Robot</a:t>
            </a:r>
          </a:p>
          <a:p>
            <a:endParaRPr lang="fr-FR" dirty="0"/>
          </a:p>
          <a:p>
            <a:r>
              <a:rPr lang="fr-FR" dirty="0"/>
              <a:t>Facturation des autres éléments (utilisation de la salle d’op. et du personnel, coûts divers liés à une nuit d’hospitalisation)</a:t>
            </a:r>
          </a:p>
          <a:p>
            <a:endParaRPr lang="fr-FR" dirty="0"/>
          </a:p>
          <a:p>
            <a:r>
              <a:rPr lang="fr-FR" dirty="0"/>
              <a:t>Pour libéraux, prévoir rémunération des MARE</a:t>
            </a:r>
          </a:p>
          <a:p>
            <a:endParaRPr lang="fr-FR" dirty="0"/>
          </a:p>
          <a:p>
            <a:r>
              <a:rPr lang="fr-FR" dirty="0"/>
              <a:t>En sus potentiel : USC et dépassement horaire de bloc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0B511B-5F37-4A96-9211-D3D43236A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314C28-25E9-4161-9909-FAC88B96DDC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11/02/2021 – 17h30 – 19h30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05F2C2-5A15-4120-BF25-A41D77204F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Chirurgie mini-invasive assistée par robot en IDF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082847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D7A811-FB3D-4C3D-A2F4-DCC75F308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POINTS BLOQUANTS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667CCA-0F8E-49A1-830C-E5CAB22AF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Information et consentement de l’équipe de MARE libéraux</a:t>
            </a:r>
          </a:p>
          <a:p>
            <a:r>
              <a:rPr lang="fr-FR" dirty="0"/>
              <a:t>Formation des utilisateurs</a:t>
            </a:r>
          </a:p>
          <a:p>
            <a:r>
              <a:rPr lang="fr-FR" dirty="0"/>
              <a:t>Accord du crédit bailleur</a:t>
            </a:r>
          </a:p>
          <a:p>
            <a:r>
              <a:rPr lang="fr-FR" dirty="0"/>
              <a:t>Responsabilités et Assurances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0B511B-5F37-4A96-9211-D3D43236A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314C28-25E9-4161-9909-FAC88B96DDC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11/02/2021 – 17h30 – 19h30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05F2C2-5A15-4120-BF25-A41D77204F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Chirurgie mini-invasive assistée par robot en IDF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1120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D7A811-FB3D-4C3D-A2F4-DCC75F308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BENEFICES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667CCA-0F8E-49A1-830C-E5CAB22AF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Pour l’utilisateur :</a:t>
            </a:r>
          </a:p>
          <a:p>
            <a:pPr lvl="1"/>
            <a:r>
              <a:rPr lang="fr-FR" dirty="0"/>
              <a:t>Accès à la technique</a:t>
            </a:r>
          </a:p>
          <a:p>
            <a:pPr lvl="1"/>
            <a:r>
              <a:rPr lang="fr-FR" dirty="0"/>
              <a:t>Attractivité de la patientèle</a:t>
            </a:r>
          </a:p>
          <a:p>
            <a:pPr lvl="1"/>
            <a:r>
              <a:rPr lang="fr-FR" dirty="0"/>
              <a:t>Attractivité des internes et assistants</a:t>
            </a:r>
          </a:p>
          <a:p>
            <a:pPr lvl="1"/>
            <a:r>
              <a:rPr lang="fr-FR" dirty="0"/>
              <a:t>Coût maitrisé </a:t>
            </a:r>
          </a:p>
          <a:p>
            <a:pPr lvl="1"/>
            <a:endParaRPr lang="fr-FR" dirty="0"/>
          </a:p>
          <a:p>
            <a:r>
              <a:rPr lang="fr-FR" dirty="0"/>
              <a:t>Pour le bailleur</a:t>
            </a:r>
          </a:p>
          <a:p>
            <a:pPr lvl="1"/>
            <a:r>
              <a:rPr lang="fr-FR" dirty="0"/>
              <a:t>Rentabilisation de son Robot</a:t>
            </a:r>
          </a:p>
          <a:p>
            <a:pPr lvl="1"/>
            <a:r>
              <a:rPr lang="fr-FR" dirty="0"/>
              <a:t>Projet de partenariat innovant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40B511B-5F37-4A96-9211-D3D43236A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314C28-25E9-4161-9909-FAC88B96DDC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r-FR"/>
              <a:t>Webinaire – 11/02/2021 – 17h30 – 19h30</a:t>
            </a:r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05F2C2-5A15-4120-BF25-A41D77204F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b="1"/>
              <a:t>Chirurgie mini-invasive assistée par robot en IDF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5458839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èlePrésentation_EGRhumato_2019" id="{2B39C09D-0B8F-4C22-8082-349799998875}" vid="{D2C7214D-D8D5-488D-A5F5-0F2FC272B86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</TotalTime>
  <Words>487</Words>
  <Application>Microsoft Office PowerPoint</Application>
  <PresentationFormat>Grand écran</PresentationFormat>
  <Paragraphs>96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Facette</vt:lpstr>
      <vt:lpstr>Gorka NOIR</vt:lpstr>
      <vt:lpstr>MODELE DE COLLABORATION ENTRE ETABLISSEMENTS</vt:lpstr>
      <vt:lpstr>CADRE GENERAL</vt:lpstr>
      <vt:lpstr>CADRE CONTRACTUEL</vt:lpstr>
      <vt:lpstr>1 an, cela peut paraître long …</vt:lpstr>
      <vt:lpstr>PARCOURS PATIENT</vt:lpstr>
      <vt:lpstr>INTERET DE LA PIE</vt:lpstr>
      <vt:lpstr>POINTS BLOQUANTS ?</vt:lpstr>
      <vt:lpstr>BENEFICES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Fanny Devisme</dc:creator>
  <cp:lastModifiedBy>Fanny Devisme</cp:lastModifiedBy>
  <cp:revision>58</cp:revision>
  <dcterms:created xsi:type="dcterms:W3CDTF">2019-05-22T09:39:52Z</dcterms:created>
  <dcterms:modified xsi:type="dcterms:W3CDTF">2021-02-08T18:28:16Z</dcterms:modified>
</cp:coreProperties>
</file>