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4976" r:id="rId3"/>
    <p:sldId id="4997" r:id="rId4"/>
    <p:sldId id="1923" r:id="rId5"/>
    <p:sldId id="343" r:id="rId6"/>
    <p:sldId id="1818" r:id="rId7"/>
    <p:sldId id="1832" r:id="rId8"/>
    <p:sldId id="5000" r:id="rId9"/>
    <p:sldId id="581" r:id="rId10"/>
    <p:sldId id="262" r:id="rId11"/>
    <p:sldId id="4978" r:id="rId12"/>
    <p:sldId id="4979" r:id="rId13"/>
    <p:sldId id="4977" r:id="rId14"/>
    <p:sldId id="256" r:id="rId15"/>
    <p:sldId id="257" r:id="rId16"/>
    <p:sldId id="259" r:id="rId17"/>
    <p:sldId id="4998" r:id="rId18"/>
    <p:sldId id="499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Ducos\Documents\QTI\QTI%20Value%20Story\PMSI%202009-2017%20dVP%20dVP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Ducos\Documents\QTI\QTI%20Value%20Story\PMSI%202009-2017%20dVP%20dVP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centde\Documents\Presentation\Colorectal%20innovation%20summit%2010.27.19\Analyse%20march&#233;%20(extended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centde\Documents\Presentation\Colorectal%20innovation%20summit%2010.27.19\Analyse%20march&#233;%20(extended)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2018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C7-49FD-B7C7-68840BA4FE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C7-49FD-B7C7-68840BA4FE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DC7-49FD-B7C7-68840BA4FE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DC7-49FD-B7C7-68840BA4FE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DC7-49FD-B7C7-68840BA4FE7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DC7-49FD-B7C7-68840BA4FE7C}"/>
                </c:ext>
              </c:extLst>
            </c:dLbl>
            <c:dLbl>
              <c:idx val="1"/>
              <c:layout>
                <c:manualLayout>
                  <c:x val="0.1072434483856803"/>
                  <c:y val="3.9112434172519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401770179552797"/>
                      <c:h val="0.222926552780695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DC7-49FD-B7C7-68840BA4FE7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DC7-49FD-B7C7-68840BA4FE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Urologie</c:v>
                </c:pt>
                <c:pt idx="1">
                  <c:v>Gynécologie</c:v>
                </c:pt>
                <c:pt idx="2">
                  <c:v>Digestif</c:v>
                </c:pt>
                <c:pt idx="3">
                  <c:v>Thoracique</c:v>
                </c:pt>
                <c:pt idx="4">
                  <c:v>Autre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919</c:v>
                </c:pt>
                <c:pt idx="1">
                  <c:v>172</c:v>
                </c:pt>
                <c:pt idx="2">
                  <c:v>139</c:v>
                </c:pt>
                <c:pt idx="3">
                  <c:v>20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C7-49FD-B7C7-68840BA4FE7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Sheet1!$T$29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73A-4F89-8F00-A413E4B1F4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73A-4F89-8F00-A413E4B1F4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73A-4F89-8F00-A413E4B1F4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73A-4F89-8F00-A413E4B1F4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73A-4F89-8F00-A413E4B1F4E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73A-4F89-8F00-A413E4B1F4E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73A-4F89-8F00-A413E4B1F4E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73A-4F89-8F00-A413E4B1F4E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73A-4F89-8F00-A413E4B1F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Sheet1!$S$30:$S$34</c:f>
              <c:strCache>
                <c:ptCount val="5"/>
                <c:pt idx="0">
                  <c:v>Urologie</c:v>
                </c:pt>
                <c:pt idx="1">
                  <c:v>Gynécologie</c:v>
                </c:pt>
                <c:pt idx="2">
                  <c:v>Digestif</c:v>
                </c:pt>
                <c:pt idx="3">
                  <c:v>Thoracique</c:v>
                </c:pt>
                <c:pt idx="4">
                  <c:v>Autre</c:v>
                </c:pt>
              </c:strCache>
            </c:strRef>
          </c:cat>
          <c:val>
            <c:numRef>
              <c:f>Sheet1!$T$30:$T$34</c:f>
              <c:numCache>
                <c:formatCode>General</c:formatCode>
                <c:ptCount val="5"/>
                <c:pt idx="0">
                  <c:v>1032</c:v>
                </c:pt>
                <c:pt idx="1">
                  <c:v>373</c:v>
                </c:pt>
                <c:pt idx="2">
                  <c:v>317</c:v>
                </c:pt>
                <c:pt idx="3">
                  <c:v>174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3A-4F89-8F00-A413E4B1F4E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Graphs!$A$14</c:f>
              <c:strCache>
                <c:ptCount val="1"/>
                <c:pt idx="0">
                  <c:v>daVinvi</c:v>
                </c:pt>
              </c:strCache>
            </c:strRef>
          </c:tx>
          <c:spPr>
            <a:ln w="28575" cap="rnd">
              <a:solidFill>
                <a:srgbClr val="4616F6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25400" cmpd="sng">
                <a:solidFill>
                  <a:srgbClr val="4616F6"/>
                </a:solidFill>
              </a:ln>
              <a:effectLst/>
            </c:spPr>
          </c:marker>
          <c:cat>
            <c:numRef>
              <c:f>Graphs!$B$13:$J$13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Graphs!$B$14:$J$14</c:f>
              <c:numCache>
                <c:formatCode>0.00%</c:formatCode>
                <c:ptCount val="9"/>
                <c:pt idx="0">
                  <c:v>0.32804394263045467</c:v>
                </c:pt>
                <c:pt idx="1">
                  <c:v>0.29900055524708496</c:v>
                </c:pt>
                <c:pt idx="2">
                  <c:v>0.21804332301832896</c:v>
                </c:pt>
                <c:pt idx="3">
                  <c:v>0.16998489633392833</c:v>
                </c:pt>
                <c:pt idx="4">
                  <c:v>0.14623056614843064</c:v>
                </c:pt>
                <c:pt idx="5">
                  <c:v>0.11125336064524388</c:v>
                </c:pt>
                <c:pt idx="6">
                  <c:v>9.0804597701149431E-2</c:v>
                </c:pt>
                <c:pt idx="7">
                  <c:v>8.2556167867740574E-2</c:v>
                </c:pt>
                <c:pt idx="8">
                  <c:v>7.213290460878885E-2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77-4159-968D-0F973E012B23}"/>
            </c:ext>
          </c:extLst>
        </c:ser>
        <c:ser>
          <c:idx val="1"/>
          <c:order val="1"/>
          <c:tx>
            <c:strRef>
              <c:f>Graphs!$A$15</c:f>
              <c:strCache>
                <c:ptCount val="1"/>
                <c:pt idx="0">
                  <c:v>NO daVinci</c:v>
                </c:pt>
              </c:strCache>
            </c:strRef>
          </c:tx>
          <c:spPr>
            <a:ln w="317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25400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numRef>
              <c:f>Graphs!$B$13:$J$13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Graphs!$B$15:$J$15</c:f>
              <c:numCache>
                <c:formatCode>0.00%</c:formatCode>
                <c:ptCount val="9"/>
                <c:pt idx="0">
                  <c:v>0.64406955081763606</c:v>
                </c:pt>
                <c:pt idx="1">
                  <c:v>0.62592741126930018</c:v>
                </c:pt>
                <c:pt idx="2">
                  <c:v>0.61207720236957763</c:v>
                </c:pt>
                <c:pt idx="3">
                  <c:v>0.60068259385665534</c:v>
                </c:pt>
                <c:pt idx="4">
                  <c:v>0.58232515266735796</c:v>
                </c:pt>
                <c:pt idx="5">
                  <c:v>0.5716907547602661</c:v>
                </c:pt>
                <c:pt idx="6">
                  <c:v>0.54851362510322044</c:v>
                </c:pt>
                <c:pt idx="7">
                  <c:v>0.53737000680338221</c:v>
                </c:pt>
                <c:pt idx="8">
                  <c:v>0.50413882517203545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77-4159-968D-0F973E012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025944"/>
        <c:axId val="966027584"/>
      </c:lineChart>
      <c:catAx>
        <c:axId val="96602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6027584"/>
        <c:crosses val="autoZero"/>
        <c:auto val="1"/>
        <c:lblAlgn val="ctr"/>
        <c:lblOffset val="100"/>
        <c:noMultiLvlLbl val="0"/>
      </c:catAx>
      <c:valAx>
        <c:axId val="966027584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22225"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6025944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Graphs!$M$14</c:f>
              <c:strCache>
                <c:ptCount val="1"/>
                <c:pt idx="0">
                  <c:v>daVinvi</c:v>
                </c:pt>
              </c:strCache>
            </c:strRef>
          </c:tx>
          <c:spPr>
            <a:ln w="28575" cap="rnd">
              <a:solidFill>
                <a:srgbClr val="4616F6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25400" cmpd="sng">
                <a:solidFill>
                  <a:srgbClr val="4616F6"/>
                </a:solidFill>
              </a:ln>
              <a:effectLst/>
            </c:spPr>
          </c:marker>
          <c:cat>
            <c:numRef>
              <c:f>Graphs!$N$13:$V$13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Graphs!$N$14:$V$14</c:f>
              <c:numCache>
                <c:formatCode>0.00%</c:formatCode>
                <c:ptCount val="9"/>
                <c:pt idx="0">
                  <c:v>0.58522167487684729</c:v>
                </c:pt>
                <c:pt idx="1">
                  <c:v>0.56427378964941566</c:v>
                </c:pt>
                <c:pt idx="2">
                  <c:v>0.53581267217630857</c:v>
                </c:pt>
                <c:pt idx="3">
                  <c:v>0.45057034220532322</c:v>
                </c:pt>
                <c:pt idx="4">
                  <c:v>0.39585666293393057</c:v>
                </c:pt>
                <c:pt idx="5">
                  <c:v>0.39898397811645175</c:v>
                </c:pt>
                <c:pt idx="6">
                  <c:v>0.31856773717238834</c:v>
                </c:pt>
                <c:pt idx="7">
                  <c:v>0.29377364981080151</c:v>
                </c:pt>
                <c:pt idx="8">
                  <c:v>0.22472613458528951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79-47D7-9199-F166B82DAFB3}"/>
            </c:ext>
          </c:extLst>
        </c:ser>
        <c:ser>
          <c:idx val="1"/>
          <c:order val="1"/>
          <c:tx>
            <c:strRef>
              <c:f>Graphs!$M$15</c:f>
              <c:strCache>
                <c:ptCount val="1"/>
                <c:pt idx="0">
                  <c:v>NO daVinci</c:v>
                </c:pt>
              </c:strCache>
            </c:strRef>
          </c:tx>
          <c:spPr>
            <a:ln w="317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25400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numRef>
              <c:f>Graphs!$N$13:$V$13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Graphs!$N$15:$V$15</c:f>
              <c:numCache>
                <c:formatCode>0.00%</c:formatCode>
                <c:ptCount val="9"/>
                <c:pt idx="0">
                  <c:v>0.75981308411214954</c:v>
                </c:pt>
                <c:pt idx="1">
                  <c:v>0.72187981510015409</c:v>
                </c:pt>
                <c:pt idx="2">
                  <c:v>0.74408189379398593</c:v>
                </c:pt>
                <c:pt idx="3">
                  <c:v>0.73687539531941804</c:v>
                </c:pt>
                <c:pt idx="4">
                  <c:v>0.72697003329633736</c:v>
                </c:pt>
                <c:pt idx="5">
                  <c:v>0.69086757990867576</c:v>
                </c:pt>
                <c:pt idx="6">
                  <c:v>0.69957805907172999</c:v>
                </c:pt>
                <c:pt idx="7">
                  <c:v>0.66640159045725644</c:v>
                </c:pt>
                <c:pt idx="8">
                  <c:v>0.62548949804200782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79-47D7-9199-F166B82DA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025944"/>
        <c:axId val="966027584"/>
      </c:lineChart>
      <c:catAx>
        <c:axId val="96602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6027584"/>
        <c:crosses val="autoZero"/>
        <c:auto val="1"/>
        <c:lblAlgn val="ctr"/>
        <c:lblOffset val="100"/>
        <c:noMultiLvlLbl val="0"/>
      </c:catAx>
      <c:valAx>
        <c:axId val="966027584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22225"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6025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Prostatectomies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009492563429573"/>
          <c:y val="0.19226851851851851"/>
          <c:w val="0.80934951881014872"/>
          <c:h val="0.603688028579760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'Left c'!$A$3</c:f>
              <c:strCache>
                <c:ptCount val="1"/>
                <c:pt idx="0">
                  <c:v>Ouvert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LAR!$G$2:$K$2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Prostatectomy!$G$3:$K$3</c:f>
              <c:numCache>
                <c:formatCode>General</c:formatCode>
                <c:ptCount val="5"/>
                <c:pt idx="0">
                  <c:v>6420</c:v>
                </c:pt>
                <c:pt idx="1">
                  <c:v>6488</c:v>
                </c:pt>
                <c:pt idx="2">
                  <c:v>6520</c:v>
                </c:pt>
                <c:pt idx="3">
                  <c:v>5737</c:v>
                </c:pt>
                <c:pt idx="4">
                  <c:v>5547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6-4D75-A5AF-0D7651EA30F0}"/>
            </c:ext>
          </c:extLst>
        </c:ser>
        <c:ser>
          <c:idx val="2"/>
          <c:order val="1"/>
          <c:tx>
            <c:strRef>
              <c:f>LAR!$A$5</c:f>
              <c:strCache>
                <c:ptCount val="1"/>
                <c:pt idx="0">
                  <c:v>dV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LAR!$G$2:$K$2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Prostatectomy!$G$5:$K$5</c:f>
              <c:numCache>
                <c:formatCode>General</c:formatCode>
                <c:ptCount val="5"/>
                <c:pt idx="0">
                  <c:v>6690</c:v>
                </c:pt>
                <c:pt idx="1">
                  <c:v>7597</c:v>
                </c:pt>
                <c:pt idx="2">
                  <c:v>8366</c:v>
                </c:pt>
                <c:pt idx="3">
                  <c:v>8613</c:v>
                </c:pt>
                <c:pt idx="4">
                  <c:v>9520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66-4D75-A5AF-0D7651EA30F0}"/>
            </c:ext>
          </c:extLst>
        </c:ser>
        <c:ser>
          <c:idx val="1"/>
          <c:order val="2"/>
          <c:tx>
            <c:strRef>
              <c:f>'Left c'!$A$4</c:f>
              <c:strCache>
                <c:ptCount val="1"/>
                <c:pt idx="0">
                  <c:v>Coelio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LAR!$G$2:$K$2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Prostatectomy!$G$4:$K$4</c:f>
              <c:numCache>
                <c:formatCode>General</c:formatCode>
                <c:ptCount val="5"/>
                <c:pt idx="0">
                  <c:v>4435</c:v>
                </c:pt>
                <c:pt idx="1">
                  <c:v>5066</c:v>
                </c:pt>
                <c:pt idx="2">
                  <c:v>5265</c:v>
                </c:pt>
                <c:pt idx="3">
                  <c:v>5011</c:v>
                </c:pt>
                <c:pt idx="4">
                  <c:v>5314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66-4D75-A5AF-0D7651EA3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4705112"/>
        <c:axId val="1004707736"/>
      </c:barChart>
      <c:catAx>
        <c:axId val="100470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4707736"/>
        <c:crosses val="autoZero"/>
        <c:auto val="1"/>
        <c:lblAlgn val="ctr"/>
        <c:lblOffset val="100"/>
        <c:noMultiLvlLbl val="0"/>
      </c:catAx>
      <c:valAx>
        <c:axId val="100470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Procédures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470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Néphrectomies partielles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009492563429573"/>
          <c:y val="0.19226851851851851"/>
          <c:w val="0.80934951881014872"/>
          <c:h val="0.603688028579760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'Left c'!$A$3</c:f>
              <c:strCache>
                <c:ptCount val="1"/>
                <c:pt idx="0">
                  <c:v>Ouvert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LAR!$G$2:$K$2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'Partial neph'!$G$3:$K$3</c:f>
              <c:numCache>
                <c:formatCode>General</c:formatCode>
                <c:ptCount val="5"/>
                <c:pt idx="0">
                  <c:v>2787</c:v>
                </c:pt>
                <c:pt idx="1">
                  <c:v>2723</c:v>
                </c:pt>
                <c:pt idx="2">
                  <c:v>2709</c:v>
                </c:pt>
                <c:pt idx="3">
                  <c:v>2490</c:v>
                </c:pt>
                <c:pt idx="4">
                  <c:v>2391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D-4506-914F-F047A906822F}"/>
            </c:ext>
          </c:extLst>
        </c:ser>
        <c:ser>
          <c:idx val="2"/>
          <c:order val="1"/>
          <c:tx>
            <c:strRef>
              <c:f>LAR!$A$5</c:f>
              <c:strCache>
                <c:ptCount val="1"/>
                <c:pt idx="0">
                  <c:v>dV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LAR!$G$2:$K$2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'Partial neph'!$G$5:$K$5</c:f>
              <c:numCache>
                <c:formatCode>0</c:formatCode>
                <c:ptCount val="5"/>
                <c:pt idx="0" formatCode="General">
                  <c:v>1352</c:v>
                </c:pt>
                <c:pt idx="1">
                  <c:v>1632</c:v>
                </c:pt>
                <c:pt idx="2" formatCode="General">
                  <c:v>1853</c:v>
                </c:pt>
                <c:pt idx="3" formatCode="General">
                  <c:v>2356</c:v>
                </c:pt>
                <c:pt idx="4" formatCode="General">
                  <c:v>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1D-4506-914F-F047A906822F}"/>
            </c:ext>
          </c:extLst>
        </c:ser>
        <c:ser>
          <c:idx val="1"/>
          <c:order val="2"/>
          <c:tx>
            <c:strRef>
              <c:f>'Left c'!$A$4</c:f>
              <c:strCache>
                <c:ptCount val="1"/>
                <c:pt idx="0">
                  <c:v>Coelio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LAR!$G$2:$K$2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'Partial neph'!$G$4:$K$4</c:f>
              <c:numCache>
                <c:formatCode>0</c:formatCode>
                <c:ptCount val="5"/>
                <c:pt idx="0" formatCode="General">
                  <c:v>971</c:v>
                </c:pt>
                <c:pt idx="1">
                  <c:v>1032</c:v>
                </c:pt>
                <c:pt idx="2" formatCode="General">
                  <c:v>1126</c:v>
                </c:pt>
                <c:pt idx="3" formatCode="General">
                  <c:v>1183</c:v>
                </c:pt>
                <c:pt idx="4" formatCode="General">
                  <c:v>1286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1D-4506-914F-F047A9068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4705112"/>
        <c:axId val="1004707736"/>
      </c:barChart>
      <c:catAx>
        <c:axId val="100470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4707736"/>
        <c:crosses val="autoZero"/>
        <c:auto val="1"/>
        <c:lblAlgn val="ctr"/>
        <c:lblOffset val="100"/>
        <c:noMultiLvlLbl val="0"/>
      </c:catAx>
      <c:valAx>
        <c:axId val="100470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Procédures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470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</cdr:x>
      <cdr:y>0.29167</cdr:y>
    </cdr:from>
    <cdr:to>
      <cdr:x>0.31968</cdr:x>
      <cdr:y>0.38741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0110" y="800109"/>
          <a:ext cx="661477" cy="262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17.545</a:t>
          </a:r>
        </a:p>
      </cdr:txBody>
    </cdr:sp>
  </cdr:relSizeAnchor>
  <cdr:relSizeAnchor xmlns:cdr="http://schemas.openxmlformats.org/drawingml/2006/chartDrawing">
    <cdr:from>
      <cdr:x>0.3375</cdr:x>
      <cdr:y>0.24769</cdr:y>
    </cdr:from>
    <cdr:to>
      <cdr:x>0.48218</cdr:x>
      <cdr:y>0.34343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43050" y="679460"/>
          <a:ext cx="661477" cy="262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19.151</a:t>
          </a:r>
        </a:p>
      </cdr:txBody>
    </cdr:sp>
  </cdr:relSizeAnchor>
  <cdr:relSizeAnchor xmlns:cdr="http://schemas.openxmlformats.org/drawingml/2006/chartDrawing">
    <cdr:from>
      <cdr:x>0.50278</cdr:x>
      <cdr:y>0.23148</cdr:y>
    </cdr:from>
    <cdr:to>
      <cdr:x>0.64746</cdr:x>
      <cdr:y>0.32722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98705" y="634994"/>
          <a:ext cx="661477" cy="262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20.151</a:t>
          </a:r>
        </a:p>
      </cdr:txBody>
    </cdr:sp>
  </cdr:relSizeAnchor>
  <cdr:relSizeAnchor xmlns:cdr="http://schemas.openxmlformats.org/drawingml/2006/chartDrawing">
    <cdr:from>
      <cdr:x>0.6625</cdr:x>
      <cdr:y>0.24537</cdr:y>
    </cdr:from>
    <cdr:to>
      <cdr:x>0.80718</cdr:x>
      <cdr:y>0.34111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28940" y="673111"/>
          <a:ext cx="661477" cy="262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19.361</a:t>
          </a:r>
        </a:p>
      </cdr:txBody>
    </cdr:sp>
  </cdr:relSizeAnchor>
  <cdr:relSizeAnchor xmlns:cdr="http://schemas.openxmlformats.org/drawingml/2006/chartDrawing">
    <cdr:from>
      <cdr:x>0.82222</cdr:x>
      <cdr:y>0.2176</cdr:y>
    </cdr:from>
    <cdr:to>
      <cdr:x>0.9669</cdr:x>
      <cdr:y>0.31334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759190" y="596914"/>
          <a:ext cx="661477" cy="262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20.381</a:t>
          </a:r>
        </a:p>
      </cdr:txBody>
    </cdr:sp>
  </cdr:relSizeAnchor>
  <cdr:relSizeAnchor xmlns:cdr="http://schemas.openxmlformats.org/drawingml/2006/chartDrawing">
    <cdr:from>
      <cdr:x>0.16806</cdr:x>
      <cdr:y>0.66898</cdr:y>
    </cdr:from>
    <cdr:to>
      <cdr:x>0.31274</cdr:x>
      <cdr:y>0.73586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68375" y="1835157"/>
          <a:ext cx="661477" cy="183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37%</a:t>
          </a:r>
        </a:p>
      </cdr:txBody>
    </cdr:sp>
  </cdr:relSizeAnchor>
  <cdr:relSizeAnchor xmlns:cdr="http://schemas.openxmlformats.org/drawingml/2006/chartDrawing">
    <cdr:from>
      <cdr:x>0.32916</cdr:x>
      <cdr:y>0.66435</cdr:y>
    </cdr:from>
    <cdr:to>
      <cdr:x>0.47384</cdr:x>
      <cdr:y>0.73124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504930" y="1822435"/>
          <a:ext cx="661477" cy="18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34%</a:t>
          </a:r>
        </a:p>
      </cdr:txBody>
    </cdr:sp>
  </cdr:relSizeAnchor>
  <cdr:relSizeAnchor xmlns:cdr="http://schemas.openxmlformats.org/drawingml/2006/chartDrawing">
    <cdr:from>
      <cdr:x>0.49306</cdr:x>
      <cdr:y>0.66666</cdr:y>
    </cdr:from>
    <cdr:to>
      <cdr:x>0.63773</cdr:x>
      <cdr:y>0.73355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254270" y="1828785"/>
          <a:ext cx="661432" cy="18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32%</a:t>
          </a:r>
        </a:p>
      </cdr:txBody>
    </cdr:sp>
  </cdr:relSizeAnchor>
  <cdr:relSizeAnchor xmlns:cdr="http://schemas.openxmlformats.org/drawingml/2006/chartDrawing">
    <cdr:from>
      <cdr:x>0.65695</cdr:x>
      <cdr:y>0.67593</cdr:y>
    </cdr:from>
    <cdr:to>
      <cdr:x>0.80163</cdr:x>
      <cdr:y>0.74282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003575" y="1854200"/>
          <a:ext cx="661477" cy="18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30%</a:t>
          </a:r>
        </a:p>
      </cdr:txBody>
    </cdr:sp>
  </cdr:relSizeAnchor>
  <cdr:relSizeAnchor xmlns:cdr="http://schemas.openxmlformats.org/drawingml/2006/chartDrawing">
    <cdr:from>
      <cdr:x>0.81528</cdr:x>
      <cdr:y>0.67824</cdr:y>
    </cdr:from>
    <cdr:to>
      <cdr:x>0.95996</cdr:x>
      <cdr:y>0.74513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727460" y="1860540"/>
          <a:ext cx="661477" cy="18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27%</a:t>
          </a:r>
        </a:p>
      </cdr:txBody>
    </cdr:sp>
  </cdr:relSizeAnchor>
  <cdr:relSizeAnchor xmlns:cdr="http://schemas.openxmlformats.org/drawingml/2006/chartDrawing">
    <cdr:from>
      <cdr:x>0.16945</cdr:x>
      <cdr:y>0.50695</cdr:y>
    </cdr:from>
    <cdr:to>
      <cdr:x>0.31413</cdr:x>
      <cdr:y>0.57383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74725" y="1390676"/>
          <a:ext cx="661477" cy="183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38%</a:t>
          </a:r>
        </a:p>
      </cdr:txBody>
    </cdr:sp>
  </cdr:relSizeAnchor>
  <cdr:relSizeAnchor xmlns:cdr="http://schemas.openxmlformats.org/drawingml/2006/chartDrawing">
    <cdr:from>
      <cdr:x>0.33195</cdr:x>
      <cdr:y>0.49074</cdr:y>
    </cdr:from>
    <cdr:to>
      <cdr:x>0.47663</cdr:x>
      <cdr:y>0.55763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517680" y="1346203"/>
          <a:ext cx="661477" cy="18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40%</a:t>
          </a:r>
        </a:p>
      </cdr:txBody>
    </cdr:sp>
  </cdr:relSizeAnchor>
  <cdr:relSizeAnchor xmlns:cdr="http://schemas.openxmlformats.org/drawingml/2006/chartDrawing">
    <cdr:from>
      <cdr:x>0.49306</cdr:x>
      <cdr:y>0.48148</cdr:y>
    </cdr:from>
    <cdr:to>
      <cdr:x>0.63774</cdr:x>
      <cdr:y>0.54837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254270" y="1320803"/>
          <a:ext cx="661477" cy="18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42%</a:t>
          </a:r>
        </a:p>
      </cdr:txBody>
    </cdr:sp>
  </cdr:relSizeAnchor>
  <cdr:relSizeAnchor xmlns:cdr="http://schemas.openxmlformats.org/drawingml/2006/chartDrawing">
    <cdr:from>
      <cdr:x>0.65278</cdr:x>
      <cdr:y>0.5</cdr:y>
    </cdr:from>
    <cdr:to>
      <cdr:x>0.79745</cdr:x>
      <cdr:y>0.56689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984510" y="1371607"/>
          <a:ext cx="661431" cy="18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44%</a:t>
          </a:r>
        </a:p>
      </cdr:txBody>
    </cdr:sp>
  </cdr:relSizeAnchor>
  <cdr:relSizeAnchor xmlns:cdr="http://schemas.openxmlformats.org/drawingml/2006/chartDrawing">
    <cdr:from>
      <cdr:x>0.81528</cdr:x>
      <cdr:y>0.51389</cdr:y>
    </cdr:from>
    <cdr:to>
      <cdr:x>0.95996</cdr:x>
      <cdr:y>0.58078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727460" y="1409697"/>
          <a:ext cx="661477" cy="18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47%</a:t>
          </a:r>
        </a:p>
      </cdr:txBody>
    </cdr:sp>
  </cdr:relSizeAnchor>
  <cdr:relSizeAnchor xmlns:cdr="http://schemas.openxmlformats.org/drawingml/2006/chartDrawing">
    <cdr:from>
      <cdr:x>0.16806</cdr:x>
      <cdr:y>0.38195</cdr:y>
    </cdr:from>
    <cdr:to>
      <cdr:x>0.31273</cdr:x>
      <cdr:y>0.44883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68370" y="1047774"/>
          <a:ext cx="661432" cy="183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25%</a:t>
          </a:r>
        </a:p>
      </cdr:txBody>
    </cdr:sp>
  </cdr:relSizeAnchor>
  <cdr:relSizeAnchor xmlns:cdr="http://schemas.openxmlformats.org/drawingml/2006/chartDrawing">
    <cdr:from>
      <cdr:x>0.33195</cdr:x>
      <cdr:y>0.35416</cdr:y>
    </cdr:from>
    <cdr:to>
      <cdr:x>0.47662</cdr:x>
      <cdr:y>0.42105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1517670" y="971536"/>
          <a:ext cx="661432" cy="18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26%</a:t>
          </a:r>
        </a:p>
      </cdr:txBody>
    </cdr:sp>
  </cdr:relSizeAnchor>
  <cdr:relSizeAnchor xmlns:cdr="http://schemas.openxmlformats.org/drawingml/2006/chartDrawing">
    <cdr:from>
      <cdr:x>0.49306</cdr:x>
      <cdr:y>0.33796</cdr:y>
    </cdr:from>
    <cdr:to>
      <cdr:x>0.63773</cdr:x>
      <cdr:y>0.40485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2254270" y="927097"/>
          <a:ext cx="661432" cy="18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26%</a:t>
          </a:r>
        </a:p>
      </cdr:txBody>
    </cdr:sp>
  </cdr:relSizeAnchor>
  <cdr:relSizeAnchor xmlns:cdr="http://schemas.openxmlformats.org/drawingml/2006/chartDrawing">
    <cdr:from>
      <cdr:x>0.65556</cdr:x>
      <cdr:y>0.3426</cdr:y>
    </cdr:from>
    <cdr:to>
      <cdr:x>0.80023</cdr:x>
      <cdr:y>0.40948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997215" y="939812"/>
          <a:ext cx="661431" cy="183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26%</a:t>
          </a:r>
        </a:p>
      </cdr:txBody>
    </cdr:sp>
  </cdr:relSizeAnchor>
  <cdr:relSizeAnchor xmlns:cdr="http://schemas.openxmlformats.org/drawingml/2006/chartDrawing">
    <cdr:from>
      <cdr:x>0.81389</cdr:x>
      <cdr:y>0.33565</cdr:y>
    </cdr:from>
    <cdr:to>
      <cdr:x>0.95857</cdr:x>
      <cdr:y>0.40253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3721110" y="920766"/>
          <a:ext cx="661477" cy="183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27%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0.18472</cdr:x>
      <cdr:y>0.2801</cdr:y>
    </cdr:from>
    <cdr:to>
      <cdr:x>0.3294</cdr:x>
      <cdr:y>0.37584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4550" y="768359"/>
          <a:ext cx="661477" cy="262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5.110</a:t>
          </a:r>
        </a:p>
      </cdr:txBody>
    </cdr:sp>
  </cdr:relSizeAnchor>
  <cdr:relSizeAnchor xmlns:cdr="http://schemas.openxmlformats.org/drawingml/2006/chartDrawing">
    <cdr:from>
      <cdr:x>0.34583</cdr:x>
      <cdr:y>0.25695</cdr:y>
    </cdr:from>
    <cdr:to>
      <cdr:x>0.49051</cdr:x>
      <cdr:y>0.35269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81150" y="704863"/>
          <a:ext cx="661477" cy="262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5.387</a:t>
          </a:r>
        </a:p>
      </cdr:txBody>
    </cdr:sp>
  </cdr:relSizeAnchor>
  <cdr:relSizeAnchor xmlns:cdr="http://schemas.openxmlformats.org/drawingml/2006/chartDrawing">
    <cdr:from>
      <cdr:x>0.50834</cdr:x>
      <cdr:y>0.23148</cdr:y>
    </cdr:from>
    <cdr:to>
      <cdr:x>0.65302</cdr:x>
      <cdr:y>0.32722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24110" y="634996"/>
          <a:ext cx="661477" cy="262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5.688</a:t>
          </a:r>
        </a:p>
      </cdr:txBody>
    </cdr:sp>
  </cdr:relSizeAnchor>
  <cdr:relSizeAnchor xmlns:cdr="http://schemas.openxmlformats.org/drawingml/2006/chartDrawing">
    <cdr:from>
      <cdr:x>0.67083</cdr:x>
      <cdr:y>0.2037</cdr:y>
    </cdr:from>
    <cdr:to>
      <cdr:x>0.81551</cdr:x>
      <cdr:y>0.29944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67050" y="558799"/>
          <a:ext cx="661477" cy="262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6.029</a:t>
          </a:r>
        </a:p>
      </cdr:txBody>
    </cdr:sp>
  </cdr:relSizeAnchor>
  <cdr:relSizeAnchor xmlns:cdr="http://schemas.openxmlformats.org/drawingml/2006/chartDrawing">
    <cdr:from>
      <cdr:x>0.83194</cdr:x>
      <cdr:y>0.19214</cdr:y>
    </cdr:from>
    <cdr:to>
      <cdr:x>0.97662</cdr:x>
      <cdr:y>0.28788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803640" y="527070"/>
          <a:ext cx="661477" cy="262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6.164</a:t>
          </a:r>
        </a:p>
      </cdr:txBody>
    </cdr:sp>
  </cdr:relSizeAnchor>
  <cdr:relSizeAnchor xmlns:cdr="http://schemas.openxmlformats.org/drawingml/2006/chartDrawing">
    <cdr:from>
      <cdr:x>0.16945</cdr:x>
      <cdr:y>0.625</cdr:y>
    </cdr:from>
    <cdr:to>
      <cdr:x>0.31413</cdr:x>
      <cdr:y>0.69188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74720" y="1714496"/>
          <a:ext cx="661477" cy="183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55%</a:t>
          </a:r>
        </a:p>
      </cdr:txBody>
    </cdr:sp>
  </cdr:relSizeAnchor>
  <cdr:relSizeAnchor xmlns:cdr="http://schemas.openxmlformats.org/drawingml/2006/chartDrawing">
    <cdr:from>
      <cdr:x>0.32916</cdr:x>
      <cdr:y>0.62963</cdr:y>
    </cdr:from>
    <cdr:to>
      <cdr:x>0.47384</cdr:x>
      <cdr:y>0.69652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504920" y="1727195"/>
          <a:ext cx="661476" cy="18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51%</a:t>
          </a:r>
        </a:p>
      </cdr:txBody>
    </cdr:sp>
  </cdr:relSizeAnchor>
  <cdr:relSizeAnchor xmlns:cdr="http://schemas.openxmlformats.org/drawingml/2006/chartDrawing">
    <cdr:from>
      <cdr:x>0.49445</cdr:x>
      <cdr:y>0.62731</cdr:y>
    </cdr:from>
    <cdr:to>
      <cdr:x>0.63912</cdr:x>
      <cdr:y>0.6942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260620" y="1720832"/>
          <a:ext cx="661432" cy="18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48%</a:t>
          </a:r>
        </a:p>
      </cdr:txBody>
    </cdr:sp>
  </cdr:relSizeAnchor>
  <cdr:relSizeAnchor xmlns:cdr="http://schemas.openxmlformats.org/drawingml/2006/chartDrawing">
    <cdr:from>
      <cdr:x>0.65695</cdr:x>
      <cdr:y>0.64121</cdr:y>
    </cdr:from>
    <cdr:to>
      <cdr:x>0.80163</cdr:x>
      <cdr:y>0.7081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003575" y="1758961"/>
          <a:ext cx="661477" cy="18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41%</a:t>
          </a:r>
        </a:p>
      </cdr:txBody>
    </cdr:sp>
  </cdr:relSizeAnchor>
  <cdr:relSizeAnchor xmlns:cdr="http://schemas.openxmlformats.org/drawingml/2006/chartDrawing">
    <cdr:from>
      <cdr:x>0.81528</cdr:x>
      <cdr:y>0.64583</cdr:y>
    </cdr:from>
    <cdr:to>
      <cdr:x>0.95996</cdr:x>
      <cdr:y>0.71272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727460" y="1771648"/>
          <a:ext cx="661477" cy="18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39%</a:t>
          </a:r>
        </a:p>
      </cdr:txBody>
    </cdr:sp>
  </cdr:relSizeAnchor>
  <cdr:relSizeAnchor xmlns:cdr="http://schemas.openxmlformats.org/drawingml/2006/chartDrawing">
    <cdr:from>
      <cdr:x>0.16806</cdr:x>
      <cdr:y>0.45834</cdr:y>
    </cdr:from>
    <cdr:to>
      <cdr:x>0.31274</cdr:x>
      <cdr:y>0.52522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68375" y="1257315"/>
          <a:ext cx="661477" cy="183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27%</a:t>
          </a:r>
        </a:p>
      </cdr:txBody>
    </cdr:sp>
  </cdr:relSizeAnchor>
  <cdr:relSizeAnchor xmlns:cdr="http://schemas.openxmlformats.org/drawingml/2006/chartDrawing">
    <cdr:from>
      <cdr:x>0.33056</cdr:x>
      <cdr:y>0.44676</cdr:y>
    </cdr:from>
    <cdr:to>
      <cdr:x>0.47524</cdr:x>
      <cdr:y>0.51365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511325" y="1225548"/>
          <a:ext cx="661477" cy="18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30%</a:t>
          </a:r>
        </a:p>
      </cdr:txBody>
    </cdr:sp>
  </cdr:relSizeAnchor>
  <cdr:relSizeAnchor xmlns:cdr="http://schemas.openxmlformats.org/drawingml/2006/chartDrawing">
    <cdr:from>
      <cdr:x>0.49028</cdr:x>
      <cdr:y>0.4375</cdr:y>
    </cdr:from>
    <cdr:to>
      <cdr:x>0.63496</cdr:x>
      <cdr:y>0.50439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241570" y="1200146"/>
          <a:ext cx="661477" cy="18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33%</a:t>
          </a:r>
        </a:p>
      </cdr:txBody>
    </cdr:sp>
  </cdr:relSizeAnchor>
  <cdr:relSizeAnchor xmlns:cdr="http://schemas.openxmlformats.org/drawingml/2006/chartDrawing">
    <cdr:from>
      <cdr:x>0.65278</cdr:x>
      <cdr:y>0.43287</cdr:y>
    </cdr:from>
    <cdr:to>
      <cdr:x>0.79745</cdr:x>
      <cdr:y>0.49976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984510" y="1187450"/>
          <a:ext cx="661431" cy="18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39%</a:t>
          </a:r>
        </a:p>
      </cdr:txBody>
    </cdr:sp>
  </cdr:relSizeAnchor>
  <cdr:relSizeAnchor xmlns:cdr="http://schemas.openxmlformats.org/drawingml/2006/chartDrawing">
    <cdr:from>
      <cdr:x>0.81528</cdr:x>
      <cdr:y>0.43519</cdr:y>
    </cdr:from>
    <cdr:to>
      <cdr:x>0.95996</cdr:x>
      <cdr:y>0.50208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727460" y="1193803"/>
          <a:ext cx="661477" cy="18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40%</a:t>
          </a:r>
        </a:p>
      </cdr:txBody>
    </cdr:sp>
  </cdr:relSizeAnchor>
  <cdr:relSizeAnchor xmlns:cdr="http://schemas.openxmlformats.org/drawingml/2006/chartDrawing">
    <cdr:from>
      <cdr:x>0.16806</cdr:x>
      <cdr:y>0.35649</cdr:y>
    </cdr:from>
    <cdr:to>
      <cdr:x>0.31273</cdr:x>
      <cdr:y>0.42337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68370" y="977915"/>
          <a:ext cx="661432" cy="183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/>
            <a:t>19%</a:t>
          </a:r>
        </a:p>
      </cdr:txBody>
    </cdr:sp>
  </cdr:relSizeAnchor>
  <cdr:relSizeAnchor xmlns:cdr="http://schemas.openxmlformats.org/drawingml/2006/chartDrawing">
    <cdr:from>
      <cdr:x>0.33195</cdr:x>
      <cdr:y>0.33564</cdr:y>
    </cdr:from>
    <cdr:to>
      <cdr:x>0.47662</cdr:x>
      <cdr:y>0.40253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1517675" y="920732"/>
          <a:ext cx="661432" cy="18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19%</a:t>
          </a:r>
        </a:p>
      </cdr:txBody>
    </cdr:sp>
  </cdr:relSizeAnchor>
  <cdr:relSizeAnchor xmlns:cdr="http://schemas.openxmlformats.org/drawingml/2006/chartDrawing">
    <cdr:from>
      <cdr:x>0.49167</cdr:x>
      <cdr:y>0.30787</cdr:y>
    </cdr:from>
    <cdr:to>
      <cdr:x>0.63634</cdr:x>
      <cdr:y>0.37476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2247920" y="844542"/>
          <a:ext cx="661432" cy="18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20%</a:t>
          </a:r>
        </a:p>
      </cdr:txBody>
    </cdr:sp>
  </cdr:relSizeAnchor>
  <cdr:relSizeAnchor xmlns:cdr="http://schemas.openxmlformats.org/drawingml/2006/chartDrawing">
    <cdr:from>
      <cdr:x>0.65417</cdr:x>
      <cdr:y>0.28473</cdr:y>
    </cdr:from>
    <cdr:to>
      <cdr:x>0.79884</cdr:x>
      <cdr:y>0.35161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990870" y="781070"/>
          <a:ext cx="661432" cy="183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20%</a:t>
          </a:r>
        </a:p>
      </cdr:txBody>
    </cdr:sp>
  </cdr:relSizeAnchor>
  <cdr:relSizeAnchor xmlns:cdr="http://schemas.openxmlformats.org/drawingml/2006/chartDrawing">
    <cdr:from>
      <cdr:x>0.81528</cdr:x>
      <cdr:y>0.28009</cdr:y>
    </cdr:from>
    <cdr:to>
      <cdr:x>0.95996</cdr:x>
      <cdr:y>0.34697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3727455" y="768355"/>
          <a:ext cx="661477" cy="183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21%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912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18C15-3D79-4F86-8A6D-7768502F3F1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93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Une</a:t>
            </a:r>
            <a:r>
              <a:rPr lang="en-US" baseline="0" dirty="0"/>
              <a:t> de </a:t>
            </a:r>
            <a:r>
              <a:rPr lang="en-US" baseline="0" dirty="0" err="1"/>
              <a:t>nos</a:t>
            </a:r>
            <a:r>
              <a:rPr lang="en-US" baseline="0" dirty="0"/>
              <a:t> motivation </a:t>
            </a:r>
            <a:r>
              <a:rPr lang="en-US" baseline="0" dirty="0" err="1"/>
              <a:t>principale</a:t>
            </a:r>
            <a:r>
              <a:rPr lang="en-US" baseline="0" dirty="0"/>
              <a:t> </a:t>
            </a:r>
            <a:r>
              <a:rPr lang="en-US" baseline="0" dirty="0" err="1"/>
              <a:t>cheaz</a:t>
            </a:r>
            <a:r>
              <a:rPr lang="en-US" baseline="0" dirty="0"/>
              <a:t> Intuitive </a:t>
            </a:r>
            <a:r>
              <a:rPr lang="en-US" baseline="0" dirty="0" err="1"/>
              <a:t>est</a:t>
            </a:r>
            <a:r>
              <a:rPr lang="en-US" baseline="0" dirty="0"/>
              <a:t> de </a:t>
            </a:r>
            <a:r>
              <a:rPr lang="en-US" baseline="0" dirty="0" err="1"/>
              <a:t>favoriser</a:t>
            </a:r>
            <a:r>
              <a:rPr lang="en-US" baseline="0" dirty="0"/>
              <a:t> </a:t>
            </a:r>
            <a:r>
              <a:rPr lang="en-US" baseline="0" dirty="0" err="1"/>
              <a:t>l’accès</a:t>
            </a:r>
            <a:r>
              <a:rPr lang="en-US" baseline="0" dirty="0"/>
              <a:t> à la </a:t>
            </a:r>
            <a:r>
              <a:rPr lang="en-US" baseline="0" dirty="0" err="1"/>
              <a:t>chirurgie</a:t>
            </a:r>
            <a:r>
              <a:rPr lang="en-US" baseline="0" dirty="0"/>
              <a:t> mini-invasive. </a:t>
            </a:r>
          </a:p>
          <a:p>
            <a:r>
              <a:rPr lang="en-US" baseline="0" dirty="0"/>
              <a:t>Or </a:t>
            </a:r>
            <a:r>
              <a:rPr lang="en-US" baseline="0" dirty="0" err="1"/>
              <a:t>vous</a:t>
            </a:r>
            <a:r>
              <a:rPr lang="en-US" baseline="0" dirty="0"/>
              <a:t> </a:t>
            </a:r>
            <a:r>
              <a:rPr lang="en-US" baseline="0" dirty="0" err="1"/>
              <a:t>pouvez</a:t>
            </a:r>
            <a:r>
              <a:rPr lang="en-US" baseline="0" dirty="0"/>
              <a:t> </a:t>
            </a:r>
            <a:r>
              <a:rPr lang="en-US" baseline="0" dirty="0" err="1"/>
              <a:t>voir</a:t>
            </a:r>
            <a:r>
              <a:rPr lang="en-US" baseline="0" dirty="0"/>
              <a:t> </a:t>
            </a:r>
            <a:r>
              <a:rPr lang="en-US" baseline="0" dirty="0" err="1"/>
              <a:t>qu’il</a:t>
            </a:r>
            <a:r>
              <a:rPr lang="en-US" baseline="0" dirty="0"/>
              <a:t> y a </a:t>
            </a:r>
            <a:r>
              <a:rPr lang="en-US" baseline="0" dirty="0" err="1"/>
              <a:t>une</a:t>
            </a:r>
            <a:r>
              <a:rPr lang="en-US" baseline="0" dirty="0"/>
              <a:t> </a:t>
            </a:r>
            <a:r>
              <a:rPr lang="en-US" baseline="0" dirty="0" err="1"/>
              <a:t>nette</a:t>
            </a:r>
            <a:r>
              <a:rPr lang="en-US" baseline="0" dirty="0"/>
              <a:t> difference </a:t>
            </a:r>
            <a:r>
              <a:rPr lang="en-US" baseline="0" dirty="0" err="1"/>
              <a:t>dans</a:t>
            </a:r>
            <a:r>
              <a:rPr lang="en-US" baseline="0" dirty="0"/>
              <a:t> le </a:t>
            </a:r>
            <a:r>
              <a:rPr lang="en-US" baseline="0" dirty="0" err="1"/>
              <a:t>taux</a:t>
            </a:r>
            <a:r>
              <a:rPr lang="en-US" baseline="0" dirty="0"/>
              <a:t> de </a:t>
            </a:r>
            <a:r>
              <a:rPr lang="en-US" baseline="0" dirty="0" err="1"/>
              <a:t>recours</a:t>
            </a:r>
            <a:r>
              <a:rPr lang="en-US" baseline="0" dirty="0"/>
              <a:t> à la </a:t>
            </a:r>
            <a:r>
              <a:rPr lang="en-US" baseline="0" dirty="0" err="1"/>
              <a:t>laparotomie</a:t>
            </a:r>
            <a:r>
              <a:rPr lang="en-US" baseline="0" dirty="0"/>
              <a:t> </a:t>
            </a:r>
            <a:r>
              <a:rPr lang="en-US" baseline="0" dirty="0" err="1"/>
              <a:t>selon</a:t>
            </a:r>
            <a:r>
              <a:rPr lang="en-US" baseline="0" dirty="0"/>
              <a:t> </a:t>
            </a:r>
            <a:r>
              <a:rPr lang="en-US" baseline="0" dirty="0" err="1"/>
              <a:t>si</a:t>
            </a:r>
            <a:r>
              <a:rPr lang="en-US" baseline="0" dirty="0"/>
              <a:t> </a:t>
            </a:r>
            <a:r>
              <a:rPr lang="en-US" baseline="0" dirty="0" err="1"/>
              <a:t>l’étabissement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baseline="0" dirty="0"/>
              <a:t> </a:t>
            </a:r>
            <a:r>
              <a:rPr lang="en-US" baseline="0" dirty="0" err="1"/>
              <a:t>équipé</a:t>
            </a:r>
            <a:r>
              <a:rPr lang="en-US" baseline="0" dirty="0"/>
              <a:t> </a:t>
            </a:r>
            <a:r>
              <a:rPr lang="en-US" baseline="0" dirty="0" err="1"/>
              <a:t>ou</a:t>
            </a:r>
            <a:r>
              <a:rPr lang="en-US" baseline="0" dirty="0"/>
              <a:t> non d’un robot chirurgical.</a:t>
            </a:r>
          </a:p>
          <a:p>
            <a:endParaRPr lang="en-US" baseline="0" dirty="0"/>
          </a:p>
          <a:p>
            <a:r>
              <a:rPr lang="en-US" baseline="0" dirty="0"/>
              <a:t>Sur la </a:t>
            </a:r>
            <a:r>
              <a:rPr lang="en-US" baseline="0" dirty="0" err="1"/>
              <a:t>prostatectomie</a:t>
            </a:r>
            <a:r>
              <a:rPr lang="en-US" baseline="0" dirty="0"/>
              <a:t>, </a:t>
            </a:r>
            <a:r>
              <a:rPr lang="en-US" baseline="0" dirty="0" err="1"/>
              <a:t>seuls</a:t>
            </a:r>
            <a:r>
              <a:rPr lang="en-US" baseline="0" dirty="0"/>
              <a:t> 7% des </a:t>
            </a:r>
            <a:r>
              <a:rPr lang="en-US" baseline="0" dirty="0" err="1"/>
              <a:t>actes</a:t>
            </a:r>
            <a:r>
              <a:rPr lang="en-US" baseline="0" dirty="0"/>
              <a:t> </a:t>
            </a:r>
            <a:r>
              <a:rPr lang="en-US" baseline="0" dirty="0" err="1"/>
              <a:t>sont</a:t>
            </a:r>
            <a:r>
              <a:rPr lang="en-US" baseline="0" dirty="0"/>
              <a:t> </a:t>
            </a:r>
            <a:r>
              <a:rPr lang="en-US" baseline="0" dirty="0" err="1"/>
              <a:t>réalisés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ouvert</a:t>
            </a:r>
            <a:r>
              <a:rPr lang="en-US" baseline="0" dirty="0"/>
              <a:t> </a:t>
            </a:r>
            <a:r>
              <a:rPr lang="en-US" baseline="0" dirty="0" err="1"/>
              <a:t>dans</a:t>
            </a:r>
            <a:r>
              <a:rPr lang="en-US" baseline="0" dirty="0"/>
              <a:t> les </a:t>
            </a:r>
            <a:r>
              <a:rPr lang="en-US" baseline="0" dirty="0" err="1"/>
              <a:t>établissement</a:t>
            </a:r>
            <a:r>
              <a:rPr lang="en-US" baseline="0" dirty="0"/>
              <a:t> </a:t>
            </a:r>
            <a:r>
              <a:rPr lang="en-US" baseline="0" dirty="0" err="1"/>
              <a:t>équipés</a:t>
            </a:r>
            <a:r>
              <a:rPr lang="en-US" baseline="0" dirty="0"/>
              <a:t>, </a:t>
            </a:r>
            <a:r>
              <a:rPr lang="en-US" baseline="0" dirty="0" err="1"/>
              <a:t>alors</a:t>
            </a:r>
            <a:r>
              <a:rPr lang="en-US" baseline="0" dirty="0"/>
              <a:t> que </a:t>
            </a:r>
            <a:r>
              <a:rPr lang="en-US" baseline="0" dirty="0" err="1"/>
              <a:t>c’est</a:t>
            </a:r>
            <a:r>
              <a:rPr lang="en-US" baseline="0" dirty="0"/>
              <a:t> 50% </a:t>
            </a:r>
            <a:r>
              <a:rPr lang="en-US" baseline="0" dirty="0" err="1"/>
              <a:t>dans</a:t>
            </a:r>
            <a:r>
              <a:rPr lang="en-US" baseline="0" dirty="0"/>
              <a:t> les </a:t>
            </a:r>
            <a:r>
              <a:rPr lang="en-US" baseline="0" dirty="0" err="1"/>
              <a:t>établissements</a:t>
            </a:r>
            <a:r>
              <a:rPr lang="en-US" baseline="0" dirty="0"/>
              <a:t> non </a:t>
            </a:r>
            <a:r>
              <a:rPr lang="en-US" baseline="0" dirty="0" err="1"/>
              <a:t>équipés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/>
              <a:t>Sur la </a:t>
            </a:r>
            <a:r>
              <a:rPr lang="en-US" baseline="0" dirty="0" err="1"/>
              <a:t>nephrectomie</a:t>
            </a:r>
            <a:r>
              <a:rPr lang="en-US" baseline="0" dirty="0"/>
              <a:t> </a:t>
            </a:r>
            <a:r>
              <a:rPr lang="en-US" baseline="0" dirty="0" err="1"/>
              <a:t>partielle</a:t>
            </a:r>
            <a:r>
              <a:rPr lang="en-US" baseline="0" dirty="0"/>
              <a:t>, meme difference: </a:t>
            </a:r>
            <a:r>
              <a:rPr lang="en-US" baseline="0" dirty="0" err="1"/>
              <a:t>seulement</a:t>
            </a:r>
            <a:r>
              <a:rPr lang="en-US" baseline="0" dirty="0"/>
              <a:t> 22% de la </a:t>
            </a:r>
            <a:r>
              <a:rPr lang="en-US" baseline="0" dirty="0" err="1"/>
              <a:t>parotomie</a:t>
            </a:r>
            <a:r>
              <a:rPr lang="en-US" baseline="0" dirty="0"/>
              <a:t> </a:t>
            </a:r>
            <a:r>
              <a:rPr lang="en-US" baseline="0" dirty="0" err="1"/>
              <a:t>dans</a:t>
            </a:r>
            <a:r>
              <a:rPr lang="en-US" baseline="0" dirty="0"/>
              <a:t> les </a:t>
            </a:r>
            <a:r>
              <a:rPr lang="en-US" baseline="0" dirty="0" err="1"/>
              <a:t>établissements</a:t>
            </a:r>
            <a:r>
              <a:rPr lang="en-US" baseline="0" dirty="0"/>
              <a:t> </a:t>
            </a:r>
            <a:r>
              <a:rPr lang="en-US" baseline="0" dirty="0" err="1"/>
              <a:t>équipés</a:t>
            </a:r>
            <a:r>
              <a:rPr lang="en-US" baseline="0" dirty="0"/>
              <a:t> et 63% </a:t>
            </a:r>
            <a:r>
              <a:rPr lang="en-US" baseline="0" dirty="0" err="1"/>
              <a:t>lorsqu’ils</a:t>
            </a:r>
            <a:r>
              <a:rPr lang="en-US" baseline="0" dirty="0"/>
              <a:t> </a:t>
            </a:r>
            <a:r>
              <a:rPr lang="en-US" baseline="0" dirty="0" err="1"/>
              <a:t>n’ont</a:t>
            </a:r>
            <a:r>
              <a:rPr lang="en-US" baseline="0" dirty="0"/>
              <a:t> pas de </a:t>
            </a:r>
            <a:r>
              <a:rPr lang="en-US" baseline="0" dirty="0" err="1"/>
              <a:t>système</a:t>
            </a:r>
            <a:r>
              <a:rPr lang="en-US" baseline="0" dirty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E8BDE4-3819-4705-9449-E24CCC720C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6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780" eaLnBrk="0" hangingPunct="0">
              <a:defRPr sz="2300" b="1" i="1">
                <a:solidFill>
                  <a:srgbClr val="666666"/>
                </a:solidFill>
                <a:latin typeface="Trebuchet MS" pitchFamily="34" charset="0"/>
              </a:defRPr>
            </a:lvl1pPr>
            <a:lvl2pPr marL="768910" indent="-295734" defTabSz="962780" eaLnBrk="0" hangingPunct="0">
              <a:defRPr sz="2300" b="1" i="1">
                <a:solidFill>
                  <a:srgbClr val="666666"/>
                </a:solidFill>
                <a:latin typeface="Trebuchet MS" pitchFamily="34" charset="0"/>
              </a:defRPr>
            </a:lvl2pPr>
            <a:lvl3pPr marL="1182938" indent="-236587" defTabSz="962780" eaLnBrk="0" hangingPunct="0">
              <a:defRPr sz="2300" b="1" i="1">
                <a:solidFill>
                  <a:srgbClr val="666666"/>
                </a:solidFill>
                <a:latin typeface="Trebuchet MS" pitchFamily="34" charset="0"/>
              </a:defRPr>
            </a:lvl3pPr>
            <a:lvl4pPr marL="1656112" indent="-236587" defTabSz="962780" eaLnBrk="0" hangingPunct="0">
              <a:defRPr sz="2300" b="1" i="1">
                <a:solidFill>
                  <a:srgbClr val="666666"/>
                </a:solidFill>
                <a:latin typeface="Trebuchet MS" pitchFamily="34" charset="0"/>
              </a:defRPr>
            </a:lvl4pPr>
            <a:lvl5pPr marL="2129289" indent="-236587" defTabSz="962780" eaLnBrk="0" hangingPunct="0">
              <a:defRPr sz="2300" b="1" i="1">
                <a:solidFill>
                  <a:srgbClr val="666666"/>
                </a:solidFill>
                <a:latin typeface="Trebuchet MS" pitchFamily="34" charset="0"/>
              </a:defRPr>
            </a:lvl5pPr>
            <a:lvl6pPr marL="2602463" indent="-236587" defTabSz="96278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rgbClr val="666666"/>
                </a:solidFill>
                <a:latin typeface="Trebuchet MS" pitchFamily="34" charset="0"/>
              </a:defRPr>
            </a:lvl6pPr>
            <a:lvl7pPr marL="3075639" indent="-236587" defTabSz="96278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rgbClr val="666666"/>
                </a:solidFill>
                <a:latin typeface="Trebuchet MS" pitchFamily="34" charset="0"/>
              </a:defRPr>
            </a:lvl7pPr>
            <a:lvl8pPr marL="3548813" indent="-236587" defTabSz="96278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rgbClr val="666666"/>
                </a:solidFill>
                <a:latin typeface="Trebuchet MS" pitchFamily="34" charset="0"/>
              </a:defRPr>
            </a:lvl8pPr>
            <a:lvl9pPr marL="4021988" indent="-236587" defTabSz="96278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rgbClr val="666666"/>
                </a:solidFill>
                <a:latin typeface="Trebuchet MS" pitchFamily="34" charset="0"/>
              </a:defRPr>
            </a:lvl9pPr>
          </a:lstStyle>
          <a:p>
            <a:pPr marL="0" marR="0" lvl="0" indent="0" algn="r" defTabSz="962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52B2B-4505-4665-8965-AB205A5398F1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627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971927" y="8831264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7" tIns="48073" rIns="96147" bIns="48073" anchor="b"/>
          <a:lstStyle>
            <a:lvl1pPr defTabSz="927100" eaLnBrk="0" hangingPunct="0">
              <a:defRPr sz="2200" b="1" i="1">
                <a:solidFill>
                  <a:srgbClr val="666666"/>
                </a:solidFill>
                <a:latin typeface="Trebuchet MS" pitchFamily="34" charset="0"/>
              </a:defRPr>
            </a:lvl1pPr>
            <a:lvl2pPr marL="742950" indent="-285750" defTabSz="927100" eaLnBrk="0" hangingPunct="0">
              <a:defRPr sz="2200" b="1" i="1">
                <a:solidFill>
                  <a:srgbClr val="666666"/>
                </a:solidFill>
                <a:latin typeface="Trebuchet MS" pitchFamily="34" charset="0"/>
              </a:defRPr>
            </a:lvl2pPr>
            <a:lvl3pPr marL="1143000" indent="-228600" defTabSz="927100" eaLnBrk="0" hangingPunct="0">
              <a:defRPr sz="2200" b="1" i="1">
                <a:solidFill>
                  <a:srgbClr val="666666"/>
                </a:solidFill>
                <a:latin typeface="Trebuchet MS" pitchFamily="34" charset="0"/>
              </a:defRPr>
            </a:lvl3pPr>
            <a:lvl4pPr marL="1600200" indent="-228600" defTabSz="927100" eaLnBrk="0" hangingPunct="0">
              <a:defRPr sz="2200" b="1" i="1">
                <a:solidFill>
                  <a:srgbClr val="666666"/>
                </a:solidFill>
                <a:latin typeface="Trebuchet MS" pitchFamily="34" charset="0"/>
              </a:defRPr>
            </a:lvl4pPr>
            <a:lvl5pPr marL="2057400" indent="-228600" defTabSz="927100" eaLnBrk="0" hangingPunct="0">
              <a:defRPr sz="2200" b="1" i="1">
                <a:solidFill>
                  <a:srgbClr val="666666"/>
                </a:solidFill>
                <a:latin typeface="Trebuchet MS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666666"/>
                </a:solidFill>
                <a:latin typeface="Trebuchet MS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666666"/>
                </a:solidFill>
                <a:latin typeface="Trebuchet MS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666666"/>
                </a:solidFill>
                <a:latin typeface="Trebuchet MS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666666"/>
                </a:solidFill>
                <a:latin typeface="Trebuchet MS" pitchFamily="34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A9C8A7-C613-4974-9BC0-14A96732B2DB}" type="slidenum">
              <a:rPr kumimoji="0" lang="en-US" sz="22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47" tIns="48073" rIns="96147" bIns="48073"/>
          <a:lstStyle/>
          <a:p>
            <a:pPr eaLnBrk="1" hangingPunct="1"/>
            <a:r>
              <a:rPr lang="en-US" sz="1200" b="1" i="1" baseline="0" dirty="0"/>
              <a:t>La </a:t>
            </a:r>
            <a:r>
              <a:rPr lang="en-US" sz="1200" b="1" i="1" baseline="0" dirty="0" err="1"/>
              <a:t>france</a:t>
            </a:r>
            <a:r>
              <a:rPr lang="en-US" sz="1200" b="1" i="1" baseline="0" dirty="0"/>
              <a:t> a encore un </a:t>
            </a:r>
            <a:r>
              <a:rPr lang="en-US" sz="1200" b="1" i="1" baseline="0" dirty="0" err="1"/>
              <a:t>gros</a:t>
            </a:r>
            <a:r>
              <a:rPr lang="en-US" sz="1200" b="1" i="1" baseline="0" dirty="0"/>
              <a:t> potential de </a:t>
            </a:r>
            <a:r>
              <a:rPr lang="en-US" sz="1200" b="1" i="1" baseline="0" dirty="0" err="1"/>
              <a:t>croissance</a:t>
            </a:r>
            <a:r>
              <a:rPr lang="en-US" sz="1200" b="1" i="1" baseline="0" dirty="0"/>
              <a:t> par rapport à </a:t>
            </a:r>
            <a:r>
              <a:rPr lang="en-US" sz="1200" b="1" i="1" baseline="0" dirty="0" err="1"/>
              <a:t>ses</a:t>
            </a:r>
            <a:r>
              <a:rPr lang="en-US" sz="1200" b="1" i="1" baseline="0" dirty="0"/>
              <a:t> </a:t>
            </a:r>
            <a:r>
              <a:rPr lang="en-US" sz="1200" b="1" i="1" baseline="0" dirty="0" err="1"/>
              <a:t>voisins</a:t>
            </a:r>
            <a:r>
              <a:rPr lang="en-US" sz="1200" b="1" i="1" baseline="0" dirty="0"/>
              <a:t> </a:t>
            </a:r>
            <a:r>
              <a:rPr lang="en-US" sz="1200" b="1" i="1" baseline="0" dirty="0" err="1"/>
              <a:t>européens</a:t>
            </a:r>
            <a:endParaRPr lang="en-US" sz="1200" b="1" i="1" baseline="0" dirty="0"/>
          </a:p>
          <a:p>
            <a:pPr eaLnBrk="1" hangingPunct="1"/>
            <a:endParaRPr lang="en-US" sz="1200" b="1" i="1" baseline="0" dirty="0"/>
          </a:p>
          <a:p>
            <a:pPr eaLnBrk="1" hangingPunct="1"/>
            <a:r>
              <a:rPr lang="en-US" sz="1200" b="1" i="1" baseline="0" dirty="0"/>
              <a:t>Pays Nordiques: centralization sur </a:t>
            </a:r>
            <a:r>
              <a:rPr lang="en-US" sz="1200" b="1" i="1" baseline="0" dirty="0" err="1"/>
              <a:t>quelques</a:t>
            </a:r>
            <a:r>
              <a:rPr lang="en-US" sz="1200" b="1" i="1" baseline="0" dirty="0"/>
              <a:t> </a:t>
            </a:r>
            <a:r>
              <a:rPr lang="en-US" sz="1200" b="1" i="1" baseline="0" dirty="0" err="1"/>
              <a:t>centres</a:t>
            </a:r>
            <a:r>
              <a:rPr lang="en-US" sz="1200" b="1" i="1" baseline="0" dirty="0"/>
              <a:t> qui </a:t>
            </a:r>
            <a:r>
              <a:rPr lang="en-US" sz="1200" b="1" i="1" baseline="0" dirty="0" err="1"/>
              <a:t>sont</a:t>
            </a:r>
            <a:r>
              <a:rPr lang="en-US" sz="1200" b="1" i="1" baseline="0" dirty="0"/>
              <a:t> </a:t>
            </a:r>
            <a:r>
              <a:rPr lang="en-US" sz="1200" b="1" i="1" baseline="0" dirty="0" err="1"/>
              <a:t>équipés</a:t>
            </a:r>
            <a:r>
              <a:rPr lang="en-US" sz="1200" b="1" i="1" baseline="0" dirty="0"/>
              <a:t>. </a:t>
            </a:r>
          </a:p>
          <a:p>
            <a:pPr eaLnBrk="1" hangingPunct="1"/>
            <a:r>
              <a:rPr lang="en-US" sz="1200" b="1" i="1" baseline="0" dirty="0"/>
              <a:t>++++ REMBOURSEMENT</a:t>
            </a:r>
            <a:endParaRPr lang="fr-CH" sz="1200" b="0" baseline="0" dirty="0"/>
          </a:p>
        </p:txBody>
      </p:sp>
    </p:spTree>
    <p:extLst>
      <p:ext uri="{BB962C8B-B14F-4D97-AF65-F5344CB8AC3E}">
        <p14:creationId xmlns:p14="http://schemas.microsoft.com/office/powerpoint/2010/main" val="391666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E8BDE4-3819-4705-9449-E24CCC720C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3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316416-FF92-43B9-8EEA-94163782D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B7B62E1-67DC-45F0-B1A5-7D6151113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97DC237-9DE3-4D96-BBF0-D4FFA5A8E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786F487-7371-4C2C-A1BE-FF60F922D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AEEFE7-EF99-4614-9C81-1119CC864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9937" y="44076"/>
            <a:ext cx="6349594" cy="31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3B5880-863D-48A2-B7E2-65A0CE41C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8855950-2BAB-455D-920C-C2ACFB7F6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9284D5-DD38-4465-A1AE-48A4FCAE4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3C31A72-EC25-4F44-8D6D-0F8110DCE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05240BE-A861-4F8E-9067-5AEE8E5C3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2C589BC-CE7C-4C09-9F30-E909133FE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FC23B7-B749-4120-8E15-DE2BB2E77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2F80CD6-BDE3-4FA4-BE8C-94E665060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C217FD2-9BC9-4B64-82D6-8065C8F22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de contenu et enc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6"/>
          <p:cNvSpPr>
            <a:spLocks noGrp="1"/>
          </p:cNvSpPr>
          <p:nvPr>
            <p:ph sz="quarter" idx="13" hasCustomPrompt="1"/>
          </p:nvPr>
        </p:nvSpPr>
        <p:spPr bwMode="gray">
          <a:xfrm>
            <a:off x="863602" y="1772816"/>
            <a:ext cx="10945284" cy="4248472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 de la partie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246719" y="5445225"/>
            <a:ext cx="10562167" cy="548182"/>
          </a:xfrm>
          <a:solidFill>
            <a:srgbClr val="232E6A"/>
          </a:solidFill>
        </p:spPr>
        <p:txBody>
          <a:bodyPr wrap="square" lIns="252000" tIns="180000" rIns="72000" bIns="180000" anchor="b" anchorCtr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optionnel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83B278F0-CE36-4C5F-9D08-08A05F664120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863602" y="981074"/>
            <a:ext cx="10945284" cy="719735"/>
          </a:xfrm>
        </p:spPr>
        <p:txBody>
          <a:bodyPr anchor="ctr"/>
          <a:lstStyle>
            <a:lvl1pPr marL="269993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/>
            </a:lvl1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61739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129" y="365126"/>
            <a:ext cx="10561320" cy="811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266" y="6516915"/>
            <a:ext cx="4607076" cy="141917"/>
          </a:xfrm>
        </p:spPr>
        <p:txBody>
          <a:bodyPr rIns="182880" bIns="0" anchor="b">
            <a:no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Confidentiality statement here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30845" y="6524815"/>
            <a:ext cx="297275" cy="133232"/>
          </a:xfrm>
        </p:spPr>
        <p:txBody>
          <a:bodyPr/>
          <a:lstStyle/>
          <a:p>
            <a:fld id="{AE90325D-8EE9-4C27-91AB-06AABAD220BA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403644" y="6527799"/>
            <a:ext cx="1607053" cy="133855"/>
          </a:xfrm>
        </p:spPr>
        <p:txBody>
          <a:bodyPr rIns="0" bIns="0" anchor="b">
            <a:no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PN XXXXXXX-</a:t>
            </a:r>
            <a:r>
              <a:rPr lang="en-US" dirty="0" err="1"/>
              <a:t>XXrX</a:t>
            </a:r>
            <a:endParaRPr lang="en-US" dirty="0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 bwMode="auto">
          <a:xfrm>
            <a:off x="764118" y="6479118"/>
            <a:ext cx="641349" cy="165100"/>
            <a:chOff x="361" y="3061"/>
            <a:chExt cx="303" cy="78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1" y="3061"/>
              <a:ext cx="30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361" y="3092"/>
              <a:ext cx="5" cy="4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422" y="3092"/>
              <a:ext cx="26" cy="46"/>
            </a:xfrm>
            <a:custGeom>
              <a:avLst/>
              <a:gdLst>
                <a:gd name="T0" fmla="*/ 0 w 26"/>
                <a:gd name="T1" fmla="*/ 4 h 46"/>
                <a:gd name="T2" fmla="*/ 11 w 26"/>
                <a:gd name="T3" fmla="*/ 4 h 46"/>
                <a:gd name="T4" fmla="*/ 11 w 26"/>
                <a:gd name="T5" fmla="*/ 46 h 46"/>
                <a:gd name="T6" fmla="*/ 16 w 26"/>
                <a:gd name="T7" fmla="*/ 46 h 46"/>
                <a:gd name="T8" fmla="*/ 16 w 26"/>
                <a:gd name="T9" fmla="*/ 4 h 46"/>
                <a:gd name="T10" fmla="*/ 26 w 26"/>
                <a:gd name="T11" fmla="*/ 4 h 46"/>
                <a:gd name="T12" fmla="*/ 26 w 26"/>
                <a:gd name="T13" fmla="*/ 0 h 46"/>
                <a:gd name="T14" fmla="*/ 0 w 26"/>
                <a:gd name="T15" fmla="*/ 0 h 46"/>
                <a:gd name="T16" fmla="*/ 0 w 26"/>
                <a:gd name="T17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6">
                  <a:moveTo>
                    <a:pt x="0" y="4"/>
                  </a:moveTo>
                  <a:lnTo>
                    <a:pt x="11" y="4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1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461" y="3092"/>
              <a:ext cx="25" cy="47"/>
            </a:xfrm>
            <a:custGeom>
              <a:avLst/>
              <a:gdLst>
                <a:gd name="T0" fmla="*/ 112 w 140"/>
                <a:gd name="T1" fmla="*/ 178 h 259"/>
                <a:gd name="T2" fmla="*/ 70 w 140"/>
                <a:gd name="T3" fmla="*/ 234 h 259"/>
                <a:gd name="T4" fmla="*/ 29 w 140"/>
                <a:gd name="T5" fmla="*/ 178 h 259"/>
                <a:gd name="T6" fmla="*/ 29 w 140"/>
                <a:gd name="T7" fmla="*/ 0 h 259"/>
                <a:gd name="T8" fmla="*/ 0 w 140"/>
                <a:gd name="T9" fmla="*/ 0 h 259"/>
                <a:gd name="T10" fmla="*/ 0 w 140"/>
                <a:gd name="T11" fmla="*/ 181 h 259"/>
                <a:gd name="T12" fmla="*/ 70 w 140"/>
                <a:gd name="T13" fmla="*/ 259 h 259"/>
                <a:gd name="T14" fmla="*/ 140 w 140"/>
                <a:gd name="T15" fmla="*/ 179 h 259"/>
                <a:gd name="T16" fmla="*/ 140 w 140"/>
                <a:gd name="T17" fmla="*/ 0 h 259"/>
                <a:gd name="T18" fmla="*/ 112 w 140"/>
                <a:gd name="T19" fmla="*/ 0 h 259"/>
                <a:gd name="T20" fmla="*/ 112 w 140"/>
                <a:gd name="T21" fmla="*/ 17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259">
                  <a:moveTo>
                    <a:pt x="112" y="178"/>
                  </a:moveTo>
                  <a:cubicBezTo>
                    <a:pt x="112" y="211"/>
                    <a:pt x="104" y="234"/>
                    <a:pt x="70" y="234"/>
                  </a:cubicBezTo>
                  <a:cubicBezTo>
                    <a:pt x="37" y="234"/>
                    <a:pt x="29" y="206"/>
                    <a:pt x="29" y="17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227"/>
                    <a:pt x="18" y="259"/>
                    <a:pt x="70" y="259"/>
                  </a:cubicBezTo>
                  <a:cubicBezTo>
                    <a:pt x="123" y="259"/>
                    <a:pt x="140" y="225"/>
                    <a:pt x="140" y="179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112" y="178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522" y="3092"/>
              <a:ext cx="26" cy="46"/>
            </a:xfrm>
            <a:custGeom>
              <a:avLst/>
              <a:gdLst>
                <a:gd name="T0" fmla="*/ 0 w 26"/>
                <a:gd name="T1" fmla="*/ 4 h 46"/>
                <a:gd name="T2" fmla="*/ 11 w 26"/>
                <a:gd name="T3" fmla="*/ 4 h 46"/>
                <a:gd name="T4" fmla="*/ 11 w 26"/>
                <a:gd name="T5" fmla="*/ 46 h 46"/>
                <a:gd name="T6" fmla="*/ 16 w 26"/>
                <a:gd name="T7" fmla="*/ 46 h 46"/>
                <a:gd name="T8" fmla="*/ 16 w 26"/>
                <a:gd name="T9" fmla="*/ 4 h 46"/>
                <a:gd name="T10" fmla="*/ 26 w 26"/>
                <a:gd name="T11" fmla="*/ 4 h 46"/>
                <a:gd name="T12" fmla="*/ 26 w 26"/>
                <a:gd name="T13" fmla="*/ 0 h 46"/>
                <a:gd name="T14" fmla="*/ 0 w 26"/>
                <a:gd name="T15" fmla="*/ 0 h 46"/>
                <a:gd name="T16" fmla="*/ 0 w 26"/>
                <a:gd name="T17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6">
                  <a:moveTo>
                    <a:pt x="0" y="4"/>
                  </a:moveTo>
                  <a:lnTo>
                    <a:pt x="11" y="4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1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563" y="3092"/>
              <a:ext cx="5" cy="4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583" y="3092"/>
              <a:ext cx="30" cy="46"/>
            </a:xfrm>
            <a:custGeom>
              <a:avLst/>
              <a:gdLst>
                <a:gd name="T0" fmla="*/ 105 w 163"/>
                <a:gd name="T1" fmla="*/ 121 h 254"/>
                <a:gd name="T2" fmla="*/ 80 w 163"/>
                <a:gd name="T3" fmla="*/ 225 h 254"/>
                <a:gd name="T4" fmla="*/ 80 w 163"/>
                <a:gd name="T5" fmla="*/ 225 h 254"/>
                <a:gd name="T6" fmla="*/ 58 w 163"/>
                <a:gd name="T7" fmla="*/ 121 h 254"/>
                <a:gd name="T8" fmla="*/ 30 w 163"/>
                <a:gd name="T9" fmla="*/ 0 h 254"/>
                <a:gd name="T10" fmla="*/ 0 w 163"/>
                <a:gd name="T11" fmla="*/ 0 h 254"/>
                <a:gd name="T12" fmla="*/ 63 w 163"/>
                <a:gd name="T13" fmla="*/ 254 h 254"/>
                <a:gd name="T14" fmla="*/ 97 w 163"/>
                <a:gd name="T15" fmla="*/ 254 h 254"/>
                <a:gd name="T16" fmla="*/ 163 w 163"/>
                <a:gd name="T17" fmla="*/ 0 h 254"/>
                <a:gd name="T18" fmla="*/ 134 w 163"/>
                <a:gd name="T19" fmla="*/ 0 h 254"/>
                <a:gd name="T20" fmla="*/ 105 w 163"/>
                <a:gd name="T21" fmla="*/ 12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54">
                  <a:moveTo>
                    <a:pt x="105" y="121"/>
                  </a:moveTo>
                  <a:cubicBezTo>
                    <a:pt x="96" y="157"/>
                    <a:pt x="84" y="20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6" y="200"/>
                    <a:pt x="67" y="156"/>
                    <a:pt x="58" y="1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54"/>
                    <a:pt x="63" y="254"/>
                    <a:pt x="63" y="254"/>
                  </a:cubicBezTo>
                  <a:cubicBezTo>
                    <a:pt x="97" y="254"/>
                    <a:pt x="97" y="254"/>
                    <a:pt x="97" y="254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05" y="12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627" y="3092"/>
              <a:ext cx="22" cy="46"/>
            </a:xfrm>
            <a:custGeom>
              <a:avLst/>
              <a:gdLst>
                <a:gd name="T0" fmla="*/ 22 w 22"/>
                <a:gd name="T1" fmla="*/ 4 h 46"/>
                <a:gd name="T2" fmla="*/ 22 w 22"/>
                <a:gd name="T3" fmla="*/ 0 h 46"/>
                <a:gd name="T4" fmla="*/ 0 w 22"/>
                <a:gd name="T5" fmla="*/ 0 h 46"/>
                <a:gd name="T6" fmla="*/ 0 w 22"/>
                <a:gd name="T7" fmla="*/ 46 h 46"/>
                <a:gd name="T8" fmla="*/ 22 w 22"/>
                <a:gd name="T9" fmla="*/ 46 h 46"/>
                <a:gd name="T10" fmla="*/ 22 w 22"/>
                <a:gd name="T11" fmla="*/ 42 h 46"/>
                <a:gd name="T12" fmla="*/ 6 w 22"/>
                <a:gd name="T13" fmla="*/ 42 h 46"/>
                <a:gd name="T14" fmla="*/ 6 w 22"/>
                <a:gd name="T15" fmla="*/ 24 h 46"/>
                <a:gd name="T16" fmla="*/ 21 w 22"/>
                <a:gd name="T17" fmla="*/ 24 h 46"/>
                <a:gd name="T18" fmla="*/ 21 w 22"/>
                <a:gd name="T19" fmla="*/ 19 h 46"/>
                <a:gd name="T20" fmla="*/ 6 w 22"/>
                <a:gd name="T21" fmla="*/ 19 h 46"/>
                <a:gd name="T22" fmla="*/ 6 w 22"/>
                <a:gd name="T23" fmla="*/ 4 h 46"/>
                <a:gd name="T24" fmla="*/ 22 w 22"/>
                <a:gd name="T2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46">
                  <a:moveTo>
                    <a:pt x="22" y="4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2" y="46"/>
                  </a:lnTo>
                  <a:lnTo>
                    <a:pt x="22" y="42"/>
                  </a:lnTo>
                  <a:lnTo>
                    <a:pt x="6" y="42"/>
                  </a:lnTo>
                  <a:lnTo>
                    <a:pt x="6" y="24"/>
                  </a:lnTo>
                  <a:lnTo>
                    <a:pt x="21" y="24"/>
                  </a:lnTo>
                  <a:lnTo>
                    <a:pt x="21" y="19"/>
                  </a:lnTo>
                  <a:lnTo>
                    <a:pt x="6" y="19"/>
                  </a:lnTo>
                  <a:lnTo>
                    <a:pt x="6" y="4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503" y="3092"/>
              <a:ext cx="5" cy="4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383" y="3092"/>
              <a:ext cx="27" cy="46"/>
            </a:xfrm>
            <a:custGeom>
              <a:avLst/>
              <a:gdLst>
                <a:gd name="T0" fmla="*/ 121 w 147"/>
                <a:gd name="T1" fmla="*/ 97 h 254"/>
                <a:gd name="T2" fmla="*/ 123 w 147"/>
                <a:gd name="T3" fmla="*/ 211 h 254"/>
                <a:gd name="T4" fmla="*/ 122 w 147"/>
                <a:gd name="T5" fmla="*/ 211 h 254"/>
                <a:gd name="T6" fmla="*/ 120 w 147"/>
                <a:gd name="T7" fmla="*/ 205 h 254"/>
                <a:gd name="T8" fmla="*/ 34 w 147"/>
                <a:gd name="T9" fmla="*/ 0 h 254"/>
                <a:gd name="T10" fmla="*/ 0 w 147"/>
                <a:gd name="T11" fmla="*/ 0 h 254"/>
                <a:gd name="T12" fmla="*/ 0 w 147"/>
                <a:gd name="T13" fmla="*/ 254 h 254"/>
                <a:gd name="T14" fmla="*/ 26 w 147"/>
                <a:gd name="T15" fmla="*/ 254 h 254"/>
                <a:gd name="T16" fmla="*/ 26 w 147"/>
                <a:gd name="T17" fmla="*/ 155 h 254"/>
                <a:gd name="T18" fmla="*/ 24 w 147"/>
                <a:gd name="T19" fmla="*/ 36 h 254"/>
                <a:gd name="T20" fmla="*/ 24 w 147"/>
                <a:gd name="T21" fmla="*/ 36 h 254"/>
                <a:gd name="T22" fmla="*/ 25 w 147"/>
                <a:gd name="T23" fmla="*/ 36 h 254"/>
                <a:gd name="T24" fmla="*/ 27 w 147"/>
                <a:gd name="T25" fmla="*/ 43 h 254"/>
                <a:gd name="T26" fmla="*/ 114 w 147"/>
                <a:gd name="T27" fmla="*/ 254 h 254"/>
                <a:gd name="T28" fmla="*/ 147 w 147"/>
                <a:gd name="T29" fmla="*/ 254 h 254"/>
                <a:gd name="T30" fmla="*/ 147 w 147"/>
                <a:gd name="T31" fmla="*/ 0 h 254"/>
                <a:gd name="T32" fmla="*/ 121 w 147"/>
                <a:gd name="T33" fmla="*/ 0 h 254"/>
                <a:gd name="T34" fmla="*/ 121 w 147"/>
                <a:gd name="T35" fmla="*/ 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54">
                  <a:moveTo>
                    <a:pt x="121" y="97"/>
                  </a:moveTo>
                  <a:cubicBezTo>
                    <a:pt x="121" y="138"/>
                    <a:pt x="121" y="177"/>
                    <a:pt x="123" y="211"/>
                  </a:cubicBezTo>
                  <a:cubicBezTo>
                    <a:pt x="122" y="211"/>
                    <a:pt x="122" y="211"/>
                    <a:pt x="122" y="211"/>
                  </a:cubicBezTo>
                  <a:cubicBezTo>
                    <a:pt x="122" y="209"/>
                    <a:pt x="121" y="207"/>
                    <a:pt x="120" y="205"/>
                  </a:cubicBezTo>
                  <a:cubicBezTo>
                    <a:pt x="97" y="143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155"/>
                    <a:pt x="26" y="155"/>
                    <a:pt x="26" y="155"/>
                  </a:cubicBezTo>
                  <a:cubicBezTo>
                    <a:pt x="26" y="109"/>
                    <a:pt x="26" y="67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5" y="36"/>
                  </a:cubicBezTo>
                  <a:cubicBezTo>
                    <a:pt x="25" y="38"/>
                    <a:pt x="26" y="40"/>
                    <a:pt x="27" y="43"/>
                  </a:cubicBezTo>
                  <a:cubicBezTo>
                    <a:pt x="44" y="86"/>
                    <a:pt x="114" y="254"/>
                    <a:pt x="114" y="254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121" y="97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495" y="3061"/>
              <a:ext cx="20" cy="20"/>
            </a:xfrm>
            <a:custGeom>
              <a:avLst/>
              <a:gdLst>
                <a:gd name="T0" fmla="*/ 56 w 112"/>
                <a:gd name="T1" fmla="*/ 0 h 111"/>
                <a:gd name="T2" fmla="*/ 0 w 112"/>
                <a:gd name="T3" fmla="*/ 55 h 111"/>
                <a:gd name="T4" fmla="*/ 56 w 112"/>
                <a:gd name="T5" fmla="*/ 111 h 111"/>
                <a:gd name="T6" fmla="*/ 112 w 112"/>
                <a:gd name="T7" fmla="*/ 55 h 111"/>
                <a:gd name="T8" fmla="*/ 56 w 112"/>
                <a:gd name="T9" fmla="*/ 0 h 111"/>
                <a:gd name="T10" fmla="*/ 56 w 112"/>
                <a:gd name="T11" fmla="*/ 84 h 111"/>
                <a:gd name="T12" fmla="*/ 27 w 112"/>
                <a:gd name="T13" fmla="*/ 55 h 111"/>
                <a:gd name="T14" fmla="*/ 56 w 112"/>
                <a:gd name="T15" fmla="*/ 27 h 111"/>
                <a:gd name="T16" fmla="*/ 85 w 112"/>
                <a:gd name="T17" fmla="*/ 55 h 111"/>
                <a:gd name="T18" fmla="*/ 56 w 112"/>
                <a:gd name="T19" fmla="*/ 8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1">
                  <a:moveTo>
                    <a:pt x="56" y="0"/>
                  </a:moveTo>
                  <a:cubicBezTo>
                    <a:pt x="25" y="0"/>
                    <a:pt x="0" y="25"/>
                    <a:pt x="0" y="55"/>
                  </a:cubicBezTo>
                  <a:cubicBezTo>
                    <a:pt x="0" y="86"/>
                    <a:pt x="25" y="111"/>
                    <a:pt x="56" y="111"/>
                  </a:cubicBezTo>
                  <a:cubicBezTo>
                    <a:pt x="87" y="111"/>
                    <a:pt x="112" y="86"/>
                    <a:pt x="112" y="55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84"/>
                  </a:moveTo>
                  <a:cubicBezTo>
                    <a:pt x="40" y="84"/>
                    <a:pt x="27" y="71"/>
                    <a:pt x="27" y="55"/>
                  </a:cubicBezTo>
                  <a:cubicBezTo>
                    <a:pt x="27" y="40"/>
                    <a:pt x="40" y="27"/>
                    <a:pt x="56" y="27"/>
                  </a:cubicBezTo>
                  <a:cubicBezTo>
                    <a:pt x="72" y="27"/>
                    <a:pt x="85" y="40"/>
                    <a:pt x="85" y="55"/>
                  </a:cubicBezTo>
                  <a:cubicBezTo>
                    <a:pt x="85" y="71"/>
                    <a:pt x="72" y="84"/>
                    <a:pt x="56" y="84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656" y="3134"/>
              <a:ext cx="3" cy="4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4 h 4"/>
                <a:gd name="T4" fmla="*/ 1 w 3"/>
                <a:gd name="T5" fmla="*/ 4 h 4"/>
                <a:gd name="T6" fmla="*/ 1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3 w 3"/>
                <a:gd name="T13" fmla="*/ 0 h 4"/>
                <a:gd name="T14" fmla="*/ 3 w 3"/>
                <a:gd name="T15" fmla="*/ 0 h 4"/>
                <a:gd name="T16" fmla="*/ 2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660" y="3134"/>
              <a:ext cx="4" cy="4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1 h 4"/>
                <a:gd name="T4" fmla="*/ 2 w 4"/>
                <a:gd name="T5" fmla="*/ 3 h 4"/>
                <a:gd name="T6" fmla="*/ 2 w 4"/>
                <a:gd name="T7" fmla="*/ 3 h 4"/>
                <a:gd name="T8" fmla="*/ 1 w 4"/>
                <a:gd name="T9" fmla="*/ 1 h 4"/>
                <a:gd name="T10" fmla="*/ 1 w 4"/>
                <a:gd name="T11" fmla="*/ 4 h 4"/>
                <a:gd name="T12" fmla="*/ 0 w 4"/>
                <a:gd name="T13" fmla="*/ 4 h 4"/>
                <a:gd name="T14" fmla="*/ 0 w 4"/>
                <a:gd name="T15" fmla="*/ 0 h 4"/>
                <a:gd name="T16" fmla="*/ 1 w 4"/>
                <a:gd name="T17" fmla="*/ 0 h 4"/>
                <a:gd name="T18" fmla="*/ 2 w 4"/>
                <a:gd name="T19" fmla="*/ 2 h 4"/>
                <a:gd name="T20" fmla="*/ 3 w 4"/>
                <a:gd name="T21" fmla="*/ 0 h 4"/>
                <a:gd name="T22" fmla="*/ 4 w 4"/>
                <a:gd name="T23" fmla="*/ 0 h 4"/>
                <a:gd name="T24" fmla="*/ 4 w 4"/>
                <a:gd name="T25" fmla="*/ 4 h 4"/>
                <a:gd name="T26" fmla="*/ 3 w 4"/>
                <a:gd name="T2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0474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44" y="365126"/>
            <a:ext cx="10561320" cy="8116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82782" y="1289541"/>
            <a:ext cx="10566236" cy="4267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266" y="6516915"/>
            <a:ext cx="4607076" cy="141917"/>
          </a:xfrm>
        </p:spPr>
        <p:txBody>
          <a:bodyPr rIns="182880" bIns="0" anchor="b">
            <a:no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Confidentiality statement here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130845" y="6524815"/>
            <a:ext cx="297275" cy="133232"/>
          </a:xfrm>
        </p:spPr>
        <p:txBody>
          <a:bodyPr/>
          <a:lstStyle/>
          <a:p>
            <a:fld id="{AE90325D-8EE9-4C27-91AB-06AABAD220BA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403644" y="6527799"/>
            <a:ext cx="1607053" cy="133855"/>
          </a:xfrm>
        </p:spPr>
        <p:txBody>
          <a:bodyPr rIns="0" bIns="0" anchor="b">
            <a:no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PN XXXXXXX-</a:t>
            </a:r>
            <a:r>
              <a:rPr lang="en-US" dirty="0" err="1"/>
              <a:t>XXrX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64118" y="6479118"/>
            <a:ext cx="641349" cy="165100"/>
            <a:chOff x="361" y="3061"/>
            <a:chExt cx="303" cy="7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1" y="3061"/>
              <a:ext cx="30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361" y="3092"/>
              <a:ext cx="5" cy="4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22" y="3092"/>
              <a:ext cx="26" cy="46"/>
            </a:xfrm>
            <a:custGeom>
              <a:avLst/>
              <a:gdLst>
                <a:gd name="T0" fmla="*/ 0 w 26"/>
                <a:gd name="T1" fmla="*/ 4 h 46"/>
                <a:gd name="T2" fmla="*/ 11 w 26"/>
                <a:gd name="T3" fmla="*/ 4 h 46"/>
                <a:gd name="T4" fmla="*/ 11 w 26"/>
                <a:gd name="T5" fmla="*/ 46 h 46"/>
                <a:gd name="T6" fmla="*/ 16 w 26"/>
                <a:gd name="T7" fmla="*/ 46 h 46"/>
                <a:gd name="T8" fmla="*/ 16 w 26"/>
                <a:gd name="T9" fmla="*/ 4 h 46"/>
                <a:gd name="T10" fmla="*/ 26 w 26"/>
                <a:gd name="T11" fmla="*/ 4 h 46"/>
                <a:gd name="T12" fmla="*/ 26 w 26"/>
                <a:gd name="T13" fmla="*/ 0 h 46"/>
                <a:gd name="T14" fmla="*/ 0 w 26"/>
                <a:gd name="T15" fmla="*/ 0 h 46"/>
                <a:gd name="T16" fmla="*/ 0 w 26"/>
                <a:gd name="T17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6">
                  <a:moveTo>
                    <a:pt x="0" y="4"/>
                  </a:moveTo>
                  <a:lnTo>
                    <a:pt x="11" y="4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1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61" y="3092"/>
              <a:ext cx="25" cy="47"/>
            </a:xfrm>
            <a:custGeom>
              <a:avLst/>
              <a:gdLst>
                <a:gd name="T0" fmla="*/ 112 w 140"/>
                <a:gd name="T1" fmla="*/ 178 h 259"/>
                <a:gd name="T2" fmla="*/ 70 w 140"/>
                <a:gd name="T3" fmla="*/ 234 h 259"/>
                <a:gd name="T4" fmla="*/ 29 w 140"/>
                <a:gd name="T5" fmla="*/ 178 h 259"/>
                <a:gd name="T6" fmla="*/ 29 w 140"/>
                <a:gd name="T7" fmla="*/ 0 h 259"/>
                <a:gd name="T8" fmla="*/ 0 w 140"/>
                <a:gd name="T9" fmla="*/ 0 h 259"/>
                <a:gd name="T10" fmla="*/ 0 w 140"/>
                <a:gd name="T11" fmla="*/ 181 h 259"/>
                <a:gd name="T12" fmla="*/ 70 w 140"/>
                <a:gd name="T13" fmla="*/ 259 h 259"/>
                <a:gd name="T14" fmla="*/ 140 w 140"/>
                <a:gd name="T15" fmla="*/ 179 h 259"/>
                <a:gd name="T16" fmla="*/ 140 w 140"/>
                <a:gd name="T17" fmla="*/ 0 h 259"/>
                <a:gd name="T18" fmla="*/ 112 w 140"/>
                <a:gd name="T19" fmla="*/ 0 h 259"/>
                <a:gd name="T20" fmla="*/ 112 w 140"/>
                <a:gd name="T21" fmla="*/ 17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259">
                  <a:moveTo>
                    <a:pt x="112" y="178"/>
                  </a:moveTo>
                  <a:cubicBezTo>
                    <a:pt x="112" y="211"/>
                    <a:pt x="104" y="234"/>
                    <a:pt x="70" y="234"/>
                  </a:cubicBezTo>
                  <a:cubicBezTo>
                    <a:pt x="37" y="234"/>
                    <a:pt x="29" y="206"/>
                    <a:pt x="29" y="17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227"/>
                    <a:pt x="18" y="259"/>
                    <a:pt x="70" y="259"/>
                  </a:cubicBezTo>
                  <a:cubicBezTo>
                    <a:pt x="123" y="259"/>
                    <a:pt x="140" y="225"/>
                    <a:pt x="140" y="179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112" y="178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522" y="3092"/>
              <a:ext cx="26" cy="46"/>
            </a:xfrm>
            <a:custGeom>
              <a:avLst/>
              <a:gdLst>
                <a:gd name="T0" fmla="*/ 0 w 26"/>
                <a:gd name="T1" fmla="*/ 4 h 46"/>
                <a:gd name="T2" fmla="*/ 11 w 26"/>
                <a:gd name="T3" fmla="*/ 4 h 46"/>
                <a:gd name="T4" fmla="*/ 11 w 26"/>
                <a:gd name="T5" fmla="*/ 46 h 46"/>
                <a:gd name="T6" fmla="*/ 16 w 26"/>
                <a:gd name="T7" fmla="*/ 46 h 46"/>
                <a:gd name="T8" fmla="*/ 16 w 26"/>
                <a:gd name="T9" fmla="*/ 4 h 46"/>
                <a:gd name="T10" fmla="*/ 26 w 26"/>
                <a:gd name="T11" fmla="*/ 4 h 46"/>
                <a:gd name="T12" fmla="*/ 26 w 26"/>
                <a:gd name="T13" fmla="*/ 0 h 46"/>
                <a:gd name="T14" fmla="*/ 0 w 26"/>
                <a:gd name="T15" fmla="*/ 0 h 46"/>
                <a:gd name="T16" fmla="*/ 0 w 26"/>
                <a:gd name="T17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6">
                  <a:moveTo>
                    <a:pt x="0" y="4"/>
                  </a:moveTo>
                  <a:lnTo>
                    <a:pt x="11" y="4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1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563" y="3092"/>
              <a:ext cx="5" cy="4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83" y="3092"/>
              <a:ext cx="30" cy="46"/>
            </a:xfrm>
            <a:custGeom>
              <a:avLst/>
              <a:gdLst>
                <a:gd name="T0" fmla="*/ 105 w 163"/>
                <a:gd name="T1" fmla="*/ 121 h 254"/>
                <a:gd name="T2" fmla="*/ 80 w 163"/>
                <a:gd name="T3" fmla="*/ 225 h 254"/>
                <a:gd name="T4" fmla="*/ 80 w 163"/>
                <a:gd name="T5" fmla="*/ 225 h 254"/>
                <a:gd name="T6" fmla="*/ 58 w 163"/>
                <a:gd name="T7" fmla="*/ 121 h 254"/>
                <a:gd name="T8" fmla="*/ 30 w 163"/>
                <a:gd name="T9" fmla="*/ 0 h 254"/>
                <a:gd name="T10" fmla="*/ 0 w 163"/>
                <a:gd name="T11" fmla="*/ 0 h 254"/>
                <a:gd name="T12" fmla="*/ 63 w 163"/>
                <a:gd name="T13" fmla="*/ 254 h 254"/>
                <a:gd name="T14" fmla="*/ 97 w 163"/>
                <a:gd name="T15" fmla="*/ 254 h 254"/>
                <a:gd name="T16" fmla="*/ 163 w 163"/>
                <a:gd name="T17" fmla="*/ 0 h 254"/>
                <a:gd name="T18" fmla="*/ 134 w 163"/>
                <a:gd name="T19" fmla="*/ 0 h 254"/>
                <a:gd name="T20" fmla="*/ 105 w 163"/>
                <a:gd name="T21" fmla="*/ 12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54">
                  <a:moveTo>
                    <a:pt x="105" y="121"/>
                  </a:moveTo>
                  <a:cubicBezTo>
                    <a:pt x="96" y="157"/>
                    <a:pt x="84" y="20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6" y="200"/>
                    <a:pt x="67" y="156"/>
                    <a:pt x="58" y="1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54"/>
                    <a:pt x="63" y="254"/>
                    <a:pt x="63" y="254"/>
                  </a:cubicBezTo>
                  <a:cubicBezTo>
                    <a:pt x="97" y="254"/>
                    <a:pt x="97" y="254"/>
                    <a:pt x="97" y="254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05" y="12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27" y="3092"/>
              <a:ext cx="22" cy="46"/>
            </a:xfrm>
            <a:custGeom>
              <a:avLst/>
              <a:gdLst>
                <a:gd name="T0" fmla="*/ 22 w 22"/>
                <a:gd name="T1" fmla="*/ 4 h 46"/>
                <a:gd name="T2" fmla="*/ 22 w 22"/>
                <a:gd name="T3" fmla="*/ 0 h 46"/>
                <a:gd name="T4" fmla="*/ 0 w 22"/>
                <a:gd name="T5" fmla="*/ 0 h 46"/>
                <a:gd name="T6" fmla="*/ 0 w 22"/>
                <a:gd name="T7" fmla="*/ 46 h 46"/>
                <a:gd name="T8" fmla="*/ 22 w 22"/>
                <a:gd name="T9" fmla="*/ 46 h 46"/>
                <a:gd name="T10" fmla="*/ 22 w 22"/>
                <a:gd name="T11" fmla="*/ 42 h 46"/>
                <a:gd name="T12" fmla="*/ 6 w 22"/>
                <a:gd name="T13" fmla="*/ 42 h 46"/>
                <a:gd name="T14" fmla="*/ 6 w 22"/>
                <a:gd name="T15" fmla="*/ 24 h 46"/>
                <a:gd name="T16" fmla="*/ 21 w 22"/>
                <a:gd name="T17" fmla="*/ 24 h 46"/>
                <a:gd name="T18" fmla="*/ 21 w 22"/>
                <a:gd name="T19" fmla="*/ 19 h 46"/>
                <a:gd name="T20" fmla="*/ 6 w 22"/>
                <a:gd name="T21" fmla="*/ 19 h 46"/>
                <a:gd name="T22" fmla="*/ 6 w 22"/>
                <a:gd name="T23" fmla="*/ 4 h 46"/>
                <a:gd name="T24" fmla="*/ 22 w 22"/>
                <a:gd name="T2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46">
                  <a:moveTo>
                    <a:pt x="22" y="4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2" y="46"/>
                  </a:lnTo>
                  <a:lnTo>
                    <a:pt x="22" y="42"/>
                  </a:lnTo>
                  <a:lnTo>
                    <a:pt x="6" y="42"/>
                  </a:lnTo>
                  <a:lnTo>
                    <a:pt x="6" y="24"/>
                  </a:lnTo>
                  <a:lnTo>
                    <a:pt x="21" y="24"/>
                  </a:lnTo>
                  <a:lnTo>
                    <a:pt x="21" y="19"/>
                  </a:lnTo>
                  <a:lnTo>
                    <a:pt x="6" y="19"/>
                  </a:lnTo>
                  <a:lnTo>
                    <a:pt x="6" y="4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03" y="3092"/>
              <a:ext cx="5" cy="4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383" y="3092"/>
              <a:ext cx="27" cy="46"/>
            </a:xfrm>
            <a:custGeom>
              <a:avLst/>
              <a:gdLst>
                <a:gd name="T0" fmla="*/ 121 w 147"/>
                <a:gd name="T1" fmla="*/ 97 h 254"/>
                <a:gd name="T2" fmla="*/ 123 w 147"/>
                <a:gd name="T3" fmla="*/ 211 h 254"/>
                <a:gd name="T4" fmla="*/ 122 w 147"/>
                <a:gd name="T5" fmla="*/ 211 h 254"/>
                <a:gd name="T6" fmla="*/ 120 w 147"/>
                <a:gd name="T7" fmla="*/ 205 h 254"/>
                <a:gd name="T8" fmla="*/ 34 w 147"/>
                <a:gd name="T9" fmla="*/ 0 h 254"/>
                <a:gd name="T10" fmla="*/ 0 w 147"/>
                <a:gd name="T11" fmla="*/ 0 h 254"/>
                <a:gd name="T12" fmla="*/ 0 w 147"/>
                <a:gd name="T13" fmla="*/ 254 h 254"/>
                <a:gd name="T14" fmla="*/ 26 w 147"/>
                <a:gd name="T15" fmla="*/ 254 h 254"/>
                <a:gd name="T16" fmla="*/ 26 w 147"/>
                <a:gd name="T17" fmla="*/ 155 h 254"/>
                <a:gd name="T18" fmla="*/ 24 w 147"/>
                <a:gd name="T19" fmla="*/ 36 h 254"/>
                <a:gd name="T20" fmla="*/ 24 w 147"/>
                <a:gd name="T21" fmla="*/ 36 h 254"/>
                <a:gd name="T22" fmla="*/ 25 w 147"/>
                <a:gd name="T23" fmla="*/ 36 h 254"/>
                <a:gd name="T24" fmla="*/ 27 w 147"/>
                <a:gd name="T25" fmla="*/ 43 h 254"/>
                <a:gd name="T26" fmla="*/ 114 w 147"/>
                <a:gd name="T27" fmla="*/ 254 h 254"/>
                <a:gd name="T28" fmla="*/ 147 w 147"/>
                <a:gd name="T29" fmla="*/ 254 h 254"/>
                <a:gd name="T30" fmla="*/ 147 w 147"/>
                <a:gd name="T31" fmla="*/ 0 h 254"/>
                <a:gd name="T32" fmla="*/ 121 w 147"/>
                <a:gd name="T33" fmla="*/ 0 h 254"/>
                <a:gd name="T34" fmla="*/ 121 w 147"/>
                <a:gd name="T35" fmla="*/ 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54">
                  <a:moveTo>
                    <a:pt x="121" y="97"/>
                  </a:moveTo>
                  <a:cubicBezTo>
                    <a:pt x="121" y="138"/>
                    <a:pt x="121" y="177"/>
                    <a:pt x="123" y="211"/>
                  </a:cubicBezTo>
                  <a:cubicBezTo>
                    <a:pt x="122" y="211"/>
                    <a:pt x="122" y="211"/>
                    <a:pt x="122" y="211"/>
                  </a:cubicBezTo>
                  <a:cubicBezTo>
                    <a:pt x="122" y="209"/>
                    <a:pt x="121" y="207"/>
                    <a:pt x="120" y="205"/>
                  </a:cubicBezTo>
                  <a:cubicBezTo>
                    <a:pt x="97" y="143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155"/>
                    <a:pt x="26" y="155"/>
                    <a:pt x="26" y="155"/>
                  </a:cubicBezTo>
                  <a:cubicBezTo>
                    <a:pt x="26" y="109"/>
                    <a:pt x="26" y="67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5" y="36"/>
                  </a:cubicBezTo>
                  <a:cubicBezTo>
                    <a:pt x="25" y="38"/>
                    <a:pt x="26" y="40"/>
                    <a:pt x="27" y="43"/>
                  </a:cubicBezTo>
                  <a:cubicBezTo>
                    <a:pt x="44" y="86"/>
                    <a:pt x="114" y="254"/>
                    <a:pt x="114" y="254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121" y="97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95" y="3061"/>
              <a:ext cx="20" cy="20"/>
            </a:xfrm>
            <a:custGeom>
              <a:avLst/>
              <a:gdLst>
                <a:gd name="T0" fmla="*/ 56 w 112"/>
                <a:gd name="T1" fmla="*/ 0 h 111"/>
                <a:gd name="T2" fmla="*/ 0 w 112"/>
                <a:gd name="T3" fmla="*/ 55 h 111"/>
                <a:gd name="T4" fmla="*/ 56 w 112"/>
                <a:gd name="T5" fmla="*/ 111 h 111"/>
                <a:gd name="T6" fmla="*/ 112 w 112"/>
                <a:gd name="T7" fmla="*/ 55 h 111"/>
                <a:gd name="T8" fmla="*/ 56 w 112"/>
                <a:gd name="T9" fmla="*/ 0 h 111"/>
                <a:gd name="T10" fmla="*/ 56 w 112"/>
                <a:gd name="T11" fmla="*/ 84 h 111"/>
                <a:gd name="T12" fmla="*/ 27 w 112"/>
                <a:gd name="T13" fmla="*/ 55 h 111"/>
                <a:gd name="T14" fmla="*/ 56 w 112"/>
                <a:gd name="T15" fmla="*/ 27 h 111"/>
                <a:gd name="T16" fmla="*/ 85 w 112"/>
                <a:gd name="T17" fmla="*/ 55 h 111"/>
                <a:gd name="T18" fmla="*/ 56 w 112"/>
                <a:gd name="T19" fmla="*/ 8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1">
                  <a:moveTo>
                    <a:pt x="56" y="0"/>
                  </a:moveTo>
                  <a:cubicBezTo>
                    <a:pt x="25" y="0"/>
                    <a:pt x="0" y="25"/>
                    <a:pt x="0" y="55"/>
                  </a:cubicBezTo>
                  <a:cubicBezTo>
                    <a:pt x="0" y="86"/>
                    <a:pt x="25" y="111"/>
                    <a:pt x="56" y="111"/>
                  </a:cubicBezTo>
                  <a:cubicBezTo>
                    <a:pt x="87" y="111"/>
                    <a:pt x="112" y="86"/>
                    <a:pt x="112" y="55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84"/>
                  </a:moveTo>
                  <a:cubicBezTo>
                    <a:pt x="40" y="84"/>
                    <a:pt x="27" y="71"/>
                    <a:pt x="27" y="55"/>
                  </a:cubicBezTo>
                  <a:cubicBezTo>
                    <a:pt x="27" y="40"/>
                    <a:pt x="40" y="27"/>
                    <a:pt x="56" y="27"/>
                  </a:cubicBezTo>
                  <a:cubicBezTo>
                    <a:pt x="72" y="27"/>
                    <a:pt x="85" y="40"/>
                    <a:pt x="85" y="55"/>
                  </a:cubicBezTo>
                  <a:cubicBezTo>
                    <a:pt x="85" y="71"/>
                    <a:pt x="72" y="84"/>
                    <a:pt x="56" y="84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56" y="3134"/>
              <a:ext cx="3" cy="4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4 h 4"/>
                <a:gd name="T4" fmla="*/ 1 w 3"/>
                <a:gd name="T5" fmla="*/ 4 h 4"/>
                <a:gd name="T6" fmla="*/ 1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3 w 3"/>
                <a:gd name="T13" fmla="*/ 0 h 4"/>
                <a:gd name="T14" fmla="*/ 3 w 3"/>
                <a:gd name="T15" fmla="*/ 0 h 4"/>
                <a:gd name="T16" fmla="*/ 2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60" y="3134"/>
              <a:ext cx="4" cy="4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1 h 4"/>
                <a:gd name="T4" fmla="*/ 2 w 4"/>
                <a:gd name="T5" fmla="*/ 3 h 4"/>
                <a:gd name="T6" fmla="*/ 2 w 4"/>
                <a:gd name="T7" fmla="*/ 3 h 4"/>
                <a:gd name="T8" fmla="*/ 1 w 4"/>
                <a:gd name="T9" fmla="*/ 1 h 4"/>
                <a:gd name="T10" fmla="*/ 1 w 4"/>
                <a:gd name="T11" fmla="*/ 4 h 4"/>
                <a:gd name="T12" fmla="*/ 0 w 4"/>
                <a:gd name="T13" fmla="*/ 4 h 4"/>
                <a:gd name="T14" fmla="*/ 0 w 4"/>
                <a:gd name="T15" fmla="*/ 0 h 4"/>
                <a:gd name="T16" fmla="*/ 1 w 4"/>
                <a:gd name="T17" fmla="*/ 0 h 4"/>
                <a:gd name="T18" fmla="*/ 2 w 4"/>
                <a:gd name="T19" fmla="*/ 2 h 4"/>
                <a:gd name="T20" fmla="*/ 3 w 4"/>
                <a:gd name="T21" fmla="*/ 0 h 4"/>
                <a:gd name="T22" fmla="*/ 4 w 4"/>
                <a:gd name="T23" fmla="*/ 0 h 4"/>
                <a:gd name="T24" fmla="*/ 4 w 4"/>
                <a:gd name="T25" fmla="*/ 4 h 4"/>
                <a:gd name="T26" fmla="*/ 3 w 4"/>
                <a:gd name="T2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948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Table-Chart-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2480" y="1290320"/>
            <a:ext cx="10561320" cy="4263869"/>
          </a:xfrm>
        </p:spPr>
        <p:txBody>
          <a:bodyPr/>
          <a:lstStyle>
            <a:lvl1pPr>
              <a:defRPr sz="1865" b="0" baseline="0"/>
            </a:lvl1pPr>
            <a:lvl2pPr marL="837425" indent="-380648">
              <a:buFont typeface="Arial" panose="020B0604020202020204" pitchFamily="34" charset="0"/>
              <a:buChar char="•"/>
              <a:defRPr sz="1732" baseline="0"/>
            </a:lvl2pPr>
            <a:lvl3pPr>
              <a:defRPr sz="1599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 dirty="0"/>
              <a:t>Insert Section Title Here (click increase indent tool for optional description on 2nd line)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266" y="6516915"/>
            <a:ext cx="4607076" cy="141918"/>
          </a:xfrm>
        </p:spPr>
        <p:txBody>
          <a:bodyPr rIns="182880" bIns="0" anchor="b">
            <a:noAutofit/>
          </a:bodyPr>
          <a:lstStyle>
            <a:lvl1pPr>
              <a:defRPr sz="799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Confidentiality statement here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30845" y="6524814"/>
            <a:ext cx="297275" cy="133233"/>
          </a:xfrm>
        </p:spPr>
        <p:txBody>
          <a:bodyPr/>
          <a:lstStyle/>
          <a:p>
            <a:fld id="{4A15B919-E3DF-8843-A034-99A3C3E2A01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403644" y="6527799"/>
            <a:ext cx="1607053" cy="133855"/>
          </a:xfrm>
        </p:spPr>
        <p:txBody>
          <a:bodyPr rIns="0" bIns="0" anchor="b">
            <a:noAutofit/>
          </a:bodyPr>
          <a:lstStyle>
            <a:lvl1pPr algn="r">
              <a:defRPr sz="799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PN XXXXXXX-</a:t>
            </a:r>
            <a:r>
              <a:rPr lang="en-US" dirty="0" err="1"/>
              <a:t>XXrX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764765" y="6475129"/>
            <a:ext cx="636247" cy="161851"/>
            <a:chOff x="1854" y="1359"/>
            <a:chExt cx="2052" cy="522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54" y="1359"/>
              <a:ext cx="2052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8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855" y="1565"/>
              <a:ext cx="34" cy="31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8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2266" y="1565"/>
              <a:ext cx="172" cy="312"/>
            </a:xfrm>
            <a:custGeom>
              <a:avLst/>
              <a:gdLst>
                <a:gd name="T0" fmla="*/ 0 w 172"/>
                <a:gd name="T1" fmla="*/ 30 h 312"/>
                <a:gd name="T2" fmla="*/ 70 w 172"/>
                <a:gd name="T3" fmla="*/ 30 h 312"/>
                <a:gd name="T4" fmla="*/ 70 w 172"/>
                <a:gd name="T5" fmla="*/ 312 h 312"/>
                <a:gd name="T6" fmla="*/ 104 w 172"/>
                <a:gd name="T7" fmla="*/ 312 h 312"/>
                <a:gd name="T8" fmla="*/ 104 w 172"/>
                <a:gd name="T9" fmla="*/ 30 h 312"/>
                <a:gd name="T10" fmla="*/ 172 w 172"/>
                <a:gd name="T11" fmla="*/ 30 h 312"/>
                <a:gd name="T12" fmla="*/ 172 w 172"/>
                <a:gd name="T13" fmla="*/ 0 h 312"/>
                <a:gd name="T14" fmla="*/ 0 w 172"/>
                <a:gd name="T15" fmla="*/ 0 h 312"/>
                <a:gd name="T16" fmla="*/ 0 w 172"/>
                <a:gd name="T17" fmla="*/ 3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12">
                  <a:moveTo>
                    <a:pt x="0" y="30"/>
                  </a:moveTo>
                  <a:lnTo>
                    <a:pt x="70" y="30"/>
                  </a:lnTo>
                  <a:lnTo>
                    <a:pt x="70" y="312"/>
                  </a:lnTo>
                  <a:lnTo>
                    <a:pt x="104" y="312"/>
                  </a:lnTo>
                  <a:lnTo>
                    <a:pt x="104" y="30"/>
                  </a:lnTo>
                  <a:lnTo>
                    <a:pt x="172" y="30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8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2526" y="1565"/>
              <a:ext cx="170" cy="317"/>
            </a:xfrm>
            <a:custGeom>
              <a:avLst/>
              <a:gdLst>
                <a:gd name="T0" fmla="*/ 113 w 140"/>
                <a:gd name="T1" fmla="*/ 179 h 259"/>
                <a:gd name="T2" fmla="*/ 71 w 140"/>
                <a:gd name="T3" fmla="*/ 235 h 259"/>
                <a:gd name="T4" fmla="*/ 29 w 140"/>
                <a:gd name="T5" fmla="*/ 179 h 259"/>
                <a:gd name="T6" fmla="*/ 29 w 140"/>
                <a:gd name="T7" fmla="*/ 0 h 259"/>
                <a:gd name="T8" fmla="*/ 0 w 140"/>
                <a:gd name="T9" fmla="*/ 0 h 259"/>
                <a:gd name="T10" fmla="*/ 0 w 140"/>
                <a:gd name="T11" fmla="*/ 181 h 259"/>
                <a:gd name="T12" fmla="*/ 70 w 140"/>
                <a:gd name="T13" fmla="*/ 259 h 259"/>
                <a:gd name="T14" fmla="*/ 140 w 140"/>
                <a:gd name="T15" fmla="*/ 179 h 259"/>
                <a:gd name="T16" fmla="*/ 140 w 140"/>
                <a:gd name="T17" fmla="*/ 0 h 259"/>
                <a:gd name="T18" fmla="*/ 113 w 140"/>
                <a:gd name="T19" fmla="*/ 0 h 259"/>
                <a:gd name="T20" fmla="*/ 113 w 140"/>
                <a:gd name="T21" fmla="*/ 17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259">
                  <a:moveTo>
                    <a:pt x="113" y="179"/>
                  </a:moveTo>
                  <a:cubicBezTo>
                    <a:pt x="113" y="211"/>
                    <a:pt x="104" y="235"/>
                    <a:pt x="71" y="235"/>
                  </a:cubicBezTo>
                  <a:cubicBezTo>
                    <a:pt x="37" y="235"/>
                    <a:pt x="29" y="207"/>
                    <a:pt x="29" y="17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227"/>
                    <a:pt x="18" y="259"/>
                    <a:pt x="70" y="259"/>
                  </a:cubicBezTo>
                  <a:cubicBezTo>
                    <a:pt x="123" y="259"/>
                    <a:pt x="140" y="226"/>
                    <a:pt x="140" y="179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3" y="0"/>
                    <a:pt x="113" y="0"/>
                    <a:pt x="113" y="0"/>
                  </a:cubicBezTo>
                  <a:lnTo>
                    <a:pt x="113" y="179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8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2940" y="1565"/>
              <a:ext cx="173" cy="312"/>
            </a:xfrm>
            <a:custGeom>
              <a:avLst/>
              <a:gdLst>
                <a:gd name="T0" fmla="*/ 0 w 173"/>
                <a:gd name="T1" fmla="*/ 30 h 312"/>
                <a:gd name="T2" fmla="*/ 70 w 173"/>
                <a:gd name="T3" fmla="*/ 30 h 312"/>
                <a:gd name="T4" fmla="*/ 70 w 173"/>
                <a:gd name="T5" fmla="*/ 312 h 312"/>
                <a:gd name="T6" fmla="*/ 104 w 173"/>
                <a:gd name="T7" fmla="*/ 312 h 312"/>
                <a:gd name="T8" fmla="*/ 104 w 173"/>
                <a:gd name="T9" fmla="*/ 30 h 312"/>
                <a:gd name="T10" fmla="*/ 173 w 173"/>
                <a:gd name="T11" fmla="*/ 30 h 312"/>
                <a:gd name="T12" fmla="*/ 173 w 173"/>
                <a:gd name="T13" fmla="*/ 0 h 312"/>
                <a:gd name="T14" fmla="*/ 0 w 173"/>
                <a:gd name="T15" fmla="*/ 0 h 312"/>
                <a:gd name="T16" fmla="*/ 0 w 173"/>
                <a:gd name="T17" fmla="*/ 3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312">
                  <a:moveTo>
                    <a:pt x="0" y="30"/>
                  </a:moveTo>
                  <a:lnTo>
                    <a:pt x="70" y="30"/>
                  </a:lnTo>
                  <a:lnTo>
                    <a:pt x="70" y="312"/>
                  </a:lnTo>
                  <a:lnTo>
                    <a:pt x="104" y="312"/>
                  </a:lnTo>
                  <a:lnTo>
                    <a:pt x="104" y="30"/>
                  </a:lnTo>
                  <a:lnTo>
                    <a:pt x="173" y="3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8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217" y="1565"/>
              <a:ext cx="34" cy="31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8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3352" y="1565"/>
              <a:ext cx="199" cy="312"/>
            </a:xfrm>
            <a:custGeom>
              <a:avLst/>
              <a:gdLst>
                <a:gd name="T0" fmla="*/ 105 w 163"/>
                <a:gd name="T1" fmla="*/ 121 h 255"/>
                <a:gd name="T2" fmla="*/ 81 w 163"/>
                <a:gd name="T3" fmla="*/ 225 h 255"/>
                <a:gd name="T4" fmla="*/ 80 w 163"/>
                <a:gd name="T5" fmla="*/ 225 h 255"/>
                <a:gd name="T6" fmla="*/ 58 w 163"/>
                <a:gd name="T7" fmla="*/ 121 h 255"/>
                <a:gd name="T8" fmla="*/ 30 w 163"/>
                <a:gd name="T9" fmla="*/ 0 h 255"/>
                <a:gd name="T10" fmla="*/ 0 w 163"/>
                <a:gd name="T11" fmla="*/ 0 h 255"/>
                <a:gd name="T12" fmla="*/ 63 w 163"/>
                <a:gd name="T13" fmla="*/ 255 h 255"/>
                <a:gd name="T14" fmla="*/ 97 w 163"/>
                <a:gd name="T15" fmla="*/ 255 h 255"/>
                <a:gd name="T16" fmla="*/ 163 w 163"/>
                <a:gd name="T17" fmla="*/ 0 h 255"/>
                <a:gd name="T18" fmla="*/ 134 w 163"/>
                <a:gd name="T19" fmla="*/ 0 h 255"/>
                <a:gd name="T20" fmla="*/ 105 w 163"/>
                <a:gd name="T21" fmla="*/ 12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55">
                  <a:moveTo>
                    <a:pt x="105" y="121"/>
                  </a:moveTo>
                  <a:cubicBezTo>
                    <a:pt x="96" y="157"/>
                    <a:pt x="84" y="203"/>
                    <a:pt x="81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6" y="201"/>
                    <a:pt x="67" y="156"/>
                    <a:pt x="58" y="1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55"/>
                    <a:pt x="63" y="255"/>
                    <a:pt x="63" y="255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05" y="12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8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3649" y="1565"/>
              <a:ext cx="145" cy="312"/>
            </a:xfrm>
            <a:custGeom>
              <a:avLst/>
              <a:gdLst>
                <a:gd name="T0" fmla="*/ 145 w 145"/>
                <a:gd name="T1" fmla="*/ 30 h 312"/>
                <a:gd name="T2" fmla="*/ 145 w 145"/>
                <a:gd name="T3" fmla="*/ 0 h 312"/>
                <a:gd name="T4" fmla="*/ 0 w 145"/>
                <a:gd name="T5" fmla="*/ 0 h 312"/>
                <a:gd name="T6" fmla="*/ 0 w 145"/>
                <a:gd name="T7" fmla="*/ 312 h 312"/>
                <a:gd name="T8" fmla="*/ 145 w 145"/>
                <a:gd name="T9" fmla="*/ 312 h 312"/>
                <a:gd name="T10" fmla="*/ 145 w 145"/>
                <a:gd name="T11" fmla="*/ 282 h 312"/>
                <a:gd name="T12" fmla="*/ 34 w 145"/>
                <a:gd name="T13" fmla="*/ 282 h 312"/>
                <a:gd name="T14" fmla="*/ 34 w 145"/>
                <a:gd name="T15" fmla="*/ 162 h 312"/>
                <a:gd name="T16" fmla="*/ 138 w 145"/>
                <a:gd name="T17" fmla="*/ 162 h 312"/>
                <a:gd name="T18" fmla="*/ 138 w 145"/>
                <a:gd name="T19" fmla="*/ 132 h 312"/>
                <a:gd name="T20" fmla="*/ 34 w 145"/>
                <a:gd name="T21" fmla="*/ 132 h 312"/>
                <a:gd name="T22" fmla="*/ 34 w 145"/>
                <a:gd name="T23" fmla="*/ 30 h 312"/>
                <a:gd name="T24" fmla="*/ 145 w 145"/>
                <a:gd name="T25" fmla="*/ 3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312">
                  <a:moveTo>
                    <a:pt x="145" y="30"/>
                  </a:moveTo>
                  <a:lnTo>
                    <a:pt x="145" y="0"/>
                  </a:lnTo>
                  <a:lnTo>
                    <a:pt x="0" y="0"/>
                  </a:lnTo>
                  <a:lnTo>
                    <a:pt x="0" y="312"/>
                  </a:lnTo>
                  <a:lnTo>
                    <a:pt x="145" y="312"/>
                  </a:lnTo>
                  <a:lnTo>
                    <a:pt x="145" y="282"/>
                  </a:lnTo>
                  <a:lnTo>
                    <a:pt x="34" y="282"/>
                  </a:lnTo>
                  <a:lnTo>
                    <a:pt x="34" y="162"/>
                  </a:lnTo>
                  <a:lnTo>
                    <a:pt x="138" y="162"/>
                  </a:lnTo>
                  <a:lnTo>
                    <a:pt x="138" y="132"/>
                  </a:lnTo>
                  <a:lnTo>
                    <a:pt x="34" y="132"/>
                  </a:lnTo>
                  <a:lnTo>
                    <a:pt x="34" y="30"/>
                  </a:lnTo>
                  <a:lnTo>
                    <a:pt x="145" y="3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8"/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2807" y="1565"/>
              <a:ext cx="35" cy="31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8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005" y="1565"/>
              <a:ext cx="179" cy="312"/>
            </a:xfrm>
            <a:custGeom>
              <a:avLst/>
              <a:gdLst>
                <a:gd name="T0" fmla="*/ 121 w 147"/>
                <a:gd name="T1" fmla="*/ 97 h 255"/>
                <a:gd name="T2" fmla="*/ 123 w 147"/>
                <a:gd name="T3" fmla="*/ 211 h 255"/>
                <a:gd name="T4" fmla="*/ 123 w 147"/>
                <a:gd name="T5" fmla="*/ 211 h 255"/>
                <a:gd name="T6" fmla="*/ 120 w 147"/>
                <a:gd name="T7" fmla="*/ 205 h 255"/>
                <a:gd name="T8" fmla="*/ 35 w 147"/>
                <a:gd name="T9" fmla="*/ 0 h 255"/>
                <a:gd name="T10" fmla="*/ 0 w 147"/>
                <a:gd name="T11" fmla="*/ 0 h 255"/>
                <a:gd name="T12" fmla="*/ 0 w 147"/>
                <a:gd name="T13" fmla="*/ 255 h 255"/>
                <a:gd name="T14" fmla="*/ 26 w 147"/>
                <a:gd name="T15" fmla="*/ 255 h 255"/>
                <a:gd name="T16" fmla="*/ 26 w 147"/>
                <a:gd name="T17" fmla="*/ 155 h 255"/>
                <a:gd name="T18" fmla="*/ 24 w 147"/>
                <a:gd name="T19" fmla="*/ 36 h 255"/>
                <a:gd name="T20" fmla="*/ 24 w 147"/>
                <a:gd name="T21" fmla="*/ 36 h 255"/>
                <a:gd name="T22" fmla="*/ 25 w 147"/>
                <a:gd name="T23" fmla="*/ 37 h 255"/>
                <a:gd name="T24" fmla="*/ 27 w 147"/>
                <a:gd name="T25" fmla="*/ 43 h 255"/>
                <a:gd name="T26" fmla="*/ 114 w 147"/>
                <a:gd name="T27" fmla="*/ 255 h 255"/>
                <a:gd name="T28" fmla="*/ 147 w 147"/>
                <a:gd name="T29" fmla="*/ 255 h 255"/>
                <a:gd name="T30" fmla="*/ 147 w 147"/>
                <a:gd name="T31" fmla="*/ 0 h 255"/>
                <a:gd name="T32" fmla="*/ 121 w 147"/>
                <a:gd name="T33" fmla="*/ 0 h 255"/>
                <a:gd name="T34" fmla="*/ 121 w 147"/>
                <a:gd name="T35" fmla="*/ 9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55">
                  <a:moveTo>
                    <a:pt x="121" y="97"/>
                  </a:moveTo>
                  <a:cubicBezTo>
                    <a:pt x="121" y="139"/>
                    <a:pt x="121" y="177"/>
                    <a:pt x="123" y="211"/>
                  </a:cubicBezTo>
                  <a:cubicBezTo>
                    <a:pt x="123" y="211"/>
                    <a:pt x="123" y="211"/>
                    <a:pt x="123" y="211"/>
                  </a:cubicBezTo>
                  <a:cubicBezTo>
                    <a:pt x="122" y="210"/>
                    <a:pt x="121" y="208"/>
                    <a:pt x="120" y="205"/>
                  </a:cubicBezTo>
                  <a:cubicBezTo>
                    <a:pt x="97" y="143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6" y="155"/>
                    <a:pt x="26" y="155"/>
                    <a:pt x="26" y="155"/>
                  </a:cubicBezTo>
                  <a:cubicBezTo>
                    <a:pt x="26" y="109"/>
                    <a:pt x="26" y="68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5" y="36"/>
                    <a:pt x="25" y="37"/>
                  </a:cubicBezTo>
                  <a:cubicBezTo>
                    <a:pt x="25" y="38"/>
                    <a:pt x="26" y="40"/>
                    <a:pt x="27" y="43"/>
                  </a:cubicBezTo>
                  <a:cubicBezTo>
                    <a:pt x="44" y="86"/>
                    <a:pt x="114" y="255"/>
                    <a:pt x="114" y="255"/>
                  </a:cubicBezTo>
                  <a:cubicBezTo>
                    <a:pt x="147" y="255"/>
                    <a:pt x="147" y="255"/>
                    <a:pt x="147" y="255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121" y="97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8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2756" y="1358"/>
              <a:ext cx="137" cy="136"/>
            </a:xfrm>
            <a:custGeom>
              <a:avLst/>
              <a:gdLst>
                <a:gd name="T0" fmla="*/ 56 w 112"/>
                <a:gd name="T1" fmla="*/ 0 h 111"/>
                <a:gd name="T2" fmla="*/ 0 w 112"/>
                <a:gd name="T3" fmla="*/ 56 h 111"/>
                <a:gd name="T4" fmla="*/ 56 w 112"/>
                <a:gd name="T5" fmla="*/ 111 h 111"/>
                <a:gd name="T6" fmla="*/ 112 w 112"/>
                <a:gd name="T7" fmla="*/ 56 h 111"/>
                <a:gd name="T8" fmla="*/ 56 w 112"/>
                <a:gd name="T9" fmla="*/ 0 h 111"/>
                <a:gd name="T10" fmla="*/ 56 w 112"/>
                <a:gd name="T11" fmla="*/ 85 h 111"/>
                <a:gd name="T12" fmla="*/ 27 w 112"/>
                <a:gd name="T13" fmla="*/ 56 h 111"/>
                <a:gd name="T14" fmla="*/ 56 w 112"/>
                <a:gd name="T15" fmla="*/ 27 h 111"/>
                <a:gd name="T16" fmla="*/ 85 w 112"/>
                <a:gd name="T17" fmla="*/ 56 h 111"/>
                <a:gd name="T18" fmla="*/ 56 w 112"/>
                <a:gd name="T19" fmla="*/ 8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1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1"/>
                    <a:pt x="56" y="111"/>
                  </a:cubicBezTo>
                  <a:cubicBezTo>
                    <a:pt x="87" y="111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85"/>
                  </a:moveTo>
                  <a:cubicBezTo>
                    <a:pt x="40" y="85"/>
                    <a:pt x="27" y="72"/>
                    <a:pt x="27" y="56"/>
                  </a:cubicBezTo>
                  <a:cubicBezTo>
                    <a:pt x="27" y="40"/>
                    <a:pt x="40" y="27"/>
                    <a:pt x="56" y="27"/>
                  </a:cubicBezTo>
                  <a:cubicBezTo>
                    <a:pt x="72" y="27"/>
                    <a:pt x="85" y="40"/>
                    <a:pt x="85" y="56"/>
                  </a:cubicBezTo>
                  <a:cubicBezTo>
                    <a:pt x="85" y="72"/>
                    <a:pt x="72" y="85"/>
                    <a:pt x="56" y="85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8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3830" y="1836"/>
              <a:ext cx="31" cy="41"/>
            </a:xfrm>
            <a:custGeom>
              <a:avLst/>
              <a:gdLst>
                <a:gd name="T0" fmla="*/ 20 w 31"/>
                <a:gd name="T1" fmla="*/ 7 h 41"/>
                <a:gd name="T2" fmla="*/ 20 w 31"/>
                <a:gd name="T3" fmla="*/ 41 h 41"/>
                <a:gd name="T4" fmla="*/ 11 w 31"/>
                <a:gd name="T5" fmla="*/ 41 h 41"/>
                <a:gd name="T6" fmla="*/ 11 w 31"/>
                <a:gd name="T7" fmla="*/ 7 h 41"/>
                <a:gd name="T8" fmla="*/ 0 w 31"/>
                <a:gd name="T9" fmla="*/ 7 h 41"/>
                <a:gd name="T10" fmla="*/ 0 w 31"/>
                <a:gd name="T11" fmla="*/ 0 h 41"/>
                <a:gd name="T12" fmla="*/ 31 w 31"/>
                <a:gd name="T13" fmla="*/ 0 h 41"/>
                <a:gd name="T14" fmla="*/ 31 w 31"/>
                <a:gd name="T15" fmla="*/ 7 h 41"/>
                <a:gd name="T16" fmla="*/ 20 w 31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1">
                  <a:moveTo>
                    <a:pt x="20" y="7"/>
                  </a:moveTo>
                  <a:lnTo>
                    <a:pt x="20" y="41"/>
                  </a:lnTo>
                  <a:lnTo>
                    <a:pt x="11" y="41"/>
                  </a:lnTo>
                  <a:lnTo>
                    <a:pt x="11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8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867" y="1836"/>
              <a:ext cx="38" cy="41"/>
            </a:xfrm>
            <a:custGeom>
              <a:avLst/>
              <a:gdLst>
                <a:gd name="T0" fmla="*/ 29 w 38"/>
                <a:gd name="T1" fmla="*/ 41 h 41"/>
                <a:gd name="T2" fmla="*/ 29 w 38"/>
                <a:gd name="T3" fmla="*/ 17 h 41"/>
                <a:gd name="T4" fmla="*/ 22 w 38"/>
                <a:gd name="T5" fmla="*/ 33 h 41"/>
                <a:gd name="T6" fmla="*/ 16 w 38"/>
                <a:gd name="T7" fmla="*/ 33 h 41"/>
                <a:gd name="T8" fmla="*/ 9 w 38"/>
                <a:gd name="T9" fmla="*/ 17 h 41"/>
                <a:gd name="T10" fmla="*/ 9 w 38"/>
                <a:gd name="T11" fmla="*/ 41 h 41"/>
                <a:gd name="T12" fmla="*/ 0 w 38"/>
                <a:gd name="T13" fmla="*/ 41 h 41"/>
                <a:gd name="T14" fmla="*/ 0 w 38"/>
                <a:gd name="T15" fmla="*/ 0 h 41"/>
                <a:gd name="T16" fmla="*/ 9 w 38"/>
                <a:gd name="T17" fmla="*/ 0 h 41"/>
                <a:gd name="T18" fmla="*/ 20 w 38"/>
                <a:gd name="T19" fmla="*/ 22 h 41"/>
                <a:gd name="T20" fmla="*/ 29 w 38"/>
                <a:gd name="T21" fmla="*/ 0 h 41"/>
                <a:gd name="T22" fmla="*/ 38 w 38"/>
                <a:gd name="T23" fmla="*/ 0 h 41"/>
                <a:gd name="T24" fmla="*/ 38 w 38"/>
                <a:gd name="T25" fmla="*/ 41 h 41"/>
                <a:gd name="T26" fmla="*/ 29 w 38"/>
                <a:gd name="T2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1">
                  <a:moveTo>
                    <a:pt x="29" y="41"/>
                  </a:moveTo>
                  <a:lnTo>
                    <a:pt x="29" y="17"/>
                  </a:lnTo>
                  <a:lnTo>
                    <a:pt x="22" y="33"/>
                  </a:lnTo>
                  <a:lnTo>
                    <a:pt x="16" y="33"/>
                  </a:lnTo>
                  <a:lnTo>
                    <a:pt x="9" y="17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9" y="0"/>
                  </a:lnTo>
                  <a:lnTo>
                    <a:pt x="20" y="22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38" y="41"/>
                  </a:lnTo>
                  <a:lnTo>
                    <a:pt x="29" y="4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8"/>
            </a:p>
          </p:txBody>
        </p:sp>
      </p:grpSp>
    </p:spTree>
    <p:extLst>
      <p:ext uri="{BB962C8B-B14F-4D97-AF65-F5344CB8AC3E}">
        <p14:creationId xmlns:p14="http://schemas.microsoft.com/office/powerpoint/2010/main" val="70949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BA46B90-5B15-420E-85C3-52E91F254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8057C7C-075F-48C5-AE37-ABFB20BC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A7393B6-CB01-413A-A7A8-5946BE83D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3F68B94-ACD7-40C2-B4B2-9964819FA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0E5607-3026-4F14-9E4E-5F2CDC2A4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74B5AFD-49BF-47C2-9995-F50C84086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B456AC0-AB03-4BFC-B91A-5008C2BA5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0102F05-5532-4B91-8A3C-7ADA2FD6F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077D0F-176E-4E94-A850-E1701F7EA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4BC98D6-AB7A-4530-AA81-D20A0AAAB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1F61880-88FA-458E-9AED-C1D9C37D0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4FA8627-C62F-47D3-BDFA-5C962C65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67578AD-FEC4-436A-B283-5AC218C51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C4B0DB5-2CA0-47A0-BD62-CAA0DF117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FC6FBE0-7FE3-44A9-A7F6-68A8D5BA9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E9330B-C905-4947-BDDA-AF51D86A8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C6893B-2AEB-4825-90E7-39607973C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3FEE4E-FE49-4C27-9B6B-364C5C914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1A6D67-67F5-4C2A-B2D3-3EAC7A7A2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D75A86-5AA3-477E-9542-0169E7872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ED0F5CE-E213-4AF1-860C-9C7E0127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7B1DA97-D0B5-42F7-9CA1-D6ACDA8A2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AC7151D-1216-4228-840D-0E01F5897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A5EE8C-5D95-44DD-BE83-EAEB9E8A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3682F60-96E0-4FE1-9038-C1FE72A1E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421867-6BE7-4786-A8FB-EC10970D90E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5E97BB-523B-475C-B2DF-9C1258CF8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FE457FF-8F05-45A0-A5A4-ACE0FE9E2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79CDC2E-B09B-4A89-9024-4992AF6C1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5" r:id="rId3"/>
    <p:sldLayoutId id="2147483651" r:id="rId4"/>
    <p:sldLayoutId id="2147483666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2" r:id="rId11"/>
    <p:sldLayoutId id="2147483663" r:id="rId12"/>
    <p:sldLayoutId id="2147483671" r:id="rId13"/>
    <p:sldLayoutId id="2147483673" r:id="rId14"/>
    <p:sldLayoutId id="2147483674" r:id="rId15"/>
    <p:sldLayoutId id="2147483675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9.w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57F02-9D44-4296-983D-EC5556B81D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Indications validées </a:t>
            </a:r>
            <a:br>
              <a:rPr lang="fr-FR" dirty="0"/>
            </a:br>
            <a:r>
              <a:rPr lang="fr-FR" dirty="0"/>
              <a:t>en chirurgie robotique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0728C7-7803-4D12-8701-42264386A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Professeur Morgan </a:t>
            </a:r>
            <a:r>
              <a:rPr lang="fr-FR" dirty="0" err="1"/>
              <a:t>Rouprêt</a:t>
            </a:r>
            <a:endParaRPr lang="fr-FR" dirty="0"/>
          </a:p>
          <a:p>
            <a:r>
              <a:rPr lang="fr-FR" dirty="0"/>
              <a:t>APHP Sorbonne Université – Pitié </a:t>
            </a:r>
            <a:r>
              <a:rPr lang="fr-FR" dirty="0" err="1"/>
              <a:t>Salpétrière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F5D822-64C6-41DE-9C34-1029471AE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4C3696-A1BC-497C-A3C2-7C7A858C4B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28AA4B-D7D2-4A02-A0B6-B0F2462C8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  <p:pic>
        <p:nvPicPr>
          <p:cNvPr id="7" name="Image 10" descr="Image 2.jpg">
            <a:extLst>
              <a:ext uri="{FF2B5EF4-FFF2-40B4-BE49-F238E27FC236}">
                <a16:creationId xmlns:a16="http://schemas.microsoft.com/office/drawing/2014/main" id="{C6268630-E98A-F14A-A34B-BB70A1FD4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43" y="1990349"/>
            <a:ext cx="2659694" cy="49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B756D63-4FC4-CC4B-A80F-DF682C7E2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2" y="1893700"/>
            <a:ext cx="2014631" cy="8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15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0B511B-5F37-4A96-9211-D3D43236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314C28-25E9-4161-9909-FAC88B96DD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05F2C2-5A15-4120-BF25-A41D77204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9A305F1-8961-AD4C-8FE9-BF89F7C2F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4" y="334460"/>
            <a:ext cx="11344940" cy="60120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036713F-AEAE-FA48-BA40-339006695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14" y="1379611"/>
            <a:ext cx="6076507" cy="471652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588B242-8DAE-064F-9E40-EEBD2205E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271" y="2441962"/>
            <a:ext cx="6680495" cy="372381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F624584-55C3-D745-A754-5E71D9E68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572" y="935664"/>
            <a:ext cx="4173458" cy="592233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85DC853-C23C-6D49-B9CF-64B98C487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1608" y="2652232"/>
            <a:ext cx="5321300" cy="24892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95A989C-6DC9-8A4B-B942-F6B2AF0FDB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9697" y="2824895"/>
            <a:ext cx="6458540" cy="225047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A956F44-F7DD-294F-B43A-EE3388A92B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301" y="2751868"/>
            <a:ext cx="4897247" cy="24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1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63" y="217017"/>
            <a:ext cx="10561320" cy="811668"/>
          </a:xfrm>
        </p:spPr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établissements</a:t>
            </a:r>
            <a:r>
              <a:rPr lang="en-US" dirty="0"/>
              <a:t> </a:t>
            </a:r>
            <a:r>
              <a:rPr lang="en-US" dirty="0" err="1"/>
              <a:t>équipés</a:t>
            </a:r>
            <a:r>
              <a:rPr lang="en-US" dirty="0"/>
              <a:t> d’un robot: diminution </a:t>
            </a:r>
            <a:r>
              <a:rPr lang="en-US" dirty="0" err="1"/>
              <a:t>nette</a:t>
            </a:r>
            <a:r>
              <a:rPr lang="en-US" dirty="0"/>
              <a:t> de la </a:t>
            </a:r>
            <a:r>
              <a:rPr lang="en-US" dirty="0" err="1"/>
              <a:t>chirurgie</a:t>
            </a:r>
            <a:r>
              <a:rPr lang="en-US" dirty="0"/>
              <a:t> ouverte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6786" y="5804555"/>
            <a:ext cx="3969133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399" i="1" dirty="0">
                <a:solidFill>
                  <a:prstClr val="black"/>
                </a:solidFill>
                <a:latin typeface="Times" pitchFamily="18" charset="0"/>
                <a:cs typeface="Arial" charset="0"/>
              </a:rPr>
              <a:t>Source : bases PMSI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80947" y="5489617"/>
            <a:ext cx="8180156" cy="5845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599" dirty="0" err="1">
                <a:solidFill>
                  <a:prstClr val="black"/>
                </a:solidFill>
                <a:latin typeface="Calibri"/>
              </a:rPr>
              <a:t>Données</a:t>
            </a:r>
            <a:r>
              <a:rPr lang="en-US" sz="1599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Calibri"/>
              </a:rPr>
              <a:t>observées</a:t>
            </a:r>
            <a:r>
              <a:rPr lang="en-US" sz="1599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Calibri"/>
              </a:rPr>
              <a:t>dans</a:t>
            </a:r>
            <a:r>
              <a:rPr lang="en-US" sz="1599" dirty="0">
                <a:solidFill>
                  <a:prstClr val="black"/>
                </a:solidFill>
                <a:latin typeface="Calibri"/>
              </a:rPr>
              <a:t> les </a:t>
            </a:r>
            <a:r>
              <a:rPr lang="en-US" sz="1599" dirty="0" err="1">
                <a:solidFill>
                  <a:prstClr val="black"/>
                </a:solidFill>
                <a:latin typeface="Calibri"/>
              </a:rPr>
              <a:t>établissements</a:t>
            </a:r>
            <a:r>
              <a:rPr lang="en-US" sz="1599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Calibri"/>
              </a:rPr>
              <a:t>ayant</a:t>
            </a:r>
            <a:r>
              <a:rPr lang="en-US" sz="1599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Calibri"/>
              </a:rPr>
              <a:t>adopté</a:t>
            </a:r>
            <a:r>
              <a:rPr lang="en-US" sz="1599" dirty="0">
                <a:solidFill>
                  <a:prstClr val="black"/>
                </a:solidFill>
                <a:latin typeface="Calibri"/>
              </a:rPr>
              <a:t> la </a:t>
            </a:r>
            <a:r>
              <a:rPr lang="en-US" sz="1599" dirty="0" err="1">
                <a:solidFill>
                  <a:prstClr val="black"/>
                </a:solidFill>
                <a:latin typeface="Calibri"/>
              </a:rPr>
              <a:t>chirurgie</a:t>
            </a:r>
            <a:r>
              <a:rPr lang="en-US" sz="1599" dirty="0">
                <a:solidFill>
                  <a:prstClr val="black"/>
                </a:solidFill>
                <a:latin typeface="Calibri"/>
              </a:rPr>
              <a:t> robot-</a:t>
            </a:r>
            <a:r>
              <a:rPr lang="en-US" sz="1599" dirty="0" err="1">
                <a:solidFill>
                  <a:prstClr val="black"/>
                </a:solidFill>
                <a:latin typeface="Calibri"/>
              </a:rPr>
              <a:t>assistée</a:t>
            </a:r>
            <a:r>
              <a:rPr lang="en-US" sz="1599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Calibri"/>
              </a:rPr>
              <a:t>comme</a:t>
            </a:r>
            <a:r>
              <a:rPr lang="en-US" sz="1599" dirty="0">
                <a:solidFill>
                  <a:prstClr val="black"/>
                </a:solidFill>
                <a:latin typeface="Calibri"/>
              </a:rPr>
              <a:t> technique mini-invasive de reference.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4958" y="1918535"/>
            <a:ext cx="472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de chirurgie ouverte - Prostatectomie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4314" y="1885986"/>
            <a:ext cx="4770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de chirurgie ouverte - Néphrectomie partielle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62117" y="1518719"/>
            <a:ext cx="241294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fr-FR" sz="1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Hôpitaux avec systèmes da Vinci</a:t>
            </a:r>
            <a:r>
              <a:rPr lang="fr-FR" sz="1067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fr-FR" sz="1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52508" y="1482329"/>
            <a:ext cx="222656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fr-FR" sz="1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Hôpitaux sans système da Vinci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1325363" y="2126280"/>
          <a:ext cx="5123612" cy="332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757593" y="2967454"/>
            <a:ext cx="865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Times" pitchFamily="18" charset="0"/>
                <a:cs typeface="Arial" charset="0"/>
              </a:rPr>
              <a:t>50%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57593" y="4461217"/>
            <a:ext cx="865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4F81BD"/>
                </a:solidFill>
                <a:latin typeface="Times" pitchFamily="18" charset="0"/>
                <a:cs typeface="Arial" charset="0"/>
              </a:rPr>
              <a:t>7%</a:t>
            </a:r>
          </a:p>
        </p:txBody>
      </p:sp>
      <p:graphicFrame>
        <p:nvGraphicFramePr>
          <p:cNvPr id="25" name="Chart 24"/>
          <p:cNvGraphicFramePr>
            <a:graphicFrameLocks/>
          </p:cNvGraphicFramePr>
          <p:nvPr/>
        </p:nvGraphicFramePr>
        <p:xfrm>
          <a:off x="6576027" y="2049993"/>
          <a:ext cx="5088084" cy="33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1180565" y="2541426"/>
            <a:ext cx="865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Times" pitchFamily="18" charset="0"/>
                <a:cs typeface="Arial" charset="0"/>
              </a:rPr>
              <a:t>63%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80565" y="4010885"/>
            <a:ext cx="865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4F81BD"/>
                </a:solidFill>
                <a:latin typeface="Times" pitchFamily="18" charset="0"/>
                <a:cs typeface="Arial" charset="0"/>
              </a:rPr>
              <a:t>22%</a:t>
            </a:r>
          </a:p>
        </p:txBody>
      </p:sp>
      <p:sp>
        <p:nvSpPr>
          <p:cNvPr id="28" name="Oval 27"/>
          <p:cNvSpPr/>
          <p:nvPr/>
        </p:nvSpPr>
        <p:spPr>
          <a:xfrm>
            <a:off x="5125031" y="1487415"/>
            <a:ext cx="121920" cy="121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112296" y="1439457"/>
            <a:ext cx="121920" cy="12192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>
            <a:endCxn id="18" idx="1"/>
          </p:cNvCxnSpPr>
          <p:nvPr/>
        </p:nvCxnSpPr>
        <p:spPr>
          <a:xfrm flipV="1">
            <a:off x="5031785" y="1646992"/>
            <a:ext cx="430332" cy="153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21258" y="1672973"/>
            <a:ext cx="43033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4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2"/>
    </mc:Choice>
    <mc:Fallback xmlns="">
      <p:transition spd="slow" advTm="8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Europe : adoption de la </a:t>
            </a:r>
            <a:r>
              <a:rPr lang="en-US" dirty="0" err="1"/>
              <a:t>chirurgie</a:t>
            </a:r>
            <a:r>
              <a:rPr lang="en-US" dirty="0"/>
              <a:t> robot-</a:t>
            </a:r>
            <a:r>
              <a:rPr lang="en-US" dirty="0" err="1"/>
              <a:t>assistée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urologie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646" y="1643377"/>
            <a:ext cx="8592277" cy="5126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67" y="1733483"/>
            <a:ext cx="8496267" cy="5036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8560" y="3891281"/>
            <a:ext cx="914400" cy="2358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933" b="1" dirty="0">
                <a:solidFill>
                  <a:prstClr val="black"/>
                </a:solidFill>
                <a:latin typeface="Times" pitchFamily="18" charset="0"/>
                <a:cs typeface="Arial" charset="0"/>
              </a:rPr>
              <a:t>47% France</a:t>
            </a:r>
            <a:endParaRPr lang="fr-FR" sz="933" b="1" dirty="0">
              <a:solidFill>
                <a:prstClr val="black"/>
              </a:solidFill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8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09" y="257098"/>
            <a:ext cx="10561320" cy="81166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Urologie</a:t>
            </a:r>
            <a:r>
              <a:rPr lang="en-US" dirty="0"/>
              <a:t> : </a:t>
            </a:r>
            <a:r>
              <a:rPr lang="en-US" dirty="0" err="1"/>
              <a:t>une</a:t>
            </a:r>
            <a:r>
              <a:rPr lang="en-US" dirty="0"/>
              <a:t> bascule de la </a:t>
            </a:r>
            <a:r>
              <a:rPr lang="en-US" dirty="0" err="1"/>
              <a:t>chirurgie</a:t>
            </a:r>
            <a:r>
              <a:rPr lang="en-US" dirty="0"/>
              <a:t> ouverte </a:t>
            </a:r>
            <a:r>
              <a:rPr lang="en-US" dirty="0" err="1"/>
              <a:t>vers</a:t>
            </a:r>
            <a:r>
              <a:rPr lang="en-US" dirty="0"/>
              <a:t> le mini-invasive: la </a:t>
            </a:r>
            <a:r>
              <a:rPr lang="en-US" dirty="0" err="1"/>
              <a:t>chirurgie</a:t>
            </a:r>
            <a:r>
              <a:rPr lang="en-US" dirty="0"/>
              <a:t> robot-</a:t>
            </a:r>
            <a:r>
              <a:rPr lang="en-US" dirty="0" err="1"/>
              <a:t>assistée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/>
        </p:nvGraphicFramePr>
        <p:xfrm>
          <a:off x="94341" y="1429040"/>
          <a:ext cx="5913120" cy="354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6156960" y="1429040"/>
          <a:ext cx="5913120" cy="354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1418669" y="5128778"/>
            <a:ext cx="3018720" cy="1020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DMS (2018)</a:t>
            </a:r>
          </a:p>
          <a:p>
            <a:pPr marL="380990" indent="-38099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Calibri"/>
              </a:rPr>
              <a:t>Ouvert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: 8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jours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380990" indent="-38099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Calibri"/>
              </a:rPr>
              <a:t>Coelio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: 5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jours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380990" indent="-38099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Robot : 4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jours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/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ambu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69488" y="5118696"/>
            <a:ext cx="3023616" cy="1024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DMS (2018)</a:t>
            </a:r>
          </a:p>
          <a:p>
            <a:pPr marL="380990" indent="-38099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Calibri"/>
              </a:rPr>
              <a:t>Ouvert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: 7,7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jours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380990" indent="-38099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Calibri"/>
              </a:rPr>
              <a:t>Coelio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: 4,9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jours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380990" indent="-38099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Robot : 4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jours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/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ambu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0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370969" y="4465419"/>
            <a:ext cx="2264040" cy="765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DMS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Ouvert</a:t>
            </a:r>
            <a:r>
              <a:rPr lang="en-US" sz="1200" dirty="0"/>
              <a:t> : 7,8 </a:t>
            </a:r>
            <a:r>
              <a:rPr lang="en-US" sz="1200" dirty="0" err="1"/>
              <a:t>jours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Coelio</a:t>
            </a:r>
            <a:r>
              <a:rPr lang="en-US" sz="1200" dirty="0"/>
              <a:t> : 6 </a:t>
            </a:r>
            <a:r>
              <a:rPr lang="en-US" sz="1200" dirty="0" err="1"/>
              <a:t>jours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Robot : 3,8 </a:t>
            </a:r>
            <a:r>
              <a:rPr lang="en-US" sz="1200" dirty="0" err="1"/>
              <a:t>jours</a:t>
            </a:r>
            <a:r>
              <a:rPr lang="en-US" sz="1200" dirty="0"/>
              <a:t> / </a:t>
            </a:r>
            <a:r>
              <a:rPr lang="en-US" sz="1200" dirty="0" err="1"/>
              <a:t>ambu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070280" y="4457858"/>
            <a:ext cx="2267712" cy="768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DMS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Ouvert</a:t>
            </a:r>
            <a:r>
              <a:rPr lang="en-US" sz="1200" dirty="0"/>
              <a:t> : 7,4 </a:t>
            </a:r>
            <a:r>
              <a:rPr lang="en-US" sz="1200" dirty="0" err="1"/>
              <a:t>jours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Coelio</a:t>
            </a:r>
            <a:r>
              <a:rPr lang="en-US" sz="1200" dirty="0"/>
              <a:t> : 5,6 </a:t>
            </a:r>
            <a:r>
              <a:rPr lang="en-US" sz="1200" dirty="0" err="1"/>
              <a:t>jours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Robot : 4,2 </a:t>
            </a:r>
            <a:r>
              <a:rPr lang="en-US" sz="1200" dirty="0" err="1"/>
              <a:t>jours</a:t>
            </a:r>
            <a:r>
              <a:rPr lang="en-US" sz="1200" dirty="0"/>
              <a:t> / </a:t>
            </a:r>
            <a:r>
              <a:rPr lang="en-US" sz="1200" dirty="0" err="1"/>
              <a:t>ambu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84" y="1020792"/>
            <a:ext cx="5566467" cy="3340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373" y="1065866"/>
            <a:ext cx="5491362" cy="32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1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4739" y="4653188"/>
            <a:ext cx="2267712" cy="768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DMS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Ouvert</a:t>
            </a:r>
            <a:r>
              <a:rPr lang="en-US" sz="1200" dirty="0"/>
              <a:t> : 17,4 </a:t>
            </a:r>
            <a:r>
              <a:rPr lang="en-US" sz="1200" dirty="0" err="1"/>
              <a:t>jours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Coelio</a:t>
            </a:r>
            <a:r>
              <a:rPr lang="en-US" sz="1200" dirty="0"/>
              <a:t> : 10,9 </a:t>
            </a:r>
            <a:r>
              <a:rPr lang="en-US" sz="1200" dirty="0" err="1"/>
              <a:t>jours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Robot 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1200" dirty="0"/>
              <a:t>8 / 4 </a:t>
            </a:r>
            <a:r>
              <a:rPr lang="en-US" sz="1200" dirty="0" err="1"/>
              <a:t>jours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7291952" y="4642586"/>
            <a:ext cx="2267712" cy="768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DMS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Ouvert</a:t>
            </a:r>
            <a:r>
              <a:rPr lang="en-US" sz="1200" dirty="0"/>
              <a:t> : 14,8 </a:t>
            </a:r>
            <a:r>
              <a:rPr lang="en-US" sz="1200" dirty="0" err="1"/>
              <a:t>jours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Coelio</a:t>
            </a:r>
            <a:r>
              <a:rPr lang="en-US" sz="1200" dirty="0"/>
              <a:t> : 8,6 </a:t>
            </a:r>
            <a:r>
              <a:rPr lang="en-US" sz="1200" dirty="0" err="1"/>
              <a:t>jours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Robot 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1200" dirty="0"/>
              <a:t>7 </a:t>
            </a:r>
            <a:r>
              <a:rPr lang="en-US" sz="1200" dirty="0" err="1"/>
              <a:t>jours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77" y="1251055"/>
            <a:ext cx="5239180" cy="3144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045" y="1251277"/>
            <a:ext cx="5239179" cy="31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3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2144" y="4866278"/>
            <a:ext cx="2267712" cy="768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DMS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Ouvert</a:t>
            </a:r>
            <a:r>
              <a:rPr lang="en-US" sz="1200" dirty="0"/>
              <a:t> : 7,5 </a:t>
            </a:r>
            <a:r>
              <a:rPr lang="en-US" sz="1200" dirty="0" err="1"/>
              <a:t>jours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Coelio</a:t>
            </a:r>
            <a:r>
              <a:rPr lang="en-US" sz="1200" dirty="0"/>
              <a:t> : 3,8 </a:t>
            </a:r>
            <a:r>
              <a:rPr lang="en-US" sz="1200" dirty="0" err="1"/>
              <a:t>jours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Robot 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1200" dirty="0"/>
              <a:t>3 </a:t>
            </a:r>
            <a:r>
              <a:rPr lang="en-US" sz="1200" dirty="0" err="1"/>
              <a:t>jours</a:t>
            </a:r>
            <a:r>
              <a:rPr lang="en-US" sz="1200" dirty="0"/>
              <a:t> / </a:t>
            </a:r>
            <a:r>
              <a:rPr lang="en-US" sz="1200" dirty="0" err="1"/>
              <a:t>ambu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57" y="258838"/>
            <a:ext cx="7677361" cy="460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92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2260" y="5470723"/>
            <a:ext cx="2267712" cy="768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DMS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Ouvert</a:t>
            </a:r>
            <a:r>
              <a:rPr lang="en-US" sz="1200" dirty="0"/>
              <a:t> : 10,4 </a:t>
            </a:r>
            <a:r>
              <a:rPr lang="en-US" sz="1200" dirty="0" err="1"/>
              <a:t>jours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Coelio</a:t>
            </a:r>
            <a:r>
              <a:rPr lang="en-US" sz="1200" dirty="0"/>
              <a:t> : 7,5 </a:t>
            </a:r>
            <a:r>
              <a:rPr lang="en-US" sz="1200" dirty="0" err="1"/>
              <a:t>jours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Robot 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1200" dirty="0"/>
              <a:t>6 </a:t>
            </a:r>
            <a:r>
              <a:rPr lang="en-US" sz="1200" dirty="0" err="1"/>
              <a:t>jours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88" y="283105"/>
            <a:ext cx="8601740" cy="516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61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57F02-9D44-4296-983D-EC5556B81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065" y="4061613"/>
            <a:ext cx="8143025" cy="1283882"/>
          </a:xfrm>
        </p:spPr>
        <p:txBody>
          <a:bodyPr/>
          <a:lstStyle/>
          <a:p>
            <a:r>
              <a:rPr lang="fr-FR" dirty="0"/>
              <a:t>Twitter @</a:t>
            </a:r>
            <a:r>
              <a:rPr lang="fr-FR" dirty="0" err="1"/>
              <a:t>MRoupret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0728C7-7803-4D12-8701-42264386A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7517" y="3484785"/>
            <a:ext cx="8143025" cy="92361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Professeur Morgan </a:t>
            </a:r>
            <a:r>
              <a:rPr lang="fr-FR" dirty="0" err="1"/>
              <a:t>Rouprêt</a:t>
            </a:r>
            <a:endParaRPr lang="fr-FR" dirty="0"/>
          </a:p>
          <a:p>
            <a:r>
              <a:rPr lang="fr-FR" dirty="0"/>
              <a:t>APHP Sorbonne Université – Pitié </a:t>
            </a:r>
            <a:r>
              <a:rPr lang="fr-FR" dirty="0" err="1"/>
              <a:t>Salpétrière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F5D822-64C6-41DE-9C34-1029471AE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4C3696-A1BC-497C-A3C2-7C7A858C4B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28AA4B-D7D2-4A02-A0B6-B0F2462C8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  <p:pic>
        <p:nvPicPr>
          <p:cNvPr id="7" name="Image 10" descr="Image 2.jpg">
            <a:extLst>
              <a:ext uri="{FF2B5EF4-FFF2-40B4-BE49-F238E27FC236}">
                <a16:creationId xmlns:a16="http://schemas.microsoft.com/office/drawing/2014/main" id="{C6268630-E98A-F14A-A34B-BB70A1FD4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43" y="1990349"/>
            <a:ext cx="2659694" cy="49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B756D63-4FC4-CC4B-A80F-DF682C7E2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2" y="1893700"/>
            <a:ext cx="2014631" cy="8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6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r="14749"/>
          <a:stretch/>
        </p:blipFill>
        <p:spPr bwMode="auto">
          <a:xfrm>
            <a:off x="719403" y="613385"/>
            <a:ext cx="4859079" cy="4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09105" y="0"/>
            <a:ext cx="4091954" cy="3057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fr-FR" sz="15000" b="1" dirty="0">
                <a:solidFill>
                  <a:prstClr val="black"/>
                </a:solidFill>
                <a:latin typeface="Calibri"/>
                <a:cs typeface="Arial" charset="0"/>
              </a:rPr>
              <a:t>163</a:t>
            </a:r>
          </a:p>
          <a:p>
            <a:pPr algn="ctr" defTabSz="914377"/>
            <a:r>
              <a:rPr lang="fr-FR" sz="4267" b="1" dirty="0">
                <a:solidFill>
                  <a:prstClr val="black"/>
                </a:solidFill>
                <a:latin typeface="Calibri"/>
                <a:cs typeface="Arial" charset="0"/>
              </a:rPr>
              <a:t>Robots en France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D14BCC-DC81-AC4C-8CEA-083A1C961393}"/>
              </a:ext>
            </a:extLst>
          </p:cNvPr>
          <p:cNvSpPr txBox="1"/>
          <p:nvPr/>
        </p:nvSpPr>
        <p:spPr>
          <a:xfrm>
            <a:off x="4433777" y="3189343"/>
            <a:ext cx="72562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3200" dirty="0">
                <a:solidFill>
                  <a:prstClr val="black"/>
                </a:solidFill>
                <a:latin typeface="Calibri"/>
                <a:cs typeface="Arial" charset="0"/>
              </a:rPr>
              <a:t>3</a:t>
            </a:r>
            <a:r>
              <a:rPr lang="fr-FR" sz="3200" baseline="30000" dirty="0">
                <a:solidFill>
                  <a:prstClr val="black"/>
                </a:solidFill>
                <a:latin typeface="Calibri"/>
                <a:cs typeface="Arial" charset="0"/>
              </a:rPr>
              <a:t>eme </a:t>
            </a:r>
            <a:r>
              <a:rPr lang="fr-FR" sz="3200" dirty="0">
                <a:solidFill>
                  <a:prstClr val="black"/>
                </a:solidFill>
                <a:latin typeface="Calibri"/>
                <a:cs typeface="Arial" charset="0"/>
              </a:rPr>
              <a:t>pays en nombre de système installé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fr-FR" sz="32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marL="457189" indent="-457189" defTabSz="121917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3200" dirty="0">
                <a:solidFill>
                  <a:prstClr val="black"/>
                </a:solidFill>
                <a:latin typeface="Calibri"/>
                <a:cs typeface="Arial" charset="0"/>
              </a:rPr>
              <a:t>90% des CHU ont construit un programme de chirurgie robotique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fr-FR" sz="32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marL="457189" indent="-457189" defTabSz="121917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3200" dirty="0">
                <a:solidFill>
                  <a:prstClr val="black"/>
                </a:solidFill>
                <a:latin typeface="Calibri"/>
                <a:cs typeface="Arial" charset="0"/>
              </a:rPr>
              <a:t>Répartition public/ privé 50/50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fr-FR" sz="3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7C4C9C-8AF6-3C48-9280-D2E8C0794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7" y="5571804"/>
            <a:ext cx="2311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AA1D0-D7A6-6842-A956-F0EADC87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6CF9F8-88B3-4149-99C4-3B02815CF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" y="0"/>
            <a:ext cx="12111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2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 1" descr="psl photo salpe copi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349" y="-219406"/>
            <a:ext cx="11767560" cy="784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CB-3646-3-Rec-Net.JPG">
            <a:extLst>
              <a:ext uri="{FF2B5EF4-FFF2-40B4-BE49-F238E27FC236}">
                <a16:creationId xmlns:a16="http://schemas.microsoft.com/office/drawing/2014/main" id="{D318EFCA-0B1E-844F-B914-D4B2A3ED6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2" y="1961456"/>
            <a:ext cx="906767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Activité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réalisée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2019 : Si = 494 </a:t>
            </a:r>
            <a:r>
              <a:rPr lang="en-US" dirty="0" err="1"/>
              <a:t>cas</a:t>
            </a:r>
            <a:r>
              <a:rPr lang="en-US" dirty="0"/>
              <a:t> et Xi = 142 </a:t>
            </a:r>
            <a:r>
              <a:rPr lang="en-US" dirty="0" err="1"/>
              <a:t>cas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Au 11/12/2020 : Si = 246 </a:t>
            </a:r>
            <a:r>
              <a:rPr lang="en-US" dirty="0" err="1"/>
              <a:t>cas</a:t>
            </a:r>
            <a:r>
              <a:rPr lang="en-US" dirty="0"/>
              <a:t> et Xi = 317 </a:t>
            </a:r>
            <a:r>
              <a:rPr lang="en-US" dirty="0" err="1"/>
              <a:t>cas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475499"/>
            <a:ext cx="6989763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PNXXXXXXX-XX RevX 00/2020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5CFF4A-92DB-4C5D-B50A-9BB6D56720F2}" type="slidenum">
              <a:rPr lang="en-US" smtClean="0"/>
              <a:pPr/>
              <a:t>5</a:t>
            </a:fld>
            <a:r>
              <a:rPr lang="en-US"/>
              <a:t> of ~&amp;#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544" y="3570374"/>
            <a:ext cx="1171575" cy="971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8" y="1778728"/>
            <a:ext cx="9734550" cy="194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4475249"/>
            <a:ext cx="9648825" cy="200025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10280073" y="1662545"/>
            <a:ext cx="250005" cy="369455"/>
          </a:xfrm>
          <a:prstGeom prst="straightConnector1">
            <a:avLst/>
          </a:prstGeom>
          <a:ln w="635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368731" y="1293213"/>
            <a:ext cx="11860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>
                <a:solidFill>
                  <a:schemeClr val="bg2"/>
                </a:solidFill>
              </a:rPr>
              <a:t>General Surgery </a:t>
            </a:r>
          </a:p>
          <a:p>
            <a:pPr algn="l"/>
            <a:r>
              <a:rPr lang="en-US" sz="1200" dirty="0">
                <a:solidFill>
                  <a:schemeClr val="bg2"/>
                </a:solidFill>
              </a:rPr>
              <a:t>0.20% | 1</a:t>
            </a: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C5CEA4A4-3810-B642-8ABF-35030147308A}"/>
              </a:ext>
            </a:extLst>
          </p:cNvPr>
          <p:cNvGrpSpPr/>
          <p:nvPr/>
        </p:nvGrpSpPr>
        <p:grpSpPr>
          <a:xfrm>
            <a:off x="6354301" y="232545"/>
            <a:ext cx="2311377" cy="1513597"/>
            <a:chOff x="1320795" y="1923023"/>
            <a:chExt cx="1463030" cy="934819"/>
          </a:xfrm>
        </p:grpSpPr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58696381-2AE6-9549-8BC7-047FCF281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795" y="1966174"/>
              <a:ext cx="760879" cy="862837"/>
            </a:xfrm>
            <a:prstGeom prst="rect">
              <a:avLst/>
            </a:prstGeom>
          </p:spPr>
        </p:pic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71B09815-790D-9D48-BDC6-C0C67B9E8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674" y="1923023"/>
              <a:ext cx="702151" cy="934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62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1311" y="-144462"/>
            <a:ext cx="8856663" cy="360363"/>
          </a:xfrm>
        </p:spPr>
        <p:txBody>
          <a:bodyPr>
            <a:normAutofit fontScale="90000"/>
          </a:bodyPr>
          <a:lstStyle/>
          <a:p>
            <a:br>
              <a:rPr lang="fr-FR" sz="2800" dirty="0">
                <a:latin typeface="Franklin Gothic Book"/>
              </a:rPr>
            </a:br>
            <a:r>
              <a:rPr lang="en-US" sz="1800" dirty="0"/>
              <a:t>Training and research activities with 7 universities</a:t>
            </a:r>
            <a:br>
              <a:rPr lang="en-US" sz="1800" dirty="0"/>
            </a:br>
            <a:br>
              <a:rPr lang="fr-FR" sz="1800" dirty="0"/>
            </a:br>
            <a:endParaRPr lang="fr-FR" sz="2800" dirty="0"/>
          </a:p>
        </p:txBody>
      </p:sp>
      <p:sp>
        <p:nvSpPr>
          <p:cNvPr id="5" name="AutoShape 2" descr="Résultat de recherche d'images pour &quot;université de paris logo&quot;"/>
          <p:cNvSpPr>
            <a:spLocks noChangeAspect="1" noChangeArrowheads="1"/>
          </p:cNvSpPr>
          <p:nvPr/>
        </p:nvSpPr>
        <p:spPr bwMode="auto">
          <a:xfrm>
            <a:off x="1587500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fr-FR">
              <a:solidFill>
                <a:srgbClr val="272D31"/>
              </a:solidFill>
              <a:latin typeface="Open Sans"/>
            </a:endParaRPr>
          </a:p>
        </p:txBody>
      </p:sp>
      <p:sp>
        <p:nvSpPr>
          <p:cNvPr id="7" name="AutoShape 4" descr="Résultat de recherche d'images pour &quot;université de paris logo&quot;"/>
          <p:cNvSpPr>
            <a:spLocks noChangeAspect="1" noChangeArrowheads="1"/>
          </p:cNvSpPr>
          <p:nvPr/>
        </p:nvSpPr>
        <p:spPr bwMode="auto">
          <a:xfrm>
            <a:off x="17399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fr-FR">
              <a:solidFill>
                <a:srgbClr val="272D31"/>
              </a:solidFill>
              <a:latin typeface="Open Sans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14" y="763513"/>
            <a:ext cx="3488940" cy="1410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1" y="2246447"/>
            <a:ext cx="4016511" cy="12215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13" y="3212180"/>
            <a:ext cx="4484211" cy="12092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8" b="13101"/>
          <a:stretch/>
        </p:blipFill>
        <p:spPr>
          <a:xfrm>
            <a:off x="400889" y="4478750"/>
            <a:ext cx="4179513" cy="192658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9" b="23254"/>
          <a:stretch/>
        </p:blipFill>
        <p:spPr>
          <a:xfrm>
            <a:off x="8421708" y="1006325"/>
            <a:ext cx="2623736" cy="1262211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184206"/>
            <a:ext cx="3244360" cy="158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33" y="2689050"/>
            <a:ext cx="3757223" cy="15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55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Screen Shot 2014-10-14 at 08.37.0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5" t="22178" r="5193" b="10290"/>
          <a:stretch/>
        </p:blipFill>
        <p:spPr bwMode="auto">
          <a:xfrm>
            <a:off x="8684785" y="1549959"/>
            <a:ext cx="1316711" cy="21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Screen Shot 2014-10-14 at 08.37.0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22185" r="5021" b="10290"/>
          <a:stretch/>
        </p:blipFill>
        <p:spPr bwMode="auto">
          <a:xfrm>
            <a:off x="10269079" y="1549959"/>
            <a:ext cx="1276179" cy="20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 descr="APH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01" y="163918"/>
            <a:ext cx="3625043" cy="7500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E762FD8-4DD2-364E-B439-298BE98395A7}"/>
              </a:ext>
            </a:extLst>
          </p:cNvPr>
          <p:cNvSpPr txBox="1"/>
          <p:nvPr/>
        </p:nvSpPr>
        <p:spPr>
          <a:xfrm>
            <a:off x="9622336" y="4897651"/>
            <a:ext cx="2569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à"/>
            </a:pPr>
            <a:r>
              <a:rPr lang="fr-FR" sz="2400" b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G10 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fr-FR" sz="2400" b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13 robots</a:t>
            </a:r>
            <a:endParaRPr lang="fr-FR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96" y="1280195"/>
            <a:ext cx="2470435" cy="2796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61" y="298377"/>
            <a:ext cx="6659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56" defTabSz="914377"/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 Vinci installation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système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depuis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2019</a:t>
            </a:r>
          </a:p>
        </p:txBody>
      </p:sp>
      <p:sp>
        <p:nvSpPr>
          <p:cNvPr id="13" name="ZoneTexte 7">
            <a:extLst>
              <a:ext uri="{FF2B5EF4-FFF2-40B4-BE49-F238E27FC236}">
                <a16:creationId xmlns:a16="http://schemas.microsoft.com/office/drawing/2014/main" id="{52EB00E5-88D5-E94B-A0AE-6807A6DE3703}"/>
              </a:ext>
            </a:extLst>
          </p:cNvPr>
          <p:cNvSpPr txBox="1"/>
          <p:nvPr/>
        </p:nvSpPr>
        <p:spPr>
          <a:xfrm>
            <a:off x="-295545" y="4076913"/>
            <a:ext cx="3065680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fr-FR" sz="2400" b="1" dirty="0">
                <a:solidFill>
                  <a:prstClr val="black"/>
                </a:solidFill>
                <a:latin typeface="+mj-lt"/>
                <a:cs typeface="Comic Sans MS"/>
              </a:rPr>
              <a:t>3 robots Si</a:t>
            </a: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r>
              <a:rPr lang="fr-FR" sz="2667" dirty="0">
                <a:solidFill>
                  <a:prstClr val="black"/>
                </a:solidFill>
                <a:cs typeface="Comic Sans MS"/>
              </a:rPr>
              <a:t>Pitié</a:t>
            </a: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r>
              <a:rPr lang="fr-FR" sz="2667" dirty="0">
                <a:solidFill>
                  <a:prstClr val="black"/>
                </a:solidFill>
                <a:cs typeface="Comic Sans MS"/>
              </a:rPr>
              <a:t>Mondor</a:t>
            </a: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r>
              <a:rPr lang="fr-FR" sz="2667" dirty="0">
                <a:solidFill>
                  <a:prstClr val="black"/>
                </a:solidFill>
                <a:cs typeface="Comic Sans MS"/>
              </a:rPr>
              <a:t>HEGP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36" y="1280195"/>
            <a:ext cx="2360001" cy="2618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8709" y="4076914"/>
            <a:ext cx="4979288" cy="694638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fr-FR" sz="2400" b="1" dirty="0">
                <a:latin typeface="+mj-lt"/>
              </a:rPr>
              <a:t>   9 robots Xi </a:t>
            </a: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r>
              <a:rPr lang="fr-FR" sz="2667" i="1" dirty="0">
                <a:solidFill>
                  <a:prstClr val="black"/>
                </a:solidFill>
                <a:cs typeface="Comic Sans MS"/>
              </a:rPr>
              <a:t>Pitié</a:t>
            </a: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r>
              <a:rPr lang="fr-FR" sz="2667" i="1" dirty="0">
                <a:solidFill>
                  <a:prstClr val="black"/>
                </a:solidFill>
                <a:cs typeface="Comic Sans MS"/>
              </a:rPr>
              <a:t>Mondor</a:t>
            </a: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r>
              <a:rPr lang="fr-FR" sz="2667" i="1" dirty="0">
                <a:solidFill>
                  <a:prstClr val="black"/>
                </a:solidFill>
                <a:cs typeface="Comic Sans MS"/>
              </a:rPr>
              <a:t>HEGP</a:t>
            </a: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r>
              <a:rPr lang="fr-FR" sz="2667" dirty="0">
                <a:solidFill>
                  <a:prstClr val="black"/>
                </a:solidFill>
                <a:cs typeface="Comic Sans MS"/>
              </a:rPr>
              <a:t>St Louis</a:t>
            </a: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endParaRPr lang="fr-FR" sz="2667" dirty="0">
              <a:solidFill>
                <a:prstClr val="black"/>
              </a:solidFill>
              <a:cs typeface="Comic Sans MS"/>
            </a:endParaRP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endParaRPr lang="fr-FR" sz="2667" dirty="0">
              <a:solidFill>
                <a:prstClr val="black"/>
              </a:solidFill>
              <a:cs typeface="Comic Sans MS"/>
            </a:endParaRP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endParaRPr lang="fr-FR" sz="2667" dirty="0">
              <a:solidFill>
                <a:prstClr val="black"/>
              </a:solidFill>
              <a:cs typeface="Comic Sans MS"/>
            </a:endParaRP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endParaRPr lang="fr-FR" sz="2667" dirty="0">
              <a:solidFill>
                <a:prstClr val="black"/>
              </a:solidFill>
              <a:cs typeface="Comic Sans MS"/>
            </a:endParaRP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endParaRPr lang="fr-FR" sz="2667" dirty="0">
              <a:solidFill>
                <a:prstClr val="black"/>
              </a:solidFill>
              <a:cs typeface="Comic Sans MS"/>
            </a:endParaRP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r>
              <a:rPr lang="fr-FR" sz="2667" dirty="0">
                <a:solidFill>
                  <a:prstClr val="black"/>
                </a:solidFill>
                <a:cs typeface="Comic Sans MS"/>
              </a:rPr>
              <a:t>Tenon</a:t>
            </a: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r>
              <a:rPr lang="fr-FR" sz="2667" dirty="0">
                <a:solidFill>
                  <a:prstClr val="black"/>
                </a:solidFill>
                <a:cs typeface="Comic Sans MS"/>
              </a:rPr>
              <a:t>Bicêtre</a:t>
            </a: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r>
              <a:rPr lang="fr-FR" sz="2667" dirty="0">
                <a:solidFill>
                  <a:prstClr val="black"/>
                </a:solidFill>
                <a:cs typeface="Comic Sans MS"/>
              </a:rPr>
              <a:t>Cochin</a:t>
            </a: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r>
              <a:rPr lang="fr-FR" sz="2667" dirty="0">
                <a:solidFill>
                  <a:prstClr val="black"/>
                </a:solidFill>
                <a:cs typeface="Comic Sans MS"/>
              </a:rPr>
              <a:t>Bichat</a:t>
            </a: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r>
              <a:rPr lang="fr-FR" sz="2667" dirty="0">
                <a:solidFill>
                  <a:prstClr val="black"/>
                </a:solidFill>
                <a:cs typeface="Comic Sans MS"/>
              </a:rPr>
              <a:t>Debré</a:t>
            </a:r>
          </a:p>
          <a:p>
            <a:endParaRPr lang="fr-FR" sz="2400" dirty="0">
              <a:latin typeface="+mj-lt"/>
            </a:endParaRPr>
          </a:p>
          <a:p>
            <a:endParaRPr lang="fr-FR" sz="2400" dirty="0">
              <a:latin typeface="+mj-lt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C9E6A7D3-35DF-8744-B619-B87E4CE9981C}"/>
              </a:ext>
            </a:extLst>
          </p:cNvPr>
          <p:cNvSpPr txBox="1"/>
          <p:nvPr/>
        </p:nvSpPr>
        <p:spPr>
          <a:xfrm>
            <a:off x="2213387" y="4076914"/>
            <a:ext cx="4979288" cy="171004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fr-FR" sz="2400" b="1" dirty="0">
                <a:latin typeface="+mj-lt"/>
              </a:rPr>
              <a:t>   1 robot Xi </a:t>
            </a:r>
          </a:p>
          <a:p>
            <a:pPr marL="1066773" lvl="1" indent="-457189" defTabSz="609585">
              <a:buFont typeface="Courier New" panose="02070309020205020404" pitchFamily="49" charset="0"/>
              <a:buChar char="o"/>
              <a:defRPr/>
            </a:pPr>
            <a:r>
              <a:rPr lang="fr-FR" sz="2667" dirty="0">
                <a:solidFill>
                  <a:prstClr val="black"/>
                </a:solidFill>
                <a:cs typeface="Comic Sans MS"/>
              </a:rPr>
              <a:t>Necker</a:t>
            </a:r>
          </a:p>
          <a:p>
            <a:pPr lvl="1" defTabSz="609585">
              <a:defRPr/>
            </a:pPr>
            <a:endParaRPr lang="fr-FR" sz="2667" dirty="0">
              <a:solidFill>
                <a:prstClr val="black"/>
              </a:solidFill>
              <a:cs typeface="Comic Sans MS"/>
            </a:endParaRPr>
          </a:p>
          <a:p>
            <a:endParaRPr lang="fr-FR" sz="2400" dirty="0">
              <a:latin typeface="+mj-lt"/>
            </a:endParaRPr>
          </a:p>
          <a:p>
            <a:endParaRPr lang="fr-FR" sz="2400" dirty="0"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A74C8C-625F-2E4F-A980-FB720E4F26BE}"/>
              </a:ext>
            </a:extLst>
          </p:cNvPr>
          <p:cNvSpPr txBox="1"/>
          <p:nvPr/>
        </p:nvSpPr>
        <p:spPr>
          <a:xfrm>
            <a:off x="4551115" y="407742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ym typeface="Wingdings" pitchFamily="2" charset="2"/>
              </a:rPr>
              <a:t></a:t>
            </a:r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680A2B-B5CD-6245-A77D-0C4A8A1D67A7}"/>
              </a:ext>
            </a:extLst>
          </p:cNvPr>
          <p:cNvSpPr txBox="1"/>
          <p:nvPr/>
        </p:nvSpPr>
        <p:spPr>
          <a:xfrm>
            <a:off x="2158367" y="4076914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ym typeface="Wingdings" pitchFamily="2" charset="2"/>
              </a:rPr>
              <a:t></a:t>
            </a:r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75F998-3591-A449-BD70-1BAEA75A6079}"/>
              </a:ext>
            </a:extLst>
          </p:cNvPr>
          <p:cNvSpPr txBox="1"/>
          <p:nvPr/>
        </p:nvSpPr>
        <p:spPr>
          <a:xfrm>
            <a:off x="802133" y="6275196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/>
              <a:t>2000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16A6922-4723-A749-8EFE-27993D38F9F6}"/>
              </a:ext>
            </a:extLst>
          </p:cNvPr>
          <p:cNvSpPr txBox="1"/>
          <p:nvPr/>
        </p:nvSpPr>
        <p:spPr>
          <a:xfrm>
            <a:off x="3158000" y="6283330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/>
              <a:t>2016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EAAD47D-9477-D446-9160-215B842507B3}"/>
              </a:ext>
            </a:extLst>
          </p:cNvPr>
          <p:cNvSpPr txBox="1"/>
          <p:nvPr/>
        </p:nvSpPr>
        <p:spPr>
          <a:xfrm>
            <a:off x="5561736" y="629290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/>
              <a:t>2018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26928B4-FC77-A74D-84A3-0E249A96D631}"/>
              </a:ext>
            </a:extLst>
          </p:cNvPr>
          <p:cNvSpPr txBox="1"/>
          <p:nvPr/>
        </p:nvSpPr>
        <p:spPr>
          <a:xfrm>
            <a:off x="2058823" y="621058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ym typeface="Wingdings" pitchFamily="2" charset="2"/>
              </a:rPr>
              <a:t></a:t>
            </a:r>
            <a:endParaRPr lang="fr-FR" sz="2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5C52851-5CB4-5045-81A1-6141E331CF8C}"/>
              </a:ext>
            </a:extLst>
          </p:cNvPr>
          <p:cNvSpPr txBox="1"/>
          <p:nvPr/>
        </p:nvSpPr>
        <p:spPr>
          <a:xfrm>
            <a:off x="4495877" y="6221774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ym typeface="Wingdings" pitchFamily="2" charset="2"/>
              </a:rPr>
              <a:t>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8415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A53A6-6538-5C41-A2BC-13F8DA09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Disciplines APHP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B097C9-27B2-3C42-BC46-9CE2BADC1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B67837-8205-C742-8FC9-F8FFF70B1E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8DBBF9-F5B1-854C-BAEB-BFAFE9D2B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E41895F-7AA7-3F41-AFE6-F6CD4F5BD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661" y="288795"/>
            <a:ext cx="2793557" cy="571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386" y="365127"/>
            <a:ext cx="10031429" cy="555402"/>
          </a:xfrm>
        </p:spPr>
        <p:txBody>
          <a:bodyPr>
            <a:noAutofit/>
          </a:bodyPr>
          <a:lstStyle/>
          <a:p>
            <a:r>
              <a:rPr lang="fr-FR" sz="3197" dirty="0">
                <a:solidFill>
                  <a:schemeClr val="accent1"/>
                </a:solidFill>
              </a:rPr>
              <a:t>Evolution par spécialité 2018 – 2020</a:t>
            </a:r>
            <a:br>
              <a:rPr lang="fr-FR" sz="3197" dirty="0">
                <a:solidFill>
                  <a:schemeClr val="accent1"/>
                </a:solidFill>
              </a:rPr>
            </a:br>
            <a:endParaRPr lang="fr-FR" sz="3197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B919-E3DF-8843-A034-99A3C3E2A01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95340" y="1657379"/>
          <a:ext cx="5521261" cy="390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639159" y="1540665"/>
          <a:ext cx="6416517" cy="4020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13157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678</Words>
  <Application>Microsoft Office PowerPoint</Application>
  <PresentationFormat>Grand écran</PresentationFormat>
  <Paragraphs>182</Paragraphs>
  <Slides>18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Courier New</vt:lpstr>
      <vt:lpstr>Franklin Gothic Book</vt:lpstr>
      <vt:lpstr>Open Sans</vt:lpstr>
      <vt:lpstr>Times</vt:lpstr>
      <vt:lpstr>Times New Roman</vt:lpstr>
      <vt:lpstr>Trebuchet MS</vt:lpstr>
      <vt:lpstr>Wingdings</vt:lpstr>
      <vt:lpstr>Wingdings 3</vt:lpstr>
      <vt:lpstr>Facette</vt:lpstr>
      <vt:lpstr>think-cell Slide</vt:lpstr>
      <vt:lpstr>Indications validées  en chirurgie robotique</vt:lpstr>
      <vt:lpstr>Présentation PowerPoint</vt:lpstr>
      <vt:lpstr>Présentation PowerPoint</vt:lpstr>
      <vt:lpstr>Présentation PowerPoint</vt:lpstr>
      <vt:lpstr>Activité réalisée</vt:lpstr>
      <vt:lpstr> Training and research activities with 7 universities  </vt:lpstr>
      <vt:lpstr>Présentation PowerPoint</vt:lpstr>
      <vt:lpstr>Disciplines APHP</vt:lpstr>
      <vt:lpstr>Evolution par spécialité 2018 – 2020 </vt:lpstr>
      <vt:lpstr>Présentation PowerPoint</vt:lpstr>
      <vt:lpstr>Les établissements équipés d’un robot: diminution nette de la chirurgie ouverte</vt:lpstr>
      <vt:lpstr>Europe : adoption de la chirurgie robot-assistée  en urologie</vt:lpstr>
      <vt:lpstr>Urologie : une bascule de la chirurgie ouverte vers le mini-invasive: la chirurgie robot-assistée</vt:lpstr>
      <vt:lpstr>Présentation PowerPoint</vt:lpstr>
      <vt:lpstr>Présentation PowerPoint</vt:lpstr>
      <vt:lpstr>Présentation PowerPoint</vt:lpstr>
      <vt:lpstr>Présentation PowerPoint</vt:lpstr>
      <vt:lpstr>Twitter @MRoupret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49</cp:revision>
  <dcterms:created xsi:type="dcterms:W3CDTF">2019-05-22T09:39:52Z</dcterms:created>
  <dcterms:modified xsi:type="dcterms:W3CDTF">2021-02-10T11:52:52Z</dcterms:modified>
</cp:coreProperties>
</file>