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6" r:id="rId4"/>
    <p:sldId id="259" r:id="rId5"/>
    <p:sldId id="269" r:id="rId6"/>
    <p:sldId id="260" r:id="rId7"/>
    <p:sldId id="270" r:id="rId8"/>
    <p:sldId id="261" r:id="rId9"/>
    <p:sldId id="267" r:id="rId10"/>
    <p:sldId id="26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3" autoAdjust="0"/>
  </p:normalViewPr>
  <p:slideViewPr>
    <p:cSldViewPr snapToGrid="0">
      <p:cViewPr varScale="1">
        <p:scale>
          <a:sx n="59" d="100"/>
          <a:sy n="59" d="100"/>
        </p:scale>
        <p:origin x="29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pPr/>
              <a:t>08/06/2020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pPr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5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E2C7333-2551-43EA-8B77-D3294773E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486" y="6290569"/>
            <a:ext cx="772142" cy="534379"/>
          </a:xfrm>
          <a:prstGeom prst="rect">
            <a:avLst/>
          </a:prstGeom>
        </p:spPr>
      </p:pic>
      <p:pic>
        <p:nvPicPr>
          <p:cNvPr id="39" name="Image 3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0BA2E08-7DF2-4E26-8AFC-3CB0B376D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49475" y="6290569"/>
            <a:ext cx="819122" cy="484883"/>
          </a:xfrm>
          <a:prstGeom prst="rect">
            <a:avLst/>
          </a:prstGeom>
        </p:spPr>
      </p:pic>
      <p:pic>
        <p:nvPicPr>
          <p:cNvPr id="5" name="Image 4" descr="Une image contenant capture d’écran, dessin&#10;&#10;Description générée automatiquement">
            <a:extLst>
              <a:ext uri="{FF2B5EF4-FFF2-40B4-BE49-F238E27FC236}">
                <a16:creationId xmlns:a16="http://schemas.microsoft.com/office/drawing/2014/main" id="{F24D305B-1093-4BA0-B5D1-89BCD9BB83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5198" y="222870"/>
            <a:ext cx="5392752" cy="2696376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AC8D942-4678-4453-8E8E-BA5A7E6F9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982A5F9-748D-4E4A-AC9D-8A893636D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3" y="6410328"/>
            <a:ext cx="4615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6A0B290-A69C-48E4-928A-AAF8B9B91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8DA8965-E152-408D-B6D0-63DE9A49C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A684D86-70D4-45FC-88F4-4BA84498C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ED98109-56C8-4F37-98F9-00DDD8D3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4B3B5C8-890D-4201-AFB1-6B915510F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A9664A9-B176-42DE-92AA-E5CAAE09F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E1D2A45-1F1B-4543-9758-B9F4A890C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DF70559-1A57-4FC5-9E90-F8CFE71AD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BD7F9C7-5609-41A9-B056-CECF95AEB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796D1F-F425-4E8A-924F-53F143158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A8AD9B62-7A63-4DD1-9844-5FE2621AA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486" y="6290569"/>
            <a:ext cx="772142" cy="534379"/>
          </a:xfrm>
          <a:prstGeom prst="rect">
            <a:avLst/>
          </a:prstGeom>
        </p:spPr>
      </p:pic>
      <p:pic>
        <p:nvPicPr>
          <p:cNvPr id="57" name="Image 5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2CBD68-E947-4912-AB0E-F9604266BF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49475" y="6290569"/>
            <a:ext cx="819122" cy="484883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CF83116-AA21-4526-B48E-64629DCBC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160A9C5-BBC6-41BC-AC45-58A224E7B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F3A637-1114-46D6-8CC2-872233D9C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ACE838-9698-4A74-966C-87A09FDF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E0CD310-1EEF-4E4C-92C6-665C06987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BD369A-89AE-46B9-AF63-5E97FD742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A29CA1D-AC9F-4D23-A6C6-EA007D6E7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5A33F0-FC78-4ADC-87BC-3050CD5E8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4382ECE-7A07-4B80-B1ED-73B62CCD8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8268BF2-DD69-40A8-B94F-77C1A1F8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53424F7-FCD0-488C-BA6A-63519BD8C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1D0AD8F-19B3-4213-8E65-E50F6B22B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8898B0E-96C4-452D-9470-2D448FD9D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EC22AEE-9CE8-4C2B-B8E4-D3BBFB5B0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D9A437C-4409-420F-B875-4243BEE31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EB1A6D-EAB8-46F9-BFC7-93BD7CAA2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339A43-FAC2-4E46-8839-F48C9076F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19634E-E079-42E8-95C9-57D987E0C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54D39A8-508E-4A57-9943-C5E7723B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4981EBE-4C40-49AA-B5FB-CE585C591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D329CE0-6852-45F7-AC97-717B7B58E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C5174A4-3FE9-4C10-9CDE-37AC8242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EA2B2BB-BDD1-459F-A952-324D22AF0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B80FE08-C3AC-4F04-AE09-4535F560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35782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410328"/>
            <a:ext cx="4615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r>
              <a:rPr lang="fr-FR" dirty="0"/>
              <a:t>La chirurgie ambulatoire et la reprise des activités chirurgicales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EE27AFF-CAC0-429E-98E9-46E4C686C7B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9486" y="6290569"/>
            <a:ext cx="772142" cy="534379"/>
          </a:xfrm>
          <a:prstGeom prst="rect">
            <a:avLst/>
          </a:prstGeom>
        </p:spPr>
      </p:pic>
      <p:pic>
        <p:nvPicPr>
          <p:cNvPr id="28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21160D-75DC-47E6-A1D5-118B79F4322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49475" y="6290569"/>
            <a:ext cx="819122" cy="4848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C8586-785E-481B-863B-2F3F9A448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/>
          <a:lstStyle/>
          <a:p>
            <a:r>
              <a:rPr lang="fr-FR" dirty="0"/>
              <a:t>Les travaux de l’ORCA 2020-2021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F2A3D-2AFE-41AA-9EF7-E8F9BB2B4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4487" y="4900576"/>
            <a:ext cx="8143025" cy="923612"/>
          </a:xfrm>
        </p:spPr>
        <p:txBody>
          <a:bodyPr/>
          <a:lstStyle/>
          <a:p>
            <a:r>
              <a:rPr lang="fr-FR" dirty="0"/>
              <a:t>Dr Estelle Wafo, membre du Bureau de l’ORCA </a:t>
            </a:r>
          </a:p>
          <a:p>
            <a:endParaRPr lang="fr-FR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D0FA94-9589-41EE-AF02-EE40A4793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09/06/2020 – 17h00/18h30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949C76-378D-4AD5-92FE-F8CDB80E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40930E-032D-4696-B473-D9A9DC516B93}"/>
              </a:ext>
            </a:extLst>
          </p:cNvPr>
          <p:cNvSpPr txBox="1">
            <a:spLocks/>
          </p:cNvSpPr>
          <p:nvPr/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0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visuchir_guide_utilisateur_annexe3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28287" r="-28287"/>
              <a:stretch>
                <a:fillRect/>
              </a:stretch>
            </p:blipFill>
          </mc:Choice>
          <mc:Fallback>
            <p:blipFill>
              <a:blip r:embed="rId3"/>
              <a:srcRect l="-28287" r="-28287"/>
              <a:stretch>
                <a:fillRect/>
              </a:stretch>
            </p:blipFill>
          </mc:Fallback>
        </mc:AlternateContent>
        <p:spPr>
          <a:xfrm>
            <a:off x="0" y="0"/>
            <a:ext cx="12192000" cy="614045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5795E5-F2EF-4395-984E-1A8E4237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297" y="108253"/>
            <a:ext cx="11560444" cy="1325563"/>
          </a:xfrm>
        </p:spPr>
        <p:txBody>
          <a:bodyPr>
            <a:normAutofit/>
          </a:bodyPr>
          <a:lstStyle/>
          <a:p>
            <a:r>
              <a:rPr lang="fr-FR" sz="4000" dirty="0"/>
              <a:t>AAP 2020 : </a:t>
            </a:r>
            <a:br>
              <a:rPr lang="fr-FR" sz="4000" dirty="0"/>
            </a:br>
            <a:r>
              <a:rPr lang="fr-FR" sz="4000" dirty="0"/>
              <a:t>Réduction de 25% du Potentiel </a:t>
            </a:r>
            <a:r>
              <a:rPr lang="fr-FR" sz="4000" dirty="0" err="1"/>
              <a:t>Visuchir</a:t>
            </a:r>
            <a:r>
              <a:rPr lang="fr-FR" sz="4000" dirty="0"/>
              <a:t> en 2021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/>
          <a:srcRect l="10014" t="20731" r="3365" b="10171"/>
          <a:stretch/>
        </p:blipFill>
        <p:spPr>
          <a:xfrm>
            <a:off x="7686211" y="2518005"/>
            <a:ext cx="4505789" cy="287540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555" y="1817694"/>
            <a:ext cx="7541862" cy="4179345"/>
          </a:xfrm>
        </p:spPr>
        <p:txBody>
          <a:bodyPr>
            <a:normAutofit/>
          </a:bodyPr>
          <a:lstStyle/>
          <a:p>
            <a:r>
              <a:rPr lang="fr-FR" dirty="0"/>
              <a:t>En 2019, Le taux de chirurgie ambulatoire en Ile de France est de 60% ; la cible ministérielle a été fixée à 70% en 2022.</a:t>
            </a:r>
          </a:p>
          <a:p>
            <a:r>
              <a:rPr lang="fr-FR" dirty="0"/>
              <a:t>Depuis le début d’année 2020, l’Assurance Maladie échange avec les professionnels des établissements avec </a:t>
            </a:r>
            <a:r>
              <a:rPr lang="fr-FR" b="1" dirty="0"/>
              <a:t>fort potentiel en chirurgie ambulatoire </a:t>
            </a:r>
            <a:r>
              <a:rPr lang="fr-FR" dirty="0"/>
              <a:t>sur l’analyse de leurs données VISUCHIR. Un plan d’action est ensuite acté avec l’établissement. </a:t>
            </a:r>
          </a:p>
          <a:p>
            <a:r>
              <a:rPr lang="fr-FR" dirty="0"/>
              <a:t>Cet appel à projet a pour objet d’accompagner les établissements volontaires pour la mise en œuvre de leur plan d’action. </a:t>
            </a:r>
          </a:p>
          <a:p>
            <a:r>
              <a:rPr lang="fr-FR" dirty="0"/>
              <a:t>Mais, avec une ambition : réduire de 25% en une année pour une discipline ou de 10% pour un établissement le potentiel de chirurgie ambulatoire. </a:t>
            </a:r>
          </a:p>
          <a:p>
            <a:r>
              <a:rPr lang="fr-FR" dirty="0"/>
              <a:t>7-8 établissements seront soutenus .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F022AE3-C48F-4FBE-A36A-DCED83043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</p:spPr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231D9-5E8A-423E-AA37-757289C3C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9BB65A-620D-4613-BBB6-E9D874AC2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  <p:extLst>
      <p:ext uri="{BB962C8B-B14F-4D97-AF65-F5344CB8AC3E}">
        <p14:creationId xmlns:p14="http://schemas.microsoft.com/office/powerpoint/2010/main" val="189286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kern="1200" dirty="0">
                <a:solidFill>
                  <a:schemeClr val="tx1"/>
                </a:solidFill>
                <a:effectLst/>
              </a:rPr>
              <a:t>Informations </a:t>
            </a:r>
            <a:endParaRPr lang="fr-FR" sz="44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388" y="2160589"/>
            <a:ext cx="11851574" cy="3880773"/>
          </a:xfrm>
        </p:spPr>
        <p:txBody>
          <a:bodyPr>
            <a:normAutofit/>
          </a:bodyPr>
          <a:lstStyle/>
          <a:p>
            <a:r>
              <a:rPr lang="fr-FR" sz="3200" b="1" dirty="0"/>
              <a:t>Autres actions en chirurgie </a:t>
            </a:r>
            <a:r>
              <a:rPr lang="fr-FR" sz="3200" dirty="0"/>
              <a:t>: </a:t>
            </a:r>
          </a:p>
          <a:p>
            <a:pPr lvl="1"/>
            <a:r>
              <a:rPr lang="fr-FR" sz="2800" dirty="0"/>
              <a:t>Handicap et chirurgie</a:t>
            </a:r>
          </a:p>
          <a:p>
            <a:pPr lvl="1"/>
            <a:r>
              <a:rPr lang="fr-FR" sz="2800" dirty="0"/>
              <a:t>Plan</a:t>
            </a:r>
            <a:r>
              <a:rPr lang="fr-FR" sz="2800" baseline="0" dirty="0"/>
              <a:t> urgences chirurgicales infantiles</a:t>
            </a:r>
          </a:p>
          <a:p>
            <a:pPr lvl="1"/>
            <a:r>
              <a:rPr lang="fr-FR" sz="2800" baseline="0" dirty="0"/>
              <a:t>Chirurgie mini-invasive assistée par robot</a:t>
            </a:r>
          </a:p>
          <a:p>
            <a:pPr lvl="1"/>
            <a:r>
              <a:rPr lang="fr-FR" sz="2800" baseline="0" dirty="0"/>
              <a:t>Plan blanc avec sanctuarisation d’une partie de l’activité chirurgicale</a:t>
            </a:r>
          </a:p>
          <a:p>
            <a:pPr lvl="1"/>
            <a:r>
              <a:rPr lang="fr-FR" sz="2800" baseline="0" dirty="0"/>
              <a:t>Plan Chirurgie post-épidémie</a:t>
            </a: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C345D-56A7-4042-BC29-88771BFB5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</p:spPr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4489694-648E-40F2-A164-DBA7B81BC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2C004F-A7CA-4CED-A6BB-C41ABD4E3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  <p:extLst>
      <p:ext uri="{BB962C8B-B14F-4D97-AF65-F5344CB8AC3E}">
        <p14:creationId xmlns:p14="http://schemas.microsoft.com/office/powerpoint/2010/main" val="392795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4000" dirty="0"/>
              <a:t>Divers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3599" y="2837484"/>
            <a:ext cx="7825398" cy="1402008"/>
          </a:xfrm>
        </p:spPr>
        <p:txBody>
          <a:bodyPr>
            <a:normAutofit/>
          </a:bodyPr>
          <a:lstStyle/>
          <a:p>
            <a:pPr lvl="0"/>
            <a:r>
              <a:rPr lang="fr-FR" sz="2800" dirty="0"/>
              <a:t>Prochaine</a:t>
            </a:r>
            <a:r>
              <a:rPr lang="fr-FR" sz="2800" baseline="0" dirty="0"/>
              <a:t> r</a:t>
            </a:r>
            <a:r>
              <a:rPr lang="fr-FR" sz="2800" dirty="0"/>
              <a:t>éunion plénière</a:t>
            </a:r>
          </a:p>
          <a:p>
            <a:r>
              <a:rPr lang="fr-FR" sz="2800" dirty="0"/>
              <a:t>Liens avec Groupe</a:t>
            </a:r>
            <a:r>
              <a:rPr lang="fr-FR" sz="2800" baseline="0" dirty="0"/>
              <a:t> Thématique chirurgie </a:t>
            </a:r>
            <a:r>
              <a:rPr lang="fr-FR" sz="280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71EEA-45C6-4069-B0D4-53C050FD2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</p:spPr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42E26C3-94B3-4307-BCBB-979A824AA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956F9-D086-4E4E-9089-072079C6A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  <p:extLst>
      <p:ext uri="{BB962C8B-B14F-4D97-AF65-F5344CB8AC3E}">
        <p14:creationId xmlns:p14="http://schemas.microsoft.com/office/powerpoint/2010/main" val="296472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6512" y="2125768"/>
            <a:ext cx="10369507" cy="3880773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/>
              <a:t>Crise COVID 2019</a:t>
            </a:r>
          </a:p>
          <a:p>
            <a:r>
              <a:rPr lang="fr-FR" sz="2800" dirty="0"/>
              <a:t>Nouveaux paradigmes</a:t>
            </a:r>
          </a:p>
          <a:p>
            <a:r>
              <a:rPr lang="fr-FR" sz="2800" dirty="0"/>
              <a:t>Reprises d’activités avec des règles de programmation pour les établissements dans l’éventualité d’une nouvelle vague</a:t>
            </a:r>
          </a:p>
          <a:p>
            <a:r>
              <a:rPr lang="fr-FR" sz="2800" dirty="0"/>
              <a:t>Crainte de transmission du COVID comme une maladie nosocomiale</a:t>
            </a:r>
          </a:p>
          <a:p>
            <a:r>
              <a:rPr lang="fr-FR" sz="2800" dirty="0"/>
              <a:t>Réassurance pour les patients de limiter les contacts avec le milieux hospitalier</a:t>
            </a:r>
          </a:p>
          <a:p>
            <a:r>
              <a:rPr lang="fr-FR" sz="2800" dirty="0"/>
              <a:t>Place de choix de l’ambulatoire pour les activités chirurgicales permettant un suivi optimal pré, per, </a:t>
            </a:r>
            <a:r>
              <a:rPr lang="fr-FR" sz="2800" dirty="0" err="1"/>
              <a:t>post-opératoire</a:t>
            </a:r>
            <a:r>
              <a:rPr lang="fr-FR" sz="2800" dirty="0"/>
              <a:t> avec une hospitalisation suffisante pour la chirurgie en en limitant </a:t>
            </a:r>
            <a:r>
              <a:rPr lang="fr-FR" sz="2800"/>
              <a:t>les risques 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2224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fr-FR" sz="4400" dirty="0">
                <a:solidFill>
                  <a:srgbClr val="404040"/>
                </a:solidFill>
                <a:ea typeface="+mn-ea"/>
              </a:rPr>
              <a:t>Introduction</a:t>
            </a:r>
            <a:endParaRPr lang="fr-FR" sz="4800" dirty="0">
              <a:effectLst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57BC5D-F7A2-416B-9B22-E2BF50334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  <p:extLst>
      <p:ext uri="{BB962C8B-B14F-4D97-AF65-F5344CB8AC3E}">
        <p14:creationId xmlns:p14="http://schemas.microsoft.com/office/powerpoint/2010/main" val="289856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404040"/>
                </a:solidFill>
              </a:rPr>
              <a:t>Sommaire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62136" y="2125799"/>
            <a:ext cx="5480528" cy="3880773"/>
          </a:xfrm>
        </p:spPr>
        <p:txBody>
          <a:bodyPr>
            <a:noAutofit/>
          </a:bodyPr>
          <a:lstStyle/>
          <a:p>
            <a:r>
              <a:rPr lang="fr-FR" sz="2800" dirty="0"/>
              <a:t>Séminaire de l’ORCA</a:t>
            </a:r>
          </a:p>
          <a:p>
            <a:r>
              <a:rPr lang="fr-FR" sz="2800" dirty="0"/>
              <a:t>Site de l’ORCA</a:t>
            </a:r>
          </a:p>
          <a:p>
            <a:r>
              <a:rPr lang="fr-FR" sz="2800" dirty="0"/>
              <a:t>Communication</a:t>
            </a:r>
          </a:p>
          <a:p>
            <a:r>
              <a:rPr lang="fr-FR" sz="2800" dirty="0"/>
              <a:t>Appel à projet 2020</a:t>
            </a:r>
          </a:p>
          <a:p>
            <a:r>
              <a:rPr lang="fr-FR" sz="2800" dirty="0"/>
              <a:t>Informations </a:t>
            </a:r>
          </a:p>
          <a:p>
            <a:r>
              <a:rPr lang="fr-FR" sz="2800" dirty="0"/>
              <a:t>Divers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1C423D-E1D5-4277-98AC-559684779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Séminaire annuel 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856" y="2136838"/>
            <a:ext cx="8596668" cy="388077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sz="3200" dirty="0"/>
              <a:t>RAAC, Benchmark, AAP</a:t>
            </a:r>
          </a:p>
          <a:p>
            <a:pPr lvl="1"/>
            <a:r>
              <a:rPr lang="fr-FR" sz="3000" dirty="0"/>
              <a:t>Garder en ligne de mire les objectifs</a:t>
            </a:r>
          </a:p>
          <a:p>
            <a:pPr lvl="1"/>
            <a:r>
              <a:rPr lang="fr-FR" sz="3000" dirty="0"/>
              <a:t>Précarité, augmentation de l’</a:t>
            </a:r>
            <a:r>
              <a:rPr lang="fr-FR" sz="3000" dirty="0" err="1"/>
              <a:t>ambu</a:t>
            </a:r>
            <a:r>
              <a:rPr lang="fr-FR" sz="3000" dirty="0"/>
              <a:t>, soutenir pour l’optimisation</a:t>
            </a:r>
          </a:p>
          <a:p>
            <a:pPr lvl="1"/>
            <a:r>
              <a:rPr lang="fr-FR" sz="3000" dirty="0"/>
              <a:t>Trouver des équipes leaders dans des domaines </a:t>
            </a:r>
          </a:p>
          <a:p>
            <a:pPr lvl="0"/>
            <a:r>
              <a:rPr lang="fr-FR" sz="3200" dirty="0"/>
              <a:t>et 4 ateliers </a:t>
            </a:r>
          </a:p>
          <a:p>
            <a:pPr lvl="1"/>
            <a:r>
              <a:rPr lang="fr-FR" sz="2800" dirty="0"/>
              <a:t>Tableau de bord en chirurgie 	</a:t>
            </a:r>
          </a:p>
          <a:p>
            <a:pPr lvl="1"/>
            <a:r>
              <a:rPr lang="fr-FR" sz="2800" dirty="0"/>
              <a:t>Unité de très courts séjours 	</a:t>
            </a:r>
          </a:p>
          <a:p>
            <a:pPr lvl="1"/>
            <a:r>
              <a:rPr lang="fr-FR" sz="2800" dirty="0"/>
              <a:t>Analgésie multimodale	</a:t>
            </a:r>
          </a:p>
          <a:p>
            <a:pPr lvl="1"/>
            <a:r>
              <a:rPr lang="fr-FR" sz="2800" dirty="0"/>
              <a:t>Chirurgie en cabinet –office </a:t>
            </a:r>
            <a:r>
              <a:rPr lang="fr-FR" sz="2800" dirty="0" err="1"/>
              <a:t>surgery</a:t>
            </a:r>
            <a:r>
              <a:rPr lang="fr-FR" sz="2800" dirty="0"/>
              <a:t> 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4109F5E-F013-4548-9759-6A4A9AAD4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</p:spPr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650C025-0F10-4D42-951D-C9AFF6E9D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1790B9-29B1-4BD2-9B5D-1B8BC25C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  <p:extLst>
      <p:ext uri="{BB962C8B-B14F-4D97-AF65-F5344CB8AC3E}">
        <p14:creationId xmlns:p14="http://schemas.microsoft.com/office/powerpoint/2010/main" val="171694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Séminaire modifié et actualisé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Parcours 2015</a:t>
            </a:r>
          </a:p>
          <a:p>
            <a:r>
              <a:rPr lang="fr-FR" dirty="0"/>
              <a:t>Investissement 2016</a:t>
            </a:r>
          </a:p>
          <a:p>
            <a:r>
              <a:rPr lang="fr-FR" dirty="0"/>
              <a:t>Relation et réseaux </a:t>
            </a:r>
            <a:r>
              <a:rPr lang="fr-FR" dirty="0" err="1"/>
              <a:t>ville-hôpital</a:t>
            </a:r>
            <a:r>
              <a:rPr lang="fr-FR" dirty="0"/>
              <a:t> 2017</a:t>
            </a:r>
          </a:p>
          <a:p>
            <a:r>
              <a:rPr lang="fr-FR" dirty="0"/>
              <a:t>Anxiété 2019</a:t>
            </a:r>
          </a:p>
          <a:p>
            <a:endParaRPr lang="fr-FR" dirty="0"/>
          </a:p>
          <a:p>
            <a:r>
              <a:rPr lang="fr-FR" dirty="0"/>
              <a:t>Intégration de l’organisation autour du COVID dans les programmations chirurgicales : </a:t>
            </a:r>
          </a:p>
          <a:p>
            <a:pPr lvl="1"/>
            <a:r>
              <a:rPr lang="fr-FR" dirty="0"/>
              <a:t>quelles types chirurgies?</a:t>
            </a:r>
          </a:p>
          <a:p>
            <a:pPr lvl="1"/>
            <a:r>
              <a:rPr lang="fr-FR" dirty="0"/>
              <a:t>quels risques pour les patients et les équipes? </a:t>
            </a:r>
          </a:p>
          <a:p>
            <a:pPr lvl="1"/>
            <a:r>
              <a:rPr lang="fr-FR" dirty="0"/>
              <a:t>quelles adaptations opératoires?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3127BE-8474-4135-BBEC-BF51C9386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748" y="1778229"/>
            <a:ext cx="2664417" cy="1325563"/>
          </a:xfrm>
        </p:spPr>
        <p:txBody>
          <a:bodyPr/>
          <a:lstStyle/>
          <a:p>
            <a:r>
              <a:rPr lang="fr-FR" b="1" dirty="0"/>
              <a:t>Site ORCA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-1"/>
            <a:ext cx="8534400" cy="6827521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idx="4294967295"/>
          </p:nvPr>
        </p:nvSpPr>
        <p:spPr>
          <a:xfrm>
            <a:off x="560235" y="2854410"/>
            <a:ext cx="2942985" cy="2165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>Nouveautés!</a:t>
            </a:r>
          </a:p>
          <a:p>
            <a:pPr marL="0" indent="0">
              <a:buNone/>
            </a:pPr>
            <a:r>
              <a:rPr lang="fr-FR" sz="2800" dirty="0"/>
              <a:t>Priorités ?</a:t>
            </a:r>
          </a:p>
          <a:p>
            <a:r>
              <a:rPr lang="fr-FR" sz="2800" dirty="0"/>
              <a:t>Usagers</a:t>
            </a:r>
          </a:p>
          <a:p>
            <a:r>
              <a:rPr lang="fr-FR" sz="2800" dirty="0"/>
              <a:t>Professionnels</a:t>
            </a:r>
          </a:p>
          <a:p>
            <a:r>
              <a:rPr lang="fr-FR" sz="2800" dirty="0"/>
              <a:t>Les</a:t>
            </a:r>
            <a:r>
              <a:rPr lang="fr-FR" sz="2800" baseline="0" dirty="0"/>
              <a:t> deux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7438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ORCA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Réactualisation régulière</a:t>
            </a:r>
          </a:p>
          <a:p>
            <a:r>
              <a:rPr lang="fr-FR" dirty="0"/>
              <a:t>Professionnels</a:t>
            </a:r>
          </a:p>
          <a:p>
            <a:pPr lvl="1"/>
            <a:r>
              <a:rPr lang="fr-FR" dirty="0"/>
              <a:t>Formations possibles</a:t>
            </a:r>
          </a:p>
          <a:p>
            <a:pPr lvl="1"/>
            <a:r>
              <a:rPr lang="fr-FR" dirty="0"/>
              <a:t>Chemin cliniques pour les professionnels</a:t>
            </a:r>
          </a:p>
          <a:p>
            <a:pPr lvl="1"/>
            <a:r>
              <a:rPr lang="fr-FR" dirty="0"/>
              <a:t>MOOC</a:t>
            </a:r>
          </a:p>
          <a:p>
            <a:r>
              <a:rPr lang="fr-FR" dirty="0"/>
              <a:t>Astuces chirurgicales</a:t>
            </a:r>
          </a:p>
          <a:p>
            <a:r>
              <a:rPr lang="fr-FR" dirty="0"/>
              <a:t>Grand public</a:t>
            </a:r>
          </a:p>
          <a:p>
            <a:pPr lvl="1"/>
            <a:r>
              <a:rPr lang="fr-FR" dirty="0"/>
              <a:t>Fiches d’information patients</a:t>
            </a:r>
          </a:p>
          <a:p>
            <a:pPr lvl="1"/>
            <a:r>
              <a:rPr lang="fr-FR" dirty="0"/>
              <a:t>Accompagnement des patients </a:t>
            </a:r>
          </a:p>
          <a:p>
            <a:pPr lvl="1"/>
            <a:r>
              <a:rPr lang="fr-FR" dirty="0"/>
              <a:t>Questions de patients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3BB003-2F7A-4693-8EA1-32AB64DD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31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kern="1200" dirty="0">
                <a:solidFill>
                  <a:schemeClr val="tx1"/>
                </a:solidFill>
                <a:effectLst/>
              </a:rPr>
              <a:t>Communication</a:t>
            </a:r>
            <a:endParaRPr lang="fr-FR" sz="44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1106" y="2825608"/>
            <a:ext cx="9487944" cy="1900772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Contact avec la société de communication </a:t>
            </a:r>
            <a:r>
              <a:rPr lang="fr-FR" sz="2800" dirty="0" err="1"/>
              <a:t>OneXfild</a:t>
            </a:r>
            <a:endParaRPr lang="fr-FR" sz="2800" dirty="0"/>
          </a:p>
          <a:p>
            <a:r>
              <a:rPr lang="fr-FR" sz="2800" dirty="0"/>
              <a:t>Programme de communication vers les usagers et les médecins généralistes</a:t>
            </a:r>
          </a:p>
          <a:p>
            <a:r>
              <a:rPr lang="fr-FR" sz="2800" dirty="0"/>
              <a:t>Projets en cours à relancer après l’épidémie 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6AEDED-5897-43E3-95E0-CFE4F3E8D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</p:spPr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B6798C3-CFB2-4F1A-B609-22BAFC0A2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445C18-BA65-47CE-A3F6-DF0318834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  <p:extLst>
      <p:ext uri="{BB962C8B-B14F-4D97-AF65-F5344CB8AC3E}">
        <p14:creationId xmlns:p14="http://schemas.microsoft.com/office/powerpoint/2010/main" val="76197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VISUCHIR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Outil à disposition des institutions, ES, professionnels de santé</a:t>
            </a:r>
          </a:p>
          <a:p>
            <a:r>
              <a:rPr lang="fr-FR" dirty="0"/>
              <a:t>Mise en place grâce à un partenariat CNAM et ATIH</a:t>
            </a:r>
          </a:p>
          <a:p>
            <a:r>
              <a:rPr lang="fr-FR" dirty="0"/>
              <a:t>Vision analytique et prospective pour le développement de la chirurgie ambulatoire</a:t>
            </a:r>
          </a:p>
          <a:p>
            <a:r>
              <a:rPr lang="fr-FR" dirty="0"/>
              <a:t>Le potentiel ambulatoire national est identifié sur la base des 20% ES les plus performants</a:t>
            </a:r>
          </a:p>
          <a:p>
            <a:r>
              <a:rPr lang="fr-FR" dirty="0" err="1"/>
              <a:t>Visuchir</a:t>
            </a:r>
            <a:r>
              <a:rPr lang="fr-FR" dirty="0"/>
              <a:t> donne une information sur les actes et les aides à la décision mais ne remplace pas le dialogue institutionnel pour la gestion des patients et l’organisation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09/06/2020 – 17h00/18h30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3886D4-F09B-4C5B-9C40-E3D902CC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6202" y="6410328"/>
            <a:ext cx="48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i="1" smtClean="0">
                <a:effectLst/>
              </a:defRPr>
            </a:lvl1pPr>
          </a:lstStyle>
          <a:p>
            <a:pPr algn="ctr"/>
            <a:r>
              <a:rPr lang="fr-FR" dirty="0"/>
              <a:t>Chirurgie ambulatoire et COVID-19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</TotalTime>
  <Words>630</Words>
  <Application>Microsoft Office PowerPoint</Application>
  <PresentationFormat>Grand écran</PresentationFormat>
  <Paragraphs>116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Facette</vt:lpstr>
      <vt:lpstr>Les travaux de l’ORCA 2020-2021</vt:lpstr>
      <vt:lpstr>Introduction</vt:lpstr>
      <vt:lpstr>Sommaire</vt:lpstr>
      <vt:lpstr>Séminaire annuel  : </vt:lpstr>
      <vt:lpstr>Séminaire modifié et actualisé</vt:lpstr>
      <vt:lpstr>Site ORCA</vt:lpstr>
      <vt:lpstr>Site ORCA</vt:lpstr>
      <vt:lpstr>Communication</vt:lpstr>
      <vt:lpstr>APPLICATION VISUCHIR</vt:lpstr>
      <vt:lpstr>Présentation PowerPoint</vt:lpstr>
      <vt:lpstr>AAP 2020 :  Réduction de 25% du Potentiel Visuchir en 2021</vt:lpstr>
      <vt:lpstr>Informations </vt:lpstr>
      <vt:lpstr>Divers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27</cp:revision>
  <dcterms:created xsi:type="dcterms:W3CDTF">2020-06-06T08:18:02Z</dcterms:created>
  <dcterms:modified xsi:type="dcterms:W3CDTF">2020-06-08T07:38:45Z</dcterms:modified>
</cp:coreProperties>
</file>