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BF0D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2175A0BA-8495-42D5-A5C5-18ED5B5ED0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1A05678-AABC-4DFC-9375-E22717F320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88BD3-4FC6-4947-972D-2E4B0E5867B5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B1822E-7AF5-4664-9510-042DD6F605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FDD3124-E4DB-47A6-BAD2-3CA75375C3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719B9-B80F-4299-B67F-9F69F51FEE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25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4FD14-480E-4F47-964D-FC66814D943A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4B055-8216-4AD2-AA77-28C1B33D6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749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E77FB7C4-87B1-458F-879F-3B59A16A35D2}"/>
              </a:ext>
            </a:extLst>
          </p:cNvPr>
          <p:cNvSpPr/>
          <p:nvPr userDrawn="1"/>
        </p:nvSpPr>
        <p:spPr>
          <a:xfrm>
            <a:off x="2530763" y="3592945"/>
            <a:ext cx="8007927" cy="2382429"/>
          </a:xfrm>
          <a:prstGeom prst="rect">
            <a:avLst/>
          </a:prstGeom>
          <a:solidFill>
            <a:srgbClr val="97BF0D"/>
          </a:solidFill>
          <a:ln>
            <a:solidFill>
              <a:srgbClr val="97BF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75A1822-3559-4EE5-B21D-F9533DC6D151}"/>
              </a:ext>
            </a:extLst>
          </p:cNvPr>
          <p:cNvSpPr/>
          <p:nvPr userDrawn="1"/>
        </p:nvSpPr>
        <p:spPr>
          <a:xfrm>
            <a:off x="2024487" y="3343564"/>
            <a:ext cx="8143025" cy="2207491"/>
          </a:xfrm>
          <a:prstGeom prst="rect">
            <a:avLst/>
          </a:prstGeom>
          <a:solidFill>
            <a:schemeClr val="bg1"/>
          </a:solidFill>
          <a:ln w="76200">
            <a:solidFill>
              <a:srgbClr val="0044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4487" y="3343564"/>
            <a:ext cx="8143025" cy="1283882"/>
          </a:xfrm>
        </p:spPr>
        <p:txBody>
          <a:bodyPr anchor="b">
            <a:noAutofit/>
          </a:bodyPr>
          <a:lstStyle>
            <a:lvl1pPr algn="ctr">
              <a:defRPr sz="4000" b="0">
                <a:solidFill>
                  <a:srgbClr val="004494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24487" y="4627444"/>
            <a:ext cx="8143025" cy="923612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Auteur</a:t>
            </a:r>
            <a:endParaRPr lang="en-US" dirty="0"/>
          </a:p>
        </p:txBody>
      </p:sp>
      <p:sp>
        <p:nvSpPr>
          <p:cNvPr id="33" name="Triangle rectangle 32">
            <a:extLst>
              <a:ext uri="{FF2B5EF4-FFF2-40B4-BE49-F238E27FC236}">
                <a16:creationId xmlns:a16="http://schemas.microsoft.com/office/drawing/2014/main" id="{8D3A9162-B5DD-479A-8600-31B22FB00091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Triangle rectangle 34">
            <a:extLst>
              <a:ext uri="{FF2B5EF4-FFF2-40B4-BE49-F238E27FC236}">
                <a16:creationId xmlns:a16="http://schemas.microsoft.com/office/drawing/2014/main" id="{9A9E70BE-0834-4486-8E79-A5FDB8BA7E53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6E2C7333-2551-43EA-8B77-D3294773E6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09486" y="6290569"/>
            <a:ext cx="772142" cy="534379"/>
          </a:xfrm>
          <a:prstGeom prst="rect">
            <a:avLst/>
          </a:prstGeom>
        </p:spPr>
      </p:pic>
      <p:pic>
        <p:nvPicPr>
          <p:cNvPr id="39" name="Image 38" descr="Une image contenant texte&#10;&#10;Description générée automatiquement">
            <a:extLst>
              <a:ext uri="{FF2B5EF4-FFF2-40B4-BE49-F238E27FC236}">
                <a16:creationId xmlns:a16="http://schemas.microsoft.com/office/drawing/2014/main" id="{70BA2E08-7DF2-4E26-8AFC-3CB0B376D3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49475" y="6290569"/>
            <a:ext cx="819122" cy="484883"/>
          </a:xfrm>
          <a:prstGeom prst="rect">
            <a:avLst/>
          </a:prstGeom>
        </p:spPr>
      </p:pic>
      <p:pic>
        <p:nvPicPr>
          <p:cNvPr id="5" name="Image 4" descr="Une image contenant capture d’écran, dessin&#10;&#10;Description générée automatiquement">
            <a:extLst>
              <a:ext uri="{FF2B5EF4-FFF2-40B4-BE49-F238E27FC236}">
                <a16:creationId xmlns:a16="http://schemas.microsoft.com/office/drawing/2014/main" id="{F24D305B-1093-4BA0-B5D1-89BCD9BB832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365198" y="222870"/>
            <a:ext cx="5392752" cy="2696376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EA64679-C69F-422E-A064-59AEEC2E7A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09/06/2020 – 17h00/18h30</a:t>
            </a:r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EC8FF0EE-366C-4BFA-AD41-D74489DA72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Chirurgie ambulatoire et Covid-19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665F378-596E-48E7-B95E-EF8EB3405A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20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9" name="Triangle rectangle 18">
            <a:extLst>
              <a:ext uri="{FF2B5EF4-FFF2-40B4-BE49-F238E27FC236}">
                <a16:creationId xmlns:a16="http://schemas.microsoft.com/office/drawing/2014/main" id="{4463624B-CAB6-4859-A5F3-472383E30C63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10F0A63C-0941-41DC-9BC5-9F60FF988AB9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78DA8965-E152-408D-B6D0-63DE9A49C7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09/06/2020 – 17h00/18h30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ED98109-56C8-4F37-98F9-00DDD8D32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0B926B0-7F4A-4C50-808C-F24DEF2F9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Chirurgie ambulatoire et Covid-19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9" name="Triangle rectangle 18">
            <a:extLst>
              <a:ext uri="{FF2B5EF4-FFF2-40B4-BE49-F238E27FC236}">
                <a16:creationId xmlns:a16="http://schemas.microsoft.com/office/drawing/2014/main" id="{6472E27A-D85D-48EF-9C6E-63506527A801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E1823107-3B5D-4854-A2F2-D3A4B940B08A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4B3B5C8-890D-4201-AFB1-6B915510F8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09/06/2020 – 17h00/18h30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E1D2A45-1F1B-4543-9758-B9F4A890CF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021AA37-EFB5-4E71-8A12-FD3565113C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Chirurgie ambulatoire et Covid-19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97BF0D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97BF0D"/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30" name="Triangle rectangle 29">
            <a:extLst>
              <a:ext uri="{FF2B5EF4-FFF2-40B4-BE49-F238E27FC236}">
                <a16:creationId xmlns:a16="http://schemas.microsoft.com/office/drawing/2014/main" id="{DFE1BCAB-04CE-4D4E-A04C-215BE3493454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Triangle rectangle 30">
            <a:extLst>
              <a:ext uri="{FF2B5EF4-FFF2-40B4-BE49-F238E27FC236}">
                <a16:creationId xmlns:a16="http://schemas.microsoft.com/office/drawing/2014/main" id="{28B7674D-4864-46CE-9CEB-AF441644ACFB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5DF70559-1A57-4FC5-9E90-F8CFE71AD9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09/06/2020 – 17h00/18h30</a:t>
            </a:r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15796D1F-F425-4E8A-924F-53F1431583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FC10CE9-50DB-4D43-949E-62B0C9A908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Chirurgie ambulatoire et Covid-19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753B7EB3-4487-4955-918A-2ECDF7280FE5}"/>
              </a:ext>
            </a:extLst>
          </p:cNvPr>
          <p:cNvSpPr/>
          <p:nvPr userDrawn="1"/>
        </p:nvSpPr>
        <p:spPr>
          <a:xfrm>
            <a:off x="2530763" y="2863273"/>
            <a:ext cx="8007927" cy="2382429"/>
          </a:xfrm>
          <a:prstGeom prst="rect">
            <a:avLst/>
          </a:prstGeom>
          <a:solidFill>
            <a:srgbClr val="97BF0D"/>
          </a:solidFill>
          <a:ln>
            <a:solidFill>
              <a:srgbClr val="97BF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AAF99-75BA-411F-B93D-20F69324579C}"/>
              </a:ext>
            </a:extLst>
          </p:cNvPr>
          <p:cNvSpPr/>
          <p:nvPr userDrawn="1"/>
        </p:nvSpPr>
        <p:spPr>
          <a:xfrm>
            <a:off x="2024487" y="2613892"/>
            <a:ext cx="8143025" cy="2207491"/>
          </a:xfrm>
          <a:prstGeom prst="rect">
            <a:avLst/>
          </a:prstGeom>
          <a:solidFill>
            <a:schemeClr val="bg1"/>
          </a:solidFill>
          <a:ln w="76200">
            <a:solidFill>
              <a:srgbClr val="0044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6C595613-1A42-44EF-AF32-7D764C986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4487" y="2613892"/>
            <a:ext cx="8143025" cy="1283882"/>
          </a:xfrm>
        </p:spPr>
        <p:txBody>
          <a:bodyPr anchor="b">
            <a:noAutofit/>
          </a:bodyPr>
          <a:lstStyle>
            <a:lvl1pPr algn="ctr">
              <a:defRPr sz="4000" b="0">
                <a:solidFill>
                  <a:srgbClr val="004494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D2F12090-0304-4101-9050-33D9762C4FA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24487" y="3897772"/>
            <a:ext cx="8143025" cy="923612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TITRE</a:t>
            </a:r>
            <a:endParaRPr lang="en-US" dirty="0"/>
          </a:p>
        </p:txBody>
      </p:sp>
      <p:sp>
        <p:nvSpPr>
          <p:cNvPr id="50" name="Triangle rectangle 49">
            <a:extLst>
              <a:ext uri="{FF2B5EF4-FFF2-40B4-BE49-F238E27FC236}">
                <a16:creationId xmlns:a16="http://schemas.microsoft.com/office/drawing/2014/main" id="{F8421E75-C03A-4490-84C5-022335C91B70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Triangle rectangle 50">
            <a:extLst>
              <a:ext uri="{FF2B5EF4-FFF2-40B4-BE49-F238E27FC236}">
                <a16:creationId xmlns:a16="http://schemas.microsoft.com/office/drawing/2014/main" id="{A0D1A316-C248-471A-B884-9176B904AB82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6" name="Image 55">
            <a:extLst>
              <a:ext uri="{FF2B5EF4-FFF2-40B4-BE49-F238E27FC236}">
                <a16:creationId xmlns:a16="http://schemas.microsoft.com/office/drawing/2014/main" id="{A8AD9B62-7A63-4DD1-9844-5FE2621AA6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09486" y="6290569"/>
            <a:ext cx="772142" cy="534379"/>
          </a:xfrm>
          <a:prstGeom prst="rect">
            <a:avLst/>
          </a:prstGeom>
        </p:spPr>
      </p:pic>
      <p:pic>
        <p:nvPicPr>
          <p:cNvPr id="57" name="Image 56" descr="Une image contenant texte&#10;&#10;Description générée automatiquement">
            <a:extLst>
              <a:ext uri="{FF2B5EF4-FFF2-40B4-BE49-F238E27FC236}">
                <a16:creationId xmlns:a16="http://schemas.microsoft.com/office/drawing/2014/main" id="{C22CBD68-E947-4912-AB0E-F9604266BF8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49475" y="6290569"/>
            <a:ext cx="819122" cy="484883"/>
          </a:xfrm>
          <a:prstGeom prst="rect">
            <a:avLst/>
          </a:prstGeom>
        </p:spPr>
      </p:pic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CCF83116-AA21-4526-B48E-64629DCBC6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09/06/2020 – 17h00/18h30</a:t>
            </a:r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5160A9C5-BBC6-41BC-AC45-58A224E7B7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Chirurgie ambulatoire et Covid-19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C4F3A637-1114-46D6-8CC2-872233D9CD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7" name="Triangle rectangle 16">
            <a:extLst>
              <a:ext uri="{FF2B5EF4-FFF2-40B4-BE49-F238E27FC236}">
                <a16:creationId xmlns:a16="http://schemas.microsoft.com/office/drawing/2014/main" id="{A2EA5685-06B6-4C0F-BCE1-F7BC48D35D99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E0C14684-3D72-4E3B-B265-097A6F938BB2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2ACE838-9698-4A74-966C-87A09FDF03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09/06/2020 – 17h00/18h30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D7BD369A-89AE-46B9-AF63-5E97FD7420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45780F47-4B21-47B2-AB1B-D3A03F24B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Chirurgie ambulatoire et Covid-19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3" name="Triangle rectangle 22">
            <a:extLst>
              <a:ext uri="{FF2B5EF4-FFF2-40B4-BE49-F238E27FC236}">
                <a16:creationId xmlns:a16="http://schemas.microsoft.com/office/drawing/2014/main" id="{CBAE7FC9-F0DC-4689-9DCA-4F60D5C56C74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55C3F1E3-EA21-49CF-B92A-EE059376FE90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9A29CA1D-AC9F-4D23-A6C6-EA007D6E7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09/06/2020 – 17h00/18h30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4382ECE-7A07-4B80-B1ED-73B62CCD82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945FEA6-0E0A-4EBF-B7B8-C3A6B6DCE2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Chirurgie ambulatoire et Covid-19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5" name="Triangle rectangle 14">
            <a:extLst>
              <a:ext uri="{FF2B5EF4-FFF2-40B4-BE49-F238E27FC236}">
                <a16:creationId xmlns:a16="http://schemas.microsoft.com/office/drawing/2014/main" id="{E094352F-D0EC-4FF0-ACA3-C607AC00D5A2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riangle rectangle 15">
            <a:extLst>
              <a:ext uri="{FF2B5EF4-FFF2-40B4-BE49-F238E27FC236}">
                <a16:creationId xmlns:a16="http://schemas.microsoft.com/office/drawing/2014/main" id="{18B8481E-E99F-4244-A220-CDBB463D8EC7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8268BF2-DD69-40A8-B94F-77C1A1F860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09/06/2020 – 17h00/18h30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1D0AD8F-19B3-4213-8E65-E50F6B22BB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A510571-6220-45FE-97A8-5A528E0734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Chirurgie ambulatoire et Covid-19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25" name="Triangle rectangle 24">
            <a:extLst>
              <a:ext uri="{FF2B5EF4-FFF2-40B4-BE49-F238E27FC236}">
                <a16:creationId xmlns:a16="http://schemas.microsoft.com/office/drawing/2014/main" id="{43FDA7E1-6421-4390-9F28-730397FC7297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C652D044-4D73-49B0-A072-009B65842B7E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68898B0E-96C4-452D-9470-2D448FD9D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09/06/2020 – 17h00/18h30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D9A437C-4409-420F-B875-4243BEE310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44D7E0-C151-4B04-998E-20A249870B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Chirurgie ambulatoire et Covid-19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1091DF81-EE49-433A-B148-2DF48AB88272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riangle rectangle 20">
            <a:extLst>
              <a:ext uri="{FF2B5EF4-FFF2-40B4-BE49-F238E27FC236}">
                <a16:creationId xmlns:a16="http://schemas.microsoft.com/office/drawing/2014/main" id="{6B6AF4AE-F394-43BF-A09F-EDC9010E72E1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BEB1A6D-EAB8-46F9-BFC7-93BD7CAA2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09/06/2020 – 17h00/18h30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D19634E-E079-42E8-95C9-57D987E0C6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A24193A-2B47-41F0-BBDB-64A78043A4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Chirurgie ambulatoire et Covid-19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855C2331-35AD-4B1E-84FA-6DCF1E277806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Triangle rectangle 26">
            <a:extLst>
              <a:ext uri="{FF2B5EF4-FFF2-40B4-BE49-F238E27FC236}">
                <a16:creationId xmlns:a16="http://schemas.microsoft.com/office/drawing/2014/main" id="{EDFD58A6-013B-470B-93D0-4D0E46837069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54D39A8-508E-4A57-9943-C5E7723B01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09/06/2020 – 17h00/18h30</a:t>
            </a:r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D329CE0-6852-45F7-AC97-717B7B58E8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A701DE8-AA70-4A60-9F12-6C89E5F105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Chirurgie ambulatoire et Covid-19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3" name="Triangle rectangle 22">
            <a:extLst>
              <a:ext uri="{FF2B5EF4-FFF2-40B4-BE49-F238E27FC236}">
                <a16:creationId xmlns:a16="http://schemas.microsoft.com/office/drawing/2014/main" id="{F2782EC0-EF39-4AB1-A2D4-C63D0F009FF8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4F375CD5-1927-4959-8A1C-23308447A8AD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BC5174A4-3FE9-4C10-9CDE-37AC824219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09/06/2020 – 17h00/18h30</a:t>
            </a:r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6B80FE08-C3AC-4F04-AE09-4535F560A7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24BA116-7C8B-4A9D-99B4-02AB04FF2B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Chirurgie ambulatoire et Covid-19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1EE27AFF-CAC0-429E-98E9-46E4C686C7B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309486" y="6290569"/>
            <a:ext cx="772142" cy="534379"/>
          </a:xfrm>
          <a:prstGeom prst="rect">
            <a:avLst/>
          </a:prstGeom>
        </p:spPr>
      </p:pic>
      <p:pic>
        <p:nvPicPr>
          <p:cNvPr id="28" name="Image 27" descr="Une image contenant texte&#10;&#10;Description générée automatiquement">
            <a:extLst>
              <a:ext uri="{FF2B5EF4-FFF2-40B4-BE49-F238E27FC236}">
                <a16:creationId xmlns:a16="http://schemas.microsoft.com/office/drawing/2014/main" id="{2421160D-75DC-47E6-A1D5-118B79F43224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249475" y="6290569"/>
            <a:ext cx="819122" cy="484883"/>
          </a:xfrm>
          <a:prstGeom prst="rect">
            <a:avLst/>
          </a:prstGeom>
        </p:spPr>
      </p:pic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D0129D82-31D4-4B10-B7E9-2F14CF279E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09/06/2020 – 17h00/18h30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CA8847F-09C1-42B8-AD29-7C19AE8DCD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Chirurgie ambulatoire et Covid-19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1F563CFD-CDA4-4818-9446-DCFE84584E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49" r:id="rId2"/>
    <p:sldLayoutId id="2147483665" r:id="rId3"/>
    <p:sldLayoutId id="2147483651" r:id="rId4"/>
    <p:sldLayoutId id="2147483666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2" r:id="rId11"/>
    <p:sldLayoutId id="2147483663" r:id="rId1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449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rgbClr val="004494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238FC7-5C3D-4F29-8817-5B550E0ACC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Reprise d’activité chirurgicale et chirurgie ambulatoire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D94B337-E5AF-4DCC-AC36-7E0A3C690B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Dr François VENUTOLO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C4A9C9-E6FB-47F8-9D8E-A7322D1ED8A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09/06/2020 – 17h00/18h30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461AF8-4ADC-4520-978F-391B7A5BB6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Chirurgie ambulatoire et Covid-19</a:t>
            </a:r>
            <a:endParaRPr lang="fr-FR" b="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32F259-02AF-4190-BC73-CDBACF1A43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94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contexte ambulatoire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Chirurgie programmée</a:t>
            </a:r>
          </a:p>
          <a:p>
            <a:r>
              <a:rPr lang="fr-FR" dirty="0"/>
              <a:t>Planification séquencée possible</a:t>
            </a:r>
          </a:p>
          <a:p>
            <a:r>
              <a:rPr lang="fr-FR" dirty="0"/>
              <a:t>Délais minimum 72 heures</a:t>
            </a:r>
          </a:p>
          <a:p>
            <a:r>
              <a:rPr lang="fr-FR" dirty="0"/>
              <a:t>Actes ciblés</a:t>
            </a:r>
          </a:p>
          <a:p>
            <a:r>
              <a:rPr lang="fr-FR" dirty="0"/>
              <a:t>ASA 1 et 2 majoritaires</a:t>
            </a:r>
          </a:p>
          <a:p>
            <a:r>
              <a:rPr lang="fr-FR" dirty="0"/>
              <a:t>Pas d’occupation de lits conventionnels</a:t>
            </a:r>
          </a:p>
          <a:p>
            <a:r>
              <a:rPr lang="fr-FR" dirty="0"/>
              <a:t>Consultations chirurgien et anesthésiste en amont (screening)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09/06/2020 – 17h00/18h30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Chirurgie ambulatoire et Covid-19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656523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contexte Co </a:t>
            </a:r>
            <a:r>
              <a:rPr lang="fr-FR" dirty="0" err="1"/>
              <a:t>Vid</a:t>
            </a:r>
            <a:r>
              <a:rPr lang="fr-FR" dirty="0"/>
              <a:t> 19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Réarmement des SSPI</a:t>
            </a:r>
          </a:p>
          <a:p>
            <a:r>
              <a:rPr lang="fr-FR" dirty="0"/>
              <a:t>Réouverture progressive des lits conventionnels</a:t>
            </a:r>
          </a:p>
          <a:p>
            <a:r>
              <a:rPr lang="fr-FR" dirty="0"/>
              <a:t>Nécessité de circuits distincts C+ et C-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09/06/2020 – 17h00/18h30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Chirurgie ambulatoire et Covid-19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319224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actes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Contexte de pénurie et rationnement médicaments a usage anesthésique</a:t>
            </a:r>
          </a:p>
          <a:p>
            <a:r>
              <a:rPr lang="fr-FR" dirty="0"/>
              <a:t>Actes de courte durée</a:t>
            </a:r>
          </a:p>
          <a:p>
            <a:r>
              <a:rPr lang="fr-FR" dirty="0"/>
              <a:t>Eviter la ventilation artificielle</a:t>
            </a:r>
          </a:p>
          <a:p>
            <a:r>
              <a:rPr lang="fr-FR" dirty="0"/>
              <a:t>Recours aux Anesthésies Loco Régionales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09/06/2020 – 17h00/18h30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Chirurgie ambulatoire et Covid-19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11229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11324" cy="1320800"/>
          </a:xfrm>
        </p:spPr>
        <p:txBody>
          <a:bodyPr/>
          <a:lstStyle/>
          <a:p>
            <a:r>
              <a:rPr lang="fr-FR" dirty="0"/>
              <a:t>Interrogations…en cas de nouvelle vague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Faut il arrêter la chirurgie ambulatoire dans le même temps que la chirurgie en hospitalisation conventionnelle ?</a:t>
            </a:r>
          </a:p>
          <a:p>
            <a:r>
              <a:rPr lang="fr-FR" dirty="0"/>
              <a:t>Recours a la télé médecine pour la consultation d’anesthésie ?</a:t>
            </a:r>
          </a:p>
          <a:p>
            <a:r>
              <a:rPr lang="fr-FR" dirty="0"/>
              <a:t>Développer le </a:t>
            </a:r>
            <a:r>
              <a:rPr lang="fr-FR" dirty="0" err="1"/>
              <a:t>fast</a:t>
            </a:r>
            <a:r>
              <a:rPr lang="fr-FR" dirty="0"/>
              <a:t> </a:t>
            </a:r>
            <a:r>
              <a:rPr lang="fr-FR" dirty="0" err="1"/>
              <a:t>tracking</a:t>
            </a:r>
            <a:r>
              <a:rPr lang="fr-FR" dirty="0"/>
              <a:t> pour limiter le passage en SSPI ?</a:t>
            </a:r>
          </a:p>
          <a:p>
            <a:r>
              <a:rPr lang="fr-FR" dirty="0"/>
              <a:t>Maintenir une offre ambulatoire en période de «</a:t>
            </a:r>
            <a:r>
              <a:rPr lang="fr-FR"/>
              <a:t> crise » ?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09/06/2020 – 17h00/18h30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Chirurgie ambulatoire et Covid-19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0186971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èlePrésentation_EGRhumato_2019" id="{2B39C09D-0B8F-4C22-8082-349799998875}" vid="{D2C7214D-D8D5-488D-A5F5-0F2FC272B86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193</Words>
  <Application>Microsoft Office PowerPoint</Application>
  <PresentationFormat>Grand écran</PresentationFormat>
  <Paragraphs>39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Facette</vt:lpstr>
      <vt:lpstr>Reprise d’activité chirurgicale et chirurgie ambulatoire</vt:lpstr>
      <vt:lpstr>Le contexte ambulatoire</vt:lpstr>
      <vt:lpstr>Le contexte Co Vid 19</vt:lpstr>
      <vt:lpstr>Les actes</vt:lpstr>
      <vt:lpstr>Interrogations…en cas de nouvelle vague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Fanny Devisme</dc:creator>
  <cp:lastModifiedBy>Fanny Devisme</cp:lastModifiedBy>
  <cp:revision>27</cp:revision>
  <dcterms:created xsi:type="dcterms:W3CDTF">2019-05-22T09:39:52Z</dcterms:created>
  <dcterms:modified xsi:type="dcterms:W3CDTF">2020-06-08T12:22:04Z</dcterms:modified>
</cp:coreProperties>
</file>