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6" r:id="rId3"/>
    <p:sldId id="284" r:id="rId4"/>
    <p:sldId id="260" r:id="rId5"/>
    <p:sldId id="261" r:id="rId6"/>
    <p:sldId id="279" r:id="rId7"/>
    <p:sldId id="262" r:id="rId8"/>
    <p:sldId id="274" r:id="rId9"/>
    <p:sldId id="263" r:id="rId10"/>
    <p:sldId id="264" r:id="rId11"/>
    <p:sldId id="280" r:id="rId12"/>
    <p:sldId id="278" r:id="rId13"/>
    <p:sldId id="265" r:id="rId14"/>
    <p:sldId id="266" r:id="rId15"/>
    <p:sldId id="281" r:id="rId16"/>
    <p:sldId id="277" r:id="rId17"/>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D8A"/>
    <a:srgbClr val="00A2E0"/>
    <a:srgbClr val="232E6A"/>
    <a:srgbClr val="5BC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815" autoAdjust="0"/>
  </p:normalViewPr>
  <p:slideViewPr>
    <p:cSldViewPr>
      <p:cViewPr varScale="1">
        <p:scale>
          <a:sx n="60" d="100"/>
          <a:sy n="60" d="100"/>
        </p:scale>
        <p:origin x="16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9C703C48-DD53-1048-8BED-EBC13C7CA889}" type="datetimeFigureOut">
              <a:rPr lang="fr-FR" smtClean="0"/>
              <a:pPr/>
              <a:t>21/01/2021</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A465ED83-72C0-B048-9480-0E66CC81E8B4}" type="slidenum">
              <a:rPr lang="fr-FR" smtClean="0"/>
              <a:pPr/>
              <a:t>‹N°›</a:t>
            </a:fld>
            <a:endParaRPr lang="fr-FR"/>
          </a:p>
        </p:txBody>
      </p:sp>
    </p:spTree>
    <p:extLst>
      <p:ext uri="{BB962C8B-B14F-4D97-AF65-F5344CB8AC3E}">
        <p14:creationId xmlns:p14="http://schemas.microsoft.com/office/powerpoint/2010/main" val="9676121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A specialized nurse facilitates the meeting, which begin with a movie on the patient surgery day. The aim is to relax patients, spouses and to answer at every question. They have to know exactly what’s go in on during this day, they have to know the place to not be afraid by theatre. Specific discharge instructions were provided especially how and when they have to take analgesics. They are informed on the post operative pain : localisation, irradiation, kind to avoid any stress.</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A465ED83-72C0-B048-9480-0E66CC81E8B4}" type="slidenum">
              <a:rPr lang="fr-FR" smtClean="0"/>
              <a:pPr/>
              <a:t>5</a:t>
            </a:fld>
            <a:endParaRPr lang="fr-FR"/>
          </a:p>
        </p:txBody>
      </p:sp>
    </p:spTree>
    <p:extLst>
      <p:ext uri="{BB962C8B-B14F-4D97-AF65-F5344CB8AC3E}">
        <p14:creationId xmlns:p14="http://schemas.microsoft.com/office/powerpoint/2010/main" val="171530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A specialized nurse facilitates the meeting, which begin with a movie on the patient surgery day. The aim is to relax patients, spouses and to answer at every question. They have to know exactly what’s go in on during this day, they have to know the place to not be afraid by theatre. Specific discharge instructions were provided especially how and when they have to take analgesics. They are informed on the post operative pain : localisation, irradiation, kind to avoid any stress.</a:t>
            </a:r>
            <a:r>
              <a:rPr lang="fr-FR" dirty="0">
                <a:effectLst/>
              </a:rPr>
              <a:t> </a:t>
            </a:r>
            <a:endParaRPr lang="fr-FR" dirty="0"/>
          </a:p>
        </p:txBody>
      </p:sp>
      <p:sp>
        <p:nvSpPr>
          <p:cNvPr id="4" name="Espace réservé du numéro de diapositive 3"/>
          <p:cNvSpPr>
            <a:spLocks noGrp="1"/>
          </p:cNvSpPr>
          <p:nvPr>
            <p:ph type="sldNum" sz="quarter" idx="10"/>
          </p:nvPr>
        </p:nvSpPr>
        <p:spPr/>
        <p:txBody>
          <a:bodyPr/>
          <a:lstStyle/>
          <a:p>
            <a:fld id="{A465ED83-72C0-B048-9480-0E66CC81E8B4}" type="slidenum">
              <a:rPr lang="fr-FR" smtClean="0"/>
              <a:pPr/>
              <a:t>6</a:t>
            </a:fld>
            <a:endParaRPr lang="fr-FR"/>
          </a:p>
        </p:txBody>
      </p:sp>
    </p:spTree>
    <p:extLst>
      <p:ext uri="{BB962C8B-B14F-4D97-AF65-F5344CB8AC3E}">
        <p14:creationId xmlns:p14="http://schemas.microsoft.com/office/powerpoint/2010/main" val="1715306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up there were 3 adverse events</a:t>
            </a:r>
            <a:endParaRPr lang="fr-FR" dirty="0"/>
          </a:p>
        </p:txBody>
      </p:sp>
      <p:sp>
        <p:nvSpPr>
          <p:cNvPr id="4" name="Espace réservé du numéro de diapositive 3"/>
          <p:cNvSpPr>
            <a:spLocks noGrp="1"/>
          </p:cNvSpPr>
          <p:nvPr>
            <p:ph type="sldNum" sz="quarter" idx="10"/>
          </p:nvPr>
        </p:nvSpPr>
        <p:spPr/>
        <p:txBody>
          <a:bodyPr/>
          <a:lstStyle/>
          <a:p>
            <a:fld id="{A465ED83-72C0-B048-9480-0E66CC81E8B4}" type="slidenum">
              <a:rPr lang="fr-FR" smtClean="0"/>
              <a:pPr/>
              <a:t>14</a:t>
            </a:fld>
            <a:endParaRPr lang="fr-FR"/>
          </a:p>
        </p:txBody>
      </p:sp>
    </p:spTree>
    <p:extLst>
      <p:ext uri="{BB962C8B-B14F-4D97-AF65-F5344CB8AC3E}">
        <p14:creationId xmlns:p14="http://schemas.microsoft.com/office/powerpoint/2010/main" val="279641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dirty="0"/>
              <a:t>up there were 3 adverse events</a:t>
            </a:r>
            <a:endParaRPr lang="fr-FR" dirty="0"/>
          </a:p>
        </p:txBody>
      </p:sp>
      <p:sp>
        <p:nvSpPr>
          <p:cNvPr id="4" name="Espace réservé du numéro de diapositive 3"/>
          <p:cNvSpPr>
            <a:spLocks noGrp="1"/>
          </p:cNvSpPr>
          <p:nvPr>
            <p:ph type="sldNum" sz="quarter" idx="10"/>
          </p:nvPr>
        </p:nvSpPr>
        <p:spPr/>
        <p:txBody>
          <a:bodyPr/>
          <a:lstStyle/>
          <a:p>
            <a:fld id="{A465ED83-72C0-B048-9480-0E66CC81E8B4}" type="slidenum">
              <a:rPr lang="fr-FR" smtClean="0"/>
              <a:pPr/>
              <a:t>15</a:t>
            </a:fld>
            <a:endParaRPr lang="fr-FR"/>
          </a:p>
        </p:txBody>
      </p:sp>
    </p:spTree>
    <p:extLst>
      <p:ext uri="{BB962C8B-B14F-4D97-AF65-F5344CB8AC3E}">
        <p14:creationId xmlns:p14="http://schemas.microsoft.com/office/powerpoint/2010/main" val="2796413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10" name="Rectangle 9"/>
          <p:cNvSpPr/>
          <p:nvPr/>
        </p:nvSpPr>
        <p:spPr bwMode="gray">
          <a:xfrm>
            <a:off x="2028" y="620688"/>
            <a:ext cx="9141972" cy="550865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9" name="Espace réservé du texte 8"/>
          <p:cNvSpPr>
            <a:spLocks noGrp="1"/>
          </p:cNvSpPr>
          <p:nvPr>
            <p:ph type="body" sz="quarter" idx="13" hasCustomPrompt="1"/>
          </p:nvPr>
        </p:nvSpPr>
        <p:spPr bwMode="gray">
          <a:xfrm>
            <a:off x="647701" y="980728"/>
            <a:ext cx="8208962" cy="2987936"/>
          </a:xfrm>
        </p:spPr>
        <p:txBody>
          <a:bodyPr anchor="b" anchorCtr="0"/>
          <a:lstStyle>
            <a:lvl1pPr marL="0" indent="0" algn="l">
              <a:lnSpc>
                <a:spcPct val="90000"/>
              </a:lnSpc>
              <a:spcBef>
                <a:spcPts val="0"/>
              </a:spcBef>
              <a:spcAft>
                <a:spcPts val="0"/>
              </a:spcAft>
              <a:buNone/>
              <a:defRPr sz="6000" b="0">
                <a:solidFill>
                  <a:schemeClr val="bg1"/>
                </a:solidFill>
                <a:latin typeface="Franklin Gothic Book" pitchFamily="34" charset="0"/>
                <a:ea typeface="Verdana" pitchFamily="34" charset="0"/>
                <a:cs typeface="Verdana" pitchFamily="34" charset="0"/>
              </a:defRPr>
            </a:lvl1pPr>
            <a:lvl2pPr marL="0" algn="ctr">
              <a:lnSpc>
                <a:spcPct val="100000"/>
              </a:lnSpc>
              <a:spcBef>
                <a:spcPts val="6900"/>
              </a:spcBef>
              <a:defRPr sz="2000" b="1">
                <a:solidFill>
                  <a:schemeClr val="bg1"/>
                </a:solidFill>
              </a:defRPr>
            </a:lvl2pPr>
          </a:lstStyle>
          <a:p>
            <a:pPr lvl="0"/>
            <a:r>
              <a:rPr lang="fr-FR" noProof="0" dirty="0"/>
              <a:t>Titre de la présentation</a:t>
            </a:r>
          </a:p>
        </p:txBody>
      </p:sp>
      <p:sp>
        <p:nvSpPr>
          <p:cNvPr id="8" name="Espace réservé du texte 8"/>
          <p:cNvSpPr>
            <a:spLocks noGrp="1"/>
          </p:cNvSpPr>
          <p:nvPr>
            <p:ph type="body" sz="quarter" idx="14" hasCustomPrompt="1"/>
          </p:nvPr>
        </p:nvSpPr>
        <p:spPr bwMode="gray">
          <a:xfrm>
            <a:off x="647701" y="4077072"/>
            <a:ext cx="8208962" cy="2052266"/>
          </a:xfrm>
        </p:spPr>
        <p:txBody>
          <a:bodyPr anchor="t" anchorCtr="0"/>
          <a:lstStyle>
            <a:lvl1pPr marL="0" indent="0" algn="l">
              <a:lnSpc>
                <a:spcPct val="100000"/>
              </a:lnSpc>
              <a:spcBef>
                <a:spcPts val="0"/>
              </a:spcBef>
              <a:spcAft>
                <a:spcPts val="0"/>
              </a:spcAft>
              <a:buNone/>
              <a:defRPr sz="2400" b="0">
                <a:solidFill>
                  <a:schemeClr val="bg1"/>
                </a:solidFill>
                <a:latin typeface="Franklin Gothic Book" pitchFamily="34" charset="0"/>
              </a:defRPr>
            </a:lvl1pPr>
            <a:lvl2pPr marL="0" algn="ctr">
              <a:lnSpc>
                <a:spcPct val="100000"/>
              </a:lnSpc>
              <a:spcBef>
                <a:spcPts val="6900"/>
              </a:spcBef>
              <a:defRPr sz="2000" b="1">
                <a:solidFill>
                  <a:schemeClr val="bg1"/>
                </a:solidFill>
              </a:defRPr>
            </a:lvl2pPr>
          </a:lstStyle>
          <a:p>
            <a:pPr lvl="0"/>
            <a:r>
              <a:rPr lang="fr-FR" noProof="0" dirty="0"/>
              <a:t>Sous-titre</a:t>
            </a:r>
          </a:p>
          <a:p>
            <a:pPr lvl="0"/>
            <a:r>
              <a:rPr lang="fr-FR" noProof="0" dirty="0"/>
              <a:t>Date</a:t>
            </a:r>
          </a:p>
        </p:txBody>
      </p:sp>
      <p:sp>
        <p:nvSpPr>
          <p:cNvPr id="2" name="Rectangle 1"/>
          <p:cNvSpPr/>
          <p:nvPr/>
        </p:nvSpPr>
        <p:spPr bwMode="gray">
          <a:xfrm>
            <a:off x="0" y="0"/>
            <a:ext cx="9141972" cy="620688"/>
          </a:xfrm>
          <a:prstGeom prst="rect">
            <a:avLst/>
          </a:prstGeom>
          <a:solidFill>
            <a:srgbClr val="15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6" name="Espace réservé de la date 5"/>
          <p:cNvSpPr>
            <a:spLocks noGrp="1"/>
          </p:cNvSpPr>
          <p:nvPr>
            <p:ph type="dt" sz="half" idx="15"/>
          </p:nvPr>
        </p:nvSpPr>
        <p:spPr bwMode="gray">
          <a:xfrm>
            <a:off x="8893174" y="0"/>
            <a:ext cx="250825" cy="260350"/>
          </a:xfrm>
        </p:spPr>
        <p:txBody>
          <a:bodyPr/>
          <a:lstStyle>
            <a:lvl1pPr>
              <a:defRPr sz="100">
                <a:solidFill>
                  <a:schemeClr val="bg1">
                    <a:alpha val="0"/>
                  </a:schemeClr>
                </a:solidFill>
                <a:latin typeface="Franklin Gothic Book" pitchFamily="34" charset="0"/>
              </a:defRPr>
            </a:lvl1pPr>
          </a:lstStyle>
          <a:p>
            <a:fld id="{7879CEAB-20A0-4863-8A4D-FAA7CD303CB1}" type="datetimeFigureOut">
              <a:rPr lang="fr-FR" smtClean="0"/>
              <a:pPr/>
              <a:t>21/01/2021</a:t>
            </a:fld>
            <a:endParaRPr lang="fr-FR"/>
          </a:p>
        </p:txBody>
      </p:sp>
      <p:pic>
        <p:nvPicPr>
          <p:cNvPr id="3" name="Image 2" descr="Capture d’écran 2018-02-25 à 12.11.39.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2555776" cy="6152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uverture pour impression">
    <p:spTree>
      <p:nvGrpSpPr>
        <p:cNvPr id="1" name=""/>
        <p:cNvGrpSpPr/>
        <p:nvPr/>
      </p:nvGrpSpPr>
      <p:grpSpPr>
        <a:xfrm>
          <a:off x="0" y="0"/>
          <a:ext cx="0" cy="0"/>
          <a:chOff x="0" y="0"/>
          <a:chExt cx="0" cy="0"/>
        </a:xfrm>
      </p:grpSpPr>
      <p:sp>
        <p:nvSpPr>
          <p:cNvPr id="13" name="Rectangle 12"/>
          <p:cNvSpPr/>
          <p:nvPr userDrawn="1"/>
        </p:nvSpPr>
        <p:spPr bwMode="gray">
          <a:xfrm>
            <a:off x="2028" y="0"/>
            <a:ext cx="9141972" cy="6129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14" name="Rectangle 13"/>
          <p:cNvSpPr/>
          <p:nvPr userDrawn="1"/>
        </p:nvSpPr>
        <p:spPr bwMode="gray">
          <a:xfrm>
            <a:off x="2028" y="0"/>
            <a:ext cx="9141972" cy="75600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15" name="Rectangle 14"/>
          <p:cNvSpPr/>
          <p:nvPr userDrawn="1"/>
        </p:nvSpPr>
        <p:spPr bwMode="gray">
          <a:xfrm>
            <a:off x="0" y="0"/>
            <a:ext cx="9141972" cy="180000"/>
          </a:xfrm>
          <a:prstGeom prst="rect">
            <a:avLst/>
          </a:prstGeom>
          <a:solidFill>
            <a:srgbClr val="15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9" name="Espace réservé du texte 8"/>
          <p:cNvSpPr>
            <a:spLocks noGrp="1"/>
          </p:cNvSpPr>
          <p:nvPr>
            <p:ph type="body" sz="quarter" idx="13" hasCustomPrompt="1"/>
          </p:nvPr>
        </p:nvSpPr>
        <p:spPr bwMode="gray">
          <a:xfrm>
            <a:off x="647701" y="980728"/>
            <a:ext cx="8208962" cy="2987936"/>
          </a:xfrm>
        </p:spPr>
        <p:txBody>
          <a:bodyPr anchor="b" anchorCtr="0"/>
          <a:lstStyle>
            <a:lvl1pPr marL="0" indent="0" algn="l">
              <a:lnSpc>
                <a:spcPct val="90000"/>
              </a:lnSpc>
              <a:spcBef>
                <a:spcPts val="0"/>
              </a:spcBef>
              <a:spcAft>
                <a:spcPts val="0"/>
              </a:spcAft>
              <a:buNone/>
              <a:defRPr sz="6000" b="0">
                <a:solidFill>
                  <a:srgbClr val="00A2E0"/>
                </a:solidFill>
                <a:latin typeface="Franklin Gothic Book" pitchFamily="34" charset="0"/>
              </a:defRPr>
            </a:lvl1pPr>
            <a:lvl2pPr marL="0" algn="ctr">
              <a:lnSpc>
                <a:spcPct val="100000"/>
              </a:lnSpc>
              <a:spcBef>
                <a:spcPts val="6900"/>
              </a:spcBef>
              <a:defRPr sz="2000" b="1">
                <a:solidFill>
                  <a:schemeClr val="bg1"/>
                </a:solidFill>
              </a:defRPr>
            </a:lvl2pPr>
          </a:lstStyle>
          <a:p>
            <a:pPr lvl="0"/>
            <a:r>
              <a:rPr lang="fr-FR" noProof="0" dirty="0"/>
              <a:t>Titre de la présentation</a:t>
            </a:r>
          </a:p>
        </p:txBody>
      </p:sp>
      <p:sp>
        <p:nvSpPr>
          <p:cNvPr id="8" name="Espace réservé du texte 8"/>
          <p:cNvSpPr>
            <a:spLocks noGrp="1"/>
          </p:cNvSpPr>
          <p:nvPr>
            <p:ph type="body" sz="quarter" idx="14" hasCustomPrompt="1"/>
          </p:nvPr>
        </p:nvSpPr>
        <p:spPr bwMode="gray">
          <a:xfrm>
            <a:off x="647701" y="4077072"/>
            <a:ext cx="8208962" cy="2052266"/>
          </a:xfrm>
        </p:spPr>
        <p:txBody>
          <a:bodyPr anchor="t" anchorCtr="0"/>
          <a:lstStyle>
            <a:lvl1pPr marL="0" indent="0" algn="l">
              <a:lnSpc>
                <a:spcPct val="100000"/>
              </a:lnSpc>
              <a:spcBef>
                <a:spcPts val="0"/>
              </a:spcBef>
              <a:spcAft>
                <a:spcPts val="0"/>
              </a:spcAft>
              <a:buNone/>
              <a:defRPr sz="2400" b="0">
                <a:solidFill>
                  <a:srgbClr val="00A2E0"/>
                </a:solidFill>
                <a:latin typeface="Franklin Gothic Book" pitchFamily="34" charset="0"/>
              </a:defRPr>
            </a:lvl1pPr>
            <a:lvl2pPr marL="0" algn="ctr">
              <a:lnSpc>
                <a:spcPct val="100000"/>
              </a:lnSpc>
              <a:spcBef>
                <a:spcPts val="6900"/>
              </a:spcBef>
              <a:defRPr sz="2000" b="1">
                <a:solidFill>
                  <a:schemeClr val="bg1"/>
                </a:solidFill>
              </a:defRPr>
            </a:lvl2pPr>
          </a:lstStyle>
          <a:p>
            <a:pPr lvl="0"/>
            <a:r>
              <a:rPr lang="fr-FR" noProof="0" dirty="0"/>
              <a:t>Sous-titre</a:t>
            </a:r>
          </a:p>
        </p:txBody>
      </p:sp>
      <p:sp>
        <p:nvSpPr>
          <p:cNvPr id="6" name="Espace réservé de la date 5"/>
          <p:cNvSpPr>
            <a:spLocks noGrp="1"/>
          </p:cNvSpPr>
          <p:nvPr>
            <p:ph type="dt" sz="half" idx="15"/>
          </p:nvPr>
        </p:nvSpPr>
        <p:spPr bwMode="gray">
          <a:xfrm>
            <a:off x="8893174" y="0"/>
            <a:ext cx="250825" cy="260350"/>
          </a:xfrm>
        </p:spPr>
        <p:txBody>
          <a:bodyPr/>
          <a:lstStyle>
            <a:lvl1pPr>
              <a:defRPr sz="100">
                <a:solidFill>
                  <a:schemeClr val="bg1">
                    <a:alpha val="0"/>
                  </a:schemeClr>
                </a:solidFill>
                <a:latin typeface="Franklin Gothic Book" pitchFamily="34" charset="0"/>
              </a:defRPr>
            </a:lvl1pPr>
          </a:lstStyle>
          <a:p>
            <a:fld id="{7879CEAB-20A0-4863-8A4D-FAA7CD303CB1}" type="datetimeFigureOut">
              <a:rPr lang="fr-FR" smtClean="0"/>
              <a:pPr/>
              <a:t>21/01/2021</a:t>
            </a:fld>
            <a:endParaRPr lang="fr-FR"/>
          </a:p>
        </p:txBody>
      </p:sp>
      <p:sp>
        <p:nvSpPr>
          <p:cNvPr id="11" name="Espace réservé du pied de page 10"/>
          <p:cNvSpPr>
            <a:spLocks noGrp="1"/>
          </p:cNvSpPr>
          <p:nvPr>
            <p:ph type="ftr" sz="quarter" idx="16"/>
          </p:nvPr>
        </p:nvSpPr>
        <p:spPr bwMode="gray">
          <a:xfrm>
            <a:off x="8893175" y="0"/>
            <a:ext cx="248797" cy="260350"/>
          </a:xfrm>
        </p:spPr>
        <p:txBody>
          <a:bodyPr/>
          <a:lstStyle>
            <a:lvl1pPr>
              <a:defRPr sz="100">
                <a:solidFill>
                  <a:schemeClr val="bg1">
                    <a:alpha val="0"/>
                  </a:schemeClr>
                </a:solidFill>
                <a:latin typeface="Franklin Gothic Book" pitchFamily="34" charset="0"/>
              </a:defRPr>
            </a:lvl1pPr>
          </a:lstStyle>
          <a:p>
            <a:endParaRPr lang="fr-FR"/>
          </a:p>
        </p:txBody>
      </p:sp>
      <p:sp>
        <p:nvSpPr>
          <p:cNvPr id="12" name="Espace réservé du numéro de diapositive 11"/>
          <p:cNvSpPr>
            <a:spLocks noGrp="1"/>
          </p:cNvSpPr>
          <p:nvPr>
            <p:ph type="sldNum" sz="quarter" idx="17"/>
          </p:nvPr>
        </p:nvSpPr>
        <p:spPr bwMode="gray">
          <a:xfrm>
            <a:off x="8893175" y="1"/>
            <a:ext cx="248798" cy="260350"/>
          </a:xfrm>
          <a:prstGeom prst="rect">
            <a:avLst/>
          </a:prstGeom>
        </p:spPr>
        <p:txBody>
          <a:bodyPr/>
          <a:lstStyle>
            <a:lvl1pPr>
              <a:defRPr sz="100">
                <a:solidFill>
                  <a:schemeClr val="bg1">
                    <a:alpha val="0"/>
                  </a:schemeClr>
                </a:solidFill>
                <a:latin typeface="Franklin Gothic Book" pitchFamily="34" charset="0"/>
              </a:defRPr>
            </a:lvl1pPr>
          </a:lstStyle>
          <a:p>
            <a:fld id="{83B278F0-CE36-4C5F-9D08-08A05F664120}" type="slidenum">
              <a:rPr lang="fr-FR" smtClean="0"/>
              <a:pPr/>
              <a:t>‹N°›</a:t>
            </a:fld>
            <a:endParaRPr lang="fr-FR"/>
          </a:p>
        </p:txBody>
      </p:sp>
    </p:spTree>
    <p:extLst>
      <p:ext uri="{BB962C8B-B14F-4D97-AF65-F5344CB8AC3E}">
        <p14:creationId xmlns:p14="http://schemas.microsoft.com/office/powerpoint/2010/main" val="287250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itre">
    <p:spTree>
      <p:nvGrpSpPr>
        <p:cNvPr id="1" name=""/>
        <p:cNvGrpSpPr/>
        <p:nvPr/>
      </p:nvGrpSpPr>
      <p:grpSpPr>
        <a:xfrm>
          <a:off x="0" y="0"/>
          <a:ext cx="0" cy="0"/>
          <a:chOff x="0" y="0"/>
          <a:chExt cx="0" cy="0"/>
        </a:xfrm>
      </p:grpSpPr>
      <p:sp>
        <p:nvSpPr>
          <p:cNvPr id="21" name="Rectangle 20"/>
          <p:cNvSpPr/>
          <p:nvPr/>
        </p:nvSpPr>
        <p:spPr bwMode="gray">
          <a:xfrm>
            <a:off x="2028" y="0"/>
            <a:ext cx="9141972" cy="6129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6" name="Titre 5"/>
          <p:cNvSpPr>
            <a:spLocks noGrp="1"/>
          </p:cNvSpPr>
          <p:nvPr>
            <p:ph type="title" hasCustomPrompt="1"/>
          </p:nvPr>
        </p:nvSpPr>
        <p:spPr bwMode="gray">
          <a:xfrm>
            <a:off x="935039" y="836712"/>
            <a:ext cx="7921624" cy="2628000"/>
          </a:xfrm>
          <a:prstGeom prst="rect">
            <a:avLst/>
          </a:prstGeom>
        </p:spPr>
        <p:txBody>
          <a:bodyPr anchor="b" anchorCtr="0"/>
          <a:lstStyle>
            <a:lvl1pPr algn="l">
              <a:defRPr sz="15000" b="0">
                <a:solidFill>
                  <a:srgbClr val="153D8A"/>
                </a:solidFill>
                <a:latin typeface="Franklin Gothic Book" pitchFamily="34" charset="0"/>
                <a:ea typeface="Verdana" pitchFamily="34" charset="0"/>
                <a:cs typeface="Verdana" pitchFamily="34" charset="0"/>
              </a:defRPr>
            </a:lvl1pPr>
          </a:lstStyle>
          <a:p>
            <a:r>
              <a:rPr lang="fr-FR" dirty="0"/>
              <a:t>0</a:t>
            </a:r>
          </a:p>
        </p:txBody>
      </p:sp>
      <p:sp>
        <p:nvSpPr>
          <p:cNvPr id="15" name="Espace réservé du texte 14"/>
          <p:cNvSpPr>
            <a:spLocks noGrp="1"/>
          </p:cNvSpPr>
          <p:nvPr>
            <p:ph type="body" sz="quarter" idx="13" hasCustomPrompt="1"/>
          </p:nvPr>
        </p:nvSpPr>
        <p:spPr bwMode="gray">
          <a:xfrm>
            <a:off x="935038" y="3249338"/>
            <a:ext cx="7921625" cy="2880000"/>
          </a:xfrm>
        </p:spPr>
        <p:txBody>
          <a:bodyPr lIns="36000"/>
          <a:lstStyle>
            <a:lvl1pPr marL="0">
              <a:lnSpc>
                <a:spcPct val="90000"/>
              </a:lnSpc>
              <a:spcBef>
                <a:spcPts val="0"/>
              </a:spcBef>
              <a:spcAft>
                <a:spcPts val="0"/>
              </a:spcAft>
              <a:buFontTx/>
              <a:buNone/>
              <a:defRPr sz="4800" b="0">
                <a:solidFill>
                  <a:srgbClr val="00A2E0"/>
                </a:solidFill>
                <a:latin typeface="Franklin Gothic Book" pitchFamily="34" charset="0"/>
              </a:defRPr>
            </a:lvl1pPr>
          </a:lstStyle>
          <a:p>
            <a:pPr lvl="0"/>
            <a:r>
              <a:rPr lang="fr-FR" dirty="0"/>
              <a:t>Titre du chapitre</a:t>
            </a:r>
          </a:p>
        </p:txBody>
      </p:sp>
      <p:sp>
        <p:nvSpPr>
          <p:cNvPr id="16" name="Espace réservé de la date 15"/>
          <p:cNvSpPr>
            <a:spLocks noGrp="1"/>
          </p:cNvSpPr>
          <p:nvPr>
            <p:ph type="dt" sz="half" idx="14"/>
          </p:nvPr>
        </p:nvSpPr>
        <p:spPr bwMode="gray">
          <a:xfrm>
            <a:off x="8893175" y="0"/>
            <a:ext cx="245537" cy="260350"/>
          </a:xfrm>
        </p:spPr>
        <p:txBody>
          <a:bodyPr/>
          <a:lstStyle>
            <a:lvl1pPr>
              <a:defRPr sz="100">
                <a:solidFill>
                  <a:schemeClr val="bg1">
                    <a:alpha val="0"/>
                  </a:schemeClr>
                </a:solidFill>
                <a:latin typeface="Franklin Gothic Book" pitchFamily="34" charset="0"/>
              </a:defRPr>
            </a:lvl1pPr>
          </a:lstStyle>
          <a:p>
            <a:fld id="{7879CEAB-20A0-4863-8A4D-FAA7CD303CB1}" type="datetimeFigureOut">
              <a:rPr lang="fr-FR" smtClean="0"/>
              <a:pPr/>
              <a:t>21/01/2021</a:t>
            </a:fld>
            <a:endParaRPr lang="fr-FR"/>
          </a:p>
        </p:txBody>
      </p:sp>
      <p:sp>
        <p:nvSpPr>
          <p:cNvPr id="17" name="Espace réservé du pied de page 16"/>
          <p:cNvSpPr>
            <a:spLocks noGrp="1"/>
          </p:cNvSpPr>
          <p:nvPr>
            <p:ph type="ftr" sz="quarter" idx="15"/>
          </p:nvPr>
        </p:nvSpPr>
        <p:spPr bwMode="gray">
          <a:xfrm>
            <a:off x="8893175" y="0"/>
            <a:ext cx="235412" cy="260350"/>
          </a:xfrm>
        </p:spPr>
        <p:txBody>
          <a:bodyPr/>
          <a:lstStyle>
            <a:lvl1pPr>
              <a:defRPr sz="100">
                <a:solidFill>
                  <a:schemeClr val="bg1">
                    <a:alpha val="0"/>
                  </a:schemeClr>
                </a:solidFill>
                <a:latin typeface="Franklin Gothic Book" pitchFamily="34" charset="0"/>
              </a:defRPr>
            </a:lvl1pPr>
          </a:lstStyle>
          <a:p>
            <a:endParaRPr lang="fr-FR"/>
          </a:p>
        </p:txBody>
      </p:sp>
      <p:sp>
        <p:nvSpPr>
          <p:cNvPr id="18" name="Espace réservé du numéro de diapositive 17"/>
          <p:cNvSpPr>
            <a:spLocks noGrp="1"/>
          </p:cNvSpPr>
          <p:nvPr>
            <p:ph type="sldNum" sz="quarter" idx="16"/>
          </p:nvPr>
        </p:nvSpPr>
        <p:spPr bwMode="gray">
          <a:xfrm>
            <a:off x="8170401" y="5661024"/>
            <a:ext cx="686262" cy="468313"/>
          </a:xfrm>
          <a:prstGeom prst="rect">
            <a:avLst/>
          </a:prstGeom>
        </p:spPr>
        <p:txBody>
          <a:bodyPr/>
          <a:lstStyle>
            <a:lvl1pPr algn="r">
              <a:defRPr sz="1750">
                <a:solidFill>
                  <a:schemeClr val="accent4"/>
                </a:solidFill>
                <a:latin typeface="Franklin Gothic Book" pitchFamily="34" charset="0"/>
              </a:defRPr>
            </a:lvl1pPr>
          </a:lstStyle>
          <a:p>
            <a:fld id="{83B278F0-CE36-4C5F-9D08-08A05F664120}" type="slidenum">
              <a:rPr lang="fr-FR" smtClean="0"/>
              <a:pPr/>
              <a:t>‹N°›</a:t>
            </a:fld>
            <a:endParaRPr lang="fr-FR"/>
          </a:p>
        </p:txBody>
      </p:sp>
      <p:sp>
        <p:nvSpPr>
          <p:cNvPr id="19" name="Rectangle 18"/>
          <p:cNvSpPr/>
          <p:nvPr/>
        </p:nvSpPr>
        <p:spPr bwMode="gray">
          <a:xfrm>
            <a:off x="2028" y="0"/>
            <a:ext cx="9141972" cy="756000"/>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20" name="Rectangle 19"/>
          <p:cNvSpPr/>
          <p:nvPr/>
        </p:nvSpPr>
        <p:spPr bwMode="gray">
          <a:xfrm>
            <a:off x="0" y="0"/>
            <a:ext cx="9141972" cy="180000"/>
          </a:xfrm>
          <a:prstGeom prst="rect">
            <a:avLst/>
          </a:prstGeom>
          <a:solidFill>
            <a:srgbClr val="15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de contenu">
    <p:spTree>
      <p:nvGrpSpPr>
        <p:cNvPr id="1" name=""/>
        <p:cNvGrpSpPr/>
        <p:nvPr/>
      </p:nvGrpSpPr>
      <p:grpSpPr>
        <a:xfrm>
          <a:off x="0" y="0"/>
          <a:ext cx="0" cy="0"/>
          <a:chOff x="0" y="0"/>
          <a:chExt cx="0" cy="0"/>
        </a:xfrm>
      </p:grpSpPr>
      <p:sp>
        <p:nvSpPr>
          <p:cNvPr id="7" name="Espace réservé du contenu 6"/>
          <p:cNvSpPr>
            <a:spLocks noGrp="1"/>
          </p:cNvSpPr>
          <p:nvPr>
            <p:ph sz="quarter" idx="13" hasCustomPrompt="1"/>
          </p:nvPr>
        </p:nvSpPr>
        <p:spPr bwMode="gray">
          <a:xfrm>
            <a:off x="647700" y="1772816"/>
            <a:ext cx="8208963" cy="4248472"/>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p:txBody>
      </p:sp>
      <p:sp>
        <p:nvSpPr>
          <p:cNvPr id="13" name="Espace réservé de la date 12"/>
          <p:cNvSpPr>
            <a:spLocks noGrp="1"/>
          </p:cNvSpPr>
          <p:nvPr>
            <p:ph type="dt" sz="half" idx="16"/>
          </p:nvPr>
        </p:nvSpPr>
        <p:spPr bwMode="gray"/>
        <p:txBody>
          <a:bodyPr/>
          <a:lstStyle/>
          <a:p>
            <a:fld id="{7879CEAB-20A0-4863-8A4D-FAA7CD303CB1}" type="datetimeFigureOut">
              <a:rPr lang="fr-FR" smtClean="0"/>
              <a:pPr/>
              <a:t>21/01/2021</a:t>
            </a:fld>
            <a:endParaRPr lang="fr-FR"/>
          </a:p>
        </p:txBody>
      </p:sp>
      <p:cxnSp>
        <p:nvCxnSpPr>
          <p:cNvPr id="16" name="Connecteur droit 15"/>
          <p:cNvCxnSpPr/>
          <p:nvPr/>
        </p:nvCxnSpPr>
        <p:spPr bwMode="gray">
          <a:xfrm>
            <a:off x="0" y="6129338"/>
            <a:ext cx="9141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Espace réservé du texte 3"/>
          <p:cNvSpPr>
            <a:spLocks noGrp="1"/>
          </p:cNvSpPr>
          <p:nvPr>
            <p:ph type="body" sz="quarter" idx="19" hasCustomPrompt="1"/>
          </p:nvPr>
        </p:nvSpPr>
        <p:spPr>
          <a:xfrm>
            <a:off x="0" y="692696"/>
            <a:ext cx="8208963" cy="719734"/>
          </a:xfrm>
        </p:spPr>
        <p:txBody>
          <a:bodyPr anchor="ctr"/>
          <a:lstStyle>
            <a:lvl1pPr marL="270000" indent="0">
              <a:lnSpc>
                <a:spcPct val="90000"/>
              </a:lnSpc>
              <a:spcBef>
                <a:spcPts val="0"/>
              </a:spcBef>
              <a:spcAft>
                <a:spcPts val="0"/>
              </a:spcAft>
              <a:buFontTx/>
              <a:buNone/>
              <a:defRPr sz="3600">
                <a:solidFill>
                  <a:srgbClr val="153D8A"/>
                </a:solidFill>
              </a:defRPr>
            </a:lvl1pPr>
          </a:lstStyle>
          <a:p>
            <a:pPr lvl="0"/>
            <a:r>
              <a:rPr lang="fr-FR" dirty="0"/>
              <a:t>Titre</a:t>
            </a:r>
          </a:p>
        </p:txBody>
      </p:sp>
    </p:spTree>
    <p:extLst>
      <p:ext uri="{BB962C8B-B14F-4D97-AF65-F5344CB8AC3E}">
        <p14:creationId xmlns:p14="http://schemas.microsoft.com/office/powerpoint/2010/main" val="363186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de contenu et encart">
    <p:spTree>
      <p:nvGrpSpPr>
        <p:cNvPr id="1" name=""/>
        <p:cNvGrpSpPr/>
        <p:nvPr/>
      </p:nvGrpSpPr>
      <p:grpSpPr>
        <a:xfrm>
          <a:off x="0" y="0"/>
          <a:ext cx="0" cy="0"/>
          <a:chOff x="0" y="0"/>
          <a:chExt cx="0" cy="0"/>
        </a:xfrm>
      </p:grpSpPr>
      <p:sp>
        <p:nvSpPr>
          <p:cNvPr id="10" name="Espace réservé du contenu 6"/>
          <p:cNvSpPr>
            <a:spLocks noGrp="1"/>
          </p:cNvSpPr>
          <p:nvPr>
            <p:ph sz="quarter" idx="13" hasCustomPrompt="1"/>
          </p:nvPr>
        </p:nvSpPr>
        <p:spPr bwMode="gray">
          <a:xfrm>
            <a:off x="647700" y="1772816"/>
            <a:ext cx="8208963" cy="4248472"/>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p:txBody>
      </p:sp>
      <p:sp>
        <p:nvSpPr>
          <p:cNvPr id="2" name="Titre 1"/>
          <p:cNvSpPr>
            <a:spLocks noGrp="1"/>
          </p:cNvSpPr>
          <p:nvPr>
            <p:ph type="title" hasCustomPrompt="1"/>
          </p:nvPr>
        </p:nvSpPr>
        <p:spPr bwMode="gray">
          <a:xfrm>
            <a:off x="1008064" y="260351"/>
            <a:ext cx="7848600" cy="360362"/>
          </a:xfrm>
          <a:prstGeom prst="rect">
            <a:avLst/>
          </a:prstGeom>
        </p:spPr>
        <p:txBody>
          <a:bodyPr/>
          <a:lstStyle/>
          <a:p>
            <a:r>
              <a:rPr lang="fr-FR" noProof="0" dirty="0"/>
              <a:t>Titre de la partie</a:t>
            </a:r>
            <a:endParaRPr lang="fr-FR" dirty="0"/>
          </a:p>
        </p:txBody>
      </p:sp>
      <p:sp>
        <p:nvSpPr>
          <p:cNvPr id="11" name="Espace réservé du texte 10"/>
          <p:cNvSpPr>
            <a:spLocks noGrp="1"/>
          </p:cNvSpPr>
          <p:nvPr>
            <p:ph type="body" sz="quarter" idx="15" hasCustomPrompt="1"/>
          </p:nvPr>
        </p:nvSpPr>
        <p:spPr bwMode="gray">
          <a:xfrm>
            <a:off x="935038" y="5445224"/>
            <a:ext cx="7921625" cy="548182"/>
          </a:xfrm>
          <a:solidFill>
            <a:srgbClr val="232E6A"/>
          </a:solidFill>
        </p:spPr>
        <p:txBody>
          <a:bodyPr wrap="square" lIns="252000" tIns="180000" rIns="72000" bIns="180000" anchor="b" anchorCtr="0">
            <a:spAutoFit/>
          </a:bodyPr>
          <a:lstStyle>
            <a:lvl1pPr marL="0">
              <a:lnSpc>
                <a:spcPct val="100000"/>
              </a:lnSpc>
              <a:spcBef>
                <a:spcPts val="0"/>
              </a:spcBef>
              <a:spcAft>
                <a:spcPts val="0"/>
              </a:spcAft>
              <a:buFontTx/>
              <a:buNone/>
              <a:defRPr sz="1200" i="1">
                <a:solidFill>
                  <a:schemeClr val="bg1"/>
                </a:solidFill>
              </a:defRPr>
            </a:lvl1pPr>
          </a:lstStyle>
          <a:p>
            <a:pPr lvl="0"/>
            <a:r>
              <a:rPr lang="fr-FR" dirty="0"/>
              <a:t>Texte optionnel</a:t>
            </a:r>
          </a:p>
        </p:txBody>
      </p:sp>
      <p:sp>
        <p:nvSpPr>
          <p:cNvPr id="13" name="Espace réservé de la date 12"/>
          <p:cNvSpPr>
            <a:spLocks noGrp="1"/>
          </p:cNvSpPr>
          <p:nvPr>
            <p:ph type="dt" sz="half" idx="16"/>
          </p:nvPr>
        </p:nvSpPr>
        <p:spPr bwMode="gray"/>
        <p:txBody>
          <a:bodyPr/>
          <a:lstStyle/>
          <a:p>
            <a:fld id="{7879CEAB-20A0-4863-8A4D-FAA7CD303CB1}" type="datetimeFigureOut">
              <a:rPr lang="fr-FR" smtClean="0"/>
              <a:pPr/>
              <a:t>21/01/2021</a:t>
            </a:fld>
            <a:endParaRPr lang="fr-FR"/>
          </a:p>
        </p:txBody>
      </p:sp>
      <p:sp>
        <p:nvSpPr>
          <p:cNvPr id="14" name="Espace réservé du pied de page 13"/>
          <p:cNvSpPr>
            <a:spLocks noGrp="1"/>
          </p:cNvSpPr>
          <p:nvPr>
            <p:ph type="ftr" sz="quarter" idx="17"/>
          </p:nvPr>
        </p:nvSpPr>
        <p:spPr bwMode="gray"/>
        <p:txBody>
          <a:bodyPr/>
          <a:lstStyle/>
          <a:p>
            <a:endParaRPr lang="fr-FR"/>
          </a:p>
        </p:txBody>
      </p:sp>
      <p:sp>
        <p:nvSpPr>
          <p:cNvPr id="15" name="Espace réservé du numéro de diapositive 14"/>
          <p:cNvSpPr>
            <a:spLocks noGrp="1"/>
          </p:cNvSpPr>
          <p:nvPr>
            <p:ph type="sldNum" sz="quarter" idx="18"/>
          </p:nvPr>
        </p:nvSpPr>
        <p:spPr bwMode="gray">
          <a:xfrm>
            <a:off x="8460432" y="5805264"/>
            <a:ext cx="396231" cy="324073"/>
          </a:xfrm>
          <a:prstGeom prst="rect">
            <a:avLst/>
          </a:prstGeom>
        </p:spPr>
        <p:txBody>
          <a:bodyPr/>
          <a:lstStyle/>
          <a:p>
            <a:fld id="{83B278F0-CE36-4C5F-9D08-08A05F664120}" type="slidenum">
              <a:rPr lang="fr-FR" smtClean="0"/>
              <a:pPr/>
              <a:t>‹N°›</a:t>
            </a:fld>
            <a:endParaRPr lang="fr-FR"/>
          </a:p>
        </p:txBody>
      </p:sp>
      <p:cxnSp>
        <p:nvCxnSpPr>
          <p:cNvPr id="16" name="Connecteur droit 15"/>
          <p:cNvCxnSpPr/>
          <p:nvPr/>
        </p:nvCxnSpPr>
        <p:spPr bwMode="gray">
          <a:xfrm>
            <a:off x="0" y="6129338"/>
            <a:ext cx="9141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Espace réservé du texte 3"/>
          <p:cNvSpPr>
            <a:spLocks noGrp="1"/>
          </p:cNvSpPr>
          <p:nvPr>
            <p:ph type="body" sz="quarter" idx="19" hasCustomPrompt="1"/>
          </p:nvPr>
        </p:nvSpPr>
        <p:spPr>
          <a:xfrm>
            <a:off x="647700" y="981074"/>
            <a:ext cx="8208963" cy="719734"/>
          </a:xfrm>
        </p:spPr>
        <p:txBody>
          <a:bodyPr anchor="ctr"/>
          <a:lstStyle>
            <a:lvl1pPr marL="270000" indent="0">
              <a:lnSpc>
                <a:spcPct val="90000"/>
              </a:lnSpc>
              <a:spcBef>
                <a:spcPts val="0"/>
              </a:spcBef>
              <a:spcAft>
                <a:spcPts val="0"/>
              </a:spcAft>
              <a:buFontTx/>
              <a:buNone/>
              <a:defRPr sz="2800"/>
            </a:lvl1pPr>
          </a:lstStyle>
          <a:p>
            <a:pPr lvl="0"/>
            <a:r>
              <a:rPr lang="fr-FR" dirty="0"/>
              <a:t>Titre</a:t>
            </a:r>
          </a:p>
        </p:txBody>
      </p:sp>
    </p:spTree>
    <p:extLst>
      <p:ext uri="{BB962C8B-B14F-4D97-AF65-F5344CB8AC3E}">
        <p14:creationId xmlns:p14="http://schemas.microsoft.com/office/powerpoint/2010/main" val="4113121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sposiiton avec graphiqu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1008064" y="260351"/>
            <a:ext cx="7848600" cy="360362"/>
          </a:xfrm>
          <a:prstGeom prst="rect">
            <a:avLst/>
          </a:prstGeom>
        </p:spPr>
        <p:txBody>
          <a:bodyPr/>
          <a:lstStyle/>
          <a:p>
            <a:r>
              <a:rPr lang="fr-FR" noProof="0" dirty="0"/>
              <a:t>Titre de la partie</a:t>
            </a:r>
            <a:endParaRPr lang="fr-FR" dirty="0"/>
          </a:p>
        </p:txBody>
      </p:sp>
      <p:sp>
        <p:nvSpPr>
          <p:cNvPr id="7" name="Espace réservé du contenu 6"/>
          <p:cNvSpPr>
            <a:spLocks noGrp="1"/>
          </p:cNvSpPr>
          <p:nvPr>
            <p:ph sz="quarter" idx="13" hasCustomPrompt="1"/>
          </p:nvPr>
        </p:nvSpPr>
        <p:spPr bwMode="gray">
          <a:xfrm>
            <a:off x="647700" y="1737421"/>
            <a:ext cx="8208963" cy="1331539"/>
          </a:xfrm>
        </p:spPr>
        <p:txBody>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p:txBody>
      </p:sp>
      <p:sp>
        <p:nvSpPr>
          <p:cNvPr id="13" name="Espace réservé de la date 12"/>
          <p:cNvSpPr>
            <a:spLocks noGrp="1"/>
          </p:cNvSpPr>
          <p:nvPr>
            <p:ph type="dt" sz="half" idx="16"/>
          </p:nvPr>
        </p:nvSpPr>
        <p:spPr bwMode="gray"/>
        <p:txBody>
          <a:bodyPr/>
          <a:lstStyle/>
          <a:p>
            <a:fld id="{7879CEAB-20A0-4863-8A4D-FAA7CD303CB1}" type="datetimeFigureOut">
              <a:rPr lang="fr-FR" smtClean="0"/>
              <a:pPr/>
              <a:t>21/01/2021</a:t>
            </a:fld>
            <a:endParaRPr lang="fr-FR"/>
          </a:p>
        </p:txBody>
      </p:sp>
      <p:sp>
        <p:nvSpPr>
          <p:cNvPr id="14" name="Espace réservé du pied de page 13"/>
          <p:cNvSpPr>
            <a:spLocks noGrp="1"/>
          </p:cNvSpPr>
          <p:nvPr>
            <p:ph type="ftr" sz="quarter" idx="17"/>
          </p:nvPr>
        </p:nvSpPr>
        <p:spPr bwMode="gray"/>
        <p:txBody>
          <a:bodyPr/>
          <a:lstStyle/>
          <a:p>
            <a:endParaRPr lang="fr-FR"/>
          </a:p>
        </p:txBody>
      </p:sp>
      <p:sp>
        <p:nvSpPr>
          <p:cNvPr id="15" name="Espace réservé du numéro de diapositive 14"/>
          <p:cNvSpPr>
            <a:spLocks noGrp="1"/>
          </p:cNvSpPr>
          <p:nvPr>
            <p:ph type="sldNum" sz="quarter" idx="18"/>
          </p:nvPr>
        </p:nvSpPr>
        <p:spPr bwMode="gray">
          <a:xfrm>
            <a:off x="8460432" y="5805264"/>
            <a:ext cx="396231" cy="324073"/>
          </a:xfrm>
          <a:prstGeom prst="rect">
            <a:avLst/>
          </a:prstGeom>
        </p:spPr>
        <p:txBody>
          <a:bodyPr/>
          <a:lstStyle/>
          <a:p>
            <a:fld id="{83B278F0-CE36-4C5F-9D08-08A05F664120}" type="slidenum">
              <a:rPr lang="fr-FR" smtClean="0"/>
              <a:pPr/>
              <a:t>‹N°›</a:t>
            </a:fld>
            <a:endParaRPr lang="fr-FR"/>
          </a:p>
        </p:txBody>
      </p:sp>
      <p:sp>
        <p:nvSpPr>
          <p:cNvPr id="4" name="Espace réservé du graphique 3"/>
          <p:cNvSpPr>
            <a:spLocks noGrp="1"/>
          </p:cNvSpPr>
          <p:nvPr>
            <p:ph type="chart" sz="quarter" idx="19"/>
          </p:nvPr>
        </p:nvSpPr>
        <p:spPr bwMode="gray">
          <a:xfrm>
            <a:off x="935038" y="1700808"/>
            <a:ext cx="7921625" cy="4428531"/>
          </a:xfrm>
        </p:spPr>
        <p:txBody>
          <a:bodyPr tIns="756000" anchor="ctr" anchorCtr="0"/>
          <a:lstStyle>
            <a:lvl1pPr algn="ctr">
              <a:buFontTx/>
              <a:buNone/>
              <a:defRPr sz="1600" b="0"/>
            </a:lvl1pPr>
          </a:lstStyle>
          <a:p>
            <a:r>
              <a:rPr lang="fr-FR"/>
              <a:t>Cliquez sur l'icône pour ajouter un graphique</a:t>
            </a:r>
            <a:endParaRPr lang="fr-FR" dirty="0"/>
          </a:p>
        </p:txBody>
      </p:sp>
      <p:sp>
        <p:nvSpPr>
          <p:cNvPr id="6" name="Espace réservé du texte 5"/>
          <p:cNvSpPr>
            <a:spLocks noGrp="1"/>
          </p:cNvSpPr>
          <p:nvPr>
            <p:ph type="body" sz="quarter" idx="20" hasCustomPrompt="1"/>
          </p:nvPr>
        </p:nvSpPr>
        <p:spPr bwMode="gray">
          <a:xfrm>
            <a:off x="6119813" y="3212256"/>
            <a:ext cx="2736850" cy="1512888"/>
          </a:xfrm>
        </p:spPr>
        <p:txBody>
          <a:bodyPr/>
          <a:lstStyle>
            <a:lvl1pPr marL="0" indent="0">
              <a:lnSpc>
                <a:spcPct val="90000"/>
              </a:lnSpc>
              <a:spcBef>
                <a:spcPts val="0"/>
              </a:spcBef>
              <a:spcAft>
                <a:spcPts val="0"/>
              </a:spcAft>
              <a:buNone/>
              <a:defRPr sz="5200"/>
            </a:lvl1pPr>
            <a:lvl2pPr marL="0" indent="0">
              <a:buNone/>
              <a:defRPr sz="1600" b="0">
                <a:solidFill>
                  <a:schemeClr val="accent4"/>
                </a:solidFill>
                <a:latin typeface="+mj-lt"/>
              </a:defRPr>
            </a:lvl2pPr>
          </a:lstStyle>
          <a:p>
            <a:pPr lvl="0"/>
            <a:r>
              <a:rPr lang="fr-FR" dirty="0"/>
              <a:t>+0,0%</a:t>
            </a:r>
          </a:p>
          <a:p>
            <a:pPr lvl="1"/>
            <a:r>
              <a:rPr lang="fr-FR" dirty="0"/>
              <a:t>Texte</a:t>
            </a:r>
          </a:p>
        </p:txBody>
      </p:sp>
      <p:cxnSp>
        <p:nvCxnSpPr>
          <p:cNvPr id="16" name="Connecteur droit 15"/>
          <p:cNvCxnSpPr/>
          <p:nvPr/>
        </p:nvCxnSpPr>
        <p:spPr bwMode="gray">
          <a:xfrm>
            <a:off x="0" y="6129338"/>
            <a:ext cx="914197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Espace réservé du texte 3"/>
          <p:cNvSpPr>
            <a:spLocks noGrp="1"/>
          </p:cNvSpPr>
          <p:nvPr>
            <p:ph type="body" sz="quarter" idx="21" hasCustomPrompt="1"/>
          </p:nvPr>
        </p:nvSpPr>
        <p:spPr>
          <a:xfrm>
            <a:off x="647700" y="981074"/>
            <a:ext cx="8208963" cy="719734"/>
          </a:xfrm>
        </p:spPr>
        <p:txBody>
          <a:bodyPr anchor="ctr"/>
          <a:lstStyle>
            <a:lvl1pPr marL="270000" indent="0">
              <a:lnSpc>
                <a:spcPct val="90000"/>
              </a:lnSpc>
              <a:spcBef>
                <a:spcPts val="0"/>
              </a:spcBef>
              <a:spcAft>
                <a:spcPts val="0"/>
              </a:spcAft>
              <a:buFontTx/>
              <a:buNone/>
              <a:defRPr sz="2800"/>
            </a:lvl1pPr>
          </a:lstStyle>
          <a:p>
            <a:pPr lvl="0"/>
            <a:r>
              <a:rPr lang="fr-FR" dirty="0"/>
              <a:t>Titre</a:t>
            </a:r>
          </a:p>
        </p:txBody>
      </p:sp>
    </p:spTree>
    <p:extLst>
      <p:ext uri="{BB962C8B-B14F-4D97-AF65-F5344CB8AC3E}">
        <p14:creationId xmlns:p14="http://schemas.microsoft.com/office/powerpoint/2010/main" val="14636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gray">
          <a:xfrm>
            <a:off x="1" y="260350"/>
            <a:ext cx="935038" cy="360363"/>
          </a:xfrm>
          <a:prstGeom prst="rect">
            <a:avLst/>
          </a:prstGeom>
          <a:solidFill>
            <a:srgbClr val="153D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ndParaRPr>
          </a:p>
        </p:txBody>
      </p:sp>
      <p:sp>
        <p:nvSpPr>
          <p:cNvPr id="11" name="Rectangle 10"/>
          <p:cNvSpPr/>
          <p:nvPr/>
        </p:nvSpPr>
        <p:spPr bwMode="gray">
          <a:xfrm>
            <a:off x="935039" y="260350"/>
            <a:ext cx="8206934" cy="360363"/>
          </a:xfrm>
          <a:prstGeom prst="rect">
            <a:avLst/>
          </a:prstGeom>
          <a:solidFill>
            <a:srgbClr val="00A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Franklin Gothic Book" pitchFamily="34" charset="0"/>
              <a:ea typeface="Verdana" pitchFamily="34" charset="0"/>
              <a:cs typeface="Verdana" pitchFamily="34" charset="0"/>
            </a:endParaRPr>
          </a:p>
        </p:txBody>
      </p:sp>
      <p:sp>
        <p:nvSpPr>
          <p:cNvPr id="3" name="Espace réservé du texte 2"/>
          <p:cNvSpPr>
            <a:spLocks noGrp="1"/>
          </p:cNvSpPr>
          <p:nvPr>
            <p:ph type="body" idx="1"/>
          </p:nvPr>
        </p:nvSpPr>
        <p:spPr bwMode="gray">
          <a:xfrm>
            <a:off x="467544" y="1449387"/>
            <a:ext cx="8208963" cy="4679951"/>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p:txBody>
      </p:sp>
      <p:sp>
        <p:nvSpPr>
          <p:cNvPr id="4" name="Espace réservé de la date 3"/>
          <p:cNvSpPr>
            <a:spLocks noGrp="1"/>
          </p:cNvSpPr>
          <p:nvPr>
            <p:ph type="dt" sz="half" idx="2"/>
          </p:nvPr>
        </p:nvSpPr>
        <p:spPr bwMode="gray">
          <a:xfrm>
            <a:off x="8893174" y="1"/>
            <a:ext cx="248797" cy="260350"/>
          </a:xfrm>
          <a:prstGeom prst="rect">
            <a:avLst/>
          </a:prstGeom>
        </p:spPr>
        <p:txBody>
          <a:bodyPr vert="horz" lIns="0" tIns="0" rIns="0" bIns="0" rtlCol="0" anchor="ctr" anchorCtr="0">
            <a:noAutofit/>
          </a:bodyPr>
          <a:lstStyle>
            <a:lvl1pPr algn="ctr">
              <a:lnSpc>
                <a:spcPct val="100000"/>
              </a:lnSpc>
              <a:defRPr sz="100">
                <a:solidFill>
                  <a:schemeClr val="bg1">
                    <a:alpha val="0"/>
                  </a:schemeClr>
                </a:solidFill>
                <a:latin typeface="Franklin Gothic Book" pitchFamily="34" charset="0"/>
              </a:defRPr>
            </a:lvl1pPr>
          </a:lstStyle>
          <a:p>
            <a:fld id="{7879CEAB-20A0-4863-8A4D-FAA7CD303CB1}" type="datetimeFigureOut">
              <a:rPr lang="fr-FR" smtClean="0"/>
              <a:pPr/>
              <a:t>21/01/2021</a:t>
            </a:fld>
            <a:endParaRPr lang="fr-FR"/>
          </a:p>
        </p:txBody>
      </p:sp>
      <p:sp>
        <p:nvSpPr>
          <p:cNvPr id="5" name="Espace réservé du pied de page 4"/>
          <p:cNvSpPr>
            <a:spLocks noGrp="1"/>
          </p:cNvSpPr>
          <p:nvPr>
            <p:ph type="ftr" sz="quarter" idx="3"/>
          </p:nvPr>
        </p:nvSpPr>
        <p:spPr bwMode="gray">
          <a:xfrm>
            <a:off x="8893175" y="1"/>
            <a:ext cx="250824" cy="260350"/>
          </a:xfrm>
          <a:prstGeom prst="rect">
            <a:avLst/>
          </a:prstGeom>
        </p:spPr>
        <p:txBody>
          <a:bodyPr vert="horz" lIns="0" tIns="0" rIns="0" bIns="0" rtlCol="0" anchor="ctr" anchorCtr="0">
            <a:noAutofit/>
          </a:bodyPr>
          <a:lstStyle>
            <a:lvl1pPr algn="l">
              <a:defRPr sz="100">
                <a:solidFill>
                  <a:schemeClr val="bg1">
                    <a:alpha val="0"/>
                  </a:schemeClr>
                </a:solidFill>
                <a:latin typeface="Franklin Gothic Book" pitchFamily="34" charset="0"/>
              </a:defRPr>
            </a:lvl1pPr>
          </a:lstStyle>
          <a:p>
            <a:endParaRPr lang="fr-FR"/>
          </a:p>
        </p:txBody>
      </p:sp>
      <p:sp>
        <p:nvSpPr>
          <p:cNvPr id="15" name="Espace réservé du texte 3"/>
          <p:cNvSpPr txBox="1">
            <a:spLocks/>
          </p:cNvSpPr>
          <p:nvPr userDrawn="1"/>
        </p:nvSpPr>
        <p:spPr>
          <a:xfrm>
            <a:off x="647700" y="620688"/>
            <a:ext cx="8208963" cy="719734"/>
          </a:xfrm>
          <a:prstGeom prst="rect">
            <a:avLst/>
          </a:prstGeom>
        </p:spPr>
        <p:txBody>
          <a:bodyPr anchor="ctr"/>
          <a:lstStyle>
            <a:lvl1pPr marL="270000" indent="0">
              <a:lnSpc>
                <a:spcPct val="90000"/>
              </a:lnSpc>
              <a:spcBef>
                <a:spcPts val="0"/>
              </a:spcBef>
              <a:spcAft>
                <a:spcPts val="0"/>
              </a:spcAft>
              <a:buFontTx/>
              <a:buNone/>
              <a:defRPr sz="2800">
                <a:solidFill>
                  <a:srgbClr val="153D8A"/>
                </a:solidFill>
              </a:defRPr>
            </a:lvl1pPr>
          </a:lstStyle>
          <a:p>
            <a:pPr marL="270000" marR="0" lvl="0" indent="0" algn="l" defTabSz="914400" rtl="0" eaLnBrk="1" fontAlgn="auto" latinLnBrk="0" hangingPunct="1">
              <a:lnSpc>
                <a:spcPct val="90000"/>
              </a:lnSpc>
              <a:spcBef>
                <a:spcPts val="0"/>
              </a:spcBef>
              <a:spcAft>
                <a:spcPts val="0"/>
              </a:spcAft>
              <a:buClr>
                <a:srgbClr val="153D8A"/>
              </a:buClr>
              <a:buSzPct val="110000"/>
              <a:buFontTx/>
              <a:buNone/>
              <a:tabLst/>
              <a:defRPr/>
            </a:pPr>
            <a:endParaRPr kumimoji="0" lang="fr-FR" sz="2800" b="1" i="0" u="none" strike="noStrike" kern="1200" cap="none" spc="0" normalizeH="0" baseline="0" noProof="0" dirty="0">
              <a:ln>
                <a:noFill/>
              </a:ln>
              <a:solidFill>
                <a:srgbClr val="153D8A"/>
              </a:solidFill>
              <a:effectLst/>
              <a:uLnTx/>
              <a:uFillTx/>
              <a:latin typeface="Franklin Gothic Book" pitchFamily="34" charset="0"/>
              <a:ea typeface="Verdana" pitchFamily="34" charset="0"/>
              <a:cs typeface="Verdana" pitchFamily="34" charset="0"/>
            </a:endParaRPr>
          </a:p>
        </p:txBody>
      </p:sp>
      <p:sp>
        <p:nvSpPr>
          <p:cNvPr id="17" name="Espace réservé du texte 2"/>
          <p:cNvSpPr txBox="1">
            <a:spLocks/>
          </p:cNvSpPr>
          <p:nvPr userDrawn="1"/>
        </p:nvSpPr>
        <p:spPr>
          <a:xfrm>
            <a:off x="467544" y="692696"/>
            <a:ext cx="8208963" cy="719734"/>
          </a:xfrm>
          <a:prstGeom prst="rect">
            <a:avLst/>
          </a:prstGeom>
        </p:spPr>
        <p:txBody>
          <a:bodyPr/>
          <a:lstStyle/>
          <a:p>
            <a:pPr marL="288000" marR="0" lvl="0" indent="-288000" algn="l" defTabSz="914400" rtl="0" eaLnBrk="1" fontAlgn="auto" latinLnBrk="0" hangingPunct="1">
              <a:lnSpc>
                <a:spcPct val="100000"/>
              </a:lnSpc>
              <a:spcBef>
                <a:spcPts val="1500"/>
              </a:spcBef>
              <a:spcAft>
                <a:spcPts val="1000"/>
              </a:spcAft>
              <a:buClr>
                <a:srgbClr val="153D8A"/>
              </a:buClr>
              <a:buSzPct val="110000"/>
              <a:buFont typeface="Wingdings" panose="05000000000000000000" pitchFamily="2" charset="2"/>
              <a:buNone/>
              <a:tabLst/>
              <a:defRPr/>
            </a:pPr>
            <a:endParaRPr kumimoji="0" lang="en-US" sz="3600" b="1" i="0" u="none" strike="noStrike" kern="1200" cap="none" spc="0" normalizeH="0" baseline="0" noProof="0" dirty="0">
              <a:ln>
                <a:noFill/>
              </a:ln>
              <a:solidFill>
                <a:srgbClr val="153D8A"/>
              </a:solidFill>
              <a:effectLst/>
              <a:uLnTx/>
              <a:uFillTx/>
              <a:latin typeface="Franklin Gothic Book" pitchFamily="34" charset="0"/>
              <a:ea typeface="Verdana" pitchFamily="34" charset="0"/>
              <a:cs typeface="Verdana" pitchFamily="34" charset="0"/>
            </a:endParaRPr>
          </a:p>
        </p:txBody>
      </p:sp>
      <p:pic>
        <p:nvPicPr>
          <p:cNvPr id="18" name="Image 17"/>
          <p:cNvPicPr>
            <a:picLocks noChangeAspect="1"/>
          </p:cNvPicPr>
          <p:nvPr userDrawn="1"/>
        </p:nvPicPr>
        <p:blipFill rotWithShape="1">
          <a:blip r:embed="rId8" cstate="print">
            <a:extLst>
              <a:ext uri="{28A0092B-C50C-407E-A947-70E740481C1C}">
                <a14:useLocalDpi xmlns:a14="http://schemas.microsoft.com/office/drawing/2010/main" val="0"/>
              </a:ext>
            </a:extLst>
          </a:blip>
          <a:srcRect l="4776" t="10040" r="9817" b="23706"/>
          <a:stretch/>
        </p:blipFill>
        <p:spPr bwMode="gray">
          <a:xfrm>
            <a:off x="6336783" y="6169980"/>
            <a:ext cx="2627705" cy="578299"/>
          </a:xfrm>
          <a:prstGeom prst="rect">
            <a:avLst/>
          </a:prstGeom>
        </p:spPr>
      </p:pic>
      <p:cxnSp>
        <p:nvCxnSpPr>
          <p:cNvPr id="20" name="Connecteur droit 19"/>
          <p:cNvCxnSpPr/>
          <p:nvPr userDrawn="1"/>
        </p:nvCxnSpPr>
        <p:spPr>
          <a:xfrm>
            <a:off x="0" y="1340768"/>
            <a:ext cx="9144000" cy="0"/>
          </a:xfrm>
          <a:prstGeom prst="line">
            <a:avLst/>
          </a:prstGeom>
          <a:ln w="28575">
            <a:solidFill>
              <a:srgbClr val="153D8A"/>
            </a:solidFill>
          </a:ln>
        </p:spPr>
        <p:style>
          <a:lnRef idx="1">
            <a:schemeClr val="accent1"/>
          </a:lnRef>
          <a:fillRef idx="0">
            <a:schemeClr val="accent1"/>
          </a:fillRef>
          <a:effectRef idx="0">
            <a:schemeClr val="accent1"/>
          </a:effectRef>
          <a:fontRef idx="minor">
            <a:schemeClr val="tx1"/>
          </a:fontRef>
        </p:style>
      </p:cxnSp>
      <p:pic>
        <p:nvPicPr>
          <p:cNvPr id="13" name="Image 12"/>
          <p:cNvPicPr>
            <a:picLocks noChangeAspect="1"/>
          </p:cNvPicPr>
          <p:nvPr userDrawn="1"/>
        </p:nvPicPr>
        <p:blipFill>
          <a:blip r:embed="rId9" cstate="print"/>
          <a:srcRect t="13854" r="60860" b="74118"/>
          <a:stretch>
            <a:fillRect/>
          </a:stretch>
        </p:blipFill>
        <p:spPr bwMode="auto">
          <a:xfrm>
            <a:off x="0" y="6279459"/>
            <a:ext cx="3348000" cy="57854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62" r:id="rId3"/>
    <p:sldLayoutId id="2147483663" r:id="rId4"/>
    <p:sldLayoutId id="2147483664" r:id="rId5"/>
    <p:sldLayoutId id="2147483665" r:id="rId6"/>
  </p:sldLayoutIdLst>
  <p:txStyles>
    <p:titleStyle>
      <a:lvl1pPr algn="r" defTabSz="914400" rtl="0" eaLnBrk="1" latinLnBrk="0" hangingPunct="1">
        <a:lnSpc>
          <a:spcPct val="100000"/>
        </a:lnSpc>
        <a:spcBef>
          <a:spcPct val="0"/>
        </a:spcBef>
        <a:buNone/>
        <a:defRPr sz="1200" b="1" kern="1200">
          <a:solidFill>
            <a:schemeClr val="bg1"/>
          </a:solidFill>
          <a:latin typeface="Franklin Gothic Book" pitchFamily="34" charset="0"/>
          <a:ea typeface="Verdana" pitchFamily="34" charset="0"/>
          <a:cs typeface="Verdana" pitchFamily="34" charset="0"/>
        </a:defRPr>
      </a:lvl1pPr>
    </p:titleStyle>
    <p:bodyStyle>
      <a:lvl1pPr marL="288000" indent="-288000" algn="l" defTabSz="914400" rtl="0" eaLnBrk="1" latinLnBrk="0" hangingPunct="1">
        <a:lnSpc>
          <a:spcPct val="100000"/>
        </a:lnSpc>
        <a:spcBef>
          <a:spcPts val="1500"/>
        </a:spcBef>
        <a:spcAft>
          <a:spcPts val="1000"/>
        </a:spcAft>
        <a:buClr>
          <a:srgbClr val="153D8A"/>
        </a:buClr>
        <a:buSzPct val="110000"/>
        <a:buFont typeface="Wingdings" panose="05000000000000000000" pitchFamily="2" charset="2"/>
        <a:buChar char=""/>
        <a:defRPr sz="2400" b="1" kern="1200">
          <a:solidFill>
            <a:srgbClr val="153D8A"/>
          </a:solidFill>
          <a:latin typeface="Franklin Gothic Book" pitchFamily="34" charset="0"/>
          <a:ea typeface="Verdana" pitchFamily="34" charset="0"/>
          <a:cs typeface="Verdana" pitchFamily="34" charset="0"/>
        </a:defRPr>
      </a:lvl1pPr>
      <a:lvl2pPr marL="432000" indent="-144000" algn="l" defTabSz="914400" rtl="0" eaLnBrk="1" latinLnBrk="0" hangingPunct="1">
        <a:lnSpc>
          <a:spcPct val="100000"/>
        </a:lnSpc>
        <a:spcBef>
          <a:spcPts val="0"/>
        </a:spcBef>
        <a:spcAft>
          <a:spcPts val="1200"/>
        </a:spcAft>
        <a:buClr>
          <a:srgbClr val="00A2E0"/>
        </a:buClr>
        <a:buSzPct val="85000"/>
        <a:buFont typeface="Wingdings 3" panose="05040102010807070707" pitchFamily="18" charset="2"/>
        <a:buChar char=""/>
        <a:defRPr sz="2000" b="0" kern="1200">
          <a:solidFill>
            <a:schemeClr val="tx1"/>
          </a:solidFill>
          <a:latin typeface="Franklin Gothic Book" pitchFamily="34" charset="0"/>
          <a:ea typeface="Verdana" pitchFamily="34" charset="0"/>
          <a:cs typeface="Verdana" pitchFamily="34" charset="0"/>
        </a:defRPr>
      </a:lvl2pPr>
      <a:lvl3pPr marL="789750" indent="-144000" algn="l" defTabSz="914400" rtl="0" eaLnBrk="1" latinLnBrk="0" hangingPunct="1">
        <a:lnSpc>
          <a:spcPct val="100000"/>
        </a:lnSpc>
        <a:spcBef>
          <a:spcPts val="0"/>
        </a:spcBef>
        <a:spcAft>
          <a:spcPts val="1200"/>
        </a:spcAft>
        <a:buClr>
          <a:srgbClr val="00A2E0"/>
        </a:buClr>
        <a:buSzPct val="120000"/>
        <a:buFont typeface="Arial" pitchFamily="34" charset="0"/>
        <a:buChar char="•"/>
        <a:defRPr sz="1800" b="0" i="1" kern="1200">
          <a:solidFill>
            <a:schemeClr val="tx1"/>
          </a:solidFill>
          <a:latin typeface="Franklin Gothic Book" pitchFamily="34" charset="0"/>
          <a:ea typeface="Verdana" pitchFamily="34" charset="0"/>
          <a:cs typeface="Verdana" pitchFamily="34" charset="0"/>
        </a:defRPr>
      </a:lvl3pPr>
      <a:lvl4pPr marL="432000" indent="0" algn="l" defTabSz="914400" rtl="0" eaLnBrk="1" latinLnBrk="0" hangingPunct="1">
        <a:lnSpc>
          <a:spcPct val="100000"/>
        </a:lnSpc>
        <a:spcBef>
          <a:spcPts val="0"/>
        </a:spcBef>
        <a:buSzPct val="25000"/>
        <a:buFontTx/>
        <a:buBlip>
          <a:blip r:embed="rId10"/>
        </a:buBlip>
        <a:defRPr sz="1600" kern="1200">
          <a:solidFill>
            <a:schemeClr val="tx1"/>
          </a:solidFill>
          <a:latin typeface="Franklin Gothic Book" pitchFamily="34" charset="0"/>
          <a:ea typeface="Verdana" pitchFamily="34" charset="0"/>
          <a:cs typeface="Verdana" pitchFamily="34" charset="0"/>
        </a:defRPr>
      </a:lvl4pPr>
      <a:lvl5pPr marL="432000" indent="-144000" algn="l" defTabSz="914400" rtl="0" eaLnBrk="1" latinLnBrk="0" hangingPunct="1">
        <a:lnSpc>
          <a:spcPct val="100000"/>
        </a:lnSpc>
        <a:spcBef>
          <a:spcPts val="1500"/>
        </a:spcBef>
        <a:spcAft>
          <a:spcPts val="600"/>
        </a:spcAft>
        <a:buClr>
          <a:schemeClr val="accent4"/>
        </a:buClr>
        <a:buSzPct val="85000"/>
        <a:buFont typeface="Wingdings 3" panose="05040102010807070707" pitchFamily="18" charset="2"/>
        <a:buChar char=""/>
        <a:defRPr sz="1200" i="1" kern="1200">
          <a:solidFill>
            <a:schemeClr val="accent4"/>
          </a:solidFill>
          <a:latin typeface="+mn-lt"/>
          <a:ea typeface="+mn-ea"/>
          <a:cs typeface="+mn-cs"/>
        </a:defRPr>
      </a:lvl5pPr>
      <a:lvl6pPr marL="432000" indent="0" algn="l" defTabSz="914400" rtl="0" eaLnBrk="1" latinLnBrk="0" hangingPunct="1">
        <a:spcBef>
          <a:spcPts val="0"/>
        </a:spcBef>
        <a:buFontTx/>
        <a:buBlip>
          <a:blip r:embed="rId10"/>
        </a:buBlip>
        <a:defRPr sz="1200" kern="1200">
          <a:solidFill>
            <a:srgbClr val="444F57"/>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a:xfrm>
            <a:off x="179512" y="1340768"/>
            <a:ext cx="8677151" cy="2627896"/>
          </a:xfrm>
        </p:spPr>
        <p:txBody>
          <a:bodyPr>
            <a:noAutofit/>
          </a:bodyPr>
          <a:lstStyle/>
          <a:p>
            <a:pPr algn="ctr"/>
            <a:r>
              <a:rPr lang="fr-FR" sz="4400" dirty="0"/>
              <a:t>Peut-on faire des PTH en ambulatoires?</a:t>
            </a:r>
          </a:p>
          <a:p>
            <a:pPr algn="ctr"/>
            <a:endParaRPr lang="fr-FR" sz="1000" dirty="0"/>
          </a:p>
          <a:p>
            <a:pPr algn="ctr"/>
            <a:r>
              <a:rPr lang="fr-FR" sz="4400" dirty="0"/>
              <a:t>Etude prospective sur 321 patients</a:t>
            </a:r>
          </a:p>
        </p:txBody>
      </p:sp>
      <p:sp>
        <p:nvSpPr>
          <p:cNvPr id="3" name="Espace réservé du texte 2"/>
          <p:cNvSpPr>
            <a:spLocks noGrp="1"/>
          </p:cNvSpPr>
          <p:nvPr>
            <p:ph type="body" sz="quarter" idx="14"/>
          </p:nvPr>
        </p:nvSpPr>
        <p:spPr>
          <a:xfrm>
            <a:off x="323528" y="4077072"/>
            <a:ext cx="8533135" cy="2052266"/>
          </a:xfrm>
        </p:spPr>
        <p:txBody>
          <a:bodyPr/>
          <a:lstStyle/>
          <a:p>
            <a:endParaRPr lang="fr-FR" dirty="0"/>
          </a:p>
          <a:p>
            <a:pPr algn="ctr"/>
            <a:r>
              <a:rPr lang="fr-FR" dirty="0"/>
              <a:t>Ahmed Moulay MEZIANE, Erwan PANSARD</a:t>
            </a:r>
          </a:p>
          <a:p>
            <a:pPr algn="ctr"/>
            <a:endParaRPr lang="fr-FR" sz="1600" dirty="0"/>
          </a:p>
          <a:p>
            <a:pPr algn="ctr"/>
            <a:r>
              <a:rPr lang="fr-FR" sz="1600" dirty="0"/>
              <a:t>Clinique de Domont, F- 95460 Domont, FRANCE</a:t>
            </a:r>
          </a:p>
          <a:p>
            <a:pPr algn="ctr"/>
            <a:endParaRPr lang="fr-FR" sz="1600" dirty="0"/>
          </a:p>
          <a:p>
            <a:pPr algn="ctr"/>
            <a:endParaRPr lang="fr-FR" sz="1600" dirty="0"/>
          </a:p>
          <a:p>
            <a:pPr algn="ctr"/>
            <a:r>
              <a:rPr lang="fr-FR" sz="1600" dirty="0"/>
              <a:t>21 janvier 2021</a:t>
            </a:r>
          </a:p>
          <a:p>
            <a:endParaRPr lang="fr-FR" sz="1600" dirty="0"/>
          </a:p>
          <a:p>
            <a:endParaRPr lang="fr-FR" sz="1600" dirty="0"/>
          </a:p>
        </p:txBody>
      </p:sp>
      <p:pic>
        <p:nvPicPr>
          <p:cNvPr id="4" name="Picture 3"/>
          <p:cNvPicPr>
            <a:picLocks noChangeAspect="1"/>
          </p:cNvPicPr>
          <p:nvPr/>
        </p:nvPicPr>
        <p:blipFill>
          <a:blip r:embed="rId2" cstate="print"/>
          <a:srcRect/>
          <a:stretch>
            <a:fillRect/>
          </a:stretch>
        </p:blipFill>
        <p:spPr bwMode="auto">
          <a:xfrm>
            <a:off x="0" y="0"/>
            <a:ext cx="9144000" cy="768350"/>
          </a:xfrm>
          <a:prstGeom prst="rect">
            <a:avLst/>
          </a:prstGeom>
          <a:noFill/>
          <a:ln w="9525">
            <a:noFill/>
            <a:miter lim="800000"/>
            <a:headEnd/>
            <a:tailEnd/>
          </a:ln>
        </p:spPr>
      </p:pic>
      <p:sp>
        <p:nvSpPr>
          <p:cNvPr id="5" name="ZoneTexte 4"/>
          <p:cNvSpPr txBox="1"/>
          <p:nvPr/>
        </p:nvSpPr>
        <p:spPr>
          <a:xfrm>
            <a:off x="0" y="764704"/>
            <a:ext cx="184731" cy="369332"/>
          </a:xfrm>
          <a:prstGeom prst="rect">
            <a:avLst/>
          </a:prstGeom>
          <a:noFill/>
        </p:spPr>
        <p:txBody>
          <a:bodyPr wrap="none" rtlCol="0">
            <a:spAutoFit/>
          </a:bodyPr>
          <a:lstStyle/>
          <a:p>
            <a:endParaRPr lang="fr-FR" b="1" dirty="0">
              <a:solidFill>
                <a:srgbClr val="153D8A"/>
              </a:solidFill>
              <a:latin typeface="Franklin Gothic Book" pitchFamily="34" charset="0"/>
              <a:ea typeface="Verdana" pitchFamily="34" charset="0"/>
              <a:cs typeface="Verdana" pitchFamily="34" charset="0"/>
            </a:endParaRPr>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4776" t="10040" r="9817" b="23706"/>
          <a:stretch/>
        </p:blipFill>
        <p:spPr bwMode="gray">
          <a:xfrm>
            <a:off x="6336783" y="6169980"/>
            <a:ext cx="2627705" cy="578299"/>
          </a:xfrm>
          <a:prstGeom prst="rect">
            <a:avLst/>
          </a:prstGeom>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6160455"/>
            <a:ext cx="2022666" cy="6480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2195736" y="6453336"/>
            <a:ext cx="93610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5" cstate="print"/>
          <a:srcRect l="1684" t="13854" r="62960" b="74118"/>
          <a:stretch>
            <a:fillRect/>
          </a:stretch>
        </p:blipFill>
        <p:spPr bwMode="auto">
          <a:xfrm>
            <a:off x="2771800" y="6279459"/>
            <a:ext cx="3024336" cy="578541"/>
          </a:xfrm>
          <a:prstGeom prst="rect">
            <a:avLst/>
          </a:prstGeom>
          <a:noFill/>
          <a:ln w="9525">
            <a:noFill/>
            <a:miter lim="800000"/>
            <a:headEnd/>
            <a:tailEnd/>
          </a:ln>
        </p:spPr>
      </p:pic>
    </p:spTree>
    <p:extLst>
      <p:ext uri="{BB962C8B-B14F-4D97-AF65-F5344CB8AC3E}">
        <p14:creationId xmlns:p14="http://schemas.microsoft.com/office/powerpoint/2010/main" val="412146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normAutofit/>
          </a:bodyPr>
          <a:lstStyle/>
          <a:p>
            <a:pPr algn="just"/>
            <a:r>
              <a:rPr lang="en-GB" dirty="0"/>
              <a:t>Appel J1 et J3 du patient par le </a:t>
            </a:r>
            <a:r>
              <a:rPr lang="en-GB" dirty="0" err="1"/>
              <a:t>chirurgien</a:t>
            </a:r>
            <a:r>
              <a:rPr lang="en-GB" dirty="0"/>
              <a:t>.</a:t>
            </a:r>
          </a:p>
          <a:p>
            <a:pPr algn="just"/>
            <a:r>
              <a:rPr lang="en-GB" dirty="0"/>
              <a:t> </a:t>
            </a:r>
            <a:r>
              <a:rPr lang="fr-FR" dirty="0"/>
              <a:t>Contrôle radio-clinique à J8, J45 puis 6 mois ou un an.</a:t>
            </a:r>
            <a:endParaRPr lang="en-GB" dirty="0"/>
          </a:p>
          <a:p>
            <a:pPr algn="just"/>
            <a:r>
              <a:rPr lang="en-GB" dirty="0"/>
              <a:t> </a:t>
            </a:r>
            <a:r>
              <a:rPr lang="fr-FR" dirty="0"/>
              <a:t>Tous les événements indésirables sont consignés: ré-hospitalisation, saignements, douleurs, passage aux urgences…</a:t>
            </a:r>
          </a:p>
        </p:txBody>
      </p:sp>
      <p:sp>
        <p:nvSpPr>
          <p:cNvPr id="3" name="Espace réservé du texte 2"/>
          <p:cNvSpPr>
            <a:spLocks noGrp="1"/>
          </p:cNvSpPr>
          <p:nvPr>
            <p:ph type="body" sz="quarter" idx="19"/>
          </p:nvPr>
        </p:nvSpPr>
        <p:spPr/>
        <p:txBody>
          <a:bodyPr/>
          <a:lstStyle/>
          <a:p>
            <a:r>
              <a:rPr lang="en-GB" dirty="0" err="1"/>
              <a:t>Protocole</a:t>
            </a:r>
            <a:r>
              <a:rPr lang="en-GB" dirty="0"/>
              <a:t> de </a:t>
            </a:r>
            <a:r>
              <a:rPr lang="en-GB" dirty="0" err="1"/>
              <a:t>suivi</a:t>
            </a:r>
            <a:endParaRPr lang="fr-FR" sz="3600" dirty="0"/>
          </a:p>
        </p:txBody>
      </p:sp>
    </p:spTree>
    <p:extLst>
      <p:ext uri="{BB962C8B-B14F-4D97-AF65-F5344CB8AC3E}">
        <p14:creationId xmlns:p14="http://schemas.microsoft.com/office/powerpoint/2010/main" val="185070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2060848"/>
            <a:ext cx="8208963" cy="4248472"/>
          </a:xfrm>
        </p:spPr>
        <p:txBody>
          <a:bodyPr>
            <a:normAutofit/>
          </a:bodyPr>
          <a:lstStyle/>
          <a:p>
            <a:pPr algn="just"/>
            <a:r>
              <a:rPr lang="en-GB" dirty="0" err="1"/>
              <a:t>Critère</a:t>
            </a:r>
            <a:r>
              <a:rPr lang="en-GB" dirty="0"/>
              <a:t> principal: </a:t>
            </a:r>
            <a:r>
              <a:rPr lang="en-GB" dirty="0" err="1"/>
              <a:t>échec</a:t>
            </a:r>
            <a:r>
              <a:rPr lang="en-GB" dirty="0"/>
              <a:t> de </a:t>
            </a:r>
            <a:r>
              <a:rPr lang="en-GB" dirty="0" err="1"/>
              <a:t>l’ambulatoire</a:t>
            </a:r>
            <a:r>
              <a:rPr lang="en-GB" dirty="0"/>
              <a:t>, </a:t>
            </a:r>
            <a:r>
              <a:rPr lang="en-GB" dirty="0" err="1"/>
              <a:t>ou</a:t>
            </a:r>
            <a:r>
              <a:rPr lang="en-GB" dirty="0"/>
              <a:t> </a:t>
            </a:r>
            <a:r>
              <a:rPr lang="en-GB" dirty="0" err="1"/>
              <a:t>ré</a:t>
            </a:r>
            <a:r>
              <a:rPr lang="en-GB" dirty="0"/>
              <a:t>-admission la première </a:t>
            </a:r>
            <a:r>
              <a:rPr lang="en-GB" dirty="0" err="1"/>
              <a:t>semaine</a:t>
            </a:r>
            <a:r>
              <a:rPr lang="en-GB" dirty="0"/>
              <a:t> post-</a:t>
            </a:r>
            <a:r>
              <a:rPr lang="en-GB" dirty="0" err="1"/>
              <a:t>opératoire</a:t>
            </a:r>
            <a:r>
              <a:rPr lang="en-GB" dirty="0"/>
              <a:t>.</a:t>
            </a:r>
          </a:p>
          <a:p>
            <a:pPr algn="just"/>
            <a:r>
              <a:rPr lang="en-GB" dirty="0" err="1"/>
              <a:t>Critères</a:t>
            </a:r>
            <a:r>
              <a:rPr lang="en-GB" dirty="0"/>
              <a:t> </a:t>
            </a:r>
            <a:r>
              <a:rPr lang="en-GB" dirty="0" err="1"/>
              <a:t>secondaires</a:t>
            </a:r>
            <a:r>
              <a:rPr lang="en-GB" dirty="0"/>
              <a:t>:</a:t>
            </a:r>
          </a:p>
          <a:p>
            <a:pPr lvl="1" algn="just"/>
            <a:r>
              <a:rPr lang="en-GB" dirty="0" err="1"/>
              <a:t>Taux</a:t>
            </a:r>
            <a:r>
              <a:rPr lang="en-GB" dirty="0"/>
              <a:t> de complication le premier </a:t>
            </a:r>
            <a:r>
              <a:rPr lang="en-GB" dirty="0" err="1"/>
              <a:t>mois</a:t>
            </a:r>
            <a:endParaRPr lang="en-GB" dirty="0"/>
          </a:p>
          <a:p>
            <a:pPr lvl="1" algn="just"/>
            <a:r>
              <a:rPr lang="fr-FR" dirty="0"/>
              <a:t>Satisfaction patient et accompagnant (oui/non) entre 2 et 6 mois</a:t>
            </a:r>
          </a:p>
          <a:p>
            <a:pPr lvl="1"/>
            <a:endParaRPr lang="fr-FR" dirty="0"/>
          </a:p>
        </p:txBody>
      </p:sp>
      <p:sp>
        <p:nvSpPr>
          <p:cNvPr id="3" name="Espace réservé du texte 2"/>
          <p:cNvSpPr>
            <a:spLocks noGrp="1"/>
          </p:cNvSpPr>
          <p:nvPr>
            <p:ph type="body" sz="quarter" idx="19"/>
          </p:nvPr>
        </p:nvSpPr>
        <p:spPr/>
        <p:txBody>
          <a:bodyPr/>
          <a:lstStyle/>
          <a:p>
            <a:r>
              <a:rPr lang="en-GB" dirty="0"/>
              <a:t>Evaluation</a:t>
            </a:r>
            <a:endParaRPr lang="fr-FR" sz="3600" dirty="0"/>
          </a:p>
        </p:txBody>
      </p:sp>
    </p:spTree>
    <p:extLst>
      <p:ext uri="{BB962C8B-B14F-4D97-AF65-F5344CB8AC3E}">
        <p14:creationId xmlns:p14="http://schemas.microsoft.com/office/powerpoint/2010/main" val="185070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611188" y="2871117"/>
            <a:ext cx="7921625" cy="1115766"/>
          </a:xfrm>
        </p:spPr>
        <p:txBody>
          <a:bodyPr/>
          <a:lstStyle/>
          <a:p>
            <a:pPr algn="ctr"/>
            <a:r>
              <a:rPr lang="fr-FR" dirty="0"/>
              <a:t>RESULTATS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556792"/>
            <a:ext cx="8208963" cy="4248472"/>
          </a:xfrm>
        </p:spPr>
        <p:txBody>
          <a:bodyPr/>
          <a:lstStyle/>
          <a:p>
            <a:pPr>
              <a:spcBef>
                <a:spcPts val="600"/>
              </a:spcBef>
              <a:spcAft>
                <a:spcPts val="0"/>
              </a:spcAft>
            </a:pPr>
            <a:r>
              <a:rPr lang="en-US" u="sng" dirty="0" err="1"/>
              <a:t>Taux</a:t>
            </a:r>
            <a:r>
              <a:rPr lang="en-US" u="sng" dirty="0"/>
              <a:t> de </a:t>
            </a:r>
            <a:r>
              <a:rPr lang="en-US" u="sng" dirty="0" err="1"/>
              <a:t>refus</a:t>
            </a:r>
            <a:r>
              <a:rPr lang="en-US" u="sng" dirty="0"/>
              <a:t> de </a:t>
            </a:r>
            <a:r>
              <a:rPr lang="en-US" u="sng" dirty="0" err="1"/>
              <a:t>l’ambulatoire</a:t>
            </a:r>
            <a:r>
              <a:rPr lang="en-US" u="sng" dirty="0"/>
              <a:t> pour patients </a:t>
            </a:r>
            <a:r>
              <a:rPr lang="en-US" u="sng" dirty="0" err="1"/>
              <a:t>éligibles</a:t>
            </a:r>
            <a:r>
              <a:rPr lang="en-US" u="sng" dirty="0"/>
              <a:t> 5%</a:t>
            </a:r>
          </a:p>
          <a:p>
            <a:pPr>
              <a:spcBef>
                <a:spcPts val="600"/>
              </a:spcBef>
              <a:spcAft>
                <a:spcPts val="0"/>
              </a:spcAft>
            </a:pPr>
            <a:r>
              <a:rPr lang="en-US" dirty="0" err="1"/>
              <a:t>Taux</a:t>
            </a:r>
            <a:r>
              <a:rPr lang="en-US" dirty="0"/>
              <a:t> </a:t>
            </a:r>
            <a:r>
              <a:rPr lang="en-US" dirty="0" err="1"/>
              <a:t>d’ambulatoire</a:t>
            </a:r>
            <a:r>
              <a:rPr lang="en-US" dirty="0"/>
              <a:t> pour PTH</a:t>
            </a:r>
          </a:p>
          <a:p>
            <a:pPr lvl="1">
              <a:spcBef>
                <a:spcPts val="600"/>
              </a:spcBef>
              <a:spcAft>
                <a:spcPts val="0"/>
              </a:spcAft>
            </a:pPr>
            <a:r>
              <a:rPr lang="en-US" dirty="0" err="1"/>
              <a:t>Hôpital</a:t>
            </a:r>
            <a:r>
              <a:rPr lang="en-US" dirty="0"/>
              <a:t> </a:t>
            </a:r>
            <a:r>
              <a:rPr lang="en-US" dirty="0" err="1"/>
              <a:t>privé</a:t>
            </a:r>
            <a:r>
              <a:rPr lang="en-US" dirty="0"/>
              <a:t> </a:t>
            </a:r>
            <a:r>
              <a:rPr lang="en-US" u="sng" dirty="0"/>
              <a:t>30%</a:t>
            </a:r>
            <a:r>
              <a:rPr lang="en-US" dirty="0"/>
              <a:t> </a:t>
            </a:r>
          </a:p>
          <a:p>
            <a:pPr lvl="1">
              <a:spcBef>
                <a:spcPts val="600"/>
              </a:spcBef>
              <a:spcAft>
                <a:spcPts val="0"/>
              </a:spcAft>
            </a:pPr>
            <a:r>
              <a:rPr lang="en-US" dirty="0"/>
              <a:t>CHU </a:t>
            </a:r>
            <a:r>
              <a:rPr lang="en-US" u="sng" dirty="0"/>
              <a:t>10%</a:t>
            </a:r>
          </a:p>
          <a:p>
            <a:pPr>
              <a:spcBef>
                <a:spcPts val="600"/>
              </a:spcBef>
              <a:spcAft>
                <a:spcPts val="0"/>
              </a:spcAft>
            </a:pPr>
            <a:r>
              <a:rPr lang="en-US" dirty="0"/>
              <a:t>Les patients</a:t>
            </a:r>
          </a:p>
          <a:p>
            <a:pPr lvl="1">
              <a:spcBef>
                <a:spcPts val="600"/>
              </a:spcBef>
              <a:spcAft>
                <a:spcPts val="0"/>
              </a:spcAft>
            </a:pPr>
            <a:r>
              <a:rPr lang="en-US" dirty="0"/>
              <a:t>321 PTH, 166 H /155 F.</a:t>
            </a:r>
          </a:p>
          <a:p>
            <a:pPr lvl="1">
              <a:spcBef>
                <a:spcPts val="600"/>
              </a:spcBef>
              <a:spcAft>
                <a:spcPts val="0"/>
              </a:spcAft>
            </a:pPr>
            <a:r>
              <a:rPr lang="en-US" dirty="0" err="1"/>
              <a:t>Privé</a:t>
            </a:r>
            <a:r>
              <a:rPr lang="en-US" dirty="0"/>
              <a:t> 284, Public 37 </a:t>
            </a:r>
          </a:p>
          <a:p>
            <a:pPr lvl="1">
              <a:spcBef>
                <a:spcPts val="600"/>
              </a:spcBef>
              <a:spcAft>
                <a:spcPts val="0"/>
              </a:spcAft>
            </a:pPr>
            <a:r>
              <a:rPr lang="en-US" dirty="0"/>
              <a:t>Age 61.2 +/- 9.7 ans. </a:t>
            </a:r>
          </a:p>
          <a:p>
            <a:pPr lvl="1">
              <a:spcBef>
                <a:spcPts val="600"/>
              </a:spcBef>
              <a:spcAft>
                <a:spcPts val="0"/>
              </a:spcAft>
            </a:pPr>
            <a:r>
              <a:rPr lang="en-US" dirty="0"/>
              <a:t>Scores </a:t>
            </a:r>
            <a:r>
              <a:rPr lang="en-US" dirty="0" err="1"/>
              <a:t>fonctionnels</a:t>
            </a:r>
            <a:r>
              <a:rPr lang="en-US" dirty="0"/>
              <a:t> pre-</a:t>
            </a:r>
            <a:r>
              <a:rPr lang="en-US" dirty="0" err="1"/>
              <a:t>opératoires</a:t>
            </a:r>
            <a:endParaRPr lang="en-US" dirty="0"/>
          </a:p>
          <a:p>
            <a:pPr lvl="2">
              <a:spcBef>
                <a:spcPts val="600"/>
              </a:spcBef>
              <a:spcAft>
                <a:spcPts val="0"/>
              </a:spcAft>
            </a:pPr>
            <a:r>
              <a:rPr lang="en-US" dirty="0"/>
              <a:t>PMA=12+/-2</a:t>
            </a:r>
          </a:p>
          <a:p>
            <a:pPr lvl="2">
              <a:spcBef>
                <a:spcPts val="600"/>
              </a:spcBef>
              <a:spcAft>
                <a:spcPts val="0"/>
              </a:spcAft>
            </a:pPr>
            <a:r>
              <a:rPr lang="en-US" dirty="0"/>
              <a:t>HHS=57+/ 11</a:t>
            </a:r>
          </a:p>
          <a:p>
            <a:pPr lvl="1"/>
            <a:endParaRPr lang="fr-FR" dirty="0"/>
          </a:p>
        </p:txBody>
      </p:sp>
      <p:sp>
        <p:nvSpPr>
          <p:cNvPr id="3" name="Espace réservé du texte 2"/>
          <p:cNvSpPr>
            <a:spLocks noGrp="1"/>
          </p:cNvSpPr>
          <p:nvPr>
            <p:ph type="body" sz="quarter" idx="19"/>
          </p:nvPr>
        </p:nvSpPr>
        <p:spPr>
          <a:xfrm>
            <a:off x="0" y="692696"/>
            <a:ext cx="8208963" cy="719734"/>
          </a:xfrm>
        </p:spPr>
        <p:txBody>
          <a:bodyPr/>
          <a:lstStyle/>
          <a:p>
            <a:r>
              <a:rPr lang="en-GB" sz="3600" dirty="0"/>
              <a:t>Patients</a:t>
            </a:r>
            <a:endParaRPr lang="fr-FR" sz="3600" dirty="0"/>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132856"/>
            <a:ext cx="3672408" cy="3526576"/>
          </a:xfrm>
          <a:prstGeom prst="rect">
            <a:avLst/>
          </a:prstGeom>
          <a:noFill/>
          <a:ln>
            <a:noFill/>
          </a:ln>
        </p:spPr>
      </p:pic>
    </p:spTree>
    <p:extLst>
      <p:ext uri="{BB962C8B-B14F-4D97-AF65-F5344CB8AC3E}">
        <p14:creationId xmlns:p14="http://schemas.microsoft.com/office/powerpoint/2010/main" val="378465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700808"/>
            <a:ext cx="8208963" cy="4608512"/>
          </a:xfrm>
        </p:spPr>
        <p:txBody>
          <a:bodyPr>
            <a:normAutofit/>
          </a:bodyPr>
          <a:lstStyle/>
          <a:p>
            <a:pPr algn="just"/>
            <a:r>
              <a:rPr lang="en-GB" dirty="0" err="1"/>
              <a:t>Taux</a:t>
            </a:r>
            <a:r>
              <a:rPr lang="en-GB" dirty="0"/>
              <a:t> de succès de </a:t>
            </a:r>
            <a:r>
              <a:rPr lang="en-GB" dirty="0" err="1"/>
              <a:t>l’ambulatoire</a:t>
            </a:r>
            <a:r>
              <a:rPr lang="en-GB" dirty="0"/>
              <a:t>: 95.5%</a:t>
            </a:r>
          </a:p>
          <a:p>
            <a:pPr lvl="1" algn="just"/>
            <a:r>
              <a:rPr lang="en-GB" dirty="0" err="1"/>
              <a:t>Hôpital</a:t>
            </a:r>
            <a:r>
              <a:rPr lang="en-GB" dirty="0"/>
              <a:t> </a:t>
            </a:r>
            <a:r>
              <a:rPr lang="en-GB" dirty="0" err="1"/>
              <a:t>privé</a:t>
            </a:r>
            <a:r>
              <a:rPr lang="en-GB" dirty="0"/>
              <a:t> : 96.5% vs </a:t>
            </a:r>
            <a:r>
              <a:rPr lang="en-GB" dirty="0" err="1"/>
              <a:t>hôpital</a:t>
            </a:r>
            <a:r>
              <a:rPr lang="en-GB" dirty="0"/>
              <a:t> public 89.2%, p=0.04</a:t>
            </a:r>
          </a:p>
          <a:p>
            <a:pPr algn="just">
              <a:spcBef>
                <a:spcPts val="600"/>
              </a:spcBef>
            </a:pPr>
            <a:r>
              <a:rPr lang="en-GB" dirty="0" err="1"/>
              <a:t>Echec</a:t>
            </a:r>
            <a:r>
              <a:rPr lang="en-GB" dirty="0"/>
              <a:t> </a:t>
            </a:r>
            <a:r>
              <a:rPr lang="en-GB" dirty="0" err="1"/>
              <a:t>d’ambulatoire</a:t>
            </a:r>
            <a:r>
              <a:rPr lang="en-GB" dirty="0"/>
              <a:t> chez 14 (4.5%) patients (1 </a:t>
            </a:r>
            <a:r>
              <a:rPr lang="en-GB" dirty="0" err="1"/>
              <a:t>nuit</a:t>
            </a:r>
            <a:r>
              <a:rPr lang="en-GB" dirty="0"/>
              <a:t>)</a:t>
            </a:r>
          </a:p>
          <a:p>
            <a:pPr lvl="1" algn="just"/>
            <a:r>
              <a:rPr lang="en-GB" dirty="0"/>
              <a:t>9 </a:t>
            </a:r>
            <a:r>
              <a:rPr lang="en-GB" dirty="0" err="1"/>
              <a:t>vertiges</a:t>
            </a:r>
            <a:r>
              <a:rPr lang="en-GB" dirty="0"/>
              <a:t> (6 sous </a:t>
            </a:r>
            <a:r>
              <a:rPr lang="en-GB" dirty="0" err="1"/>
              <a:t>rachi-anesthésie</a:t>
            </a:r>
            <a:r>
              <a:rPr lang="en-GB" dirty="0"/>
              <a:t>)</a:t>
            </a:r>
          </a:p>
          <a:p>
            <a:pPr lvl="1" algn="just"/>
            <a:r>
              <a:rPr lang="en-GB" dirty="0"/>
              <a:t> 2 fractures </a:t>
            </a:r>
            <a:r>
              <a:rPr lang="en-GB" dirty="0" err="1"/>
              <a:t>fémorale</a:t>
            </a:r>
            <a:r>
              <a:rPr lang="en-GB" dirty="0"/>
              <a:t> per-op</a:t>
            </a:r>
          </a:p>
          <a:p>
            <a:pPr lvl="1" algn="just"/>
            <a:r>
              <a:rPr lang="en-GB" dirty="0"/>
              <a:t>1 </a:t>
            </a:r>
            <a:r>
              <a:rPr lang="en-GB" dirty="0" err="1"/>
              <a:t>problème</a:t>
            </a:r>
            <a:r>
              <a:rPr lang="en-GB" dirty="0"/>
              <a:t> </a:t>
            </a:r>
            <a:r>
              <a:rPr lang="en-GB" dirty="0" err="1"/>
              <a:t>d’organisation</a:t>
            </a:r>
            <a:endParaRPr lang="en-GB" dirty="0"/>
          </a:p>
          <a:p>
            <a:pPr lvl="1" algn="just"/>
            <a:r>
              <a:rPr lang="en-GB" dirty="0"/>
              <a:t>1 chute</a:t>
            </a:r>
          </a:p>
          <a:p>
            <a:pPr lvl="1" algn="just"/>
            <a:r>
              <a:rPr lang="en-GB" dirty="0"/>
              <a:t>1 </a:t>
            </a:r>
            <a:r>
              <a:rPr lang="en-GB" dirty="0" err="1"/>
              <a:t>taux</a:t>
            </a:r>
            <a:r>
              <a:rPr lang="en-GB" dirty="0"/>
              <a:t> </a:t>
            </a:r>
            <a:r>
              <a:rPr lang="en-GB" dirty="0" err="1"/>
              <a:t>d’hémoglobine</a:t>
            </a:r>
            <a:r>
              <a:rPr lang="en-GB" dirty="0"/>
              <a:t> &lt;11g/100ml chez un patient cardio. </a:t>
            </a:r>
          </a:p>
          <a:p>
            <a:pPr>
              <a:spcBef>
                <a:spcPts val="600"/>
              </a:spcBef>
            </a:pPr>
            <a:r>
              <a:rPr lang="fr-FR" u="sng" dirty="0"/>
              <a:t>Aucun patient ré-hospitalisé la première semaine</a:t>
            </a:r>
            <a:endParaRPr lang="en-GB" u="sng" dirty="0"/>
          </a:p>
          <a:p>
            <a:endParaRPr lang="fr-FR" dirty="0"/>
          </a:p>
          <a:p>
            <a:pPr lvl="1"/>
            <a:endParaRPr lang="fr-FR" dirty="0"/>
          </a:p>
          <a:p>
            <a:pPr lvl="1"/>
            <a:endParaRPr lang="fr-FR" dirty="0"/>
          </a:p>
        </p:txBody>
      </p:sp>
      <p:sp>
        <p:nvSpPr>
          <p:cNvPr id="3" name="Espace réservé du texte 2"/>
          <p:cNvSpPr>
            <a:spLocks noGrp="1"/>
          </p:cNvSpPr>
          <p:nvPr>
            <p:ph type="body" sz="quarter" idx="19"/>
          </p:nvPr>
        </p:nvSpPr>
        <p:spPr>
          <a:xfrm>
            <a:off x="0" y="692696"/>
            <a:ext cx="8208963" cy="719734"/>
          </a:xfrm>
        </p:spPr>
        <p:txBody>
          <a:bodyPr/>
          <a:lstStyle/>
          <a:p>
            <a:r>
              <a:rPr lang="en-US" sz="3600" dirty="0" err="1"/>
              <a:t>Résultats</a:t>
            </a:r>
            <a:r>
              <a:rPr lang="en-US" sz="3600" dirty="0"/>
              <a:t>: </a:t>
            </a:r>
            <a:r>
              <a:rPr lang="en-US" sz="3600" dirty="0" err="1"/>
              <a:t>critère</a:t>
            </a:r>
            <a:r>
              <a:rPr lang="en-US" sz="3600" dirty="0"/>
              <a:t> principal</a:t>
            </a:r>
          </a:p>
        </p:txBody>
      </p:sp>
    </p:spTree>
    <p:extLst>
      <p:ext uri="{BB962C8B-B14F-4D97-AF65-F5344CB8AC3E}">
        <p14:creationId xmlns:p14="http://schemas.microsoft.com/office/powerpoint/2010/main" val="244405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2060848"/>
            <a:ext cx="8208963" cy="4608512"/>
          </a:xfrm>
        </p:spPr>
        <p:txBody>
          <a:bodyPr>
            <a:normAutofit/>
          </a:bodyPr>
          <a:lstStyle/>
          <a:p>
            <a:r>
              <a:rPr lang="en-GB" dirty="0"/>
              <a:t>Complications entre J8 et J30: </a:t>
            </a:r>
            <a:r>
              <a:rPr lang="en-GB" u="sng" dirty="0"/>
              <a:t>3 patients</a:t>
            </a:r>
          </a:p>
          <a:p>
            <a:pPr lvl="1"/>
            <a:r>
              <a:rPr lang="en-GB" dirty="0"/>
              <a:t>2 </a:t>
            </a:r>
            <a:r>
              <a:rPr lang="en-GB" dirty="0" err="1"/>
              <a:t>luxations</a:t>
            </a:r>
            <a:r>
              <a:rPr lang="en-GB" dirty="0"/>
              <a:t> </a:t>
            </a:r>
            <a:r>
              <a:rPr lang="en-GB" dirty="0" err="1"/>
              <a:t>réduites</a:t>
            </a:r>
            <a:r>
              <a:rPr lang="en-GB" dirty="0"/>
              <a:t> sous AG</a:t>
            </a:r>
          </a:p>
          <a:p>
            <a:pPr lvl="1"/>
            <a:r>
              <a:rPr lang="en-GB" dirty="0"/>
              <a:t>Une fracture </a:t>
            </a:r>
            <a:r>
              <a:rPr lang="en-GB" dirty="0" err="1"/>
              <a:t>péri-prothétique</a:t>
            </a:r>
            <a:r>
              <a:rPr lang="en-GB" dirty="0"/>
              <a:t> suite </a:t>
            </a:r>
            <a:r>
              <a:rPr lang="en-GB" dirty="0" err="1"/>
              <a:t>à</a:t>
            </a:r>
            <a:r>
              <a:rPr lang="en-GB" dirty="0"/>
              <a:t> </a:t>
            </a:r>
            <a:r>
              <a:rPr lang="en-GB" dirty="0" err="1"/>
              <a:t>une</a:t>
            </a:r>
            <a:r>
              <a:rPr lang="en-GB" dirty="0"/>
              <a:t> chute</a:t>
            </a:r>
          </a:p>
          <a:p>
            <a:r>
              <a:rPr lang="en-GB" dirty="0"/>
              <a:t>Complications entre 1 et 6 </a:t>
            </a:r>
            <a:r>
              <a:rPr lang="en-GB" dirty="0" err="1"/>
              <a:t>mois</a:t>
            </a:r>
            <a:endParaRPr lang="en-GB" dirty="0"/>
          </a:p>
          <a:p>
            <a:pPr lvl="1"/>
            <a:r>
              <a:rPr lang="en-GB" dirty="0" err="1"/>
              <a:t>Aucune</a:t>
            </a:r>
            <a:r>
              <a:rPr lang="en-GB" dirty="0"/>
              <a:t> </a:t>
            </a:r>
            <a:r>
              <a:rPr lang="en-GB" dirty="0" err="1"/>
              <a:t>autre</a:t>
            </a:r>
            <a:r>
              <a:rPr lang="en-GB" dirty="0"/>
              <a:t> complication</a:t>
            </a:r>
          </a:p>
          <a:p>
            <a:pPr lvl="1"/>
            <a:r>
              <a:rPr lang="en-GB" dirty="0"/>
              <a:t>312 (97.2%)patients </a:t>
            </a:r>
            <a:r>
              <a:rPr lang="en-GB" dirty="0" err="1"/>
              <a:t>satisfaits</a:t>
            </a:r>
            <a:r>
              <a:rPr lang="en-GB" dirty="0"/>
              <a:t> </a:t>
            </a:r>
          </a:p>
          <a:p>
            <a:pPr lvl="1"/>
            <a:r>
              <a:rPr lang="en-GB" dirty="0"/>
              <a:t>7 patients et 2 </a:t>
            </a:r>
            <a:r>
              <a:rPr lang="en-GB" dirty="0" err="1"/>
              <a:t>accompagnants</a:t>
            </a:r>
            <a:r>
              <a:rPr lang="en-GB" dirty="0"/>
              <a:t> </a:t>
            </a:r>
            <a:r>
              <a:rPr lang="en-GB" dirty="0" err="1"/>
              <a:t>regrettent</a:t>
            </a:r>
            <a:r>
              <a:rPr lang="en-GB" dirty="0"/>
              <a:t> </a:t>
            </a:r>
            <a:r>
              <a:rPr lang="en-GB" dirty="0" err="1"/>
              <a:t>l’ambulatoire</a:t>
            </a:r>
            <a:endParaRPr lang="fr-FR" dirty="0"/>
          </a:p>
          <a:p>
            <a:pPr lvl="1"/>
            <a:endParaRPr lang="fr-FR" dirty="0"/>
          </a:p>
          <a:p>
            <a:pPr lvl="1"/>
            <a:endParaRPr lang="fr-FR" dirty="0"/>
          </a:p>
        </p:txBody>
      </p:sp>
      <p:sp>
        <p:nvSpPr>
          <p:cNvPr id="3" name="Espace réservé du texte 2"/>
          <p:cNvSpPr>
            <a:spLocks noGrp="1"/>
          </p:cNvSpPr>
          <p:nvPr>
            <p:ph type="body" sz="quarter" idx="19"/>
          </p:nvPr>
        </p:nvSpPr>
        <p:spPr>
          <a:xfrm>
            <a:off x="0" y="692696"/>
            <a:ext cx="8208963" cy="719734"/>
          </a:xfrm>
        </p:spPr>
        <p:txBody>
          <a:bodyPr/>
          <a:lstStyle/>
          <a:p>
            <a:r>
              <a:rPr lang="en-US" dirty="0" err="1"/>
              <a:t>Résultats</a:t>
            </a:r>
            <a:r>
              <a:rPr lang="en-US" dirty="0"/>
              <a:t>: </a:t>
            </a:r>
            <a:r>
              <a:rPr lang="en-US" dirty="0" err="1"/>
              <a:t>critères</a:t>
            </a:r>
            <a:r>
              <a:rPr lang="en-US" dirty="0"/>
              <a:t> </a:t>
            </a:r>
            <a:r>
              <a:rPr lang="en-US" dirty="0" err="1"/>
              <a:t>secondaires</a:t>
            </a:r>
            <a:endParaRPr lang="en-US" dirty="0"/>
          </a:p>
        </p:txBody>
      </p:sp>
    </p:spTree>
    <p:extLst>
      <p:ext uri="{BB962C8B-B14F-4D97-AF65-F5344CB8AC3E}">
        <p14:creationId xmlns:p14="http://schemas.microsoft.com/office/powerpoint/2010/main" val="2444058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916832"/>
            <a:ext cx="8208963" cy="4248472"/>
          </a:xfrm>
        </p:spPr>
        <p:txBody>
          <a:bodyPr/>
          <a:lstStyle/>
          <a:p>
            <a:pPr algn="just"/>
            <a:r>
              <a:rPr lang="en-US" dirty="0" err="1"/>
              <a:t>Aucune</a:t>
            </a:r>
            <a:r>
              <a:rPr lang="en-US" dirty="0"/>
              <a:t> complication majeure </a:t>
            </a:r>
            <a:r>
              <a:rPr lang="en-US" dirty="0" err="1"/>
              <a:t>à</a:t>
            </a:r>
            <a:r>
              <a:rPr lang="en-US" dirty="0"/>
              <a:t> </a:t>
            </a:r>
            <a:r>
              <a:rPr lang="en-US" dirty="0" err="1"/>
              <a:t>l’ambulatoire</a:t>
            </a:r>
            <a:r>
              <a:rPr lang="en-US" dirty="0"/>
              <a:t> pour les PTH </a:t>
            </a:r>
          </a:p>
          <a:p>
            <a:pPr algn="just"/>
            <a:r>
              <a:rPr lang="en-US" dirty="0"/>
              <a:t>Patients: </a:t>
            </a:r>
            <a:r>
              <a:rPr lang="en-US" u="sng" dirty="0" err="1"/>
              <a:t>sélectionnés</a:t>
            </a:r>
            <a:r>
              <a:rPr lang="en-US" dirty="0"/>
              <a:t>, (</a:t>
            </a:r>
            <a:r>
              <a:rPr lang="en-US" dirty="0" err="1"/>
              <a:t>consentants</a:t>
            </a:r>
            <a:r>
              <a:rPr lang="en-US" dirty="0"/>
              <a:t>), </a:t>
            </a:r>
            <a:r>
              <a:rPr lang="en-US" u="sng" dirty="0" err="1"/>
              <a:t>très</a:t>
            </a:r>
            <a:r>
              <a:rPr lang="en-US" u="sng" dirty="0"/>
              <a:t> </a:t>
            </a:r>
            <a:r>
              <a:rPr lang="en-US" u="sng" dirty="0" err="1"/>
              <a:t>informés</a:t>
            </a:r>
            <a:r>
              <a:rPr lang="en-US" dirty="0"/>
              <a:t>, et </a:t>
            </a:r>
            <a:r>
              <a:rPr lang="en-US" dirty="0" err="1"/>
              <a:t>en</a:t>
            </a:r>
            <a:r>
              <a:rPr lang="en-US" dirty="0"/>
              <a:t> </a:t>
            </a:r>
            <a:r>
              <a:rPr lang="en-US" u="sng" dirty="0"/>
              <a:t>contact </a:t>
            </a:r>
            <a:r>
              <a:rPr lang="en-US" u="sng" dirty="0" err="1"/>
              <a:t>étroit</a:t>
            </a:r>
            <a:r>
              <a:rPr lang="en-US" u="sng" dirty="0"/>
              <a:t> </a:t>
            </a:r>
            <a:r>
              <a:rPr lang="en-US" dirty="0"/>
              <a:t>avec le </a:t>
            </a:r>
            <a:r>
              <a:rPr lang="en-US" u="sng" dirty="0" err="1"/>
              <a:t>chirurgien</a:t>
            </a:r>
            <a:endParaRPr lang="en-US" u="sng" dirty="0"/>
          </a:p>
          <a:p>
            <a:pPr algn="just"/>
            <a:r>
              <a:rPr lang="fr-FR" dirty="0"/>
              <a:t>Le succès dépend de l’adhésion du patient et du conjoint +++</a:t>
            </a:r>
          </a:p>
          <a:p>
            <a:endParaRPr lang="fr-FR" dirty="0"/>
          </a:p>
        </p:txBody>
      </p:sp>
      <p:sp>
        <p:nvSpPr>
          <p:cNvPr id="3" name="Espace réservé du texte 2"/>
          <p:cNvSpPr>
            <a:spLocks noGrp="1"/>
          </p:cNvSpPr>
          <p:nvPr>
            <p:ph type="body" sz="quarter" idx="19"/>
          </p:nvPr>
        </p:nvSpPr>
        <p:spPr>
          <a:xfrm>
            <a:off x="0" y="692696"/>
            <a:ext cx="8208963" cy="719734"/>
          </a:xfrm>
        </p:spPr>
        <p:txBody>
          <a:bodyPr/>
          <a:lstStyle/>
          <a:p>
            <a:r>
              <a:rPr lang="fr-FR" sz="3600" dirty="0"/>
              <a:t>Conclusions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628800"/>
            <a:ext cx="8208963" cy="5040560"/>
          </a:xfrm>
        </p:spPr>
        <p:txBody>
          <a:bodyPr/>
          <a:lstStyle/>
          <a:p>
            <a:pPr>
              <a:spcBef>
                <a:spcPts val="0"/>
              </a:spcBef>
              <a:spcAft>
                <a:spcPts val="600"/>
              </a:spcAft>
            </a:pPr>
            <a:r>
              <a:rPr lang="en-US" dirty="0"/>
              <a:t>MEZIANE AM </a:t>
            </a:r>
          </a:p>
          <a:p>
            <a:pPr lvl="1">
              <a:spcAft>
                <a:spcPts val="600"/>
              </a:spcAft>
            </a:pPr>
            <a:r>
              <a:rPr lang="en-US" dirty="0"/>
              <a:t>MEDACTA consultant</a:t>
            </a:r>
          </a:p>
          <a:p>
            <a:pPr lvl="1">
              <a:spcAft>
                <a:spcPts val="600"/>
              </a:spcAft>
            </a:pPr>
            <a:r>
              <a:rPr lang="en-US" dirty="0"/>
              <a:t>S.E.R.F et DEDIENNE IP royalties</a:t>
            </a:r>
          </a:p>
          <a:p>
            <a:pPr>
              <a:spcBef>
                <a:spcPts val="600"/>
              </a:spcBef>
              <a:spcAft>
                <a:spcPts val="600"/>
              </a:spcAft>
            </a:pPr>
            <a:r>
              <a:rPr lang="en-US" dirty="0"/>
              <a:t>PANSARD E: nothing to disclose</a:t>
            </a:r>
          </a:p>
          <a:p>
            <a:pPr lvl="1">
              <a:spcAft>
                <a:spcPts val="600"/>
              </a:spcAft>
            </a:pPr>
            <a:r>
              <a:rPr lang="en-US" dirty="0"/>
              <a:t>ARTHREX paid consultant, presenter or speaker</a:t>
            </a:r>
          </a:p>
          <a:p>
            <a:pPr lvl="1">
              <a:spcAft>
                <a:spcPts val="600"/>
              </a:spcAft>
            </a:pPr>
            <a:r>
              <a:rPr lang="en-US" dirty="0"/>
              <a:t>CERAVER OSTEAL research support</a:t>
            </a:r>
          </a:p>
          <a:p>
            <a:pPr lvl="1">
              <a:spcAft>
                <a:spcPts val="600"/>
              </a:spcAft>
            </a:pPr>
            <a:r>
              <a:rPr lang="en-US" dirty="0"/>
              <a:t>ZIMMER IP royalties; paid consultant</a:t>
            </a:r>
          </a:p>
          <a:p>
            <a:pPr lvl="1">
              <a:spcAft>
                <a:spcPts val="600"/>
              </a:spcAft>
            </a:pPr>
            <a:r>
              <a:rPr lang="en-US" dirty="0"/>
              <a:t>OTSR publishing royalties; financial or material support </a:t>
            </a:r>
          </a:p>
          <a:p>
            <a:pPr lvl="1">
              <a:spcBef>
                <a:spcPts val="600"/>
              </a:spcBef>
              <a:spcAft>
                <a:spcPts val="600"/>
              </a:spcAft>
            </a:pPr>
            <a:endParaRPr lang="fr-FR" dirty="0"/>
          </a:p>
          <a:p>
            <a:pPr>
              <a:spcBef>
                <a:spcPts val="600"/>
              </a:spcBef>
              <a:spcAft>
                <a:spcPts val="600"/>
              </a:spcAft>
            </a:pPr>
            <a:endParaRPr lang="fr-FR" dirty="0"/>
          </a:p>
        </p:txBody>
      </p:sp>
      <p:sp>
        <p:nvSpPr>
          <p:cNvPr id="3" name="Espace réservé du texte 2"/>
          <p:cNvSpPr>
            <a:spLocks noGrp="1"/>
          </p:cNvSpPr>
          <p:nvPr>
            <p:ph type="body" sz="quarter" idx="19"/>
          </p:nvPr>
        </p:nvSpPr>
        <p:spPr>
          <a:xfrm>
            <a:off x="0" y="692696"/>
            <a:ext cx="8208963" cy="719734"/>
          </a:xfrm>
        </p:spPr>
        <p:txBody>
          <a:bodyPr/>
          <a:lstStyle/>
          <a:p>
            <a:r>
              <a:rPr lang="en-US" sz="3600" dirty="0" err="1"/>
              <a:t>Conflits</a:t>
            </a:r>
            <a:r>
              <a:rPr lang="en-US" sz="3600" dirty="0"/>
              <a:t> </a:t>
            </a:r>
            <a:r>
              <a:rPr lang="en-US" sz="3600" dirty="0" err="1"/>
              <a:t>d’intérêt</a:t>
            </a:r>
            <a:endParaRPr lang="en-US" sz="3600" dirty="0"/>
          </a:p>
        </p:txBody>
      </p:sp>
      <p:pic>
        <p:nvPicPr>
          <p:cNvPr id="1026" name="Picture 2" descr="Résultat de recherche d'images pour &quot;my app disclosure AAOS&quot;"/>
          <p:cNvPicPr>
            <a:picLocks noChangeAspect="1" noChangeArrowheads="1"/>
          </p:cNvPicPr>
          <p:nvPr/>
        </p:nvPicPr>
        <p:blipFill>
          <a:blip r:embed="rId2" cstate="print"/>
          <a:srcRect/>
          <a:stretch>
            <a:fillRect/>
          </a:stretch>
        </p:blipFill>
        <p:spPr bwMode="auto">
          <a:xfrm>
            <a:off x="8136000" y="0"/>
            <a:ext cx="1008000" cy="100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988840"/>
            <a:ext cx="8208963" cy="4536504"/>
          </a:xfrm>
        </p:spPr>
        <p:txBody>
          <a:bodyPr/>
          <a:lstStyle/>
          <a:p>
            <a:pPr algn="just"/>
            <a:r>
              <a:rPr lang="en-US" dirty="0"/>
              <a:t>But: retour </a:t>
            </a:r>
            <a:r>
              <a:rPr lang="en-US" dirty="0" err="1"/>
              <a:t>à</a:t>
            </a:r>
            <a:r>
              <a:rPr lang="en-US" dirty="0"/>
              <a:t> domicile le jour de </a:t>
            </a:r>
            <a:r>
              <a:rPr lang="en-US" dirty="0" err="1"/>
              <a:t>l’intervention</a:t>
            </a:r>
            <a:r>
              <a:rPr lang="en-US" dirty="0"/>
              <a:t> après la pose </a:t>
            </a:r>
            <a:r>
              <a:rPr lang="en-US" dirty="0" err="1"/>
              <a:t>d’une</a:t>
            </a:r>
            <a:r>
              <a:rPr lang="en-US" dirty="0"/>
              <a:t> PTH</a:t>
            </a:r>
          </a:p>
          <a:p>
            <a:pPr algn="just"/>
            <a:r>
              <a:rPr lang="en-US" dirty="0" err="1"/>
              <a:t>Hypothèse</a:t>
            </a:r>
            <a:r>
              <a:rPr lang="en-US" dirty="0"/>
              <a:t>: le retour </a:t>
            </a:r>
            <a:r>
              <a:rPr lang="en-US" dirty="0" err="1"/>
              <a:t>à</a:t>
            </a:r>
            <a:r>
              <a:rPr lang="en-US" dirty="0"/>
              <a:t> domicile </a:t>
            </a:r>
            <a:r>
              <a:rPr lang="en-US" dirty="0" err="1"/>
              <a:t>en</a:t>
            </a:r>
            <a:r>
              <a:rPr lang="en-US" dirty="0"/>
              <a:t> </a:t>
            </a:r>
            <a:r>
              <a:rPr lang="en-US" dirty="0" err="1"/>
              <a:t>sécurité</a:t>
            </a:r>
            <a:r>
              <a:rPr lang="en-US" dirty="0"/>
              <a:t> </a:t>
            </a:r>
            <a:r>
              <a:rPr lang="en-US" dirty="0" err="1"/>
              <a:t>est</a:t>
            </a:r>
            <a:r>
              <a:rPr lang="en-US" dirty="0"/>
              <a:t> possible après la mise </a:t>
            </a:r>
            <a:r>
              <a:rPr lang="en-US" dirty="0" err="1"/>
              <a:t>en</a:t>
            </a:r>
            <a:r>
              <a:rPr lang="en-US" dirty="0"/>
              <a:t> place </a:t>
            </a:r>
            <a:r>
              <a:rPr lang="en-US" dirty="0" err="1"/>
              <a:t>d’une</a:t>
            </a:r>
            <a:r>
              <a:rPr lang="en-US" dirty="0"/>
              <a:t> </a:t>
            </a:r>
            <a:r>
              <a:rPr lang="en-US" dirty="0" err="1"/>
              <a:t>organisation</a:t>
            </a:r>
            <a:r>
              <a:rPr lang="en-US" dirty="0"/>
              <a:t> </a:t>
            </a:r>
            <a:r>
              <a:rPr lang="en-US" dirty="0" err="1"/>
              <a:t>spécifique</a:t>
            </a:r>
            <a:endParaRPr lang="en-US" dirty="0"/>
          </a:p>
          <a:p>
            <a:pPr lvl="1"/>
            <a:endParaRPr lang="fr-FR" dirty="0"/>
          </a:p>
        </p:txBody>
      </p:sp>
      <p:sp>
        <p:nvSpPr>
          <p:cNvPr id="3" name="Espace réservé du texte 2"/>
          <p:cNvSpPr>
            <a:spLocks noGrp="1"/>
          </p:cNvSpPr>
          <p:nvPr>
            <p:ph type="body" sz="quarter" idx="19"/>
          </p:nvPr>
        </p:nvSpPr>
        <p:spPr>
          <a:xfrm>
            <a:off x="0" y="692696"/>
            <a:ext cx="8208963" cy="719734"/>
          </a:xfrm>
        </p:spPr>
        <p:txBody>
          <a:bodyPr vert="horz" lIns="0" tIns="0" rIns="0" bIns="0" rtlCol="0" anchor="ctr" anchorCtr="0">
            <a:noAutofit/>
          </a:bodyPr>
          <a:lstStyle/>
          <a:p>
            <a:r>
              <a:rPr lang="fr-FR" dirty="0"/>
              <a:t>Hypothèses</a:t>
            </a:r>
            <a:endParaRPr lang="en-US" dirty="0"/>
          </a:p>
        </p:txBody>
      </p:sp>
    </p:spTree>
    <p:extLst>
      <p:ext uri="{BB962C8B-B14F-4D97-AF65-F5344CB8AC3E}">
        <p14:creationId xmlns:p14="http://schemas.microsoft.com/office/powerpoint/2010/main" val="4193902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700808"/>
            <a:ext cx="8208963" cy="4824536"/>
          </a:xfrm>
        </p:spPr>
        <p:txBody>
          <a:bodyPr>
            <a:normAutofit/>
          </a:bodyPr>
          <a:lstStyle/>
          <a:p>
            <a:pPr>
              <a:lnSpc>
                <a:spcPct val="120000"/>
              </a:lnSpc>
              <a:spcBef>
                <a:spcPts val="600"/>
              </a:spcBef>
              <a:spcAft>
                <a:spcPts val="0"/>
              </a:spcAft>
            </a:pPr>
            <a:r>
              <a:rPr lang="en-US" dirty="0"/>
              <a:t>Etude prospective </a:t>
            </a:r>
            <a:r>
              <a:rPr lang="en-US" dirty="0" err="1"/>
              <a:t>observationnelle</a:t>
            </a:r>
            <a:endParaRPr lang="en-US" dirty="0"/>
          </a:p>
          <a:p>
            <a:pPr lvl="1">
              <a:lnSpc>
                <a:spcPct val="120000"/>
              </a:lnSpc>
              <a:spcBef>
                <a:spcPts val="600"/>
              </a:spcBef>
              <a:spcAft>
                <a:spcPts val="0"/>
              </a:spcAft>
            </a:pPr>
            <a:r>
              <a:rPr lang="en-US" dirty="0"/>
              <a:t>Un </a:t>
            </a:r>
            <a:r>
              <a:rPr lang="en-US" dirty="0" err="1"/>
              <a:t>hôpital</a:t>
            </a:r>
            <a:r>
              <a:rPr lang="en-US" dirty="0"/>
              <a:t> </a:t>
            </a:r>
            <a:r>
              <a:rPr lang="en-US" dirty="0" err="1"/>
              <a:t>privé</a:t>
            </a:r>
            <a:r>
              <a:rPr lang="en-US" dirty="0"/>
              <a:t> et un CHU</a:t>
            </a:r>
          </a:p>
          <a:p>
            <a:pPr lvl="1">
              <a:lnSpc>
                <a:spcPct val="120000"/>
              </a:lnSpc>
              <a:spcBef>
                <a:spcPts val="600"/>
              </a:spcBef>
              <a:spcAft>
                <a:spcPts val="0"/>
              </a:spcAft>
            </a:pPr>
            <a:r>
              <a:rPr lang="en-US" dirty="0"/>
              <a:t>Pose de PTH pour </a:t>
            </a:r>
            <a:r>
              <a:rPr lang="en-US" dirty="0" err="1"/>
              <a:t>coxarthrose</a:t>
            </a:r>
            <a:endParaRPr lang="en-US" dirty="0"/>
          </a:p>
          <a:p>
            <a:pPr>
              <a:lnSpc>
                <a:spcPct val="120000"/>
              </a:lnSpc>
              <a:spcBef>
                <a:spcPts val="600"/>
              </a:spcBef>
              <a:spcAft>
                <a:spcPts val="0"/>
              </a:spcAft>
            </a:pPr>
            <a:r>
              <a:rPr lang="en-US" dirty="0" err="1"/>
              <a:t>Critères</a:t>
            </a:r>
            <a:r>
              <a:rPr lang="en-US" dirty="0"/>
              <a:t> </a:t>
            </a:r>
            <a:r>
              <a:rPr lang="en-US" dirty="0" err="1"/>
              <a:t>d’inclusion</a:t>
            </a:r>
            <a:endParaRPr lang="en-US" dirty="0"/>
          </a:p>
          <a:p>
            <a:pPr lvl="1">
              <a:lnSpc>
                <a:spcPct val="120000"/>
              </a:lnSpc>
              <a:spcAft>
                <a:spcPts val="0"/>
              </a:spcAft>
            </a:pPr>
            <a:r>
              <a:rPr lang="en-US" dirty="0" err="1"/>
              <a:t>Coxarthrose</a:t>
            </a:r>
            <a:r>
              <a:rPr lang="en-US" dirty="0"/>
              <a:t> </a:t>
            </a:r>
            <a:r>
              <a:rPr lang="en-US" dirty="0" err="1"/>
              <a:t>primaire</a:t>
            </a:r>
            <a:endParaRPr lang="en-US" dirty="0"/>
          </a:p>
          <a:p>
            <a:pPr lvl="1">
              <a:lnSpc>
                <a:spcPct val="120000"/>
              </a:lnSpc>
              <a:spcAft>
                <a:spcPts val="0"/>
              </a:spcAft>
            </a:pPr>
            <a:r>
              <a:rPr lang="en-US" dirty="0"/>
              <a:t>ASA I or II</a:t>
            </a:r>
          </a:p>
          <a:p>
            <a:pPr lvl="1">
              <a:lnSpc>
                <a:spcPct val="120000"/>
              </a:lnSpc>
              <a:spcAft>
                <a:spcPts val="0"/>
              </a:spcAft>
            </a:pPr>
            <a:r>
              <a:rPr lang="en-US" dirty="0" err="1"/>
              <a:t>Consentement</a:t>
            </a:r>
            <a:r>
              <a:rPr lang="en-US" dirty="0"/>
              <a:t> </a:t>
            </a:r>
            <a:r>
              <a:rPr lang="en-US" dirty="0" err="1"/>
              <a:t>éclairé</a:t>
            </a:r>
            <a:r>
              <a:rPr lang="en-US" dirty="0"/>
              <a:t> du patient</a:t>
            </a:r>
          </a:p>
          <a:p>
            <a:pPr lvl="1">
              <a:lnSpc>
                <a:spcPct val="120000"/>
              </a:lnSpc>
              <a:spcAft>
                <a:spcPts val="0"/>
              </a:spcAft>
            </a:pPr>
            <a:r>
              <a:rPr lang="en-US" dirty="0"/>
              <a:t>Patients </a:t>
            </a:r>
            <a:r>
              <a:rPr lang="en-US" dirty="0" err="1"/>
              <a:t>accompagnés</a:t>
            </a:r>
            <a:r>
              <a:rPr lang="en-US" dirty="0"/>
              <a:t> au domicile par </a:t>
            </a:r>
            <a:r>
              <a:rPr lang="en-US" dirty="0" err="1"/>
              <a:t>une</a:t>
            </a:r>
            <a:r>
              <a:rPr lang="en-US" dirty="0"/>
              <a:t> </a:t>
            </a:r>
            <a:r>
              <a:rPr lang="en-US" dirty="0" err="1"/>
              <a:t>personne</a:t>
            </a:r>
            <a:r>
              <a:rPr lang="en-US" dirty="0"/>
              <a:t> </a:t>
            </a:r>
            <a:r>
              <a:rPr lang="en-US" dirty="0" err="1"/>
              <a:t>valide</a:t>
            </a:r>
            <a:endParaRPr lang="fr-FR" dirty="0"/>
          </a:p>
        </p:txBody>
      </p:sp>
      <p:sp>
        <p:nvSpPr>
          <p:cNvPr id="3" name="Espace réservé du texte 2"/>
          <p:cNvSpPr>
            <a:spLocks noGrp="1"/>
          </p:cNvSpPr>
          <p:nvPr>
            <p:ph type="body" sz="quarter" idx="19"/>
          </p:nvPr>
        </p:nvSpPr>
        <p:spPr>
          <a:xfrm>
            <a:off x="0" y="692696"/>
            <a:ext cx="8208963" cy="719734"/>
          </a:xfrm>
        </p:spPr>
        <p:txBody>
          <a:bodyPr/>
          <a:lstStyle/>
          <a:p>
            <a:r>
              <a:rPr lang="en-US" sz="3600" dirty="0"/>
              <a:t>Type de </a:t>
            </a:r>
            <a:r>
              <a:rPr lang="en-US" sz="3600" dirty="0" err="1"/>
              <a:t>l’étude</a:t>
            </a:r>
            <a:r>
              <a:rPr lang="en-US" sz="3600" dirty="0"/>
              <a:t> et </a:t>
            </a:r>
            <a:r>
              <a:rPr lang="en-US" sz="3600" dirty="0" err="1"/>
              <a:t>critères</a:t>
            </a:r>
            <a:r>
              <a:rPr lang="en-US" sz="3600" dirty="0"/>
              <a:t> </a:t>
            </a:r>
            <a:r>
              <a:rPr lang="en-US" sz="3600" dirty="0" err="1"/>
              <a:t>d’inclusion</a:t>
            </a:r>
            <a:endParaRPr lang="en-US" sz="3600" dirty="0"/>
          </a:p>
        </p:txBody>
      </p:sp>
    </p:spTree>
    <p:extLst>
      <p:ext uri="{BB962C8B-B14F-4D97-AF65-F5344CB8AC3E}">
        <p14:creationId xmlns:p14="http://schemas.microsoft.com/office/powerpoint/2010/main" val="118286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p:txBody>
          <a:bodyPr>
            <a:normAutofit/>
          </a:bodyPr>
          <a:lstStyle/>
          <a:p>
            <a:pPr algn="just"/>
            <a:r>
              <a:rPr lang="en-US" dirty="0"/>
              <a:t>ASA III </a:t>
            </a:r>
            <a:r>
              <a:rPr lang="en-US" dirty="0" err="1"/>
              <a:t>ou</a:t>
            </a:r>
            <a:r>
              <a:rPr lang="en-US" dirty="0"/>
              <a:t> IV</a:t>
            </a:r>
          </a:p>
          <a:p>
            <a:pPr algn="just"/>
            <a:r>
              <a:rPr lang="en-US" dirty="0" err="1"/>
              <a:t>Problèmes</a:t>
            </a:r>
            <a:r>
              <a:rPr lang="en-US" dirty="0"/>
              <a:t> </a:t>
            </a:r>
            <a:r>
              <a:rPr lang="en-US" dirty="0" err="1"/>
              <a:t>médicaux</a:t>
            </a:r>
            <a:r>
              <a:rPr lang="en-US" dirty="0"/>
              <a:t> qui </a:t>
            </a:r>
            <a:r>
              <a:rPr lang="en-US" dirty="0" err="1"/>
              <a:t>nécessitent</a:t>
            </a:r>
            <a:r>
              <a:rPr lang="en-US" dirty="0"/>
              <a:t> </a:t>
            </a:r>
            <a:r>
              <a:rPr lang="en-US" dirty="0" err="1"/>
              <a:t>une</a:t>
            </a:r>
            <a:r>
              <a:rPr lang="en-US" dirty="0"/>
              <a:t> </a:t>
            </a:r>
            <a:r>
              <a:rPr lang="en-US" dirty="0" err="1"/>
              <a:t>hospitalisation</a:t>
            </a:r>
            <a:endParaRPr lang="en-US" dirty="0"/>
          </a:p>
          <a:p>
            <a:pPr lvl="1" algn="just"/>
            <a:r>
              <a:rPr lang="en-US" dirty="0"/>
              <a:t>ATCD cardio-</a:t>
            </a:r>
            <a:r>
              <a:rPr lang="en-US" dirty="0" err="1"/>
              <a:t>vasculaires</a:t>
            </a:r>
            <a:endParaRPr lang="en-US" dirty="0"/>
          </a:p>
          <a:p>
            <a:pPr lvl="1" algn="just"/>
            <a:r>
              <a:rPr lang="en-US" dirty="0"/>
              <a:t>Troubles de </a:t>
            </a:r>
            <a:r>
              <a:rPr lang="en-US" dirty="0" err="1"/>
              <a:t>l’hémostase</a:t>
            </a:r>
            <a:r>
              <a:rPr lang="en-US" dirty="0"/>
              <a:t> et troubles </a:t>
            </a:r>
            <a:r>
              <a:rPr lang="en-US" dirty="0" err="1"/>
              <a:t>neurologiques</a:t>
            </a:r>
            <a:endParaRPr lang="en-US" dirty="0"/>
          </a:p>
          <a:p>
            <a:pPr marL="288000" lvl="1" indent="-288000" algn="just">
              <a:spcBef>
                <a:spcPts val="1500"/>
              </a:spcBef>
              <a:spcAft>
                <a:spcPts val="1000"/>
              </a:spcAft>
              <a:buClr>
                <a:srgbClr val="153D8A"/>
              </a:buClr>
              <a:buSzPct val="110000"/>
              <a:buFont typeface="Wingdings" panose="05000000000000000000" pitchFamily="2" charset="2"/>
              <a:buChar char=""/>
            </a:pPr>
            <a:r>
              <a:rPr lang="en-US" sz="2400" b="1" dirty="0" err="1">
                <a:solidFill>
                  <a:srgbClr val="153D8A"/>
                </a:solidFill>
              </a:rPr>
              <a:t>Eligibilité</a:t>
            </a:r>
            <a:r>
              <a:rPr lang="en-US" sz="2400" b="1" dirty="0">
                <a:solidFill>
                  <a:srgbClr val="153D8A"/>
                </a:solidFill>
              </a:rPr>
              <a:t> des patients </a:t>
            </a:r>
            <a:r>
              <a:rPr lang="en-US" sz="2400" b="1" dirty="0" err="1">
                <a:solidFill>
                  <a:srgbClr val="153D8A"/>
                </a:solidFill>
              </a:rPr>
              <a:t>en</a:t>
            </a:r>
            <a:r>
              <a:rPr lang="en-US" sz="2400" b="1" dirty="0">
                <a:solidFill>
                  <a:srgbClr val="153D8A"/>
                </a:solidFill>
              </a:rPr>
              <a:t> accord avec le </a:t>
            </a:r>
            <a:r>
              <a:rPr lang="en-US" sz="2400" b="1" dirty="0" err="1">
                <a:solidFill>
                  <a:srgbClr val="153D8A"/>
                </a:solidFill>
              </a:rPr>
              <a:t>médecin</a:t>
            </a:r>
            <a:r>
              <a:rPr lang="en-US" sz="2400" b="1" dirty="0">
                <a:solidFill>
                  <a:srgbClr val="153D8A"/>
                </a:solidFill>
              </a:rPr>
              <a:t> </a:t>
            </a:r>
            <a:r>
              <a:rPr lang="en-US" sz="2400" b="1" dirty="0" err="1">
                <a:solidFill>
                  <a:srgbClr val="153D8A"/>
                </a:solidFill>
              </a:rPr>
              <a:t>anesthésiste</a:t>
            </a:r>
            <a:endParaRPr lang="en-US" sz="2400" b="1" dirty="0">
              <a:solidFill>
                <a:srgbClr val="153D8A"/>
              </a:solidFill>
            </a:endParaRPr>
          </a:p>
          <a:p>
            <a:endParaRPr lang="en-US" dirty="0"/>
          </a:p>
          <a:p>
            <a:pPr marL="288000" lvl="1" indent="0">
              <a:buNone/>
            </a:pPr>
            <a:endParaRPr lang="fr-FR" dirty="0"/>
          </a:p>
          <a:p>
            <a:endParaRPr lang="fr-FR" dirty="0"/>
          </a:p>
        </p:txBody>
      </p:sp>
      <p:sp>
        <p:nvSpPr>
          <p:cNvPr id="3" name="Espace réservé du texte 2"/>
          <p:cNvSpPr>
            <a:spLocks noGrp="1"/>
          </p:cNvSpPr>
          <p:nvPr>
            <p:ph type="body" sz="quarter" idx="19"/>
          </p:nvPr>
        </p:nvSpPr>
        <p:spPr>
          <a:xfrm>
            <a:off x="0" y="693042"/>
            <a:ext cx="8208963" cy="719734"/>
          </a:xfrm>
        </p:spPr>
        <p:txBody>
          <a:bodyPr/>
          <a:lstStyle/>
          <a:p>
            <a:r>
              <a:rPr lang="en-US" sz="3600" dirty="0" err="1"/>
              <a:t>Critères</a:t>
            </a:r>
            <a:r>
              <a:rPr lang="en-US" sz="3600" dirty="0"/>
              <a:t> </a:t>
            </a:r>
            <a:r>
              <a:rPr lang="en-US" sz="3600" dirty="0" err="1"/>
              <a:t>d’exclusion</a:t>
            </a:r>
            <a:endParaRPr lang="en-US" sz="3600" dirty="0"/>
          </a:p>
        </p:txBody>
      </p:sp>
    </p:spTree>
    <p:extLst>
      <p:ext uri="{BB962C8B-B14F-4D97-AF65-F5344CB8AC3E}">
        <p14:creationId xmlns:p14="http://schemas.microsoft.com/office/powerpoint/2010/main" val="1962071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67493" y="1556792"/>
            <a:ext cx="8208963" cy="4536504"/>
          </a:xfrm>
        </p:spPr>
        <p:txBody>
          <a:bodyPr>
            <a:normAutofit/>
          </a:bodyPr>
          <a:lstStyle/>
          <a:p>
            <a:r>
              <a:rPr lang="en-GB" dirty="0" err="1"/>
              <a:t>Consentement</a:t>
            </a:r>
            <a:r>
              <a:rPr lang="en-GB" dirty="0"/>
              <a:t> de la part des patients et de </a:t>
            </a:r>
            <a:r>
              <a:rPr lang="en-GB" dirty="0" err="1"/>
              <a:t>leur</a:t>
            </a:r>
            <a:r>
              <a:rPr lang="en-GB" dirty="0"/>
              <a:t> conjoint</a:t>
            </a:r>
          </a:p>
          <a:p>
            <a:endParaRPr lang="en-GB" dirty="0"/>
          </a:p>
          <a:p>
            <a:endParaRPr lang="en-GB" dirty="0"/>
          </a:p>
          <a:p>
            <a:pPr algn="just">
              <a:lnSpc>
                <a:spcPct val="110000"/>
              </a:lnSpc>
              <a:spcBef>
                <a:spcPts val="1200"/>
              </a:spcBef>
              <a:spcAft>
                <a:spcPts val="0"/>
              </a:spcAft>
            </a:pPr>
            <a:r>
              <a:rPr lang="en-GB" dirty="0"/>
              <a:t>Ecole des patients</a:t>
            </a:r>
          </a:p>
          <a:p>
            <a:pPr lvl="1">
              <a:lnSpc>
                <a:spcPct val="110000"/>
              </a:lnSpc>
              <a:spcBef>
                <a:spcPts val="600"/>
              </a:spcBef>
              <a:spcAft>
                <a:spcPts val="0"/>
              </a:spcAft>
            </a:pPr>
            <a:r>
              <a:rPr lang="en-GB" dirty="0" err="1"/>
              <a:t>Animée</a:t>
            </a:r>
            <a:r>
              <a:rPr lang="en-GB" dirty="0"/>
              <a:t> par </a:t>
            </a:r>
            <a:r>
              <a:rPr lang="en-GB" dirty="0" err="1"/>
              <a:t>une</a:t>
            </a:r>
            <a:r>
              <a:rPr lang="en-GB" dirty="0"/>
              <a:t> </a:t>
            </a:r>
            <a:r>
              <a:rPr lang="en-GB" dirty="0" err="1"/>
              <a:t>infirmière</a:t>
            </a:r>
            <a:r>
              <a:rPr lang="en-GB" dirty="0"/>
              <a:t> et </a:t>
            </a:r>
            <a:r>
              <a:rPr lang="en-GB" dirty="0" err="1"/>
              <a:t>kiné</a:t>
            </a:r>
            <a:r>
              <a:rPr lang="en-GB" dirty="0"/>
              <a:t>.</a:t>
            </a:r>
          </a:p>
          <a:p>
            <a:pPr lvl="1">
              <a:lnSpc>
                <a:spcPct val="110000"/>
              </a:lnSpc>
              <a:spcBef>
                <a:spcPts val="600"/>
              </a:spcBef>
              <a:spcAft>
                <a:spcPts val="0"/>
              </a:spcAft>
            </a:pPr>
            <a:r>
              <a:rPr lang="en-GB" dirty="0"/>
              <a:t>Groupe de patients (et </a:t>
            </a:r>
            <a:r>
              <a:rPr lang="en-GB" dirty="0" err="1"/>
              <a:t>accompagnants</a:t>
            </a:r>
            <a:r>
              <a:rPr lang="en-GB" dirty="0"/>
              <a:t>) </a:t>
            </a:r>
            <a:r>
              <a:rPr lang="en-GB" dirty="0" err="1"/>
              <a:t>opérés</a:t>
            </a:r>
            <a:r>
              <a:rPr lang="en-GB" dirty="0"/>
              <a:t> le </a:t>
            </a:r>
            <a:r>
              <a:rPr lang="en-GB" b="1" dirty="0" err="1"/>
              <a:t>même</a:t>
            </a:r>
            <a:r>
              <a:rPr lang="en-GB" b="1" dirty="0"/>
              <a:t> jour </a:t>
            </a:r>
            <a:r>
              <a:rPr lang="en-GB" dirty="0" err="1"/>
              <a:t>à</a:t>
            </a:r>
            <a:r>
              <a:rPr lang="en-GB" dirty="0"/>
              <a:t> J-8</a:t>
            </a:r>
          </a:p>
          <a:p>
            <a:pPr lvl="1">
              <a:lnSpc>
                <a:spcPct val="110000"/>
              </a:lnSpc>
              <a:spcBef>
                <a:spcPts val="600"/>
              </a:spcBef>
              <a:spcAft>
                <a:spcPts val="0"/>
              </a:spcAft>
            </a:pPr>
            <a:r>
              <a:rPr lang="en-GB" dirty="0"/>
              <a:t>Le jour de la consultation </a:t>
            </a:r>
            <a:r>
              <a:rPr lang="en-GB" dirty="0" err="1"/>
              <a:t>d’anesthésie</a:t>
            </a:r>
            <a:endParaRPr lang="en-GB" dirty="0"/>
          </a:p>
          <a:p>
            <a:pPr lvl="1">
              <a:lnSpc>
                <a:spcPct val="110000"/>
              </a:lnSpc>
              <a:spcBef>
                <a:spcPts val="600"/>
              </a:spcBef>
              <a:spcAft>
                <a:spcPts val="0"/>
              </a:spcAft>
            </a:pPr>
            <a:r>
              <a:rPr lang="en-GB" dirty="0" err="1"/>
              <a:t>Visionnage</a:t>
            </a:r>
            <a:r>
              <a:rPr lang="en-GB" dirty="0"/>
              <a:t> d’un film. </a:t>
            </a:r>
          </a:p>
          <a:p>
            <a:pPr lvl="1">
              <a:lnSpc>
                <a:spcPct val="110000"/>
              </a:lnSpc>
              <a:spcBef>
                <a:spcPts val="600"/>
              </a:spcBef>
              <a:spcAft>
                <a:spcPts val="0"/>
              </a:spcAft>
            </a:pPr>
            <a:r>
              <a:rPr lang="en-GB" dirty="0"/>
              <a:t>Remise des ordonnances post-</a:t>
            </a:r>
            <a:r>
              <a:rPr lang="en-GB" dirty="0" err="1"/>
              <a:t>opératoire</a:t>
            </a:r>
            <a:r>
              <a:rPr lang="en-GB" dirty="0"/>
              <a:t>.</a:t>
            </a:r>
          </a:p>
          <a:p>
            <a:pPr marL="288000" lvl="1" indent="0">
              <a:buNone/>
            </a:pPr>
            <a:endParaRPr lang="fr-FR" dirty="0"/>
          </a:p>
          <a:p>
            <a:endParaRPr lang="fr-FR" dirty="0"/>
          </a:p>
        </p:txBody>
      </p:sp>
      <p:sp>
        <p:nvSpPr>
          <p:cNvPr id="3" name="Espace réservé du texte 2"/>
          <p:cNvSpPr>
            <a:spLocks noGrp="1"/>
          </p:cNvSpPr>
          <p:nvPr>
            <p:ph type="body" sz="quarter" idx="19"/>
          </p:nvPr>
        </p:nvSpPr>
        <p:spPr>
          <a:xfrm>
            <a:off x="0" y="693042"/>
            <a:ext cx="8208963" cy="719734"/>
          </a:xfrm>
        </p:spPr>
        <p:txBody>
          <a:bodyPr/>
          <a:lstStyle/>
          <a:p>
            <a:r>
              <a:rPr lang="en-GB" dirty="0" err="1"/>
              <a:t>Parcours</a:t>
            </a:r>
            <a:r>
              <a:rPr lang="en-GB" dirty="0"/>
              <a:t> du patient</a:t>
            </a:r>
          </a:p>
        </p:txBody>
      </p:sp>
      <p:pic>
        <p:nvPicPr>
          <p:cNvPr id="4" name="Image 3" descr="reunion-travail.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2922" y="1844824"/>
            <a:ext cx="2318157" cy="1620384"/>
          </a:xfrm>
          <a:prstGeom prst="rect">
            <a:avLst/>
          </a:prstGeom>
        </p:spPr>
      </p:pic>
    </p:spTree>
    <p:extLst>
      <p:ext uri="{BB962C8B-B14F-4D97-AF65-F5344CB8AC3E}">
        <p14:creationId xmlns:p14="http://schemas.microsoft.com/office/powerpoint/2010/main" val="1962071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467544" y="1556792"/>
            <a:ext cx="8208963" cy="4248472"/>
          </a:xfrm>
        </p:spPr>
        <p:txBody>
          <a:bodyPr/>
          <a:lstStyle/>
          <a:p>
            <a:pPr>
              <a:spcBef>
                <a:spcPts val="600"/>
              </a:spcBef>
              <a:spcAft>
                <a:spcPts val="0"/>
              </a:spcAft>
            </a:pPr>
            <a:r>
              <a:rPr lang="en-US" dirty="0" err="1"/>
              <a:t>Opérés</a:t>
            </a:r>
            <a:r>
              <a:rPr lang="en-US" dirty="0"/>
              <a:t> entre 8h00 et 13h30</a:t>
            </a:r>
          </a:p>
          <a:p>
            <a:pPr>
              <a:spcBef>
                <a:spcPts val="600"/>
              </a:spcBef>
              <a:spcAft>
                <a:spcPts val="0"/>
              </a:spcAft>
            </a:pPr>
            <a:r>
              <a:rPr lang="en-US" dirty="0"/>
              <a:t>Technique </a:t>
            </a:r>
            <a:r>
              <a:rPr lang="en-US" dirty="0" err="1"/>
              <a:t>chirurgicale</a:t>
            </a:r>
            <a:endParaRPr lang="en-US" dirty="0"/>
          </a:p>
          <a:p>
            <a:pPr lvl="1">
              <a:spcBef>
                <a:spcPts val="600"/>
              </a:spcBef>
              <a:spcAft>
                <a:spcPts val="0"/>
              </a:spcAft>
            </a:pPr>
            <a:r>
              <a:rPr lang="en-US" dirty="0" err="1"/>
              <a:t>Voie</a:t>
            </a:r>
            <a:r>
              <a:rPr lang="en-US" dirty="0"/>
              <a:t> </a:t>
            </a:r>
            <a:r>
              <a:rPr lang="en-US" dirty="0" err="1"/>
              <a:t>antérieure</a:t>
            </a:r>
            <a:endParaRPr lang="en-US" dirty="0"/>
          </a:p>
          <a:p>
            <a:pPr lvl="1">
              <a:spcBef>
                <a:spcPts val="600"/>
              </a:spcBef>
              <a:spcAft>
                <a:spcPts val="0"/>
              </a:spcAft>
            </a:pPr>
            <a:r>
              <a:rPr lang="en-US" dirty="0"/>
              <a:t>Implants sans </a:t>
            </a:r>
            <a:r>
              <a:rPr lang="en-US" dirty="0" err="1"/>
              <a:t>ciment</a:t>
            </a:r>
            <a:endParaRPr lang="en-US" dirty="0"/>
          </a:p>
          <a:p>
            <a:pPr lvl="2">
              <a:spcBef>
                <a:spcPts val="600"/>
              </a:spcBef>
              <a:spcAft>
                <a:spcPts val="0"/>
              </a:spcAft>
            </a:pPr>
            <a:r>
              <a:rPr lang="en-US" dirty="0" err="1">
                <a:solidFill>
                  <a:schemeClr val="tx1"/>
                </a:solidFill>
              </a:rPr>
              <a:t>Ceraver</a:t>
            </a:r>
            <a:r>
              <a:rPr lang="en-US" dirty="0">
                <a:solidFill>
                  <a:schemeClr val="tx1"/>
                </a:solidFill>
              </a:rPr>
              <a:t> (</a:t>
            </a:r>
            <a:r>
              <a:rPr lang="en-US" dirty="0" err="1">
                <a:solidFill>
                  <a:schemeClr val="tx1"/>
                </a:solidFill>
              </a:rPr>
              <a:t>Roissy</a:t>
            </a:r>
            <a:r>
              <a:rPr lang="en-US" dirty="0">
                <a:solidFill>
                  <a:schemeClr val="tx1"/>
                </a:solidFill>
              </a:rPr>
              <a:t>, France)</a:t>
            </a:r>
          </a:p>
          <a:p>
            <a:pPr lvl="2">
              <a:spcBef>
                <a:spcPts val="600"/>
              </a:spcBef>
              <a:spcAft>
                <a:spcPts val="0"/>
              </a:spcAft>
            </a:pPr>
            <a:r>
              <a:rPr lang="en-US" dirty="0" err="1">
                <a:solidFill>
                  <a:schemeClr val="tx1"/>
                </a:solidFill>
              </a:rPr>
              <a:t>Medacta</a:t>
            </a:r>
            <a:r>
              <a:rPr lang="en-US" dirty="0">
                <a:solidFill>
                  <a:schemeClr val="tx1"/>
                </a:solidFill>
              </a:rPr>
              <a:t> (</a:t>
            </a:r>
            <a:r>
              <a:rPr lang="en-US" dirty="0" err="1">
                <a:solidFill>
                  <a:schemeClr val="tx1"/>
                </a:solidFill>
              </a:rPr>
              <a:t>Sw</a:t>
            </a:r>
            <a:r>
              <a:rPr lang="en-US" dirty="0">
                <a:solidFill>
                  <a:schemeClr val="tx1"/>
                </a:solidFill>
              </a:rPr>
              <a:t>), S.E.R.F (France)</a:t>
            </a:r>
          </a:p>
          <a:p>
            <a:pPr lvl="1">
              <a:spcBef>
                <a:spcPts val="600"/>
              </a:spcBef>
              <a:spcAft>
                <a:spcPts val="0"/>
              </a:spcAft>
            </a:pPr>
            <a:r>
              <a:rPr lang="en-US" dirty="0"/>
              <a:t>Deux buts</a:t>
            </a:r>
          </a:p>
          <a:p>
            <a:pPr lvl="2">
              <a:spcBef>
                <a:spcPts val="600"/>
              </a:spcBef>
              <a:spcAft>
                <a:spcPts val="0"/>
              </a:spcAft>
            </a:pPr>
            <a:r>
              <a:rPr lang="en-US" dirty="0"/>
              <a:t>Pas de </a:t>
            </a:r>
            <a:r>
              <a:rPr lang="en-US" dirty="0" err="1"/>
              <a:t>saignement</a:t>
            </a:r>
            <a:endParaRPr lang="en-US" dirty="0">
              <a:solidFill>
                <a:schemeClr val="tx1"/>
              </a:solidFill>
            </a:endParaRPr>
          </a:p>
          <a:p>
            <a:pPr lvl="2">
              <a:spcBef>
                <a:spcPts val="600"/>
              </a:spcBef>
              <a:spcAft>
                <a:spcPts val="0"/>
              </a:spcAft>
            </a:pPr>
            <a:r>
              <a:rPr lang="en-US" dirty="0" err="1">
                <a:solidFill>
                  <a:schemeClr val="tx1"/>
                </a:solidFill>
              </a:rPr>
              <a:t>Préservation</a:t>
            </a:r>
            <a:r>
              <a:rPr lang="en-US" dirty="0">
                <a:solidFill>
                  <a:schemeClr val="tx1"/>
                </a:solidFill>
              </a:rPr>
              <a:t> </a:t>
            </a:r>
            <a:r>
              <a:rPr lang="en-US" dirty="0" err="1">
                <a:solidFill>
                  <a:schemeClr val="tx1"/>
                </a:solidFill>
              </a:rPr>
              <a:t>tissulaire</a:t>
            </a:r>
            <a:endParaRPr lang="en-US" dirty="0">
              <a:solidFill>
                <a:schemeClr val="tx1"/>
              </a:solidFill>
            </a:endParaRPr>
          </a:p>
          <a:p>
            <a:pPr>
              <a:spcBef>
                <a:spcPts val="600"/>
              </a:spcBef>
              <a:spcAft>
                <a:spcPts val="0"/>
              </a:spcAft>
            </a:pPr>
            <a:r>
              <a:rPr lang="en-US" dirty="0"/>
              <a:t>Anesthesia protocol </a:t>
            </a:r>
          </a:p>
          <a:p>
            <a:pPr lvl="1">
              <a:spcBef>
                <a:spcPts val="600"/>
              </a:spcBef>
              <a:spcAft>
                <a:spcPts val="0"/>
              </a:spcAft>
            </a:pPr>
            <a:r>
              <a:rPr lang="en-US" dirty="0" err="1"/>
              <a:t>Rachi</a:t>
            </a:r>
            <a:r>
              <a:rPr lang="en-US" dirty="0"/>
              <a:t> </a:t>
            </a:r>
            <a:r>
              <a:rPr lang="en-US" dirty="0" err="1"/>
              <a:t>anesthésie</a:t>
            </a:r>
            <a:r>
              <a:rPr lang="en-US" dirty="0"/>
              <a:t> sans morphine (</a:t>
            </a:r>
            <a:r>
              <a:rPr lang="en-US" dirty="0" err="1"/>
              <a:t>centre</a:t>
            </a:r>
            <a:r>
              <a:rPr lang="en-US" dirty="0"/>
              <a:t> 1) </a:t>
            </a:r>
            <a:r>
              <a:rPr lang="en-US" dirty="0" err="1"/>
              <a:t>ou</a:t>
            </a:r>
            <a:r>
              <a:rPr lang="en-US" dirty="0"/>
              <a:t> </a:t>
            </a:r>
            <a:r>
              <a:rPr lang="en-US" dirty="0" err="1"/>
              <a:t>anesthésie</a:t>
            </a:r>
            <a:r>
              <a:rPr lang="en-US" dirty="0"/>
              <a:t> </a:t>
            </a:r>
            <a:r>
              <a:rPr lang="en-US" dirty="0" err="1"/>
              <a:t>généralea</a:t>
            </a:r>
            <a:r>
              <a:rPr lang="en-US" dirty="0"/>
              <a:t> (</a:t>
            </a:r>
            <a:r>
              <a:rPr lang="en-US" dirty="0" err="1"/>
              <a:t>centre</a:t>
            </a:r>
            <a:r>
              <a:rPr lang="en-US" dirty="0"/>
              <a:t> 2) </a:t>
            </a:r>
            <a:endParaRPr lang="en-US" dirty="0">
              <a:solidFill>
                <a:srgbClr val="272D31"/>
              </a:solidFill>
            </a:endParaRPr>
          </a:p>
        </p:txBody>
      </p:sp>
      <p:sp>
        <p:nvSpPr>
          <p:cNvPr id="3" name="Espace réservé du texte 2"/>
          <p:cNvSpPr>
            <a:spLocks noGrp="1"/>
          </p:cNvSpPr>
          <p:nvPr>
            <p:ph type="body" sz="quarter" idx="19"/>
          </p:nvPr>
        </p:nvSpPr>
        <p:spPr>
          <a:xfrm>
            <a:off x="0" y="692696"/>
            <a:ext cx="8208963" cy="719734"/>
          </a:xfrm>
        </p:spPr>
        <p:txBody>
          <a:bodyPr/>
          <a:lstStyle/>
          <a:p>
            <a:r>
              <a:rPr lang="en-US" sz="3600" dirty="0" err="1"/>
              <a:t>Protocole</a:t>
            </a:r>
            <a:r>
              <a:rPr lang="en-US" sz="3600" dirty="0"/>
              <a:t> </a:t>
            </a:r>
            <a:r>
              <a:rPr lang="en-US" sz="3600" dirty="0" err="1"/>
              <a:t>anesthésique</a:t>
            </a:r>
            <a:r>
              <a:rPr lang="en-US" sz="3600" dirty="0"/>
              <a:t> et chirurgical</a:t>
            </a:r>
          </a:p>
        </p:txBody>
      </p:sp>
      <p:pic>
        <p:nvPicPr>
          <p:cNvPr id="5" name="Espace réservé du contenu 6" descr="IMG_8275.jpg"/>
          <p:cNvPicPr>
            <a:picLocks noChangeAspect="1"/>
          </p:cNvPicPr>
          <p:nvPr/>
        </p:nvPicPr>
        <p:blipFill rotWithShape="1">
          <a:blip r:embed="rId2" cstate="print">
            <a:extLst>
              <a:ext uri="{28A0092B-C50C-407E-A947-70E740481C1C}">
                <a14:useLocalDpi xmlns:a14="http://schemas.microsoft.com/office/drawing/2010/main" val="0"/>
              </a:ext>
            </a:extLst>
          </a:blip>
          <a:srcRect l="472" t="30372" r="10551" b="17295"/>
          <a:stretch/>
        </p:blipFill>
        <p:spPr>
          <a:xfrm>
            <a:off x="4860504" y="1537832"/>
            <a:ext cx="4248000" cy="3331328"/>
          </a:xfrm>
          <a:prstGeom prst="rect">
            <a:avLst/>
          </a:prstGeom>
        </p:spPr>
      </p:pic>
    </p:spTree>
    <p:extLst>
      <p:ext uri="{BB962C8B-B14F-4D97-AF65-F5344CB8AC3E}">
        <p14:creationId xmlns:p14="http://schemas.microsoft.com/office/powerpoint/2010/main" val="2272739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434097"/>
            <a:ext cx="9144000" cy="4515183"/>
          </a:xfrm>
          <a:prstGeom prst="rect">
            <a:avLst/>
          </a:prstGeom>
          <a:noFill/>
          <a:ln w="9525">
            <a:noFill/>
            <a:miter lim="800000"/>
            <a:headEnd/>
            <a:tailEnd/>
          </a:ln>
        </p:spPr>
      </p:pic>
      <p:sp>
        <p:nvSpPr>
          <p:cNvPr id="3" name="Espace réservé du texte 2"/>
          <p:cNvSpPr>
            <a:spLocks noGrp="1"/>
          </p:cNvSpPr>
          <p:nvPr>
            <p:ph type="body" sz="quarter" idx="19"/>
          </p:nvPr>
        </p:nvSpPr>
        <p:spPr>
          <a:xfrm>
            <a:off x="0" y="693042"/>
            <a:ext cx="8208963" cy="719734"/>
          </a:xfrm>
        </p:spPr>
        <p:txBody>
          <a:bodyPr/>
          <a:lstStyle/>
          <a:p>
            <a:r>
              <a:rPr lang="en-US" sz="3600" dirty="0"/>
              <a:t>Ambulatory Surgery Unit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47700" y="1628800"/>
            <a:ext cx="8208963" cy="4248472"/>
          </a:xfrm>
        </p:spPr>
        <p:txBody>
          <a:bodyPr/>
          <a:lstStyle/>
          <a:p>
            <a:pPr algn="just">
              <a:spcBef>
                <a:spcPts val="600"/>
              </a:spcBef>
              <a:spcAft>
                <a:spcPts val="0"/>
              </a:spcAft>
            </a:pPr>
            <a:r>
              <a:rPr lang="en-US" dirty="0" err="1"/>
              <a:t>Multimodale</a:t>
            </a:r>
            <a:r>
              <a:rPr lang="en-US" dirty="0"/>
              <a:t> </a:t>
            </a:r>
            <a:r>
              <a:rPr lang="en-US" sz="2000" dirty="0"/>
              <a:t>(infiltration locale, </a:t>
            </a:r>
            <a:r>
              <a:rPr lang="en-US" sz="2000" dirty="0" err="1"/>
              <a:t>cryothérapie</a:t>
            </a:r>
            <a:r>
              <a:rPr lang="en-US" sz="2000" dirty="0"/>
              <a:t>, </a:t>
            </a:r>
            <a:r>
              <a:rPr lang="en-US" sz="2000" dirty="0" err="1"/>
              <a:t>antalgiques</a:t>
            </a:r>
            <a:r>
              <a:rPr lang="en-US" sz="2000" dirty="0"/>
              <a:t> </a:t>
            </a:r>
            <a:r>
              <a:rPr lang="en-US" sz="2000" dirty="0" err="1"/>
              <a:t>palier</a:t>
            </a:r>
            <a:r>
              <a:rPr lang="en-US" sz="2000" dirty="0"/>
              <a:t> 2)</a:t>
            </a:r>
          </a:p>
          <a:p>
            <a:pPr algn="just">
              <a:spcBef>
                <a:spcPts val="600"/>
              </a:spcBef>
              <a:spcAft>
                <a:spcPts val="0"/>
              </a:spcAft>
            </a:pPr>
            <a:r>
              <a:rPr lang="en-US" dirty="0"/>
              <a:t>Sortie entre 16h00 et 19h30</a:t>
            </a:r>
          </a:p>
          <a:p>
            <a:pPr algn="just">
              <a:spcBef>
                <a:spcPts val="600"/>
              </a:spcBef>
              <a:spcAft>
                <a:spcPts val="0"/>
              </a:spcAft>
            </a:pPr>
            <a:r>
              <a:rPr lang="en-US" dirty="0" err="1"/>
              <a:t>Critères</a:t>
            </a:r>
            <a:r>
              <a:rPr lang="en-US" dirty="0"/>
              <a:t> de sortie</a:t>
            </a:r>
          </a:p>
          <a:p>
            <a:pPr lvl="1" algn="just">
              <a:spcBef>
                <a:spcPts val="600"/>
              </a:spcBef>
              <a:spcAft>
                <a:spcPts val="0"/>
              </a:spcAft>
            </a:pPr>
            <a:r>
              <a:rPr lang="en-US" dirty="0"/>
              <a:t>Capable de marcher 70 m, pratique </a:t>
            </a:r>
            <a:r>
              <a:rPr lang="en-US" dirty="0" err="1"/>
              <a:t>autonome</a:t>
            </a:r>
            <a:r>
              <a:rPr lang="en-US" dirty="0"/>
              <a:t> des escaliers</a:t>
            </a:r>
          </a:p>
          <a:p>
            <a:pPr lvl="1" algn="just">
              <a:spcBef>
                <a:spcPts val="600"/>
              </a:spcBef>
              <a:spcAft>
                <a:spcPts val="0"/>
              </a:spcAft>
            </a:pPr>
            <a:r>
              <a:rPr lang="en-US" dirty="0" err="1"/>
              <a:t>Autonomie</a:t>
            </a:r>
            <a:r>
              <a:rPr lang="en-US" dirty="0"/>
              <a:t> dans le </a:t>
            </a:r>
            <a:r>
              <a:rPr lang="en-US" dirty="0" err="1"/>
              <a:t>chaussage</a:t>
            </a:r>
            <a:r>
              <a:rPr lang="en-US" dirty="0"/>
              <a:t> et la toilette</a:t>
            </a:r>
          </a:p>
          <a:p>
            <a:pPr lvl="1" algn="just">
              <a:spcBef>
                <a:spcPts val="600"/>
              </a:spcBef>
              <a:spcAft>
                <a:spcPts val="0"/>
              </a:spcAft>
            </a:pPr>
            <a:r>
              <a:rPr lang="en-US" dirty="0"/>
              <a:t>EVA&lt;3 au repos, et EVA &lt;5 </a:t>
            </a:r>
            <a:r>
              <a:rPr lang="en-US" dirty="0" err="1"/>
              <a:t>à</a:t>
            </a:r>
            <a:r>
              <a:rPr lang="en-US" dirty="0"/>
              <a:t> la </a:t>
            </a:r>
            <a:r>
              <a:rPr lang="en-US" dirty="0" err="1"/>
              <a:t>marche</a:t>
            </a:r>
            <a:endParaRPr lang="en-US" dirty="0"/>
          </a:p>
          <a:p>
            <a:pPr lvl="1" algn="just">
              <a:spcBef>
                <a:spcPts val="600"/>
              </a:spcBef>
              <a:spcAft>
                <a:spcPts val="0"/>
              </a:spcAft>
            </a:pPr>
            <a:r>
              <a:rPr lang="en-US" dirty="0" err="1"/>
              <a:t>Cicactrice</a:t>
            </a:r>
            <a:r>
              <a:rPr lang="en-US" dirty="0"/>
              <a:t> propre, pas de </a:t>
            </a:r>
            <a:r>
              <a:rPr lang="en-US" dirty="0" err="1"/>
              <a:t>nausée</a:t>
            </a:r>
            <a:r>
              <a:rPr lang="en-US" dirty="0"/>
              <a:t>, pas de </a:t>
            </a:r>
            <a:r>
              <a:rPr lang="en-US" dirty="0" err="1"/>
              <a:t>vertiges</a:t>
            </a:r>
            <a:endParaRPr lang="en-US" dirty="0"/>
          </a:p>
          <a:p>
            <a:pPr lvl="1" algn="just">
              <a:spcBef>
                <a:spcPts val="600"/>
              </a:spcBef>
              <a:spcAft>
                <a:spcPts val="0"/>
              </a:spcAft>
            </a:pPr>
            <a:r>
              <a:rPr lang="en-US" b="1" u="sng" dirty="0"/>
              <a:t>Retour au domicile </a:t>
            </a:r>
            <a:r>
              <a:rPr lang="en-US" b="1" u="sng" dirty="0" err="1"/>
              <a:t>décidé</a:t>
            </a:r>
            <a:r>
              <a:rPr lang="en-US" b="1" u="sng" dirty="0"/>
              <a:t> par le patient et </a:t>
            </a:r>
            <a:r>
              <a:rPr lang="en-US" b="1" u="sng" dirty="0" err="1"/>
              <a:t>l’accompagnant</a:t>
            </a:r>
            <a:endParaRPr lang="en-US" b="1" u="sng" dirty="0"/>
          </a:p>
          <a:p>
            <a:pPr lvl="1">
              <a:spcBef>
                <a:spcPts val="600"/>
              </a:spcBef>
              <a:spcAft>
                <a:spcPts val="0"/>
              </a:spcAft>
            </a:pPr>
            <a:endParaRPr lang="fr-FR" dirty="0"/>
          </a:p>
        </p:txBody>
      </p:sp>
      <p:sp>
        <p:nvSpPr>
          <p:cNvPr id="3" name="Espace réservé du texte 2"/>
          <p:cNvSpPr>
            <a:spLocks noGrp="1"/>
          </p:cNvSpPr>
          <p:nvPr>
            <p:ph type="body" sz="quarter" idx="19"/>
          </p:nvPr>
        </p:nvSpPr>
        <p:spPr>
          <a:xfrm>
            <a:off x="0" y="693042"/>
            <a:ext cx="9144000" cy="719734"/>
          </a:xfrm>
        </p:spPr>
        <p:txBody>
          <a:bodyPr/>
          <a:lstStyle/>
          <a:p>
            <a:r>
              <a:rPr lang="en-GB" dirty="0" err="1"/>
              <a:t>Soins</a:t>
            </a:r>
            <a:r>
              <a:rPr lang="en-GB" dirty="0"/>
              <a:t> </a:t>
            </a:r>
            <a:r>
              <a:rPr lang="en-GB" dirty="0" err="1"/>
              <a:t>postopératoire</a:t>
            </a:r>
            <a:r>
              <a:rPr lang="en-GB" dirty="0"/>
              <a:t> et </a:t>
            </a:r>
            <a:r>
              <a:rPr lang="en-GB" dirty="0" err="1"/>
              <a:t>analgésie</a:t>
            </a:r>
            <a:endParaRPr lang="fr-FR" sz="3600" dirty="0"/>
          </a:p>
        </p:txBody>
      </p:sp>
    </p:spTree>
    <p:extLst>
      <p:ext uri="{BB962C8B-B14F-4D97-AF65-F5344CB8AC3E}">
        <p14:creationId xmlns:p14="http://schemas.microsoft.com/office/powerpoint/2010/main" val="1309952027"/>
      </p:ext>
    </p:extLst>
  </p:cSld>
  <p:clrMapOvr>
    <a:masterClrMapping/>
  </p:clrMapOvr>
</p:sld>
</file>

<file path=ppt/theme/theme1.xml><?xml version="1.0" encoding="utf-8"?>
<a:theme xmlns:a="http://schemas.openxmlformats.org/drawingml/2006/main" name="Masque ppt 2015 GH (FGB) version 2010">
  <a:themeElements>
    <a:clrScheme name="APHP">
      <a:dk1>
        <a:srgbClr val="272D31"/>
      </a:dk1>
      <a:lt1>
        <a:sysClr val="window" lastClr="FFFFFF"/>
      </a:lt1>
      <a:dk2>
        <a:srgbClr val="D2D9DA"/>
      </a:dk2>
      <a:lt2>
        <a:srgbClr val="F1F4F5"/>
      </a:lt2>
      <a:accent1>
        <a:srgbClr val="FFD419"/>
      </a:accent1>
      <a:accent2>
        <a:srgbClr val="C01662"/>
      </a:accent2>
      <a:accent3>
        <a:srgbClr val="36BDE8"/>
      </a:accent3>
      <a:accent4>
        <a:srgbClr val="0062AE"/>
      </a:accent4>
      <a:accent5>
        <a:srgbClr val="2C256B"/>
      </a:accent5>
      <a:accent6>
        <a:srgbClr val="D3D800"/>
      </a:accent6>
      <a:hlink>
        <a:srgbClr val="272D31"/>
      </a:hlink>
      <a:folHlink>
        <a:srgbClr val="272D31"/>
      </a:folHlink>
    </a:clrScheme>
    <a:fontScheme name="APHP">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que ppt 2015 v4" id="{E903A2B0-E8A7-4CC4-AB26-8AC239EF1D8D}" vid="{0E58EE82-5D83-4C81-BCA8-5B6B785AEC29}"/>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2827</TotalTime>
  <Words>864</Words>
  <Application>Microsoft Office PowerPoint</Application>
  <PresentationFormat>Affichage à l'écran (4:3)</PresentationFormat>
  <Paragraphs>123</Paragraphs>
  <Slides>16</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Calibri</vt:lpstr>
      <vt:lpstr>Franklin Gothic Book</vt:lpstr>
      <vt:lpstr>Montserrat</vt:lpstr>
      <vt:lpstr>Open Sans</vt:lpstr>
      <vt:lpstr>Wingdings</vt:lpstr>
      <vt:lpstr>Wingdings 3</vt:lpstr>
      <vt:lpstr>Masque ppt 2015 GH (FGB) version 2010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APHP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RONDOL Thierry</dc:creator>
  <cp:lastModifiedBy>Fanny Devisme</cp:lastModifiedBy>
  <cp:revision>140</cp:revision>
  <cp:lastPrinted>2015-06-09T10:35:49Z</cp:lastPrinted>
  <dcterms:created xsi:type="dcterms:W3CDTF">2015-07-13T14:37:04Z</dcterms:created>
  <dcterms:modified xsi:type="dcterms:W3CDTF">2021-01-21T09:46:55Z</dcterms:modified>
</cp:coreProperties>
</file>