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1.xml" ContentType="application/vnd.openxmlformats-officedocument.themeOverrid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2.xml" ContentType="application/vnd.openxmlformats-officedocument.themeOverrid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3.xml" ContentType="application/vnd.openxmlformats-officedocument.themeOverrid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4.xml" ContentType="application/vnd.openxmlformats-officedocument.themeOverrid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5.xml" ContentType="application/vnd.openxmlformats-officedocument.themeOverrid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6.xml" ContentType="application/vnd.openxmlformats-officedocument.themeOverr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74" r:id="rId5"/>
    <p:sldId id="286" r:id="rId6"/>
    <p:sldId id="287" r:id="rId7"/>
    <p:sldId id="285" r:id="rId8"/>
    <p:sldId id="288" r:id="rId9"/>
    <p:sldId id="289" r:id="rId10"/>
    <p:sldId id="272" r:id="rId11"/>
    <p:sldId id="273" r:id="rId12"/>
    <p:sldId id="267" r:id="rId13"/>
    <p:sldId id="275" r:id="rId14"/>
    <p:sldId id="271" r:id="rId15"/>
    <p:sldId id="276" r:id="rId16"/>
    <p:sldId id="268" r:id="rId17"/>
    <p:sldId id="269" r:id="rId18"/>
    <p:sldId id="282" r:id="rId19"/>
    <p:sldId id="277" r:id="rId20"/>
    <p:sldId id="278" r:id="rId21"/>
    <p:sldId id="280" r:id="rId22"/>
    <p:sldId id="283" r:id="rId23"/>
    <p:sldId id="279" r:id="rId24"/>
    <p:sldId id="266" r:id="rId25"/>
    <p:sldId id="291" r:id="rId26"/>
    <p:sldId id="290" r:id="rId27"/>
    <p:sldId id="265" r:id="rId28"/>
    <p:sldId id="261" r:id="rId29"/>
    <p:sldId id="264" r:id="rId30"/>
    <p:sldId id="292" r:id="rId3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>
        <a:tab pos="584200" algn="l"/>
      </a:tabLst>
      <a:defRPr kumimoji="0" sz="2600" b="0" i="0" u="none" strike="noStrike" cap="none" spc="78" normalizeH="0" baseline="0">
        <a:ln>
          <a:noFill/>
        </a:ln>
        <a:solidFill>
          <a:schemeClr val="accent1"/>
        </a:solidFill>
        <a:effectLst/>
        <a:uFillTx/>
        <a:latin typeface="Founders Grotesk Text Regular"/>
        <a:ea typeface="Founders Grotesk Text Regular"/>
        <a:cs typeface="Founders Grotesk Text Regular"/>
        <a:sym typeface="Founders Grotesk Text"/>
      </a:defRPr>
    </a:lvl1pPr>
    <a:lvl2pPr marL="0" marR="0" indent="457200" algn="ctr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>
        <a:tab pos="584200" algn="l"/>
      </a:tabLst>
      <a:defRPr kumimoji="0" sz="2600" b="0" i="0" u="none" strike="noStrike" cap="none" spc="78" normalizeH="0" baseline="0">
        <a:ln>
          <a:noFill/>
        </a:ln>
        <a:solidFill>
          <a:schemeClr val="accent1"/>
        </a:solidFill>
        <a:effectLst/>
        <a:uFillTx/>
        <a:latin typeface="Founders Grotesk Text Regular"/>
        <a:ea typeface="Founders Grotesk Text Regular"/>
        <a:cs typeface="Founders Grotesk Text Regular"/>
        <a:sym typeface="Founders Grotesk Text"/>
      </a:defRPr>
    </a:lvl2pPr>
    <a:lvl3pPr marL="0" marR="0" indent="914400" algn="ctr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>
        <a:tab pos="584200" algn="l"/>
      </a:tabLst>
      <a:defRPr kumimoji="0" sz="2600" b="0" i="0" u="none" strike="noStrike" cap="none" spc="78" normalizeH="0" baseline="0">
        <a:ln>
          <a:noFill/>
        </a:ln>
        <a:solidFill>
          <a:schemeClr val="accent1"/>
        </a:solidFill>
        <a:effectLst/>
        <a:uFillTx/>
        <a:latin typeface="Founders Grotesk Text Regular"/>
        <a:ea typeface="Founders Grotesk Text Regular"/>
        <a:cs typeface="Founders Grotesk Text Regular"/>
        <a:sym typeface="Founders Grotesk Text"/>
      </a:defRPr>
    </a:lvl3pPr>
    <a:lvl4pPr marL="0" marR="0" indent="1371600" algn="ctr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>
        <a:tab pos="584200" algn="l"/>
      </a:tabLst>
      <a:defRPr kumimoji="0" sz="2600" b="0" i="0" u="none" strike="noStrike" cap="none" spc="78" normalizeH="0" baseline="0">
        <a:ln>
          <a:noFill/>
        </a:ln>
        <a:solidFill>
          <a:schemeClr val="accent1"/>
        </a:solidFill>
        <a:effectLst/>
        <a:uFillTx/>
        <a:latin typeface="Founders Grotesk Text Regular"/>
        <a:ea typeface="Founders Grotesk Text Regular"/>
        <a:cs typeface="Founders Grotesk Text Regular"/>
        <a:sym typeface="Founders Grotesk Text"/>
      </a:defRPr>
    </a:lvl4pPr>
    <a:lvl5pPr marL="0" marR="0" indent="1828800" algn="ctr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>
        <a:tab pos="584200" algn="l"/>
      </a:tabLst>
      <a:defRPr kumimoji="0" sz="2600" b="0" i="0" u="none" strike="noStrike" cap="none" spc="78" normalizeH="0" baseline="0">
        <a:ln>
          <a:noFill/>
        </a:ln>
        <a:solidFill>
          <a:schemeClr val="accent1"/>
        </a:solidFill>
        <a:effectLst/>
        <a:uFillTx/>
        <a:latin typeface="Founders Grotesk Text Regular"/>
        <a:ea typeface="Founders Grotesk Text Regular"/>
        <a:cs typeface="Founders Grotesk Text Regular"/>
        <a:sym typeface="Founders Grotesk Text"/>
      </a:defRPr>
    </a:lvl5pPr>
    <a:lvl6pPr marL="0" marR="0" indent="2286000" algn="ctr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>
        <a:tab pos="584200" algn="l"/>
      </a:tabLst>
      <a:defRPr kumimoji="0" sz="2600" b="0" i="0" u="none" strike="noStrike" cap="none" spc="78" normalizeH="0" baseline="0">
        <a:ln>
          <a:noFill/>
        </a:ln>
        <a:solidFill>
          <a:schemeClr val="accent1"/>
        </a:solidFill>
        <a:effectLst/>
        <a:uFillTx/>
        <a:latin typeface="Founders Grotesk Text Regular"/>
        <a:ea typeface="Founders Grotesk Text Regular"/>
        <a:cs typeface="Founders Grotesk Text Regular"/>
        <a:sym typeface="Founders Grotesk Text"/>
      </a:defRPr>
    </a:lvl6pPr>
    <a:lvl7pPr marL="0" marR="0" indent="2743200" algn="ctr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>
        <a:tab pos="584200" algn="l"/>
      </a:tabLst>
      <a:defRPr kumimoji="0" sz="2600" b="0" i="0" u="none" strike="noStrike" cap="none" spc="78" normalizeH="0" baseline="0">
        <a:ln>
          <a:noFill/>
        </a:ln>
        <a:solidFill>
          <a:schemeClr val="accent1"/>
        </a:solidFill>
        <a:effectLst/>
        <a:uFillTx/>
        <a:latin typeface="Founders Grotesk Text Regular"/>
        <a:ea typeface="Founders Grotesk Text Regular"/>
        <a:cs typeface="Founders Grotesk Text Regular"/>
        <a:sym typeface="Founders Grotesk Text"/>
      </a:defRPr>
    </a:lvl7pPr>
    <a:lvl8pPr marL="0" marR="0" indent="3200400" algn="ctr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>
        <a:tab pos="584200" algn="l"/>
      </a:tabLst>
      <a:defRPr kumimoji="0" sz="2600" b="0" i="0" u="none" strike="noStrike" cap="none" spc="78" normalizeH="0" baseline="0">
        <a:ln>
          <a:noFill/>
        </a:ln>
        <a:solidFill>
          <a:schemeClr val="accent1"/>
        </a:solidFill>
        <a:effectLst/>
        <a:uFillTx/>
        <a:latin typeface="Founders Grotesk Text Regular"/>
        <a:ea typeface="Founders Grotesk Text Regular"/>
        <a:cs typeface="Founders Grotesk Text Regular"/>
        <a:sym typeface="Founders Grotesk Text"/>
      </a:defRPr>
    </a:lvl8pPr>
    <a:lvl9pPr marL="0" marR="0" indent="3657600" algn="ctr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>
        <a:tab pos="584200" algn="l"/>
      </a:tabLst>
      <a:defRPr kumimoji="0" sz="2600" b="0" i="0" u="none" strike="noStrike" cap="none" spc="78" normalizeH="0" baseline="0">
        <a:ln>
          <a:noFill/>
        </a:ln>
        <a:solidFill>
          <a:schemeClr val="accent1"/>
        </a:solidFill>
        <a:effectLst/>
        <a:uFillTx/>
        <a:latin typeface="Founders Grotesk Text Regular"/>
        <a:ea typeface="Founders Grotesk Text Regular"/>
        <a:cs typeface="Founders Grotesk Text Regular"/>
        <a:sym typeface="Founders Grotesk Tex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0E54700-8EAE-E345-BA2F-98CDB8765291}" v="44" dt="2021-01-21T15:10:21.535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Founders Grotesk"/>
          <a:ea typeface="Founders Grotesk"/>
          <a:cs typeface="Founders Grotesk"/>
        </a:font>
        <a:srgbClr val="53585F"/>
      </a:tcTxStyle>
      <a:tcStyle>
        <a:tcBdr>
          <a:left>
            <a:ln w="12700" cap="flat">
              <a:solidFill>
                <a:srgbClr val="53585F"/>
              </a:solidFill>
              <a:prstDash val="solid"/>
              <a:miter lim="400000"/>
            </a:ln>
          </a:left>
          <a:right>
            <a:ln w="12700" cap="flat">
              <a:solidFill>
                <a:srgbClr val="53585F"/>
              </a:solidFill>
              <a:prstDash val="solid"/>
              <a:miter lim="400000"/>
            </a:ln>
          </a:right>
          <a:top>
            <a:ln w="12700" cap="flat">
              <a:solidFill>
                <a:srgbClr val="53585F"/>
              </a:solidFill>
              <a:prstDash val="solid"/>
              <a:miter lim="400000"/>
            </a:ln>
          </a:top>
          <a:bottom>
            <a:ln w="12700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solidFill>
                <a:srgbClr val="53585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53585F"/>
        </a:fontRef>
        <a:srgbClr val="53585F"/>
      </a:tcTxStyle>
      <a:tcStyle>
        <a:tcBdr>
          <a:left>
            <a:ln w="12700" cap="flat">
              <a:solidFill>
                <a:srgbClr val="53585F"/>
              </a:solidFill>
              <a:prstDash val="solid"/>
              <a:miter lim="400000"/>
            </a:ln>
          </a:left>
          <a:right>
            <a:ln w="38100" cap="flat">
              <a:solidFill>
                <a:srgbClr val="53585F"/>
              </a:solidFill>
              <a:prstDash val="solid"/>
              <a:miter lim="400000"/>
            </a:ln>
          </a:right>
          <a:top>
            <a:ln w="12700" cap="flat">
              <a:solidFill>
                <a:srgbClr val="53585F"/>
              </a:solidFill>
              <a:prstDash val="solid"/>
              <a:miter lim="400000"/>
            </a:ln>
          </a:top>
          <a:bottom>
            <a:ln w="12700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solidFill>
                <a:srgbClr val="53585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53585F"/>
        </a:fontRef>
        <a:srgbClr val="53585F"/>
      </a:tcTxStyle>
      <a:tcStyle>
        <a:tcBdr>
          <a:left>
            <a:ln w="12700" cap="flat">
              <a:solidFill>
                <a:srgbClr val="53585F"/>
              </a:solidFill>
              <a:prstDash val="solid"/>
              <a:miter lim="400000"/>
            </a:ln>
          </a:left>
          <a:right>
            <a:ln w="12700" cap="flat">
              <a:solidFill>
                <a:srgbClr val="53585F"/>
              </a:solidFill>
              <a:prstDash val="solid"/>
              <a:miter lim="400000"/>
            </a:ln>
          </a:right>
          <a:top>
            <a:ln w="38100" cap="flat">
              <a:solidFill>
                <a:srgbClr val="53585F"/>
              </a:solidFill>
              <a:prstDash val="solid"/>
              <a:miter lim="400000"/>
            </a:ln>
          </a:top>
          <a:bottom>
            <a:ln w="12700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solidFill>
                <a:srgbClr val="53585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53585F"/>
        </a:fontRef>
        <a:srgbClr val="53585F"/>
      </a:tcTxStyle>
      <a:tcStyle>
        <a:tcBdr>
          <a:left>
            <a:ln w="12700" cap="flat">
              <a:solidFill>
                <a:srgbClr val="53585F"/>
              </a:solidFill>
              <a:prstDash val="solid"/>
              <a:miter lim="400000"/>
            </a:ln>
          </a:left>
          <a:right>
            <a:ln w="12700" cap="flat">
              <a:solidFill>
                <a:srgbClr val="53585F"/>
              </a:solidFill>
              <a:prstDash val="solid"/>
              <a:miter lim="400000"/>
            </a:ln>
          </a:right>
          <a:top>
            <a:ln w="12700" cap="flat">
              <a:solidFill>
                <a:srgbClr val="53585F"/>
              </a:solidFill>
              <a:prstDash val="solid"/>
              <a:miter lim="400000"/>
            </a:ln>
          </a:top>
          <a:bottom>
            <a:ln w="38100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solidFill>
                <a:srgbClr val="53585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Founders Grotesk"/>
          <a:ea typeface="Founders Grotesk"/>
          <a:cs typeface="Founders Grotesk"/>
        </a:font>
        <a:srgbClr val="53585F"/>
      </a:tcTxStyle>
      <a:tcStyle>
        <a:tcBdr>
          <a:left>
            <a:ln w="12700" cap="flat">
              <a:solidFill>
                <a:srgbClr val="53585F"/>
              </a:solidFill>
              <a:prstDash val="solid"/>
              <a:miter lim="400000"/>
            </a:ln>
          </a:left>
          <a:right>
            <a:ln w="12700" cap="flat">
              <a:solidFill>
                <a:srgbClr val="53585F"/>
              </a:solidFill>
              <a:prstDash val="solid"/>
              <a:miter lim="400000"/>
            </a:ln>
          </a:right>
          <a:top>
            <a:ln w="12700" cap="flat">
              <a:solidFill>
                <a:srgbClr val="53585F"/>
              </a:solidFill>
              <a:prstDash val="solid"/>
              <a:miter lim="400000"/>
            </a:ln>
          </a:top>
          <a:bottom>
            <a:ln w="12700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solidFill>
                <a:srgbClr val="53585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3A39E5"/>
        </a:fontRef>
        <a:srgbClr val="3A39E5"/>
      </a:tcTxStyle>
      <a:tcStyle>
        <a:tcBdr>
          <a:left>
            <a:ln w="12700" cap="flat">
              <a:solidFill>
                <a:srgbClr val="525760"/>
              </a:solidFill>
              <a:prstDash val="solid"/>
              <a:miter lim="400000"/>
            </a:ln>
          </a:left>
          <a:right>
            <a:ln w="38100" cap="flat">
              <a:solidFill>
                <a:schemeClr val="accent1"/>
              </a:solidFill>
              <a:prstDash val="solid"/>
              <a:miter lim="400000"/>
            </a:ln>
          </a:right>
          <a:top>
            <a:ln w="12700" cap="flat">
              <a:solidFill>
                <a:srgbClr val="53585F"/>
              </a:solidFill>
              <a:prstDash val="solid"/>
              <a:miter lim="400000"/>
            </a:ln>
          </a:top>
          <a:bottom>
            <a:ln w="12700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solidFill>
                <a:srgbClr val="53585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Founders Grotesk"/>
          <a:ea typeface="Founders Grotesk"/>
          <a:cs typeface="Founders Grotesk"/>
        </a:font>
        <a:srgbClr val="53585F"/>
      </a:tcTxStyle>
      <a:tcStyle>
        <a:tcBdr>
          <a:left>
            <a:ln w="12700" cap="flat">
              <a:solidFill>
                <a:srgbClr val="53585F"/>
              </a:solidFill>
              <a:prstDash val="solid"/>
              <a:miter lim="400000"/>
            </a:ln>
          </a:left>
          <a:right>
            <a:ln w="12700" cap="flat">
              <a:solidFill>
                <a:srgbClr val="53585F"/>
              </a:solidFill>
              <a:prstDash val="solid"/>
              <a:miter lim="400000"/>
            </a:ln>
          </a:right>
          <a:top>
            <a:ln w="38100" cap="flat">
              <a:solidFill>
                <a:schemeClr val="accent1"/>
              </a:solidFill>
              <a:prstDash val="solid"/>
              <a:miter lim="400000"/>
            </a:ln>
          </a:top>
          <a:bottom>
            <a:ln w="12700" cap="flat">
              <a:solidFill>
                <a:srgbClr val="525760"/>
              </a:solidFill>
              <a:prstDash val="solid"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solidFill>
                <a:srgbClr val="53585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525760"/>
              </a:solidFill>
              <a:prstDash val="solid"/>
              <a:miter lim="400000"/>
            </a:ln>
          </a:top>
          <a:bottom>
            <a:ln w="12700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Founders Grotesk"/>
          <a:ea typeface="Founders Grotesk"/>
          <a:cs typeface="Founders Grotesk"/>
        </a:font>
        <a:srgbClr val="53585F"/>
      </a:tcTxStyle>
      <a:tcStyle>
        <a:tcBdr>
          <a:left>
            <a:ln w="12700" cap="flat">
              <a:solidFill>
                <a:srgbClr val="53585F"/>
              </a:solidFill>
              <a:prstDash val="solid"/>
              <a:miter lim="400000"/>
            </a:ln>
          </a:left>
          <a:right>
            <a:ln w="12700" cap="flat">
              <a:solidFill>
                <a:srgbClr val="53585F"/>
              </a:solidFill>
              <a:prstDash val="solid"/>
              <a:miter lim="400000"/>
            </a:ln>
          </a:right>
          <a:top>
            <a:ln w="12700" cap="flat">
              <a:solidFill>
                <a:srgbClr val="53585F"/>
              </a:solidFill>
              <a:prstDash val="solid"/>
              <a:miter lim="400000"/>
            </a:ln>
          </a:top>
          <a:bottom>
            <a:ln w="12700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solidFill>
                <a:srgbClr val="53585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AEAEA"/>
          </a:solidFill>
        </a:fill>
      </a:tcStyle>
    </a:band2H>
    <a:firstCol>
      <a:tcTxStyle b="off" i="off">
        <a:font>
          <a:latin typeface="Founders Grotesk Medium"/>
          <a:ea typeface="Founders Grotesk Medium"/>
          <a:cs typeface="Founders Grotesk Medium"/>
        </a:font>
        <a:srgbClr val="53575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53585F"/>
              </a:solidFill>
              <a:prstDash val="solid"/>
              <a:miter lim="400000"/>
            </a:ln>
          </a:right>
          <a:top>
            <a:ln w="12700" cap="flat">
              <a:solidFill>
                <a:srgbClr val="53585F"/>
              </a:solidFill>
              <a:prstDash val="solid"/>
              <a:miter lim="400000"/>
            </a:ln>
          </a:top>
          <a:bottom>
            <a:ln w="12700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solidFill>
                <a:srgbClr val="53585F"/>
              </a:solidFill>
              <a:prstDash val="solid"/>
              <a:miter lim="400000"/>
            </a:ln>
          </a:insideV>
        </a:tcBdr>
        <a:fill>
          <a:solidFill>
            <a:schemeClr val="accent4"/>
          </a:solidFill>
        </a:fill>
      </a:tcStyle>
    </a:firstCol>
    <a:lastRow>
      <a:tcTxStyle b="off" i="off">
        <a:font>
          <a:latin typeface="Founders Grotesk"/>
          <a:ea typeface="Founders Grotesk"/>
          <a:cs typeface="Founders Grotesk"/>
        </a:font>
        <a:srgbClr val="53585F"/>
      </a:tcTxStyle>
      <a:tcStyle>
        <a:tcBdr>
          <a:left>
            <a:ln w="12700" cap="flat">
              <a:solidFill>
                <a:srgbClr val="53585F"/>
              </a:solidFill>
              <a:prstDash val="solid"/>
              <a:miter lim="400000"/>
            </a:ln>
          </a:left>
          <a:right>
            <a:ln w="12700" cap="flat">
              <a:solidFill>
                <a:srgbClr val="53585F"/>
              </a:solidFill>
              <a:prstDash val="solid"/>
              <a:miter lim="400000"/>
            </a:ln>
          </a:right>
          <a:top>
            <a:ln w="38100" cap="flat">
              <a:solidFill>
                <a:srgbClr val="53585F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solidFill>
                <a:srgbClr val="53585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Founders Grotesk Medium"/>
          <a:ea typeface="Founders Grotesk Medium"/>
          <a:cs typeface="Founders Grotesk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54585E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chemeClr val="accent2">
              <a:hueOff val="45357"/>
              <a:satOff val="2412"/>
              <a:lumOff val="-28753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Founders Grotesk"/>
          <a:ea typeface="Founders Grotesk"/>
          <a:cs typeface="Founders Grotesk"/>
        </a:font>
        <a:srgbClr val="53585F"/>
      </a:tcTxStyle>
      <a:tcStyle>
        <a:tcBdr>
          <a:left>
            <a:ln w="12700" cap="flat">
              <a:solidFill>
                <a:srgbClr val="545A62"/>
              </a:solidFill>
              <a:prstDash val="solid"/>
              <a:miter lim="400000"/>
            </a:ln>
          </a:left>
          <a:right>
            <a:ln w="12700" cap="flat">
              <a:solidFill>
                <a:srgbClr val="545A62"/>
              </a:solidFill>
              <a:prstDash val="solid"/>
              <a:miter lim="400000"/>
            </a:ln>
          </a:right>
          <a:top>
            <a:ln w="12700" cap="flat">
              <a:solidFill>
                <a:srgbClr val="545A62"/>
              </a:solidFill>
              <a:prstDash val="solid"/>
              <a:miter lim="400000"/>
            </a:ln>
          </a:top>
          <a:bottom>
            <a:ln w="12700" cap="flat">
              <a:solidFill>
                <a:srgbClr val="545A62"/>
              </a:solidFill>
              <a:prstDash val="solid"/>
              <a:miter lim="400000"/>
            </a:ln>
          </a:bottom>
          <a:insideH>
            <a:ln w="12700" cap="flat">
              <a:solidFill>
                <a:srgbClr val="545A62"/>
              </a:solidFill>
              <a:prstDash val="solid"/>
              <a:miter lim="400000"/>
            </a:ln>
          </a:insideH>
          <a:insideV>
            <a:ln w="12700" cap="flat">
              <a:solidFill>
                <a:srgbClr val="545A6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9FAFF"/>
          </a:solidFill>
        </a:fill>
      </a:tcStyle>
    </a:band2H>
    <a:firstCol>
      <a:tcTxStyle b="off" i="off">
        <a:font>
          <a:latin typeface="Founders Grotesk Medium"/>
          <a:ea typeface="Founders Grotesk Medium"/>
          <a:cs typeface="Founders Grotesk Medium"/>
        </a:font>
        <a:srgbClr val="53575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38100" cap="flat">
              <a:solidFill>
                <a:srgbClr val="545A62"/>
              </a:solidFill>
              <a:prstDash val="solid"/>
              <a:miter lim="400000"/>
            </a:ln>
          </a:right>
          <a:top>
            <a:ln w="12700" cap="flat">
              <a:solidFill>
                <a:srgbClr val="555A61"/>
              </a:solidFill>
              <a:prstDash val="solid"/>
              <a:miter lim="400000"/>
            </a:ln>
          </a:top>
          <a:bottom>
            <a:ln w="12700" cap="flat">
              <a:solidFill>
                <a:srgbClr val="555A61"/>
              </a:solidFill>
              <a:prstDash val="solid"/>
              <a:miter lim="400000"/>
            </a:ln>
          </a:bottom>
          <a:insideH>
            <a:ln w="12700" cap="flat">
              <a:solidFill>
                <a:srgbClr val="555A61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chemeClr val="accent2">
              <a:hueOff val="-527787"/>
              <a:satOff val="-26837"/>
              <a:lumOff val="15324"/>
            </a:schemeClr>
          </a:solidFill>
        </a:fill>
      </a:tcStyle>
    </a:firstCol>
    <a:lastRow>
      <a:tcTxStyle b="off" i="off">
        <a:font>
          <a:latin typeface="Founders Grotesk"/>
          <a:ea typeface="Founders Grotesk"/>
          <a:cs typeface="Founders Grotesk"/>
        </a:font>
        <a:srgbClr val="53585F"/>
      </a:tcTxStyle>
      <a:tcStyle>
        <a:tcBdr>
          <a:left>
            <a:ln w="12700" cap="flat">
              <a:solidFill>
                <a:srgbClr val="545A62"/>
              </a:solidFill>
              <a:prstDash val="solid"/>
              <a:miter lim="400000"/>
            </a:ln>
          </a:left>
          <a:right>
            <a:ln w="12700" cap="flat">
              <a:solidFill>
                <a:srgbClr val="545A62"/>
              </a:solidFill>
              <a:prstDash val="solid"/>
              <a:miter lim="400000"/>
            </a:ln>
          </a:right>
          <a:top>
            <a:ln w="38100" cap="flat">
              <a:solidFill>
                <a:srgbClr val="545A62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45A62"/>
              </a:solidFill>
              <a:prstDash val="solid"/>
              <a:miter lim="400000"/>
            </a:ln>
          </a:insideH>
          <a:insideV>
            <a:ln w="12700" cap="flat">
              <a:solidFill>
                <a:srgbClr val="545A6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Founders Grotesk Medium"/>
          <a:ea typeface="Founders Grotesk Medium"/>
          <a:cs typeface="Founders Grotesk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38100" cap="flat">
              <a:solidFill>
                <a:srgbClr val="545A62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1238625"/>
              <a:satOff val="-6134"/>
              <a:lumOff val="8689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Founders Grotesk"/>
          <a:ea typeface="Founders Grotesk"/>
          <a:cs typeface="Founders Grotesk"/>
        </a:font>
        <a:srgbClr val="53585F"/>
      </a:tcTxStyle>
      <a:tcStyle>
        <a:tcBdr>
          <a:left>
            <a:ln w="12700" cap="flat">
              <a:solidFill>
                <a:srgbClr val="53585F"/>
              </a:solidFill>
              <a:prstDash val="solid"/>
              <a:miter lim="400000"/>
            </a:ln>
          </a:left>
          <a:right>
            <a:ln w="12700" cap="flat">
              <a:solidFill>
                <a:srgbClr val="53585F"/>
              </a:solidFill>
              <a:prstDash val="solid"/>
              <a:miter lim="400000"/>
            </a:ln>
          </a:right>
          <a:top>
            <a:ln w="12700" cap="flat">
              <a:solidFill>
                <a:srgbClr val="53585F"/>
              </a:solidFill>
              <a:prstDash val="solid"/>
              <a:miter lim="400000"/>
            </a:ln>
          </a:top>
          <a:bottom>
            <a:ln w="12700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solidFill>
                <a:srgbClr val="53585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6F4E4"/>
          </a:solidFill>
        </a:fill>
      </a:tcStyle>
    </a:band2H>
    <a:firstCol>
      <a:tcTxStyle b="off" i="off">
        <a:font>
          <a:latin typeface="Founders Grotesk Medium"/>
          <a:ea typeface="Founders Grotesk Medium"/>
          <a:cs typeface="Founders Grotesk Medium"/>
        </a:font>
        <a:srgbClr val="53575F"/>
      </a:tcTxStyle>
      <a:tcStyle>
        <a:tcBdr>
          <a:left>
            <a:ln w="12700" cap="flat">
              <a:solidFill>
                <a:srgbClr val="53585F"/>
              </a:solidFill>
              <a:prstDash val="solid"/>
              <a:miter lim="400000"/>
            </a:ln>
          </a:left>
          <a:right>
            <a:ln w="38100" cap="flat">
              <a:solidFill>
                <a:srgbClr val="53585F"/>
              </a:solidFill>
              <a:prstDash val="solid"/>
              <a:miter lim="400000"/>
            </a:ln>
          </a:right>
          <a:top>
            <a:ln w="12700" cap="flat">
              <a:solidFill>
                <a:srgbClr val="53585F"/>
              </a:solidFill>
              <a:prstDash val="solid"/>
              <a:miter lim="400000"/>
            </a:ln>
          </a:top>
          <a:bottom>
            <a:ln w="12700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solidFill>
                <a:srgbClr val="53585F"/>
              </a:solidFill>
              <a:prstDash val="solid"/>
              <a:miter lim="400000"/>
            </a:ln>
          </a:insideV>
        </a:tcBdr>
        <a:fill>
          <a:solidFill>
            <a:schemeClr val="accent5">
              <a:hueOff val="503731"/>
              <a:lumOff val="7092"/>
            </a:schemeClr>
          </a:solidFill>
        </a:fill>
      </a:tcStyle>
    </a:firstCol>
    <a:lastRow>
      <a:tcTxStyle b="off" i="off">
        <a:font>
          <a:latin typeface="Founders Grotesk"/>
          <a:ea typeface="Founders Grotesk"/>
          <a:cs typeface="Founders Grotesk"/>
        </a:font>
        <a:srgbClr val="53585F"/>
      </a:tcTxStyle>
      <a:tcStyle>
        <a:tcBdr>
          <a:left>
            <a:ln w="12700" cap="flat">
              <a:solidFill>
                <a:srgbClr val="53585F"/>
              </a:solidFill>
              <a:prstDash val="solid"/>
              <a:miter lim="400000"/>
            </a:ln>
          </a:left>
          <a:right>
            <a:ln w="12700" cap="flat">
              <a:solidFill>
                <a:srgbClr val="53585F"/>
              </a:solidFill>
              <a:prstDash val="solid"/>
              <a:miter lim="400000"/>
            </a:ln>
          </a:right>
          <a:top>
            <a:ln w="38100" cap="flat">
              <a:solidFill>
                <a:srgbClr val="54585E"/>
              </a:solidFill>
              <a:prstDash val="solid"/>
              <a:miter lim="400000"/>
            </a:ln>
          </a:top>
          <a:bottom>
            <a:ln w="12700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solidFill>
                <a:srgbClr val="53585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Founders Grotesk Medium"/>
          <a:ea typeface="Founders Grotesk Medium"/>
          <a:cs typeface="Founders Grotesk Medium"/>
        </a:font>
        <a:srgbClr val="53575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53585F"/>
              </a:solidFill>
              <a:prstDash val="solid"/>
              <a:miter lim="400000"/>
            </a:ln>
          </a:top>
          <a:bottom>
            <a:ln w="38100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54585E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5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Founders Grotesk"/>
          <a:ea typeface="Founders Grotesk"/>
          <a:cs typeface="Founders Grotesk"/>
        </a:font>
        <a:srgbClr val="53585F"/>
      </a:tcTxStyle>
      <a:tcStyle>
        <a:tcBdr>
          <a:left>
            <a:ln w="12700" cap="flat">
              <a:solidFill>
                <a:srgbClr val="A8A8A8"/>
              </a:solidFill>
              <a:prstDash val="solid"/>
              <a:miter lim="400000"/>
            </a:ln>
          </a:left>
          <a:right>
            <a:ln w="12700" cap="flat">
              <a:solidFill>
                <a:srgbClr val="A8A8A8"/>
              </a:solidFill>
              <a:prstDash val="solid"/>
              <a:miter lim="400000"/>
            </a:ln>
          </a:right>
          <a:top>
            <a:ln w="12700" cap="flat">
              <a:solidFill>
                <a:srgbClr val="A8A8A8"/>
              </a:solidFill>
              <a:prstDash val="solid"/>
              <a:miter lim="400000"/>
            </a:ln>
          </a:top>
          <a:bottom>
            <a:ln w="12700" cap="flat">
              <a:solidFill>
                <a:srgbClr val="A8A8A8"/>
              </a:solidFill>
              <a:prstDash val="solid"/>
              <a:miter lim="400000"/>
            </a:ln>
          </a:bottom>
          <a:insideH>
            <a:ln w="12700" cap="flat">
              <a:solidFill>
                <a:srgbClr val="A8A8A8"/>
              </a:solidFill>
              <a:prstDash val="solid"/>
              <a:miter lim="400000"/>
            </a:ln>
          </a:insideH>
          <a:insideV>
            <a:ln w="12700" cap="flat">
              <a:solidFill>
                <a:srgbClr val="A8A8A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CDEE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656667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656667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EBEBE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38100" cap="flat">
              <a:solidFill>
                <a:srgbClr val="656667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A8A8A9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84"/>
  </p:normalViewPr>
  <p:slideViewPr>
    <p:cSldViewPr snapToGrid="0" snapToObjects="1">
      <p:cViewPr varScale="1">
        <p:scale>
          <a:sx n="32" d="100"/>
          <a:sy n="32" d="100"/>
        </p:scale>
        <p:origin x="91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vincentvillefranque\Documents\Histogramme%20e&#769;tud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vincentvillefranque\Documents\Histogramme%20e&#769;tude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file:///\\Users\vincentvillefranque\Documents\Histogramme%20e&#769;tude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file:///\\Users\vincentvillefranque\Documents\Histogramme%20e&#769;tude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1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2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3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fr-FR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0.193047"/>
          <c:y val="5.5871700000000003E-2"/>
          <c:w val="0.80195300000000003"/>
          <c:h val="0.849609999999999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chemeClr val="accent2">
                <a:hueOff val="45357"/>
                <a:satOff val="2412"/>
                <a:lumOff val="-28753"/>
              </a:schemeClr>
            </a:soli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Sheet1!$B$1:$E$1</c:f>
              <c:strCache>
                <c:ptCount val="4"/>
                <c:pt idx="0">
                  <c:v>2014</c:v>
                </c:pt>
                <c:pt idx="1">
                  <c:v>2016</c:v>
                </c:pt>
                <c:pt idx="2">
                  <c:v>2018</c:v>
                </c:pt>
                <c:pt idx="3">
                  <c:v>2020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0.4</c:v>
                </c:pt>
                <c:pt idx="1">
                  <c:v>1.5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F16-4945-ADB3-44157205E0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majorGridlines>
          <c:spPr>
            <a:ln w="12700" cap="flat">
              <a:solidFill>
                <a:srgbClr val="A6AAA9"/>
              </a:solidFill>
              <a:prstDash val="solid"/>
              <a:miter lim="400000"/>
            </a:ln>
          </c:spPr>
        </c:majorGridlines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3400" b="0" i="0" u="none" strike="noStrike">
                <a:solidFill>
                  <a:srgbClr val="000000"/>
                </a:solidFill>
                <a:latin typeface="Founders Grotesk Regular"/>
              </a:defRPr>
            </a:pPr>
            <a:endParaRPr lang="fr-FR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A6AAA9"/>
              </a:solidFill>
              <a:prstDash val="solid"/>
              <a:miter lim="400000"/>
            </a:ln>
          </c:spPr>
        </c:majorGridlines>
        <c:minorGridlines>
          <c:spPr>
            <a:ln w="12700" cap="flat">
              <a:solidFill>
                <a:srgbClr val="A6AAA9"/>
              </a:solidFill>
              <a:custDash>
                <a:ds d="100000" sp="200000"/>
              </a:custDash>
              <a:miter lim="400000"/>
            </a:ln>
          </c:spPr>
        </c:minorGridlines>
        <c:title>
          <c:tx>
            <c:rich>
              <a:bodyPr rot="-5400000"/>
              <a:lstStyle/>
              <a:p>
                <a:pPr>
                  <a:defRPr sz="4300" b="0" i="0" u="none" strike="noStrike">
                    <a:solidFill>
                      <a:srgbClr val="000000"/>
                    </a:solidFill>
                    <a:latin typeface="Founders Grotesk Regular"/>
                  </a:defRPr>
                </a:pPr>
                <a:r>
                  <a:rPr lang="fr-FR" sz="4300" b="0" i="0" u="none" strike="noStrike">
                    <a:solidFill>
                      <a:srgbClr val="000000"/>
                    </a:solidFill>
                    <a:latin typeface="Founders Grotesk Regular"/>
                  </a:rPr>
                  <a:t>Taux d’hystérectomie ambulatoire (%)</a:t>
                </a:r>
              </a:p>
            </c:rich>
          </c:tx>
          <c:overlay val="1"/>
        </c:title>
        <c:numFmt formatCode="General" sourceLinked="0"/>
        <c:majorTickMark val="none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3400" b="0" i="0" u="none" strike="noStrike">
                <a:solidFill>
                  <a:srgbClr val="000000"/>
                </a:solidFill>
                <a:latin typeface="Founders Grotesk Regular"/>
              </a:defRPr>
            </a:pPr>
            <a:endParaRPr lang="fr-FR"/>
          </a:p>
        </c:txPr>
        <c:crossAx val="2094734552"/>
        <c:crosses val="autoZero"/>
        <c:crossBetween val="between"/>
        <c:majorUnit val="1.25"/>
        <c:minorUnit val="0.62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explosion val="7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0C4E-4F46-B52C-0AC10FFAD360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0C4E-4F46-B52C-0AC10FFAD360}"/>
              </c:ext>
            </c:extLst>
          </c:dPt>
          <c:dLbls>
            <c:dLbl>
              <c:idx val="0"/>
              <c:layout>
                <c:manualLayout>
                  <c:x val="-0.14620679289063937"/>
                  <c:y val="7.8783273022362446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809010059518669"/>
                      <c:h val="0.2736133438298679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0C4E-4F46-B52C-0AC10FFAD360}"/>
                </c:ext>
              </c:extLst>
            </c:dLbl>
            <c:dLbl>
              <c:idx val="1"/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053103497816983"/>
                      <c:h val="0.1725107646305591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0C4E-4F46-B52C-0AC10FFAD360}"/>
                </c:ext>
              </c:extLst>
            </c:dLbl>
            <c:spPr>
              <a:noFill/>
              <a:ln>
                <a:solidFill>
                  <a:srgbClr val="FFFFFF"/>
                </a:solidFill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3200" b="0" i="0" u="none" strike="noStrike" kern="1200" baseline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Feuil1!$A$5:$A$6</c:f>
              <c:strCache>
                <c:ptCount val="2"/>
                <c:pt idx="0">
                  <c:v>Ambulatoire </c:v>
                </c:pt>
                <c:pt idx="1">
                  <c:v>Conventionnelle </c:v>
                </c:pt>
              </c:strCache>
            </c:strRef>
          </c:cat>
          <c:val>
            <c:numRef>
              <c:f>Feuil1!$B$5:$B$6</c:f>
              <c:numCache>
                <c:formatCode>General</c:formatCode>
                <c:ptCount val="2"/>
                <c:pt idx="0">
                  <c:v>147</c:v>
                </c:pt>
                <c:pt idx="1">
                  <c:v>377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C4E-4F46-B52C-0AC10FFAD360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3200"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B7A9-DC4C-9646-CB97AD9E042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B7A9-DC4C-9646-CB97AD9E042B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06F42FD0-9261-214F-9DF1-6CCA3F8D8A84}" type="CATEGORYNAME">
                      <a:rPr lang="en-US" smtClean="0"/>
                      <a:pPr/>
                      <a:t>[NOM DE CATÉGORIE]</a:t>
                    </a:fld>
                    <a:r>
                      <a:rPr lang="en-US" baseline="0" dirty="0"/>
                      <a:t> </a:t>
                    </a:r>
                    <a:fld id="{A2E750CA-18D6-DC44-9555-272502342582}" type="VALUE">
                      <a:rPr lang="en-US" baseline="0" smtClean="0"/>
                      <a:pPr/>
                      <a:t>[VALEUR]</a:t>
                    </a:fld>
                    <a:r>
                      <a:rPr lang="en-US" baseline="0" dirty="0"/>
                      <a:t> </a:t>
                    </a:r>
                  </a:p>
                  <a:p>
                    <a:fld id="{4E29E45C-E168-094B-8978-A5956C9F89A4}" type="PERCENTAGE">
                      <a:rPr lang="en-US" baseline="0" smtClean="0"/>
                      <a:pPr/>
                      <a:t>[POURCENTAGE]</a:t>
                    </a:fld>
                    <a:endParaRPr lang="fr-FR"/>
                  </a:p>
                </c:rich>
              </c:tx>
              <c:dLblPos val="ctr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5202143200483876"/>
                      <c:h val="0.2260552587011160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B7A9-DC4C-9646-CB97AD9E042B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ED3990C6-8F4F-5B40-9275-A8623B8ACF88}" type="CATEGORYNAME">
                      <a:rPr lang="en-US" smtClean="0"/>
                      <a:pPr/>
                      <a:t>[NOM DE CATÉGORIE]</a:t>
                    </a:fld>
                    <a:r>
                      <a:rPr lang="en-US" baseline="0" dirty="0"/>
                      <a:t> </a:t>
                    </a:r>
                    <a:fld id="{D953ADFB-FE91-B84D-BD29-F9C029AE287E}" type="VALUE">
                      <a:rPr lang="en-US" baseline="0" smtClean="0"/>
                      <a:pPr/>
                      <a:t>[VALEUR]</a:t>
                    </a:fld>
                    <a:r>
                      <a:rPr lang="en-US" baseline="0" dirty="0"/>
                      <a:t> </a:t>
                    </a:r>
                    <a:fld id="{F5D07430-C4D8-C54B-8684-DCB84E772B7C}" type="PERCENTAGE">
                      <a:rPr lang="en-US" baseline="0"/>
                      <a:pPr/>
                      <a:t>[POURCENTAGE]</a:t>
                    </a:fld>
                    <a:endParaRPr lang="en-US" baseline="0" dirty="0"/>
                  </a:p>
                </c:rich>
              </c:tx>
              <c:dLblPos val="ctr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967105317479653"/>
                      <c:h val="0.1526316468677955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B7A9-DC4C-9646-CB97AD9E042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3200" b="0" i="0" u="none" strike="noStrike" kern="1200" baseline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Feuil1!$A$31:$B$31</c:f>
              <c:strCache>
                <c:ptCount val="2"/>
                <c:pt idx="0">
                  <c:v>Bénin </c:v>
                </c:pt>
                <c:pt idx="1">
                  <c:v>Malin </c:v>
                </c:pt>
              </c:strCache>
            </c:strRef>
          </c:cat>
          <c:val>
            <c:numRef>
              <c:f>Feuil1!$A$32:$B$32</c:f>
              <c:numCache>
                <c:formatCode>General</c:formatCode>
                <c:ptCount val="2"/>
                <c:pt idx="0">
                  <c:v>341</c:v>
                </c:pt>
                <c:pt idx="1">
                  <c:v>183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7A9-DC4C-9646-CB97AD9E042B}"/>
            </c:ext>
          </c:extLst>
        </c:ser>
        <c:dLbls>
          <c:dLblPos val="ctr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3200"/>
      </a:pPr>
      <a:endParaRPr lang="fr-F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40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sz="4000"/>
              <a:t>Pathologie bénigne</a:t>
            </a:r>
          </a:p>
        </c:rich>
      </c:tx>
      <c:layout>
        <c:manualLayout>
          <c:xMode val="edge"/>
          <c:yMode val="edge"/>
          <c:x val="3.4874890638670171E-2"/>
          <c:y val="4.629629629629629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40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6E70-8447-9BE0-7295606E854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6E70-8447-9BE0-7295606E854F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32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1312884445874395"/>
                      <c:h val="0.1883358338227383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6E70-8447-9BE0-7295606E854F}"/>
                </c:ext>
              </c:extLst>
            </c:dLbl>
            <c:dLbl>
              <c:idx val="1"/>
              <c:layout>
                <c:manualLayout>
                  <c:x val="3.3292465384403015E-4"/>
                  <c:y val="-0.18359078503851911"/>
                </c:manualLayout>
              </c:layout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32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58574439953623758"/>
                      <c:h val="0.1837134241734813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6E70-8447-9BE0-7295606E854F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Feuil1!$A$2:$A$3</c:f>
              <c:strCache>
                <c:ptCount val="2"/>
                <c:pt idx="0">
                  <c:v>Ambulatoire </c:v>
                </c:pt>
                <c:pt idx="1">
                  <c:v>Conventionnelle </c:v>
                </c:pt>
              </c:strCache>
            </c:strRef>
          </c:cat>
          <c:val>
            <c:numRef>
              <c:f>Feuil1!$B$2:$B$3</c:f>
              <c:numCache>
                <c:formatCode>General</c:formatCode>
                <c:ptCount val="2"/>
                <c:pt idx="0">
                  <c:v>117</c:v>
                </c:pt>
                <c:pt idx="1">
                  <c:v>224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E70-8447-9BE0-7295606E854F}"/>
            </c:ext>
          </c:extLst>
        </c:ser>
        <c:dLbls>
          <c:dLblPos val="ctr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84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Feuil1!$B$9</c:f>
              <c:strCache>
                <c:ptCount val="1"/>
                <c:pt idx="0">
                  <c:v>Pathologie maligne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0EAD-2844-A561-376E596FCCA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0EAD-2844-A561-376E596FCCA1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32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794964253849808"/>
                      <c:h val="0.1678559178706645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0EAD-2844-A561-376E596FCCA1}"/>
                </c:ext>
              </c:extLst>
            </c:dLbl>
            <c:dLbl>
              <c:idx val="1"/>
              <c:layout>
                <c:manualLayout>
                  <c:x val="0.25515729314076097"/>
                  <c:y val="-0.29020425385636672"/>
                </c:manualLayout>
              </c:layout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32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246325156715295"/>
                      <c:h val="0.1834029989125448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0EAD-2844-A561-376E596FCCA1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32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Feuil1!$A$10:$A$11</c:f>
              <c:strCache>
                <c:ptCount val="2"/>
                <c:pt idx="0">
                  <c:v>Ambulatoire 30</c:v>
                </c:pt>
                <c:pt idx="1">
                  <c:v>Conventionnelle 153</c:v>
                </c:pt>
              </c:strCache>
            </c:strRef>
          </c:cat>
          <c:val>
            <c:numRef>
              <c:f>Feuil1!$B$10:$B$11</c:f>
              <c:numCache>
                <c:formatCode>General</c:formatCode>
                <c:ptCount val="2"/>
                <c:pt idx="0">
                  <c:v>30</c:v>
                </c:pt>
                <c:pt idx="1">
                  <c:v>153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EAD-2844-A561-376E596FCCA1}"/>
            </c:ext>
          </c:extLst>
        </c:ser>
        <c:dLbls>
          <c:dLblPos val="ctr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 sz="3200"/>
      </a:pPr>
      <a:endParaRPr lang="fr-FR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38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Hysterectomies: Voie d'abord 2016-2020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8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Coelioscopie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3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Feuil1!$A$2:$A$3</c:f>
              <c:strCache>
                <c:ptCount val="2"/>
                <c:pt idx="0">
                  <c:v>Ambulatoire (147=28%)</c:v>
                </c:pt>
                <c:pt idx="1">
                  <c:v>Conventionnelle ( 377=72%)</c:v>
                </c:pt>
              </c:strCache>
            </c:strRef>
          </c:cat>
          <c:val>
            <c:numRef>
              <c:f>Feuil1!$B$2:$B$3</c:f>
              <c:numCache>
                <c:formatCode>0.00%</c:formatCode>
                <c:ptCount val="2"/>
                <c:pt idx="0">
                  <c:v>0.68700000000000006</c:v>
                </c:pt>
                <c:pt idx="1">
                  <c:v>0.78500000000000003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F64-E544-A7C5-5B1B886FAE7F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Vaginale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3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Feuil1!$A$2:$A$3</c:f>
              <c:strCache>
                <c:ptCount val="2"/>
                <c:pt idx="0">
                  <c:v>Ambulatoire (147=28%)</c:v>
                </c:pt>
                <c:pt idx="1">
                  <c:v>Conventionnelle ( 377=72%)</c:v>
                </c:pt>
              </c:strCache>
            </c:strRef>
          </c:cat>
          <c:val>
            <c:numRef>
              <c:f>Feuil1!$C$2:$C$3</c:f>
              <c:numCache>
                <c:formatCode>0.00%</c:formatCode>
                <c:ptCount val="2"/>
                <c:pt idx="0">
                  <c:v>0.313</c:v>
                </c:pt>
                <c:pt idx="1">
                  <c:v>0.15459999999999999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F64-E544-A7C5-5B1B886FAE7F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Laparotomie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3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Feuil1!$A$2:$A$3</c:f>
              <c:strCache>
                <c:ptCount val="2"/>
                <c:pt idx="0">
                  <c:v>Ambulatoire (147=28%)</c:v>
                </c:pt>
                <c:pt idx="1">
                  <c:v>Conventionnelle ( 377=72%)</c:v>
                </c:pt>
              </c:strCache>
            </c:strRef>
          </c:cat>
          <c:val>
            <c:numRef>
              <c:f>Feuil1!$D$2:$D$3</c:f>
              <c:numCache>
                <c:formatCode>0.00%</c:formatCode>
                <c:ptCount val="2"/>
                <c:pt idx="0" formatCode="0%">
                  <c:v>0</c:v>
                </c:pt>
                <c:pt idx="1">
                  <c:v>0.125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F64-E544-A7C5-5B1B886FAE7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737285152"/>
        <c:axId val="1736925232"/>
      </c:barChart>
      <c:catAx>
        <c:axId val="1737285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736925232"/>
        <c:crosses val="autoZero"/>
        <c:auto val="1"/>
        <c:lblAlgn val="ctr"/>
        <c:lblOffset val="100"/>
        <c:noMultiLvlLbl val="0"/>
      </c:catAx>
      <c:valAx>
        <c:axId val="17369252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7372851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3200"/>
      </a:pPr>
      <a:endParaRPr lang="fr-FR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384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r>
              <a:rPr lang="fr-FR"/>
              <a:t>Hystérectomie selon la nature bénin ou maligne 2016-2020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84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Bénin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3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Feuil1!$A$2:$A$3</c:f>
              <c:strCache>
                <c:ptCount val="2"/>
                <c:pt idx="0">
                  <c:v>Ambulatoire (147=28%)</c:v>
                </c:pt>
                <c:pt idx="1">
                  <c:v>Conventionnelle (377=72%)</c:v>
                </c:pt>
              </c:strCache>
            </c:strRef>
          </c:cat>
          <c:val>
            <c:numRef>
              <c:f>Feuil1!$B$2:$B$3</c:f>
              <c:numCache>
                <c:formatCode>0.00%</c:formatCode>
                <c:ptCount val="2"/>
                <c:pt idx="0" formatCode="0%">
                  <c:v>0.79600000000000004</c:v>
                </c:pt>
                <c:pt idx="1">
                  <c:v>0.59399999999999997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DDB-6B4E-A694-59EB4E2D0937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Cancer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3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Feuil1!$A$2:$A$3</c:f>
              <c:strCache>
                <c:ptCount val="2"/>
                <c:pt idx="0">
                  <c:v>Ambulatoire (147=28%)</c:v>
                </c:pt>
                <c:pt idx="1">
                  <c:v>Conventionnelle (377=72%)</c:v>
                </c:pt>
              </c:strCache>
            </c:strRef>
          </c:cat>
          <c:val>
            <c:numRef>
              <c:f>Feuil1!$C$2:$C$3</c:f>
              <c:numCache>
                <c:formatCode>0.00%</c:formatCode>
                <c:ptCount val="2"/>
                <c:pt idx="0" formatCode="0%">
                  <c:v>0.20399999999999999</c:v>
                </c:pt>
                <c:pt idx="1">
                  <c:v>0.40600000000000003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DDB-6B4E-A694-59EB4E2D093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711578640"/>
        <c:axId val="1711580288"/>
      </c:barChart>
      <c:catAx>
        <c:axId val="1711578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endParaRPr lang="fr-FR"/>
          </a:p>
        </c:txPr>
        <c:crossAx val="1711580288"/>
        <c:crosses val="autoZero"/>
        <c:auto val="1"/>
        <c:lblAlgn val="ctr"/>
        <c:lblOffset val="100"/>
        <c:noMultiLvlLbl val="0"/>
      </c:catAx>
      <c:valAx>
        <c:axId val="17115802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endParaRPr lang="fr-FR"/>
          </a:p>
        </c:txPr>
        <c:crossAx val="17115786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3200" b="1" i="0" baseline="0">
          <a:latin typeface="+mj-lt"/>
        </a:defRPr>
      </a:pPr>
      <a:endParaRPr lang="fr-FR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38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dirty="0"/>
              <a:t>Hystérectomie coelioscopique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8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Totale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3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</c:f>
              <c:strCache>
                <c:ptCount val="1"/>
                <c:pt idx="0">
                  <c:v>Coelioscopie</c:v>
                </c:pt>
              </c:strCache>
            </c:strRef>
          </c:cat>
          <c:val>
            <c:numRef>
              <c:f>Feuil1!$B$2</c:f>
              <c:numCache>
                <c:formatCode>0.00%</c:formatCode>
                <c:ptCount val="1"/>
                <c:pt idx="0">
                  <c:v>0.72499999999999998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8CD-BF41-83A0-05B2757CCF53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subtotale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3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</c:f>
              <c:strCache>
                <c:ptCount val="1"/>
                <c:pt idx="0">
                  <c:v>Coelioscopie</c:v>
                </c:pt>
              </c:strCache>
            </c:strRef>
          </c:cat>
          <c:val>
            <c:numRef>
              <c:f>Feuil1!$C$2</c:f>
              <c:numCache>
                <c:formatCode>0.00%</c:formatCode>
                <c:ptCount val="1"/>
                <c:pt idx="0">
                  <c:v>0.27500000000000002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8CD-BF41-83A0-05B2757CCF5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737718160"/>
        <c:axId val="1715130928"/>
      </c:barChart>
      <c:catAx>
        <c:axId val="1737718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715130928"/>
        <c:crosses val="autoZero"/>
        <c:auto val="1"/>
        <c:lblAlgn val="ctr"/>
        <c:lblOffset val="100"/>
        <c:noMultiLvlLbl val="0"/>
      </c:catAx>
      <c:valAx>
        <c:axId val="17151309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7377181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3200"/>
      </a:pPr>
      <a:endParaRPr lang="fr-FR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38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Promontofixation 2016 - 2020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8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Avec Hystérectomie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3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Feuil1!$A$2:$A$3</c:f>
              <c:strCache>
                <c:ptCount val="2"/>
                <c:pt idx="0">
                  <c:v>Ambulatoire ( 94 = 47,7%)</c:v>
                </c:pt>
                <c:pt idx="1">
                  <c:v>Conventionnelle (103 = 52,3%)</c:v>
                </c:pt>
              </c:strCache>
            </c:strRef>
          </c:cat>
          <c:val>
            <c:numRef>
              <c:f>Feuil1!$B$2:$B$3</c:f>
              <c:numCache>
                <c:formatCode>0%</c:formatCode>
                <c:ptCount val="2"/>
                <c:pt idx="0" formatCode="0.00%">
                  <c:v>0.223</c:v>
                </c:pt>
                <c:pt idx="1">
                  <c:v>0.31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869-BD4A-9B01-3E67FA6F32D4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Sans Hystérectomie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3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Feuil1!$A$2:$A$3</c:f>
              <c:strCache>
                <c:ptCount val="2"/>
                <c:pt idx="0">
                  <c:v>Ambulatoire ( 94 = 47,7%)</c:v>
                </c:pt>
                <c:pt idx="1">
                  <c:v>Conventionnelle (103 = 52,3%)</c:v>
                </c:pt>
              </c:strCache>
            </c:strRef>
          </c:cat>
          <c:val>
            <c:numRef>
              <c:f>Feuil1!$C$2:$C$3</c:f>
              <c:numCache>
                <c:formatCode>0%</c:formatCode>
                <c:ptCount val="2"/>
                <c:pt idx="0" formatCode="0.00%">
                  <c:v>0.77700000000000002</c:v>
                </c:pt>
                <c:pt idx="1">
                  <c:v>0.69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869-BD4A-9B01-3E67FA6F32D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676054352"/>
        <c:axId val="1676493936"/>
      </c:barChart>
      <c:catAx>
        <c:axId val="1676054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676493936"/>
        <c:crosses val="autoZero"/>
        <c:auto val="1"/>
        <c:lblAlgn val="ctr"/>
        <c:lblOffset val="100"/>
        <c:noMultiLvlLbl val="0"/>
      </c:catAx>
      <c:valAx>
        <c:axId val="16764939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6760543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3200"/>
      </a:pPr>
      <a:endParaRPr lang="fr-FR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0" name="Shape 17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gne"/>
          <p:cNvSpPr/>
          <p:nvPr/>
        </p:nvSpPr>
        <p:spPr>
          <a:xfrm>
            <a:off x="635000" y="12192000"/>
            <a:ext cx="23114000" cy="0"/>
          </a:xfrm>
          <a:prstGeom prst="line">
            <a:avLst/>
          </a:prstGeom>
          <a:ln w="38100">
            <a:solidFill>
              <a:schemeClr val="accent4"/>
            </a:solidFill>
            <a:miter lim="400000"/>
          </a:ln>
        </p:spPr>
        <p:txBody>
          <a:bodyPr lIns="0" tIns="0" rIns="0" bIns="0" anchor="ctr"/>
          <a:lstStyle/>
          <a:p>
            <a:pPr>
              <a:spcBef>
                <a:spcPts val="0"/>
              </a:spcBef>
              <a:tabLst/>
              <a:defRPr b="1" cap="all" spc="156">
                <a:solidFill>
                  <a:srgbClr val="FFFFFF"/>
                </a:solidFill>
                <a:latin typeface="Founders Grotesk Cond Bold"/>
                <a:ea typeface="Founders Grotesk Cond Bold"/>
                <a:cs typeface="Founders Grotesk Cond Bold"/>
                <a:sym typeface="Founders Grotesk Condensed"/>
              </a:defRPr>
            </a:pPr>
            <a:endParaRPr/>
          </a:p>
        </p:txBody>
      </p:sp>
      <p:sp>
        <p:nvSpPr>
          <p:cNvPr id="13" name="Auteur et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571500" y="12269258"/>
            <a:ext cx="23235147" cy="555245"/>
          </a:xfrm>
          <a:prstGeom prst="rect">
            <a:avLst/>
          </a:prstGeom>
        </p:spPr>
        <p:txBody>
          <a:bodyPr/>
          <a:lstStyle>
            <a:lvl1pPr defTabSz="825500">
              <a:lnSpc>
                <a:spcPct val="100000"/>
              </a:lnSpc>
              <a:tabLst/>
              <a:defRPr sz="2800" b="1" cap="all" spc="168">
                <a:solidFill>
                  <a:schemeClr val="accent4"/>
                </a:solidFill>
                <a:latin typeface="Founders Grotesk Cond Bold"/>
                <a:ea typeface="Founders Grotesk Cond Bold"/>
                <a:cs typeface="Founders Grotesk Cond Bold"/>
                <a:sym typeface="Founders Grotesk Condensed"/>
              </a:defRPr>
            </a:lvl1pPr>
          </a:lstStyle>
          <a:p>
            <a:r>
              <a:t>Auteur et date </a:t>
            </a:r>
          </a:p>
        </p:txBody>
      </p:sp>
      <p:sp>
        <p:nvSpPr>
          <p:cNvPr id="14" name="Ligne"/>
          <p:cNvSpPr/>
          <p:nvPr/>
        </p:nvSpPr>
        <p:spPr>
          <a:xfrm>
            <a:off x="634956" y="9475085"/>
            <a:ext cx="23114088" cy="1"/>
          </a:xfrm>
          <a:prstGeom prst="line">
            <a:avLst/>
          </a:prstGeom>
          <a:ln w="114300">
            <a:solidFill>
              <a:schemeClr val="accent4"/>
            </a:solidFill>
            <a:miter lim="400000"/>
          </a:ln>
        </p:spPr>
        <p:txBody>
          <a:bodyPr lIns="0" tIns="0" rIns="0" bIns="0" anchor="ctr"/>
          <a:lstStyle/>
          <a:p>
            <a:pPr>
              <a:spcBef>
                <a:spcPts val="0"/>
              </a:spcBef>
              <a:tabLst/>
              <a:defRPr b="1" cap="all" spc="156">
                <a:solidFill>
                  <a:srgbClr val="FFFFFF"/>
                </a:solidFill>
                <a:latin typeface="Founders Grotesk Cond Bold"/>
                <a:ea typeface="Founders Grotesk Cond Bold"/>
                <a:cs typeface="Founders Grotesk Cond Bold"/>
                <a:sym typeface="Founders Grotesk Condensed"/>
              </a:defRPr>
            </a:pPr>
            <a:endParaRPr/>
          </a:p>
        </p:txBody>
      </p:sp>
      <p:sp>
        <p:nvSpPr>
          <p:cNvPr id="15" name="Titre de la présentation"/>
          <p:cNvSpPr txBox="1">
            <a:spLocks noGrp="1"/>
          </p:cNvSpPr>
          <p:nvPr>
            <p:ph type="title" hasCustomPrompt="1"/>
          </p:nvPr>
        </p:nvSpPr>
        <p:spPr>
          <a:xfrm>
            <a:off x="571500" y="9525885"/>
            <a:ext cx="23235147" cy="2647065"/>
          </a:xfrm>
          <a:prstGeom prst="rect">
            <a:avLst/>
          </a:prstGeom>
        </p:spPr>
        <p:txBody>
          <a:bodyPr/>
          <a:lstStyle>
            <a:lvl1pPr>
              <a:lnSpc>
                <a:spcPct val="70000"/>
              </a:lnSpc>
              <a:defRPr sz="15000" spc="-300">
                <a:solidFill>
                  <a:srgbClr val="FFFFFF"/>
                </a:solidFill>
                <a:latin typeface="+mn-lt"/>
                <a:ea typeface="+mn-ea"/>
                <a:cs typeface="+mn-cs"/>
                <a:sym typeface="Founders Grotesk Semibold"/>
              </a:defRPr>
            </a:lvl1pPr>
          </a:lstStyle>
          <a:p>
            <a:r>
              <a:t>Titre de la présentation</a:t>
            </a:r>
          </a:p>
        </p:txBody>
      </p:sp>
      <p:sp>
        <p:nvSpPr>
          <p:cNvPr id="16" name="Texte niveau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71500" y="847716"/>
            <a:ext cx="23235147" cy="2324101"/>
          </a:xfrm>
          <a:prstGeom prst="rect">
            <a:avLst/>
          </a:prstGeom>
        </p:spPr>
        <p:txBody>
          <a:bodyPr/>
          <a:lstStyle>
            <a:lvl1pPr defTabSz="825500">
              <a:lnSpc>
                <a:spcPct val="80000"/>
              </a:lnSpc>
              <a:tabLst/>
              <a:defRPr spc="-79">
                <a:solidFill>
                  <a:schemeClr val="accent4"/>
                </a:solidFill>
                <a:latin typeface="Founders Grotesk Regular"/>
                <a:ea typeface="Founders Grotesk Regular"/>
                <a:cs typeface="Founders Grotesk Regular"/>
                <a:sym typeface="Founders Grotesk"/>
              </a:defRPr>
            </a:lvl1pPr>
            <a:lvl2pPr defTabSz="825500">
              <a:lnSpc>
                <a:spcPct val="80000"/>
              </a:lnSpc>
              <a:tabLst/>
              <a:defRPr spc="-79">
                <a:solidFill>
                  <a:schemeClr val="accent4"/>
                </a:solidFill>
                <a:latin typeface="Founders Grotesk Regular"/>
                <a:ea typeface="Founders Grotesk Regular"/>
                <a:cs typeface="Founders Grotesk Regular"/>
                <a:sym typeface="Founders Grotesk"/>
              </a:defRPr>
            </a:lvl2pPr>
            <a:lvl3pPr defTabSz="825500">
              <a:lnSpc>
                <a:spcPct val="80000"/>
              </a:lnSpc>
              <a:tabLst/>
              <a:defRPr spc="-79">
                <a:solidFill>
                  <a:schemeClr val="accent4"/>
                </a:solidFill>
                <a:latin typeface="Founders Grotesk Regular"/>
                <a:ea typeface="Founders Grotesk Regular"/>
                <a:cs typeface="Founders Grotesk Regular"/>
                <a:sym typeface="Founders Grotesk"/>
              </a:defRPr>
            </a:lvl3pPr>
            <a:lvl4pPr defTabSz="825500">
              <a:lnSpc>
                <a:spcPct val="80000"/>
              </a:lnSpc>
              <a:tabLst/>
              <a:defRPr spc="-79">
                <a:solidFill>
                  <a:schemeClr val="accent4"/>
                </a:solidFill>
                <a:latin typeface="Founders Grotesk Regular"/>
                <a:ea typeface="Founders Grotesk Regular"/>
                <a:cs typeface="Founders Grotesk Regular"/>
                <a:sym typeface="Founders Grotesk"/>
              </a:defRPr>
            </a:lvl4pPr>
            <a:lvl5pPr defTabSz="825500">
              <a:lnSpc>
                <a:spcPct val="80000"/>
              </a:lnSpc>
              <a:tabLst/>
              <a:defRPr spc="-79">
                <a:solidFill>
                  <a:schemeClr val="accent4"/>
                </a:solidFill>
                <a:latin typeface="Founders Grotesk Regular"/>
                <a:ea typeface="Founders Grotesk Regular"/>
                <a:cs typeface="Founders Grotesk Regular"/>
                <a:sym typeface="Founders Grotesk"/>
              </a:defRPr>
            </a:lvl5pPr>
          </a:lstStyle>
          <a:p>
            <a:r>
              <a:t>Sous-titre de la présentation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7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éclarati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Ligne"/>
          <p:cNvSpPr/>
          <p:nvPr/>
        </p:nvSpPr>
        <p:spPr>
          <a:xfrm>
            <a:off x="635000" y="12192000"/>
            <a:ext cx="23114000" cy="0"/>
          </a:xfrm>
          <a:prstGeom prst="line">
            <a:avLst/>
          </a:prstGeom>
          <a:ln w="38100">
            <a:solidFill>
              <a:schemeClr val="accent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spcBef>
                <a:spcPts val="0"/>
              </a:spcBef>
              <a:tabLst/>
              <a:defRPr b="1" cap="all" spc="156">
                <a:solidFill>
                  <a:srgbClr val="FFFFFF"/>
                </a:solidFill>
                <a:latin typeface="Founders Grotesk Cond Bold"/>
                <a:ea typeface="Founders Grotesk Cond Bold"/>
                <a:cs typeface="Founders Grotesk Cond Bold"/>
                <a:sym typeface="Founders Grotesk Condensed"/>
              </a:defRPr>
            </a:pPr>
            <a:endParaRPr/>
          </a:p>
        </p:txBody>
      </p:sp>
      <p:sp>
        <p:nvSpPr>
          <p:cNvPr id="114" name="Ligne"/>
          <p:cNvSpPr/>
          <p:nvPr/>
        </p:nvSpPr>
        <p:spPr>
          <a:xfrm>
            <a:off x="639142" y="692907"/>
            <a:ext cx="23114001" cy="1"/>
          </a:xfrm>
          <a:prstGeom prst="line">
            <a:avLst/>
          </a:prstGeom>
          <a:ln w="114300">
            <a:solidFill>
              <a:schemeClr val="accent4"/>
            </a:solidFill>
            <a:miter lim="400000"/>
          </a:ln>
        </p:spPr>
        <p:txBody>
          <a:bodyPr lIns="0" tIns="0" rIns="0" bIns="0" anchor="ctr"/>
          <a:lstStyle/>
          <a:p>
            <a:pPr>
              <a:spcBef>
                <a:spcPts val="0"/>
              </a:spcBef>
              <a:tabLst/>
              <a:defRPr b="1" cap="all" spc="156">
                <a:solidFill>
                  <a:srgbClr val="FFFFFF"/>
                </a:solidFill>
                <a:latin typeface="Founders Grotesk Cond Bold"/>
                <a:ea typeface="Founders Grotesk Cond Bold"/>
                <a:cs typeface="Founders Grotesk Cond Bold"/>
                <a:sym typeface="Founders Grotesk Condensed"/>
              </a:defRPr>
            </a:pPr>
            <a:endParaRPr/>
          </a:p>
        </p:txBody>
      </p:sp>
      <p:sp>
        <p:nvSpPr>
          <p:cNvPr id="115" name="Texte niveau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571500" y="3898900"/>
            <a:ext cx="23236826" cy="5499100"/>
          </a:xfrm>
          <a:prstGeom prst="rect">
            <a:avLst/>
          </a:prstGeom>
        </p:spPr>
        <p:txBody>
          <a:bodyPr anchor="ctr"/>
          <a:lstStyle>
            <a:lvl1pPr defTabSz="825500">
              <a:lnSpc>
                <a:spcPct val="100000"/>
              </a:lnSpc>
              <a:tabLst/>
              <a:defRPr sz="12000" spc="-239">
                <a:solidFill>
                  <a:schemeClr val="accent1"/>
                </a:solidFill>
                <a:latin typeface="Founders Grotesk Regular"/>
                <a:ea typeface="Founders Grotesk Regular"/>
                <a:cs typeface="Founders Grotesk Regular"/>
                <a:sym typeface="Founders Grotesk"/>
              </a:defRPr>
            </a:lvl1pPr>
            <a:lvl2pPr defTabSz="825500">
              <a:lnSpc>
                <a:spcPct val="100000"/>
              </a:lnSpc>
              <a:tabLst/>
              <a:defRPr sz="12000" spc="-239">
                <a:solidFill>
                  <a:schemeClr val="accent1"/>
                </a:solidFill>
                <a:latin typeface="Founders Grotesk Regular"/>
                <a:ea typeface="Founders Grotesk Regular"/>
                <a:cs typeface="Founders Grotesk Regular"/>
                <a:sym typeface="Founders Grotesk"/>
              </a:defRPr>
            </a:lvl2pPr>
            <a:lvl3pPr defTabSz="825500">
              <a:lnSpc>
                <a:spcPct val="100000"/>
              </a:lnSpc>
              <a:tabLst/>
              <a:defRPr sz="12000" spc="-239">
                <a:solidFill>
                  <a:schemeClr val="accent1"/>
                </a:solidFill>
                <a:latin typeface="Founders Grotesk Regular"/>
                <a:ea typeface="Founders Grotesk Regular"/>
                <a:cs typeface="Founders Grotesk Regular"/>
                <a:sym typeface="Founders Grotesk"/>
              </a:defRPr>
            </a:lvl3pPr>
            <a:lvl4pPr defTabSz="825500">
              <a:lnSpc>
                <a:spcPct val="100000"/>
              </a:lnSpc>
              <a:tabLst/>
              <a:defRPr sz="12000" spc="-239">
                <a:solidFill>
                  <a:schemeClr val="accent1"/>
                </a:solidFill>
                <a:latin typeface="Founders Grotesk Regular"/>
                <a:ea typeface="Founders Grotesk Regular"/>
                <a:cs typeface="Founders Grotesk Regular"/>
                <a:sym typeface="Founders Grotesk"/>
              </a:defRPr>
            </a:lvl4pPr>
            <a:lvl5pPr defTabSz="825500">
              <a:lnSpc>
                <a:spcPct val="100000"/>
              </a:lnSpc>
              <a:tabLst/>
              <a:defRPr sz="12000" spc="-239">
                <a:solidFill>
                  <a:schemeClr val="accent1"/>
                </a:solidFill>
                <a:latin typeface="Founders Grotesk Regular"/>
                <a:ea typeface="Founders Grotesk Regular"/>
                <a:cs typeface="Founders Grotesk Regular"/>
                <a:sym typeface="Founders Grotesk"/>
              </a:defRPr>
            </a:lvl5pPr>
          </a:lstStyle>
          <a:p>
            <a:r>
              <a:t>Déclaration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6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ait important">
    <p:bg>
      <p:bgPr>
        <a:solidFill>
          <a:srgbClr val="C3D9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Texte niveau 1…"/>
          <p:cNvSpPr txBox="1">
            <a:spLocks noGrp="1"/>
          </p:cNvSpPr>
          <p:nvPr>
            <p:ph type="body" idx="1" hasCustomPrompt="1"/>
          </p:nvPr>
        </p:nvSpPr>
        <p:spPr>
          <a:xfrm>
            <a:off x="634999" y="1346200"/>
            <a:ext cx="23241001" cy="8451368"/>
          </a:xfrm>
          <a:prstGeom prst="rect">
            <a:avLst/>
          </a:prstGeom>
        </p:spPr>
        <p:txBody>
          <a:bodyPr anchor="b"/>
          <a:lstStyle>
            <a:lvl1pPr defTabSz="825500">
              <a:lnSpc>
                <a:spcPct val="80000"/>
              </a:lnSpc>
              <a:tabLst/>
              <a:defRPr sz="42000" spc="-419">
                <a:solidFill>
                  <a:schemeClr val="accent1"/>
                </a:solidFill>
                <a:latin typeface="Founders Grotesk Light"/>
                <a:ea typeface="Founders Grotesk Light"/>
                <a:cs typeface="Founders Grotesk Light"/>
                <a:sym typeface="Founders Grotesk Light"/>
              </a:defRPr>
            </a:lvl1pPr>
            <a:lvl2pPr defTabSz="825500">
              <a:lnSpc>
                <a:spcPct val="80000"/>
              </a:lnSpc>
              <a:tabLst/>
              <a:defRPr sz="42000" spc="-419">
                <a:solidFill>
                  <a:schemeClr val="accent1"/>
                </a:solidFill>
                <a:latin typeface="Founders Grotesk Light"/>
                <a:ea typeface="Founders Grotesk Light"/>
                <a:cs typeface="Founders Grotesk Light"/>
                <a:sym typeface="Founders Grotesk Light"/>
              </a:defRPr>
            </a:lvl2pPr>
            <a:lvl3pPr defTabSz="825500">
              <a:lnSpc>
                <a:spcPct val="80000"/>
              </a:lnSpc>
              <a:tabLst/>
              <a:defRPr sz="42000" spc="-419">
                <a:solidFill>
                  <a:schemeClr val="accent1"/>
                </a:solidFill>
                <a:latin typeface="Founders Grotesk Light"/>
                <a:ea typeface="Founders Grotesk Light"/>
                <a:cs typeface="Founders Grotesk Light"/>
                <a:sym typeface="Founders Grotesk Light"/>
              </a:defRPr>
            </a:lvl3pPr>
            <a:lvl4pPr defTabSz="825500">
              <a:lnSpc>
                <a:spcPct val="80000"/>
              </a:lnSpc>
              <a:tabLst/>
              <a:defRPr sz="42000" spc="-419">
                <a:solidFill>
                  <a:schemeClr val="accent1"/>
                </a:solidFill>
                <a:latin typeface="Founders Grotesk Light"/>
                <a:ea typeface="Founders Grotesk Light"/>
                <a:cs typeface="Founders Grotesk Light"/>
                <a:sym typeface="Founders Grotesk Light"/>
              </a:defRPr>
            </a:lvl4pPr>
            <a:lvl5pPr defTabSz="825500">
              <a:lnSpc>
                <a:spcPct val="80000"/>
              </a:lnSpc>
              <a:tabLst/>
              <a:defRPr sz="42000" spc="-419">
                <a:solidFill>
                  <a:schemeClr val="accent1"/>
                </a:solidFill>
                <a:latin typeface="Founders Grotesk Light"/>
                <a:ea typeface="Founders Grotesk Light"/>
                <a:cs typeface="Founders Grotesk Light"/>
                <a:sym typeface="Founders Grotesk Light"/>
              </a:defRPr>
            </a:lvl5pPr>
          </a:lstStyle>
          <a:p>
            <a:r>
              <a:t>100 %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4" name="Données clés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35000" y="9170947"/>
            <a:ext cx="23241000" cy="932816"/>
          </a:xfrm>
          <a:prstGeom prst="rect">
            <a:avLst/>
          </a:prstGeom>
        </p:spPr>
        <p:txBody>
          <a:bodyPr/>
          <a:lstStyle>
            <a:lvl1pPr defTabSz="817244">
              <a:lnSpc>
                <a:spcPct val="80000"/>
              </a:lnSpc>
              <a:tabLst/>
              <a:defRPr sz="5445" spc="-54">
                <a:solidFill>
                  <a:schemeClr val="accent1"/>
                </a:solidFill>
              </a:defRPr>
            </a:lvl1pPr>
          </a:lstStyle>
          <a:p>
            <a:r>
              <a:t>Données clés</a:t>
            </a:r>
          </a:p>
        </p:txBody>
      </p:sp>
      <p:sp>
        <p:nvSpPr>
          <p:cNvPr id="125" name="Ligne"/>
          <p:cNvSpPr/>
          <p:nvPr/>
        </p:nvSpPr>
        <p:spPr>
          <a:xfrm>
            <a:off x="635000" y="12192000"/>
            <a:ext cx="23118143" cy="0"/>
          </a:xfrm>
          <a:prstGeom prst="line">
            <a:avLst/>
          </a:prstGeom>
          <a:ln w="38100">
            <a:solidFill>
              <a:schemeClr val="accent1">
                <a:hueOff val="-42304"/>
                <a:satOff val="23749"/>
                <a:lumOff val="-45745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spcBef>
                <a:spcPts val="0"/>
              </a:spcBef>
              <a:tabLst/>
              <a:defRPr b="1" cap="all" spc="156">
                <a:solidFill>
                  <a:srgbClr val="FFFFFF"/>
                </a:solidFill>
                <a:latin typeface="Founders Grotesk Cond Bold"/>
                <a:ea typeface="Founders Grotesk Cond Bold"/>
                <a:cs typeface="Founders Grotesk Cond Bold"/>
                <a:sym typeface="Founders Grotesk Condensed"/>
              </a:defRPr>
            </a:pPr>
            <a:endParaRPr/>
          </a:p>
        </p:txBody>
      </p:sp>
      <p:sp>
        <p:nvSpPr>
          <p:cNvPr id="126" name="Ligne"/>
          <p:cNvSpPr/>
          <p:nvPr/>
        </p:nvSpPr>
        <p:spPr>
          <a:xfrm>
            <a:off x="639142" y="692907"/>
            <a:ext cx="23114001" cy="1"/>
          </a:xfrm>
          <a:prstGeom prst="line">
            <a:avLst/>
          </a:prstGeom>
          <a:ln w="114300">
            <a:solidFill>
              <a:schemeClr val="accent1">
                <a:hueOff val="-42304"/>
                <a:satOff val="23749"/>
                <a:lumOff val="-45745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>
              <a:spcBef>
                <a:spcPts val="0"/>
              </a:spcBef>
              <a:tabLst/>
              <a:defRPr b="1" cap="all" spc="156">
                <a:solidFill>
                  <a:srgbClr val="FFFFFF"/>
                </a:solidFill>
                <a:latin typeface="Founders Grotesk Cond Bold"/>
                <a:ea typeface="Founders Grotesk Cond Bold"/>
                <a:cs typeface="Founders Grotesk Cond Bold"/>
                <a:sym typeface="Founders Grotesk Condensed"/>
              </a:defRPr>
            </a:pPr>
            <a:endParaRPr/>
          </a:p>
        </p:txBody>
      </p:sp>
      <p:sp>
        <p:nvSpPr>
          <p:cNvPr id="127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itation">
    <p:bg>
      <p:bgPr>
        <a:solidFill>
          <a:srgbClr val="C3D9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Ligne"/>
          <p:cNvSpPr/>
          <p:nvPr/>
        </p:nvSpPr>
        <p:spPr>
          <a:xfrm>
            <a:off x="635000" y="12192000"/>
            <a:ext cx="23114000" cy="0"/>
          </a:xfrm>
          <a:prstGeom prst="line">
            <a:avLst/>
          </a:prstGeom>
          <a:ln w="38100">
            <a:solidFill>
              <a:schemeClr val="accent1">
                <a:hueOff val="-42304"/>
                <a:satOff val="23749"/>
                <a:lumOff val="-45745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spcBef>
                <a:spcPts val="0"/>
              </a:spcBef>
              <a:tabLst/>
              <a:defRPr b="1" cap="all" spc="156">
                <a:solidFill>
                  <a:srgbClr val="FFFFFF"/>
                </a:solidFill>
                <a:latin typeface="Founders Grotesk Cond Bold"/>
                <a:ea typeface="Founders Grotesk Cond Bold"/>
                <a:cs typeface="Founders Grotesk Cond Bold"/>
                <a:sym typeface="Founders Grotesk Condensed"/>
              </a:defRPr>
            </a:pPr>
            <a:endParaRPr/>
          </a:p>
        </p:txBody>
      </p:sp>
      <p:sp>
        <p:nvSpPr>
          <p:cNvPr id="135" name="Ligne"/>
          <p:cNvSpPr/>
          <p:nvPr/>
        </p:nvSpPr>
        <p:spPr>
          <a:xfrm>
            <a:off x="639142" y="692907"/>
            <a:ext cx="23114001" cy="1"/>
          </a:xfrm>
          <a:prstGeom prst="line">
            <a:avLst/>
          </a:prstGeom>
          <a:ln w="114300">
            <a:solidFill>
              <a:schemeClr val="accent1">
                <a:hueOff val="-42304"/>
                <a:satOff val="23749"/>
                <a:lumOff val="-45745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>
              <a:spcBef>
                <a:spcPts val="0"/>
              </a:spcBef>
              <a:tabLst/>
              <a:defRPr b="1" cap="all" spc="156">
                <a:solidFill>
                  <a:srgbClr val="FFFFFF"/>
                </a:solidFill>
                <a:latin typeface="Founders Grotesk Cond Bold"/>
                <a:ea typeface="Founders Grotesk Cond Bold"/>
                <a:cs typeface="Founders Grotesk Cond Bold"/>
                <a:sym typeface="Founders Grotesk Condensed"/>
              </a:defRPr>
            </a:pPr>
            <a:endParaRPr/>
          </a:p>
        </p:txBody>
      </p:sp>
      <p:sp>
        <p:nvSpPr>
          <p:cNvPr id="136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148060" y="9247147"/>
            <a:ext cx="22707182" cy="932816"/>
          </a:xfrm>
          <a:prstGeom prst="rect">
            <a:avLst/>
          </a:prstGeom>
        </p:spPr>
        <p:txBody>
          <a:bodyPr anchor="ctr"/>
          <a:lstStyle>
            <a:lvl1pPr defTabSz="817244">
              <a:lnSpc>
                <a:spcPct val="80000"/>
              </a:lnSpc>
              <a:tabLst/>
              <a:defRPr sz="5445" spc="-54">
                <a:solidFill>
                  <a:schemeClr val="accent1"/>
                </a:solidFill>
              </a:defRPr>
            </a:lvl1pPr>
          </a:lstStyle>
          <a:p>
            <a:r>
              <a:t>Attribution</a:t>
            </a:r>
          </a:p>
        </p:txBody>
      </p:sp>
      <p:sp>
        <p:nvSpPr>
          <p:cNvPr id="137" name="Texte niveau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515838" y="1325581"/>
            <a:ext cx="23241001" cy="4970080"/>
          </a:xfrm>
          <a:prstGeom prst="rect">
            <a:avLst/>
          </a:prstGeom>
        </p:spPr>
        <p:txBody>
          <a:bodyPr/>
          <a:lstStyle>
            <a:lvl1pPr marL="419100" indent="-419100" defTabSz="825500">
              <a:lnSpc>
                <a:spcPct val="80000"/>
              </a:lnSpc>
              <a:tabLst/>
              <a:defRPr sz="12000" spc="-119">
                <a:solidFill>
                  <a:schemeClr val="accent1"/>
                </a:solidFill>
                <a:latin typeface="Founders Grotesk Regular"/>
                <a:ea typeface="Founders Grotesk Regular"/>
                <a:cs typeface="Founders Grotesk Regular"/>
                <a:sym typeface="Founders Grotesk"/>
              </a:defRPr>
            </a:lvl1pPr>
            <a:lvl2pPr marL="419100" indent="38100" defTabSz="825500">
              <a:lnSpc>
                <a:spcPct val="80000"/>
              </a:lnSpc>
              <a:tabLst/>
              <a:defRPr sz="12000" spc="-119">
                <a:solidFill>
                  <a:schemeClr val="accent1"/>
                </a:solidFill>
                <a:latin typeface="Founders Grotesk Regular"/>
                <a:ea typeface="Founders Grotesk Regular"/>
                <a:cs typeface="Founders Grotesk Regular"/>
                <a:sym typeface="Founders Grotesk"/>
              </a:defRPr>
            </a:lvl2pPr>
            <a:lvl3pPr marL="419100" indent="495300" defTabSz="825500">
              <a:lnSpc>
                <a:spcPct val="80000"/>
              </a:lnSpc>
              <a:tabLst/>
              <a:defRPr sz="12000" spc="-119">
                <a:solidFill>
                  <a:schemeClr val="accent1"/>
                </a:solidFill>
                <a:latin typeface="Founders Grotesk Regular"/>
                <a:ea typeface="Founders Grotesk Regular"/>
                <a:cs typeface="Founders Grotesk Regular"/>
                <a:sym typeface="Founders Grotesk"/>
              </a:defRPr>
            </a:lvl3pPr>
            <a:lvl4pPr marL="419100" indent="952500" defTabSz="825500">
              <a:lnSpc>
                <a:spcPct val="80000"/>
              </a:lnSpc>
              <a:tabLst/>
              <a:defRPr sz="12000" spc="-119">
                <a:solidFill>
                  <a:schemeClr val="accent1"/>
                </a:solidFill>
                <a:latin typeface="Founders Grotesk Regular"/>
                <a:ea typeface="Founders Grotesk Regular"/>
                <a:cs typeface="Founders Grotesk Regular"/>
                <a:sym typeface="Founders Grotesk"/>
              </a:defRPr>
            </a:lvl4pPr>
            <a:lvl5pPr marL="419100" indent="1409700" defTabSz="825500">
              <a:lnSpc>
                <a:spcPct val="80000"/>
              </a:lnSpc>
              <a:tabLst/>
              <a:defRPr sz="12000" spc="-119">
                <a:solidFill>
                  <a:schemeClr val="accent1"/>
                </a:solidFill>
                <a:latin typeface="Founders Grotesk Regular"/>
                <a:ea typeface="Founders Grotesk Regular"/>
                <a:cs typeface="Founders Grotesk Regular"/>
                <a:sym typeface="Founders Grotesk"/>
              </a:defRPr>
            </a:lvl5pPr>
          </a:lstStyle>
          <a:p>
            <a:r>
              <a:t>« Citation notable »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8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 photo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Image"/>
          <p:cNvSpPr>
            <a:spLocks noGrp="1"/>
          </p:cNvSpPr>
          <p:nvPr>
            <p:ph type="pic" sz="half" idx="21"/>
          </p:nvPr>
        </p:nvSpPr>
        <p:spPr>
          <a:xfrm>
            <a:off x="12192000" y="-1003300"/>
            <a:ext cx="11557000" cy="767926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6" name="Image"/>
          <p:cNvSpPr>
            <a:spLocks noGrp="1"/>
          </p:cNvSpPr>
          <p:nvPr>
            <p:ph type="pic" sz="half" idx="22"/>
          </p:nvPr>
        </p:nvSpPr>
        <p:spPr>
          <a:xfrm>
            <a:off x="12192000" y="5397500"/>
            <a:ext cx="11557000" cy="77497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7" name="Image"/>
          <p:cNvSpPr>
            <a:spLocks noGrp="1"/>
          </p:cNvSpPr>
          <p:nvPr>
            <p:ph type="pic" idx="23"/>
          </p:nvPr>
        </p:nvSpPr>
        <p:spPr>
          <a:xfrm>
            <a:off x="571500" y="-698500"/>
            <a:ext cx="11684000" cy="1442649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8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1054398042_3378x2084.jpg"/>
          <p:cNvSpPr>
            <a:spLocks noGrp="1"/>
          </p:cNvSpPr>
          <p:nvPr>
            <p:ph type="pic" idx="21"/>
          </p:nvPr>
        </p:nvSpPr>
        <p:spPr>
          <a:xfrm>
            <a:off x="0" y="-2984500"/>
            <a:ext cx="28333700" cy="1747999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6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ierg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1054398042_3378x2084.jpg"/>
          <p:cNvSpPr>
            <a:spLocks noGrp="1"/>
          </p:cNvSpPr>
          <p:nvPr>
            <p:ph type="pic" idx="21"/>
          </p:nvPr>
        </p:nvSpPr>
        <p:spPr>
          <a:xfrm>
            <a:off x="0" y="-3898900"/>
            <a:ext cx="28587700" cy="1763669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5" name="Auteur et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571500" y="12269258"/>
            <a:ext cx="23241000" cy="555245"/>
          </a:xfrm>
          <a:prstGeom prst="rect">
            <a:avLst/>
          </a:prstGeom>
        </p:spPr>
        <p:txBody>
          <a:bodyPr/>
          <a:lstStyle>
            <a:lvl1pPr defTabSz="825500">
              <a:lnSpc>
                <a:spcPct val="100000"/>
              </a:lnSpc>
              <a:tabLst/>
              <a:defRPr sz="2800" b="1" cap="all" spc="168">
                <a:solidFill>
                  <a:srgbClr val="FFFFFF"/>
                </a:solidFill>
                <a:latin typeface="Founders Grotesk Cond Bold"/>
                <a:ea typeface="Founders Grotesk Cond Bold"/>
                <a:cs typeface="Founders Grotesk Cond Bold"/>
                <a:sym typeface="Founders Grotesk Condensed"/>
              </a:defRPr>
            </a:lvl1pPr>
          </a:lstStyle>
          <a:p>
            <a:r>
              <a:t>Auteur et date</a:t>
            </a:r>
          </a:p>
        </p:txBody>
      </p:sp>
      <p:sp>
        <p:nvSpPr>
          <p:cNvPr id="26" name="Texte niveau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71500" y="853952"/>
            <a:ext cx="23241000" cy="2321049"/>
          </a:xfrm>
          <a:prstGeom prst="rect">
            <a:avLst/>
          </a:prstGeom>
        </p:spPr>
        <p:txBody>
          <a:bodyPr/>
          <a:lstStyle>
            <a:lvl1pPr algn="ctr" defTabSz="825500">
              <a:lnSpc>
                <a:spcPct val="80000"/>
              </a:lnSpc>
              <a:tabLst/>
              <a:defRPr sz="4200" spc="-42">
                <a:solidFill>
                  <a:schemeClr val="accent1"/>
                </a:solidFill>
                <a:latin typeface="Founders Grotesk Regular"/>
                <a:ea typeface="Founders Grotesk Regular"/>
                <a:cs typeface="Founders Grotesk Regular"/>
                <a:sym typeface="Founders Grotesk"/>
              </a:defRPr>
            </a:lvl1pPr>
            <a:lvl2pPr algn="ctr" defTabSz="825500">
              <a:lnSpc>
                <a:spcPct val="80000"/>
              </a:lnSpc>
              <a:tabLst/>
              <a:defRPr sz="4200" spc="-42">
                <a:solidFill>
                  <a:schemeClr val="accent1"/>
                </a:solidFill>
                <a:latin typeface="Founders Grotesk Regular"/>
                <a:ea typeface="Founders Grotesk Regular"/>
                <a:cs typeface="Founders Grotesk Regular"/>
                <a:sym typeface="Founders Grotesk"/>
              </a:defRPr>
            </a:lvl2pPr>
            <a:lvl3pPr algn="ctr" defTabSz="825500">
              <a:lnSpc>
                <a:spcPct val="80000"/>
              </a:lnSpc>
              <a:tabLst/>
              <a:defRPr sz="4200" spc="-42">
                <a:solidFill>
                  <a:schemeClr val="accent1"/>
                </a:solidFill>
                <a:latin typeface="Founders Grotesk Regular"/>
                <a:ea typeface="Founders Grotesk Regular"/>
                <a:cs typeface="Founders Grotesk Regular"/>
                <a:sym typeface="Founders Grotesk"/>
              </a:defRPr>
            </a:lvl3pPr>
            <a:lvl4pPr algn="ctr" defTabSz="825500">
              <a:lnSpc>
                <a:spcPct val="80000"/>
              </a:lnSpc>
              <a:tabLst/>
              <a:defRPr sz="4200" spc="-42">
                <a:solidFill>
                  <a:schemeClr val="accent1"/>
                </a:solidFill>
                <a:latin typeface="Founders Grotesk Regular"/>
                <a:ea typeface="Founders Grotesk Regular"/>
                <a:cs typeface="Founders Grotesk Regular"/>
                <a:sym typeface="Founders Grotesk"/>
              </a:defRPr>
            </a:lvl4pPr>
            <a:lvl5pPr algn="ctr" defTabSz="825500">
              <a:lnSpc>
                <a:spcPct val="80000"/>
              </a:lnSpc>
              <a:tabLst/>
              <a:defRPr sz="4200" spc="-42">
                <a:solidFill>
                  <a:schemeClr val="accent1"/>
                </a:solidFill>
                <a:latin typeface="Founders Grotesk Regular"/>
                <a:ea typeface="Founders Grotesk Regular"/>
                <a:cs typeface="Founders Grotesk Regular"/>
                <a:sym typeface="Founders Grotesk"/>
              </a:defRPr>
            </a:lvl5pPr>
          </a:lstStyle>
          <a:p>
            <a:r>
              <a:t>Sous-titre de la présentation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7" name="Ligne"/>
          <p:cNvSpPr/>
          <p:nvPr/>
        </p:nvSpPr>
        <p:spPr>
          <a:xfrm>
            <a:off x="635000" y="12192000"/>
            <a:ext cx="23114000" cy="0"/>
          </a:xfrm>
          <a:prstGeom prst="line">
            <a:avLst/>
          </a:prstGeom>
          <a:ln w="38100">
            <a:solidFill>
              <a:schemeClr val="accent4"/>
            </a:solidFill>
            <a:miter lim="400000"/>
          </a:ln>
        </p:spPr>
        <p:txBody>
          <a:bodyPr lIns="0" tIns="0" rIns="0" bIns="0" anchor="ctr"/>
          <a:lstStyle/>
          <a:p>
            <a:pPr>
              <a:spcBef>
                <a:spcPts val="0"/>
              </a:spcBef>
              <a:tabLst/>
              <a:defRPr b="1" cap="all" spc="156">
                <a:solidFill>
                  <a:srgbClr val="FFFFFF"/>
                </a:solidFill>
                <a:latin typeface="Founders Grotesk Cond Bold"/>
                <a:ea typeface="Founders Grotesk Cond Bold"/>
                <a:cs typeface="Founders Grotesk Cond Bold"/>
                <a:sym typeface="Founders Grotesk Condensed"/>
              </a:defRPr>
            </a:pPr>
            <a:endParaRPr/>
          </a:p>
        </p:txBody>
      </p:sp>
      <p:sp>
        <p:nvSpPr>
          <p:cNvPr id="28" name="Ligne"/>
          <p:cNvSpPr/>
          <p:nvPr/>
        </p:nvSpPr>
        <p:spPr>
          <a:xfrm>
            <a:off x="634956" y="9475085"/>
            <a:ext cx="23114088" cy="1"/>
          </a:xfrm>
          <a:prstGeom prst="line">
            <a:avLst/>
          </a:prstGeom>
          <a:ln w="114300">
            <a:solidFill>
              <a:schemeClr val="accent4"/>
            </a:solidFill>
            <a:miter lim="400000"/>
          </a:ln>
        </p:spPr>
        <p:txBody>
          <a:bodyPr lIns="0" tIns="0" rIns="0" bIns="0" anchor="ctr"/>
          <a:lstStyle/>
          <a:p>
            <a:pPr>
              <a:spcBef>
                <a:spcPts val="0"/>
              </a:spcBef>
              <a:tabLst/>
              <a:defRPr b="1" cap="all" spc="156">
                <a:solidFill>
                  <a:srgbClr val="FFFFFF"/>
                </a:solidFill>
                <a:latin typeface="Founders Grotesk Cond Bold"/>
                <a:ea typeface="Founders Grotesk Cond Bold"/>
                <a:cs typeface="Founders Grotesk Cond Bold"/>
                <a:sym typeface="Founders Grotesk Condensed"/>
              </a:defRPr>
            </a:pPr>
            <a:endParaRPr/>
          </a:p>
        </p:txBody>
      </p:sp>
      <p:sp>
        <p:nvSpPr>
          <p:cNvPr id="29" name="Titre de la présentation"/>
          <p:cNvSpPr txBox="1">
            <a:spLocks noGrp="1"/>
          </p:cNvSpPr>
          <p:nvPr>
            <p:ph type="title" hasCustomPrompt="1"/>
          </p:nvPr>
        </p:nvSpPr>
        <p:spPr>
          <a:xfrm>
            <a:off x="571500" y="9525000"/>
            <a:ext cx="23241000" cy="2641600"/>
          </a:xfrm>
          <a:prstGeom prst="rect">
            <a:avLst/>
          </a:prstGeom>
        </p:spPr>
        <p:txBody>
          <a:bodyPr/>
          <a:lstStyle>
            <a:lvl1pPr>
              <a:lnSpc>
                <a:spcPct val="70000"/>
              </a:lnSpc>
              <a:defRPr sz="15000" spc="-300">
                <a:solidFill>
                  <a:srgbClr val="FFFFFF"/>
                </a:solidFill>
                <a:latin typeface="+mn-lt"/>
                <a:ea typeface="+mn-ea"/>
                <a:cs typeface="+mn-cs"/>
                <a:sym typeface="Founders Grotesk Semibold"/>
              </a:defRPr>
            </a:lvl1pPr>
          </a:lstStyle>
          <a:p>
            <a:r>
              <a:t>Titre de la présentation</a:t>
            </a:r>
          </a:p>
        </p:txBody>
      </p:sp>
      <p:sp>
        <p:nvSpPr>
          <p:cNvPr id="30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utre titre et ph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520524404_2582x1617.jpg"/>
          <p:cNvSpPr>
            <a:spLocks noGrp="1"/>
          </p:cNvSpPr>
          <p:nvPr>
            <p:ph type="pic" idx="21"/>
          </p:nvPr>
        </p:nvSpPr>
        <p:spPr>
          <a:xfrm>
            <a:off x="9626600" y="-1"/>
            <a:ext cx="21901492" cy="13716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8" name="Ligne"/>
          <p:cNvSpPr/>
          <p:nvPr/>
        </p:nvSpPr>
        <p:spPr>
          <a:xfrm>
            <a:off x="635000" y="12192000"/>
            <a:ext cx="23114000" cy="0"/>
          </a:xfrm>
          <a:prstGeom prst="line">
            <a:avLst/>
          </a:prstGeom>
          <a:ln w="38100">
            <a:solidFill>
              <a:schemeClr val="accent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spcBef>
                <a:spcPts val="0"/>
              </a:spcBef>
              <a:tabLst/>
              <a:defRPr b="1" cap="all" spc="156">
                <a:solidFill>
                  <a:srgbClr val="FFFFFF"/>
                </a:solidFill>
                <a:latin typeface="Founders Grotesk Cond Bold"/>
                <a:ea typeface="Founders Grotesk Cond Bold"/>
                <a:cs typeface="Founders Grotesk Cond Bold"/>
                <a:sym typeface="Founders Grotesk Condensed"/>
              </a:defRPr>
            </a:pPr>
            <a:endParaRPr/>
          </a:p>
        </p:txBody>
      </p:sp>
      <p:sp>
        <p:nvSpPr>
          <p:cNvPr id="39" name="Ligne"/>
          <p:cNvSpPr/>
          <p:nvPr/>
        </p:nvSpPr>
        <p:spPr>
          <a:xfrm>
            <a:off x="639142" y="692907"/>
            <a:ext cx="23114001" cy="1"/>
          </a:xfrm>
          <a:prstGeom prst="line">
            <a:avLst/>
          </a:prstGeom>
          <a:ln w="114300">
            <a:solidFill>
              <a:schemeClr val="accent4"/>
            </a:solidFill>
            <a:miter lim="400000"/>
          </a:ln>
        </p:spPr>
        <p:txBody>
          <a:bodyPr lIns="0" tIns="0" rIns="0" bIns="0" anchor="ctr"/>
          <a:lstStyle/>
          <a:p>
            <a:pPr>
              <a:spcBef>
                <a:spcPts val="0"/>
              </a:spcBef>
              <a:tabLst/>
              <a:defRPr b="1" cap="all" spc="156">
                <a:solidFill>
                  <a:srgbClr val="FFFFFF"/>
                </a:solidFill>
                <a:latin typeface="Founders Grotesk Cond Bold"/>
                <a:ea typeface="Founders Grotesk Cond Bold"/>
                <a:cs typeface="Founders Grotesk Cond Bold"/>
                <a:sym typeface="Founders Grotesk Condensed"/>
              </a:defRPr>
            </a:pPr>
            <a:endParaRPr/>
          </a:p>
        </p:txBody>
      </p:sp>
      <p:sp>
        <p:nvSpPr>
          <p:cNvPr id="40" name="Auteur et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571500" y="12269258"/>
            <a:ext cx="11049000" cy="555245"/>
          </a:xfrm>
          <a:prstGeom prst="rect">
            <a:avLst/>
          </a:prstGeom>
        </p:spPr>
        <p:txBody>
          <a:bodyPr/>
          <a:lstStyle>
            <a:lvl1pPr defTabSz="825500">
              <a:lnSpc>
                <a:spcPct val="100000"/>
              </a:lnSpc>
              <a:tabLst/>
              <a:defRPr sz="2800" b="1" cap="all" spc="168">
                <a:solidFill>
                  <a:schemeClr val="accent1"/>
                </a:solidFill>
                <a:latin typeface="Founders Grotesk Cond Bold"/>
                <a:ea typeface="Founders Grotesk Cond Bold"/>
                <a:cs typeface="Founders Grotesk Cond Bold"/>
                <a:sym typeface="Founders Grotesk Condensed"/>
              </a:defRPr>
            </a:lvl1pPr>
          </a:lstStyle>
          <a:p>
            <a:r>
              <a:t>Auteur et date</a:t>
            </a:r>
          </a:p>
        </p:txBody>
      </p:sp>
      <p:sp>
        <p:nvSpPr>
          <p:cNvPr id="41" name="Titre de diapositive"/>
          <p:cNvSpPr txBox="1">
            <a:spLocks noGrp="1"/>
          </p:cNvSpPr>
          <p:nvPr>
            <p:ph type="title" hasCustomPrompt="1"/>
          </p:nvPr>
        </p:nvSpPr>
        <p:spPr>
          <a:xfrm>
            <a:off x="571500" y="4770137"/>
            <a:ext cx="11049000" cy="7036978"/>
          </a:xfrm>
          <a:prstGeom prst="rect">
            <a:avLst/>
          </a:prstGeom>
        </p:spPr>
        <p:txBody>
          <a:bodyPr/>
          <a:lstStyle>
            <a:lvl1pPr>
              <a:defRPr sz="15000" spc="-300">
                <a:solidFill>
                  <a:schemeClr val="accent1"/>
                </a:solidFill>
                <a:latin typeface="+mn-lt"/>
                <a:ea typeface="+mn-ea"/>
                <a:cs typeface="+mn-cs"/>
                <a:sym typeface="Founders Grotesk Semibold"/>
              </a:defRPr>
            </a:lvl1pPr>
          </a:lstStyle>
          <a:p>
            <a:r>
              <a:t>Titre de diapositive</a:t>
            </a:r>
          </a:p>
        </p:txBody>
      </p:sp>
      <p:sp>
        <p:nvSpPr>
          <p:cNvPr id="42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et puce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Ligne"/>
          <p:cNvSpPr/>
          <p:nvPr/>
        </p:nvSpPr>
        <p:spPr>
          <a:xfrm>
            <a:off x="635000" y="12192000"/>
            <a:ext cx="23114000" cy="0"/>
          </a:xfrm>
          <a:prstGeom prst="line">
            <a:avLst/>
          </a:prstGeom>
          <a:ln w="38100">
            <a:solidFill>
              <a:schemeClr val="accent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spcBef>
                <a:spcPts val="0"/>
              </a:spcBef>
              <a:tabLst/>
              <a:defRPr b="1" cap="all" spc="156">
                <a:solidFill>
                  <a:srgbClr val="FFFFFF"/>
                </a:solidFill>
                <a:latin typeface="Founders Grotesk Cond Bold"/>
                <a:ea typeface="Founders Grotesk Cond Bold"/>
                <a:cs typeface="Founders Grotesk Cond Bold"/>
                <a:sym typeface="Founders Grotesk Condensed"/>
              </a:defRPr>
            </a:pPr>
            <a:endParaRPr/>
          </a:p>
        </p:txBody>
      </p:sp>
      <p:sp>
        <p:nvSpPr>
          <p:cNvPr id="50" name="Ligne"/>
          <p:cNvSpPr/>
          <p:nvPr/>
        </p:nvSpPr>
        <p:spPr>
          <a:xfrm>
            <a:off x="639142" y="692907"/>
            <a:ext cx="23114001" cy="1"/>
          </a:xfrm>
          <a:prstGeom prst="line">
            <a:avLst/>
          </a:prstGeom>
          <a:ln w="114300">
            <a:solidFill>
              <a:schemeClr val="accent4"/>
            </a:solidFill>
            <a:miter lim="400000"/>
          </a:ln>
        </p:spPr>
        <p:txBody>
          <a:bodyPr lIns="0" tIns="0" rIns="0" bIns="0" anchor="ctr"/>
          <a:lstStyle/>
          <a:p>
            <a:pPr>
              <a:spcBef>
                <a:spcPts val="0"/>
              </a:spcBef>
              <a:tabLst/>
              <a:defRPr b="1" cap="all" spc="156">
                <a:solidFill>
                  <a:srgbClr val="FFFFFF"/>
                </a:solidFill>
                <a:latin typeface="Founders Grotesk Cond Bold"/>
                <a:ea typeface="Founders Grotesk Cond Bold"/>
                <a:cs typeface="Founders Grotesk Cond Bold"/>
                <a:sym typeface="Founders Grotesk Condensed"/>
              </a:defRPr>
            </a:pPr>
            <a:endParaRPr/>
          </a:p>
        </p:txBody>
      </p:sp>
      <p:sp>
        <p:nvSpPr>
          <p:cNvPr id="51" name="Auteur et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571500" y="12269258"/>
            <a:ext cx="23241000" cy="555245"/>
          </a:xfrm>
          <a:prstGeom prst="rect">
            <a:avLst/>
          </a:prstGeom>
        </p:spPr>
        <p:txBody>
          <a:bodyPr/>
          <a:lstStyle>
            <a:lvl1pPr defTabSz="825500">
              <a:lnSpc>
                <a:spcPct val="100000"/>
              </a:lnSpc>
              <a:tabLst/>
              <a:defRPr sz="2800" b="1" cap="all" spc="168">
                <a:solidFill>
                  <a:schemeClr val="accent1"/>
                </a:solidFill>
                <a:latin typeface="Founders Grotesk Cond Bold"/>
                <a:ea typeface="Founders Grotesk Cond Bold"/>
                <a:cs typeface="Founders Grotesk Cond Bold"/>
                <a:sym typeface="Founders Grotesk Condensed"/>
              </a:defRPr>
            </a:lvl1pPr>
          </a:lstStyle>
          <a:p>
            <a:r>
              <a:t>Auteur et date</a:t>
            </a:r>
          </a:p>
        </p:txBody>
      </p:sp>
      <p:sp>
        <p:nvSpPr>
          <p:cNvPr id="52" name="Texte niveau 1…"/>
          <p:cNvSpPr txBox="1">
            <a:spLocks noGrp="1"/>
          </p:cNvSpPr>
          <p:nvPr>
            <p:ph type="body" idx="1" hasCustomPrompt="1"/>
          </p:nvPr>
        </p:nvSpPr>
        <p:spPr>
          <a:xfrm>
            <a:off x="571500" y="3904441"/>
            <a:ext cx="23241000" cy="7697009"/>
          </a:xfrm>
          <a:prstGeom prst="rect">
            <a:avLst/>
          </a:prstGeom>
        </p:spPr>
        <p:txBody>
          <a:bodyPr/>
          <a:lstStyle>
            <a:lvl1pPr marL="457200" indent="-457200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tabLst/>
              <a:defRPr sz="4200" spc="-42">
                <a:solidFill>
                  <a:srgbClr val="000000"/>
                </a:solidFill>
                <a:latin typeface="Founders Grotesk Text Regular"/>
                <a:ea typeface="Founders Grotesk Text Regular"/>
                <a:cs typeface="Founders Grotesk Text Regular"/>
                <a:sym typeface="Founders Grotesk Text"/>
              </a:defRPr>
            </a:lvl1pPr>
            <a:lvl2pPr marL="914400" indent="-457200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tabLst/>
              <a:defRPr sz="4200" spc="-42">
                <a:solidFill>
                  <a:srgbClr val="000000"/>
                </a:solidFill>
                <a:latin typeface="Founders Grotesk Text Regular"/>
                <a:ea typeface="Founders Grotesk Text Regular"/>
                <a:cs typeface="Founders Grotesk Text Regular"/>
                <a:sym typeface="Founders Grotesk Text"/>
              </a:defRPr>
            </a:lvl2pPr>
            <a:lvl3pPr marL="1371600" indent="-457200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tabLst/>
              <a:defRPr sz="4200" spc="-42">
                <a:solidFill>
                  <a:srgbClr val="000000"/>
                </a:solidFill>
                <a:latin typeface="Founders Grotesk Text Regular"/>
                <a:ea typeface="Founders Grotesk Text Regular"/>
                <a:cs typeface="Founders Grotesk Text Regular"/>
                <a:sym typeface="Founders Grotesk Text"/>
              </a:defRPr>
            </a:lvl3pPr>
            <a:lvl4pPr marL="1828800" indent="-457200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tabLst/>
              <a:defRPr sz="4200" spc="-42">
                <a:solidFill>
                  <a:srgbClr val="000000"/>
                </a:solidFill>
                <a:latin typeface="Founders Grotesk Text Regular"/>
                <a:ea typeface="Founders Grotesk Text Regular"/>
                <a:cs typeface="Founders Grotesk Text Regular"/>
                <a:sym typeface="Founders Grotesk Text"/>
              </a:defRPr>
            </a:lvl4pPr>
            <a:lvl5pPr marL="2286000" indent="-457200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tabLst/>
              <a:defRPr sz="4200" spc="-42">
                <a:solidFill>
                  <a:srgbClr val="000000"/>
                </a:solidFill>
                <a:latin typeface="Founders Grotesk Text Regular"/>
                <a:ea typeface="Founders Grotesk Text Regular"/>
                <a:cs typeface="Founders Grotesk Text Regular"/>
                <a:sym typeface="Founders Grotesk Text"/>
              </a:defRPr>
            </a:lvl5pPr>
          </a:lstStyle>
          <a:p>
            <a:r>
              <a:t>Texte de puce de diapositive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Titre de diapositive"/>
          <p:cNvSpPr txBox="1">
            <a:spLocks noGrp="1"/>
          </p:cNvSpPr>
          <p:nvPr>
            <p:ph type="title" hasCustomPrompt="1"/>
          </p:nvPr>
        </p:nvSpPr>
        <p:spPr>
          <a:xfrm>
            <a:off x="571500" y="652482"/>
            <a:ext cx="23241000" cy="1951018"/>
          </a:xfrm>
          <a:prstGeom prst="rect">
            <a:avLst/>
          </a:prstGeom>
        </p:spPr>
        <p:txBody>
          <a:bodyPr/>
          <a:lstStyle>
            <a:lvl1pPr>
              <a:lnSpc>
                <a:spcPct val="60000"/>
              </a:lnSpc>
              <a:defRPr sz="12000" spc="-239">
                <a:solidFill>
                  <a:schemeClr val="accent1"/>
                </a:solidFill>
                <a:latin typeface="+mn-lt"/>
                <a:ea typeface="+mn-ea"/>
                <a:cs typeface="+mn-cs"/>
                <a:sym typeface="Founders Grotesk Semibold"/>
              </a:defRPr>
            </a:lvl1pPr>
          </a:lstStyle>
          <a:p>
            <a:r>
              <a:t>Titre de diapositive</a:t>
            </a:r>
          </a:p>
        </p:txBody>
      </p:sp>
      <p:sp>
        <p:nvSpPr>
          <p:cNvPr id="54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23436122" y="12268199"/>
            <a:ext cx="371756" cy="55524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uce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Ligne"/>
          <p:cNvSpPr/>
          <p:nvPr/>
        </p:nvSpPr>
        <p:spPr>
          <a:xfrm>
            <a:off x="635000" y="12192000"/>
            <a:ext cx="23118143" cy="0"/>
          </a:xfrm>
          <a:prstGeom prst="line">
            <a:avLst/>
          </a:prstGeom>
          <a:ln w="38100">
            <a:solidFill>
              <a:schemeClr val="accent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spcBef>
                <a:spcPts val="0"/>
              </a:spcBef>
              <a:tabLst/>
              <a:defRPr b="1" cap="all" spc="156">
                <a:solidFill>
                  <a:srgbClr val="FFFFFF"/>
                </a:solidFill>
                <a:latin typeface="Founders Grotesk Cond Bold"/>
                <a:ea typeface="Founders Grotesk Cond Bold"/>
                <a:cs typeface="Founders Grotesk Cond Bold"/>
                <a:sym typeface="Founders Grotesk Condensed"/>
              </a:defRPr>
            </a:pPr>
            <a:endParaRPr/>
          </a:p>
        </p:txBody>
      </p:sp>
      <p:sp>
        <p:nvSpPr>
          <p:cNvPr id="62" name="Ligne"/>
          <p:cNvSpPr/>
          <p:nvPr/>
        </p:nvSpPr>
        <p:spPr>
          <a:xfrm>
            <a:off x="639142" y="692907"/>
            <a:ext cx="23114001" cy="1"/>
          </a:xfrm>
          <a:prstGeom prst="line">
            <a:avLst/>
          </a:prstGeom>
          <a:ln w="114300">
            <a:solidFill>
              <a:schemeClr val="accent4"/>
            </a:solidFill>
            <a:miter lim="400000"/>
          </a:ln>
        </p:spPr>
        <p:txBody>
          <a:bodyPr lIns="0" tIns="0" rIns="0" bIns="0" anchor="ctr"/>
          <a:lstStyle/>
          <a:p>
            <a:pPr>
              <a:spcBef>
                <a:spcPts val="0"/>
              </a:spcBef>
              <a:tabLst/>
              <a:defRPr b="1" cap="all" spc="156">
                <a:solidFill>
                  <a:srgbClr val="FFFFFF"/>
                </a:solidFill>
                <a:latin typeface="Founders Grotesk Cond Bold"/>
                <a:ea typeface="Founders Grotesk Cond Bold"/>
                <a:cs typeface="Founders Grotesk Cond Bold"/>
                <a:sym typeface="Founders Grotesk Condensed"/>
              </a:defRPr>
            </a:pPr>
            <a:endParaRPr/>
          </a:p>
        </p:txBody>
      </p:sp>
      <p:sp>
        <p:nvSpPr>
          <p:cNvPr id="63" name="Texte niveau 1…"/>
          <p:cNvSpPr txBox="1">
            <a:spLocks noGrp="1"/>
          </p:cNvSpPr>
          <p:nvPr>
            <p:ph type="body" idx="1" hasCustomPrompt="1"/>
          </p:nvPr>
        </p:nvSpPr>
        <p:spPr>
          <a:xfrm>
            <a:off x="571500" y="3898900"/>
            <a:ext cx="23241000" cy="7696200"/>
          </a:xfrm>
          <a:prstGeom prst="rect">
            <a:avLst/>
          </a:prstGeom>
        </p:spPr>
        <p:txBody>
          <a:bodyPr numCol="2" spcCol="1162050"/>
          <a:lstStyle>
            <a:lvl1pPr marL="457200" indent="-457200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tabLst/>
              <a:defRPr sz="4200" spc="-42">
                <a:solidFill>
                  <a:srgbClr val="000000"/>
                </a:solidFill>
                <a:latin typeface="Founders Grotesk Text Regular"/>
                <a:ea typeface="Founders Grotesk Text Regular"/>
                <a:cs typeface="Founders Grotesk Text Regular"/>
                <a:sym typeface="Founders Grotesk Text"/>
              </a:defRPr>
            </a:lvl1pPr>
            <a:lvl2pPr marL="914400" indent="-457200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tabLst/>
              <a:defRPr sz="4200" spc="-42">
                <a:solidFill>
                  <a:srgbClr val="000000"/>
                </a:solidFill>
                <a:latin typeface="Founders Grotesk Text Regular"/>
                <a:ea typeface="Founders Grotesk Text Regular"/>
                <a:cs typeface="Founders Grotesk Text Regular"/>
                <a:sym typeface="Founders Grotesk Text"/>
              </a:defRPr>
            </a:lvl2pPr>
            <a:lvl3pPr marL="1371600" indent="-457200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tabLst/>
              <a:defRPr sz="4200" spc="-42">
                <a:solidFill>
                  <a:srgbClr val="000000"/>
                </a:solidFill>
                <a:latin typeface="Founders Grotesk Text Regular"/>
                <a:ea typeface="Founders Grotesk Text Regular"/>
                <a:cs typeface="Founders Grotesk Text Regular"/>
                <a:sym typeface="Founders Grotesk Text"/>
              </a:defRPr>
            </a:lvl3pPr>
            <a:lvl4pPr marL="1828800" indent="-457200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tabLst/>
              <a:defRPr sz="4200" spc="-42">
                <a:solidFill>
                  <a:srgbClr val="000000"/>
                </a:solidFill>
                <a:latin typeface="Founders Grotesk Text Regular"/>
                <a:ea typeface="Founders Grotesk Text Regular"/>
                <a:cs typeface="Founders Grotesk Text Regular"/>
                <a:sym typeface="Founders Grotesk Text"/>
              </a:defRPr>
            </a:lvl4pPr>
            <a:lvl5pPr marL="2286000" indent="-457200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tabLst/>
              <a:defRPr sz="4200" spc="-42">
                <a:solidFill>
                  <a:srgbClr val="000000"/>
                </a:solidFill>
                <a:latin typeface="Founders Grotesk Text Regular"/>
                <a:ea typeface="Founders Grotesk Text Regular"/>
                <a:cs typeface="Founders Grotesk Text Regular"/>
                <a:sym typeface="Founders Grotesk Text"/>
              </a:defRPr>
            </a:lvl5pPr>
          </a:lstStyle>
          <a:p>
            <a:r>
              <a:t>Texte de puce de diapositive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4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, puces et ph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ous-titre de diapositiv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3157200" y="1852248"/>
            <a:ext cx="10256838" cy="1310641"/>
          </a:xfrm>
          <a:prstGeom prst="rect">
            <a:avLst/>
          </a:prstGeom>
        </p:spPr>
        <p:txBody>
          <a:bodyPr anchor="ctr"/>
          <a:lstStyle>
            <a:lvl1pPr defTabSz="817244">
              <a:lnSpc>
                <a:spcPct val="80000"/>
              </a:lnSpc>
              <a:tabLst/>
              <a:defRPr sz="7919" spc="-79">
                <a:solidFill>
                  <a:schemeClr val="accent1"/>
                </a:solidFill>
                <a:latin typeface="Founders Grotesk Regular"/>
                <a:ea typeface="Founders Grotesk Regular"/>
                <a:cs typeface="Founders Grotesk Regular"/>
                <a:sym typeface="Founders Grotesk"/>
              </a:defRPr>
            </a:lvl1pPr>
          </a:lstStyle>
          <a:p>
            <a:r>
              <a:t>Sous-titre de diapositive</a:t>
            </a:r>
          </a:p>
        </p:txBody>
      </p:sp>
      <p:sp>
        <p:nvSpPr>
          <p:cNvPr id="72" name="683033896_1440x1778.jpg"/>
          <p:cNvSpPr>
            <a:spLocks noGrp="1"/>
          </p:cNvSpPr>
          <p:nvPr>
            <p:ph type="pic" idx="22"/>
          </p:nvPr>
        </p:nvSpPr>
        <p:spPr>
          <a:xfrm>
            <a:off x="0" y="-671784"/>
            <a:ext cx="12196747" cy="1505959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3" name="Ligne"/>
          <p:cNvSpPr/>
          <p:nvPr/>
        </p:nvSpPr>
        <p:spPr>
          <a:xfrm>
            <a:off x="635000" y="12192000"/>
            <a:ext cx="23114000" cy="0"/>
          </a:xfrm>
          <a:prstGeom prst="line">
            <a:avLst/>
          </a:prstGeom>
          <a:ln w="38100">
            <a:solidFill>
              <a:schemeClr val="accent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spcBef>
                <a:spcPts val="0"/>
              </a:spcBef>
              <a:tabLst/>
              <a:defRPr b="1" cap="all" spc="156">
                <a:solidFill>
                  <a:srgbClr val="FFFFFF"/>
                </a:solidFill>
                <a:latin typeface="Founders Grotesk Cond Bold"/>
                <a:ea typeface="Founders Grotesk Cond Bold"/>
                <a:cs typeface="Founders Grotesk Cond Bold"/>
                <a:sym typeface="Founders Grotesk Condensed"/>
              </a:defRPr>
            </a:pPr>
            <a:endParaRPr/>
          </a:p>
        </p:txBody>
      </p:sp>
      <p:sp>
        <p:nvSpPr>
          <p:cNvPr id="74" name="Ligne"/>
          <p:cNvSpPr/>
          <p:nvPr/>
        </p:nvSpPr>
        <p:spPr>
          <a:xfrm>
            <a:off x="639142" y="692907"/>
            <a:ext cx="23114001" cy="1"/>
          </a:xfrm>
          <a:prstGeom prst="line">
            <a:avLst/>
          </a:prstGeom>
          <a:ln w="114300">
            <a:solidFill>
              <a:schemeClr val="accent4"/>
            </a:solidFill>
            <a:miter lim="400000"/>
          </a:ln>
        </p:spPr>
        <p:txBody>
          <a:bodyPr lIns="0" tIns="0" rIns="0" bIns="0" anchor="ctr"/>
          <a:lstStyle/>
          <a:p>
            <a:pPr>
              <a:spcBef>
                <a:spcPts val="0"/>
              </a:spcBef>
              <a:tabLst/>
              <a:defRPr b="1" cap="all" spc="156">
                <a:solidFill>
                  <a:srgbClr val="FFFFFF"/>
                </a:solidFill>
                <a:latin typeface="Founders Grotesk Cond Bold"/>
                <a:ea typeface="Founders Grotesk Cond Bold"/>
                <a:cs typeface="Founders Grotesk Cond Bold"/>
                <a:sym typeface="Founders Grotesk Condensed"/>
              </a:defRPr>
            </a:pPr>
            <a:endParaRPr/>
          </a:p>
        </p:txBody>
      </p:sp>
      <p:sp>
        <p:nvSpPr>
          <p:cNvPr id="75" name="Titre de diapositive"/>
          <p:cNvSpPr txBox="1">
            <a:spLocks noGrp="1"/>
          </p:cNvSpPr>
          <p:nvPr>
            <p:ph type="title" hasCustomPrompt="1"/>
          </p:nvPr>
        </p:nvSpPr>
        <p:spPr>
          <a:xfrm>
            <a:off x="13157200" y="864810"/>
            <a:ext cx="10256838" cy="1308101"/>
          </a:xfrm>
          <a:prstGeom prst="rect">
            <a:avLst/>
          </a:prstGeom>
        </p:spPr>
        <p:txBody>
          <a:bodyPr anchor="b"/>
          <a:lstStyle>
            <a:lvl1pPr>
              <a:defRPr spc="0">
                <a:solidFill>
                  <a:schemeClr val="accent1"/>
                </a:solidFill>
                <a:latin typeface="+mn-lt"/>
                <a:ea typeface="+mn-ea"/>
                <a:cs typeface="+mn-cs"/>
                <a:sym typeface="Founders Grotesk Semibold"/>
              </a:defRPr>
            </a:lvl1pPr>
          </a:lstStyle>
          <a:p>
            <a:r>
              <a:t>Titre de diapositive </a:t>
            </a:r>
          </a:p>
        </p:txBody>
      </p:sp>
      <p:sp>
        <p:nvSpPr>
          <p:cNvPr id="76" name="Texte niveau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3157200" y="3904441"/>
            <a:ext cx="10256838" cy="7303309"/>
          </a:xfrm>
          <a:prstGeom prst="rect">
            <a:avLst/>
          </a:prstGeom>
        </p:spPr>
        <p:txBody>
          <a:bodyPr/>
          <a:lstStyle>
            <a:lvl1pPr marL="457200" indent="-457200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tabLst/>
              <a:defRPr sz="4200" spc="-42">
                <a:solidFill>
                  <a:srgbClr val="000000"/>
                </a:solidFill>
                <a:latin typeface="Founders Grotesk Text Regular"/>
                <a:ea typeface="Founders Grotesk Text Regular"/>
                <a:cs typeface="Founders Grotesk Text Regular"/>
                <a:sym typeface="Founders Grotesk Text"/>
              </a:defRPr>
            </a:lvl1pPr>
            <a:lvl2pPr marL="914400" indent="-457200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tabLst/>
              <a:defRPr sz="4200" spc="-42">
                <a:solidFill>
                  <a:srgbClr val="000000"/>
                </a:solidFill>
                <a:latin typeface="Founders Grotesk Text Regular"/>
                <a:ea typeface="Founders Grotesk Text Regular"/>
                <a:cs typeface="Founders Grotesk Text Regular"/>
                <a:sym typeface="Founders Grotesk Text"/>
              </a:defRPr>
            </a:lvl2pPr>
            <a:lvl3pPr marL="1371600" indent="-457200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tabLst/>
              <a:defRPr sz="4200" spc="-42">
                <a:solidFill>
                  <a:srgbClr val="000000"/>
                </a:solidFill>
                <a:latin typeface="Founders Grotesk Text Regular"/>
                <a:ea typeface="Founders Grotesk Text Regular"/>
                <a:cs typeface="Founders Grotesk Text Regular"/>
                <a:sym typeface="Founders Grotesk Text"/>
              </a:defRPr>
            </a:lvl3pPr>
            <a:lvl4pPr marL="1828800" indent="-457200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tabLst/>
              <a:defRPr sz="4200" spc="-42">
                <a:solidFill>
                  <a:srgbClr val="000000"/>
                </a:solidFill>
                <a:latin typeface="Founders Grotesk Text Regular"/>
                <a:ea typeface="Founders Grotesk Text Regular"/>
                <a:cs typeface="Founders Grotesk Text Regular"/>
                <a:sym typeface="Founders Grotesk Text"/>
              </a:defRPr>
            </a:lvl4pPr>
            <a:lvl5pPr marL="2286000" indent="-457200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tabLst/>
              <a:defRPr sz="4200" spc="-42">
                <a:solidFill>
                  <a:srgbClr val="000000"/>
                </a:solidFill>
                <a:latin typeface="Founders Grotesk Text Regular"/>
                <a:ea typeface="Founders Grotesk Text Regular"/>
                <a:cs typeface="Founders Grotesk Text Regular"/>
                <a:sym typeface="Founders Grotesk Text"/>
              </a:defRPr>
            </a:lvl5pPr>
          </a:lstStyle>
          <a:p>
            <a:r>
              <a:t>Texte de puce de diapositive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7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">
    <p:bg>
      <p:bgPr>
        <a:solidFill>
          <a:schemeClr val="accent3">
            <a:hueOff val="513816"/>
            <a:satOff val="9467"/>
            <a:lumOff val="17481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Ligne"/>
          <p:cNvSpPr/>
          <p:nvPr/>
        </p:nvSpPr>
        <p:spPr>
          <a:xfrm>
            <a:off x="635000" y="12192000"/>
            <a:ext cx="23114000" cy="0"/>
          </a:xfrm>
          <a:prstGeom prst="line">
            <a:avLst/>
          </a:prstGeom>
          <a:ln w="38100">
            <a:solidFill>
              <a:schemeClr val="accent1"/>
            </a:solidFill>
            <a:miter lim="400000"/>
          </a:ln>
        </p:spPr>
        <p:txBody>
          <a:bodyPr lIns="0" tIns="0" rIns="0" bIns="0" anchor="ctr"/>
          <a:lstStyle/>
          <a:p>
            <a:pPr>
              <a:spcBef>
                <a:spcPts val="0"/>
              </a:spcBef>
              <a:tabLst/>
              <a:defRPr b="1" cap="all" spc="156">
                <a:solidFill>
                  <a:srgbClr val="FFFFFF"/>
                </a:solidFill>
                <a:latin typeface="Founders Grotesk Cond Bold"/>
                <a:ea typeface="Founders Grotesk Cond Bold"/>
                <a:cs typeface="Founders Grotesk Cond Bold"/>
                <a:sym typeface="Founders Grotesk Condensed"/>
              </a:defRPr>
            </a:pPr>
            <a:endParaRPr/>
          </a:p>
        </p:txBody>
      </p:sp>
      <p:sp>
        <p:nvSpPr>
          <p:cNvPr id="85" name="Ligne"/>
          <p:cNvSpPr/>
          <p:nvPr/>
        </p:nvSpPr>
        <p:spPr>
          <a:xfrm>
            <a:off x="635000" y="9443335"/>
            <a:ext cx="23114000" cy="1"/>
          </a:xfrm>
          <a:prstGeom prst="line">
            <a:avLst/>
          </a:prstGeom>
          <a:ln w="114300">
            <a:solidFill>
              <a:schemeClr val="accent1"/>
            </a:solidFill>
            <a:miter lim="400000"/>
          </a:ln>
        </p:spPr>
        <p:txBody>
          <a:bodyPr lIns="0" tIns="0" rIns="0" bIns="0" anchor="ctr"/>
          <a:lstStyle/>
          <a:p>
            <a:pPr>
              <a:spcBef>
                <a:spcPts val="0"/>
              </a:spcBef>
              <a:tabLst/>
              <a:defRPr b="1" cap="all" spc="156">
                <a:solidFill>
                  <a:srgbClr val="FFFFFF"/>
                </a:solidFill>
                <a:latin typeface="Founders Grotesk Cond Bold"/>
                <a:ea typeface="Founders Grotesk Cond Bold"/>
                <a:cs typeface="Founders Grotesk Cond Bold"/>
                <a:sym typeface="Founders Grotesk Condensed"/>
              </a:defRPr>
            </a:pPr>
            <a:endParaRPr/>
          </a:p>
        </p:txBody>
      </p:sp>
      <p:sp>
        <p:nvSpPr>
          <p:cNvPr id="86" name="Titre de section"/>
          <p:cNvSpPr txBox="1">
            <a:spLocks noGrp="1"/>
          </p:cNvSpPr>
          <p:nvPr>
            <p:ph type="title" hasCustomPrompt="1"/>
          </p:nvPr>
        </p:nvSpPr>
        <p:spPr>
          <a:xfrm>
            <a:off x="571500" y="9530979"/>
            <a:ext cx="23241000" cy="2019301"/>
          </a:xfrm>
          <a:prstGeom prst="rect">
            <a:avLst/>
          </a:prstGeom>
        </p:spPr>
        <p:txBody>
          <a:bodyPr anchor="b"/>
          <a:lstStyle>
            <a:lvl1pPr>
              <a:lnSpc>
                <a:spcPct val="70000"/>
              </a:lnSpc>
              <a:defRPr sz="15000" spc="-300">
                <a:solidFill>
                  <a:schemeClr val="accent1"/>
                </a:solidFill>
                <a:latin typeface="+mn-lt"/>
                <a:ea typeface="+mn-ea"/>
                <a:cs typeface="+mn-cs"/>
                <a:sym typeface="Founders Grotesk Semibold"/>
              </a:defRPr>
            </a:lvl1pPr>
          </a:lstStyle>
          <a:p>
            <a:r>
              <a:t>Titre de section</a:t>
            </a:r>
          </a:p>
        </p:txBody>
      </p:sp>
      <p:sp>
        <p:nvSpPr>
          <p:cNvPr id="87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seulem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Ligne"/>
          <p:cNvSpPr/>
          <p:nvPr/>
        </p:nvSpPr>
        <p:spPr>
          <a:xfrm>
            <a:off x="635000" y="12192000"/>
            <a:ext cx="23114000" cy="0"/>
          </a:xfrm>
          <a:prstGeom prst="line">
            <a:avLst/>
          </a:prstGeom>
          <a:ln w="38100">
            <a:solidFill>
              <a:schemeClr val="accent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spcBef>
                <a:spcPts val="0"/>
              </a:spcBef>
              <a:tabLst/>
              <a:defRPr b="1" cap="all" spc="156">
                <a:solidFill>
                  <a:srgbClr val="FFFFFF"/>
                </a:solidFill>
                <a:latin typeface="Founders Grotesk Cond Bold"/>
                <a:ea typeface="Founders Grotesk Cond Bold"/>
                <a:cs typeface="Founders Grotesk Cond Bold"/>
                <a:sym typeface="Founders Grotesk Condensed"/>
              </a:defRPr>
            </a:pPr>
            <a:endParaRPr/>
          </a:p>
        </p:txBody>
      </p:sp>
      <p:sp>
        <p:nvSpPr>
          <p:cNvPr id="95" name="Ligne"/>
          <p:cNvSpPr/>
          <p:nvPr/>
        </p:nvSpPr>
        <p:spPr>
          <a:xfrm>
            <a:off x="639142" y="692907"/>
            <a:ext cx="23114001" cy="1"/>
          </a:xfrm>
          <a:prstGeom prst="line">
            <a:avLst/>
          </a:prstGeom>
          <a:ln w="114300">
            <a:solidFill>
              <a:schemeClr val="accent4"/>
            </a:solidFill>
            <a:miter lim="400000"/>
          </a:ln>
        </p:spPr>
        <p:txBody>
          <a:bodyPr lIns="0" tIns="0" rIns="0" bIns="0" anchor="ctr"/>
          <a:lstStyle/>
          <a:p>
            <a:pPr>
              <a:spcBef>
                <a:spcPts val="0"/>
              </a:spcBef>
              <a:tabLst/>
              <a:defRPr b="1" cap="all" spc="156">
                <a:solidFill>
                  <a:srgbClr val="FFFFFF"/>
                </a:solidFill>
                <a:latin typeface="Founders Grotesk Cond Bold"/>
                <a:ea typeface="Founders Grotesk Cond Bold"/>
                <a:cs typeface="Founders Grotesk Cond Bold"/>
                <a:sym typeface="Founders Grotesk Condensed"/>
              </a:defRPr>
            </a:pPr>
            <a:endParaRPr/>
          </a:p>
        </p:txBody>
      </p:sp>
      <p:sp>
        <p:nvSpPr>
          <p:cNvPr id="96" name="Titre de diapositive"/>
          <p:cNvSpPr txBox="1">
            <a:spLocks noGrp="1"/>
          </p:cNvSpPr>
          <p:nvPr>
            <p:ph type="title" hasCustomPrompt="1"/>
          </p:nvPr>
        </p:nvSpPr>
        <p:spPr>
          <a:xfrm>
            <a:off x="571500" y="715982"/>
            <a:ext cx="23241000" cy="1951018"/>
          </a:xfrm>
          <a:prstGeom prst="rect">
            <a:avLst/>
          </a:prstGeom>
        </p:spPr>
        <p:txBody>
          <a:bodyPr/>
          <a:lstStyle>
            <a:lvl1pPr>
              <a:lnSpc>
                <a:spcPct val="60000"/>
              </a:lnSpc>
              <a:defRPr sz="12000" spc="-239">
                <a:solidFill>
                  <a:schemeClr val="accent1"/>
                </a:solidFill>
                <a:latin typeface="+mn-lt"/>
                <a:ea typeface="+mn-ea"/>
                <a:cs typeface="+mn-cs"/>
                <a:sym typeface="Founders Grotesk Semibold"/>
              </a:defRPr>
            </a:lvl1pPr>
          </a:lstStyle>
          <a:p>
            <a:r>
              <a:t>Titre de diapositive </a:t>
            </a:r>
          </a:p>
        </p:txBody>
      </p:sp>
      <p:sp>
        <p:nvSpPr>
          <p:cNvPr id="97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rdre du j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re de l’ordre du jour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Titre de l’ordre du jour</a:t>
            </a:r>
          </a:p>
        </p:txBody>
      </p:sp>
      <p:sp>
        <p:nvSpPr>
          <p:cNvPr id="105" name="Texte niveau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Rubriques de l’ordre du jour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6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hueOff val="-42304"/>
            <a:satOff val="23749"/>
            <a:lumOff val="-45745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de l’ordre du jour"/>
          <p:cNvSpPr txBox="1">
            <a:spLocks noGrp="1"/>
          </p:cNvSpPr>
          <p:nvPr>
            <p:ph type="title" hasCustomPrompt="1"/>
          </p:nvPr>
        </p:nvSpPr>
        <p:spPr>
          <a:xfrm>
            <a:off x="575641" y="881082"/>
            <a:ext cx="23241001" cy="19510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Titre de l’ordre du jour</a:t>
            </a:r>
          </a:p>
        </p:txBody>
      </p:sp>
      <p:sp>
        <p:nvSpPr>
          <p:cNvPr id="3" name="Ligne"/>
          <p:cNvSpPr/>
          <p:nvPr/>
        </p:nvSpPr>
        <p:spPr>
          <a:xfrm>
            <a:off x="639142" y="692907"/>
            <a:ext cx="23114001" cy="1"/>
          </a:xfrm>
          <a:prstGeom prst="line">
            <a:avLst/>
          </a:prstGeom>
          <a:ln w="114300">
            <a:solidFill>
              <a:schemeClr val="accent4"/>
            </a:solidFill>
            <a:miter lim="400000"/>
          </a:ln>
        </p:spPr>
        <p:txBody>
          <a:bodyPr lIns="0" tIns="0" rIns="0" bIns="0" anchor="ctr"/>
          <a:lstStyle/>
          <a:p>
            <a:pPr>
              <a:spcBef>
                <a:spcPts val="0"/>
              </a:spcBef>
              <a:tabLst/>
              <a:defRPr b="1" cap="all" spc="156">
                <a:solidFill>
                  <a:srgbClr val="FFFFFF"/>
                </a:solidFill>
                <a:latin typeface="Founders Grotesk Cond Bold"/>
                <a:ea typeface="Founders Grotesk Cond Bold"/>
                <a:cs typeface="Founders Grotesk Cond Bold"/>
                <a:sym typeface="Founders Grotesk Condensed"/>
              </a:defRPr>
            </a:pPr>
            <a:endParaRPr/>
          </a:p>
        </p:txBody>
      </p:sp>
      <p:sp>
        <p:nvSpPr>
          <p:cNvPr id="4" name="Texte niveau 1…"/>
          <p:cNvSpPr txBox="1">
            <a:spLocks noGrp="1"/>
          </p:cNvSpPr>
          <p:nvPr>
            <p:ph type="body" idx="1" hasCustomPrompt="1"/>
          </p:nvPr>
        </p:nvSpPr>
        <p:spPr>
          <a:xfrm>
            <a:off x="575641" y="3276600"/>
            <a:ext cx="23241001" cy="9870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Rubriques de l’ordre du jour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23431499" y="12268199"/>
            <a:ext cx="371756" cy="55524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r" defTabSz="825500">
              <a:spcBef>
                <a:spcPts val="0"/>
              </a:spcBef>
              <a:tabLst/>
              <a:defRPr sz="2800" spc="28">
                <a:solidFill>
                  <a:srgbClr val="FFFFFF"/>
                </a:solidFill>
                <a:latin typeface="Founders Grotesk Cond Bold"/>
                <a:ea typeface="Founders Grotesk Cond Bold"/>
                <a:cs typeface="Founders Grotesk Cond Bold"/>
                <a:sym typeface="Founders Grotesk Condensed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-79" baseline="0">
          <a:solidFill>
            <a:schemeClr val="accent4"/>
          </a:solidFill>
          <a:uFillTx/>
          <a:latin typeface="Founders Grotesk Regular"/>
          <a:ea typeface="Founders Grotesk Regular"/>
          <a:cs typeface="Founders Grotesk Regular"/>
          <a:sym typeface="Founders Grotesk"/>
        </a:defRPr>
      </a:lvl1pPr>
      <a:lvl2pPr marL="0" marR="0" indent="4572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-79" baseline="0">
          <a:solidFill>
            <a:schemeClr val="accent4"/>
          </a:solidFill>
          <a:uFillTx/>
          <a:latin typeface="Founders Grotesk Regular"/>
          <a:ea typeface="Founders Grotesk Regular"/>
          <a:cs typeface="Founders Grotesk Regular"/>
          <a:sym typeface="Founders Grotesk"/>
        </a:defRPr>
      </a:lvl2pPr>
      <a:lvl3pPr marL="0" marR="0" indent="9144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-79" baseline="0">
          <a:solidFill>
            <a:schemeClr val="accent4"/>
          </a:solidFill>
          <a:uFillTx/>
          <a:latin typeface="Founders Grotesk Regular"/>
          <a:ea typeface="Founders Grotesk Regular"/>
          <a:cs typeface="Founders Grotesk Regular"/>
          <a:sym typeface="Founders Grotesk"/>
        </a:defRPr>
      </a:lvl3pPr>
      <a:lvl4pPr marL="0" marR="0" indent="13716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-79" baseline="0">
          <a:solidFill>
            <a:schemeClr val="accent4"/>
          </a:solidFill>
          <a:uFillTx/>
          <a:latin typeface="Founders Grotesk Regular"/>
          <a:ea typeface="Founders Grotesk Regular"/>
          <a:cs typeface="Founders Grotesk Regular"/>
          <a:sym typeface="Founders Grotesk"/>
        </a:defRPr>
      </a:lvl4pPr>
      <a:lvl5pPr marL="0" marR="0" indent="18288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-79" baseline="0">
          <a:solidFill>
            <a:schemeClr val="accent4"/>
          </a:solidFill>
          <a:uFillTx/>
          <a:latin typeface="Founders Grotesk Regular"/>
          <a:ea typeface="Founders Grotesk Regular"/>
          <a:cs typeface="Founders Grotesk Regular"/>
          <a:sym typeface="Founders Grotesk"/>
        </a:defRPr>
      </a:lvl5pPr>
      <a:lvl6pPr marL="0" marR="0" indent="22860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-79" baseline="0">
          <a:solidFill>
            <a:schemeClr val="accent4"/>
          </a:solidFill>
          <a:uFillTx/>
          <a:latin typeface="Founders Grotesk Regular"/>
          <a:ea typeface="Founders Grotesk Regular"/>
          <a:cs typeface="Founders Grotesk Regular"/>
          <a:sym typeface="Founders Grotesk"/>
        </a:defRPr>
      </a:lvl6pPr>
      <a:lvl7pPr marL="0" marR="0" indent="27432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-79" baseline="0">
          <a:solidFill>
            <a:schemeClr val="accent4"/>
          </a:solidFill>
          <a:uFillTx/>
          <a:latin typeface="Founders Grotesk Regular"/>
          <a:ea typeface="Founders Grotesk Regular"/>
          <a:cs typeface="Founders Grotesk Regular"/>
          <a:sym typeface="Founders Grotesk"/>
        </a:defRPr>
      </a:lvl7pPr>
      <a:lvl8pPr marL="0" marR="0" indent="32004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-79" baseline="0">
          <a:solidFill>
            <a:schemeClr val="accent4"/>
          </a:solidFill>
          <a:uFillTx/>
          <a:latin typeface="Founders Grotesk Regular"/>
          <a:ea typeface="Founders Grotesk Regular"/>
          <a:cs typeface="Founders Grotesk Regular"/>
          <a:sym typeface="Founders Grotesk"/>
        </a:defRPr>
      </a:lvl8pPr>
      <a:lvl9pPr marL="0" marR="0" indent="36576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-79" baseline="0">
          <a:solidFill>
            <a:schemeClr val="accent4"/>
          </a:solidFill>
          <a:uFillTx/>
          <a:latin typeface="Founders Grotesk Regular"/>
          <a:ea typeface="Founders Grotesk Regular"/>
          <a:cs typeface="Founders Grotesk Regular"/>
          <a:sym typeface="Founders Grotesk"/>
        </a:defRPr>
      </a:lvl9pPr>
    </p:titleStyle>
    <p:bodyStyle>
      <a:lvl1pPr marL="0" marR="0" indent="0" algn="l" defTabSz="4699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469900" algn="l"/>
        </a:tabLst>
        <a:defRPr sz="8000" b="0" i="0" u="none" strike="noStrike" cap="none" spc="0" baseline="0">
          <a:solidFill>
            <a:srgbClr val="C3CCB0"/>
          </a:solidFill>
          <a:uFillTx/>
          <a:latin typeface="+mn-lt"/>
          <a:ea typeface="+mn-ea"/>
          <a:cs typeface="+mn-cs"/>
          <a:sym typeface="Founders Grotesk Semibold"/>
        </a:defRPr>
      </a:lvl1pPr>
      <a:lvl2pPr marL="0" marR="0" indent="457200" algn="l" defTabSz="4699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469900" algn="l"/>
        </a:tabLst>
        <a:defRPr sz="8000" b="0" i="0" u="none" strike="noStrike" cap="none" spc="0" baseline="0">
          <a:solidFill>
            <a:srgbClr val="C3CCB0"/>
          </a:solidFill>
          <a:uFillTx/>
          <a:latin typeface="+mn-lt"/>
          <a:ea typeface="+mn-ea"/>
          <a:cs typeface="+mn-cs"/>
          <a:sym typeface="Founders Grotesk Semibold"/>
        </a:defRPr>
      </a:lvl2pPr>
      <a:lvl3pPr marL="0" marR="0" indent="914400" algn="l" defTabSz="4699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469900" algn="l"/>
        </a:tabLst>
        <a:defRPr sz="8000" b="0" i="0" u="none" strike="noStrike" cap="none" spc="0" baseline="0">
          <a:solidFill>
            <a:srgbClr val="C3CCB0"/>
          </a:solidFill>
          <a:uFillTx/>
          <a:latin typeface="+mn-lt"/>
          <a:ea typeface="+mn-ea"/>
          <a:cs typeface="+mn-cs"/>
          <a:sym typeface="Founders Grotesk Semibold"/>
        </a:defRPr>
      </a:lvl3pPr>
      <a:lvl4pPr marL="0" marR="0" indent="1371600" algn="l" defTabSz="4699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469900" algn="l"/>
        </a:tabLst>
        <a:defRPr sz="8000" b="0" i="0" u="none" strike="noStrike" cap="none" spc="0" baseline="0">
          <a:solidFill>
            <a:srgbClr val="C3CCB0"/>
          </a:solidFill>
          <a:uFillTx/>
          <a:latin typeface="+mn-lt"/>
          <a:ea typeface="+mn-ea"/>
          <a:cs typeface="+mn-cs"/>
          <a:sym typeface="Founders Grotesk Semibold"/>
        </a:defRPr>
      </a:lvl4pPr>
      <a:lvl5pPr marL="0" marR="0" indent="1828800" algn="l" defTabSz="4699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469900" algn="l"/>
        </a:tabLst>
        <a:defRPr sz="8000" b="0" i="0" u="none" strike="noStrike" cap="none" spc="0" baseline="0">
          <a:solidFill>
            <a:srgbClr val="C3CCB0"/>
          </a:solidFill>
          <a:uFillTx/>
          <a:latin typeface="+mn-lt"/>
          <a:ea typeface="+mn-ea"/>
          <a:cs typeface="+mn-cs"/>
          <a:sym typeface="Founders Grotesk Semibold"/>
        </a:defRPr>
      </a:lvl5pPr>
      <a:lvl6pPr marL="0" marR="0" indent="2286000" algn="l" defTabSz="4699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469900" algn="l"/>
        </a:tabLst>
        <a:defRPr sz="8000" b="0" i="0" u="none" strike="noStrike" cap="none" spc="0" baseline="0">
          <a:solidFill>
            <a:srgbClr val="C3CCB0"/>
          </a:solidFill>
          <a:uFillTx/>
          <a:latin typeface="+mn-lt"/>
          <a:ea typeface="+mn-ea"/>
          <a:cs typeface="+mn-cs"/>
          <a:sym typeface="Founders Grotesk Semibold"/>
        </a:defRPr>
      </a:lvl6pPr>
      <a:lvl7pPr marL="0" marR="0" indent="2743200" algn="l" defTabSz="4699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469900" algn="l"/>
        </a:tabLst>
        <a:defRPr sz="8000" b="0" i="0" u="none" strike="noStrike" cap="none" spc="0" baseline="0">
          <a:solidFill>
            <a:srgbClr val="C3CCB0"/>
          </a:solidFill>
          <a:uFillTx/>
          <a:latin typeface="+mn-lt"/>
          <a:ea typeface="+mn-ea"/>
          <a:cs typeface="+mn-cs"/>
          <a:sym typeface="Founders Grotesk Semibold"/>
        </a:defRPr>
      </a:lvl7pPr>
      <a:lvl8pPr marL="0" marR="0" indent="3200400" algn="l" defTabSz="4699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469900" algn="l"/>
        </a:tabLst>
        <a:defRPr sz="8000" b="0" i="0" u="none" strike="noStrike" cap="none" spc="0" baseline="0">
          <a:solidFill>
            <a:srgbClr val="C3CCB0"/>
          </a:solidFill>
          <a:uFillTx/>
          <a:latin typeface="+mn-lt"/>
          <a:ea typeface="+mn-ea"/>
          <a:cs typeface="+mn-cs"/>
          <a:sym typeface="Founders Grotesk Semibold"/>
        </a:defRPr>
      </a:lvl8pPr>
      <a:lvl9pPr marL="0" marR="0" indent="3657600" algn="l" defTabSz="4699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469900" algn="l"/>
        </a:tabLst>
        <a:defRPr sz="8000" b="0" i="0" u="none" strike="noStrike" cap="none" spc="0" baseline="0">
          <a:solidFill>
            <a:srgbClr val="C3CCB0"/>
          </a:solidFill>
          <a:uFillTx/>
          <a:latin typeface="+mn-lt"/>
          <a:ea typeface="+mn-ea"/>
          <a:cs typeface="+mn-cs"/>
          <a:sym typeface="Founders Grotesk Semibold"/>
        </a:defRPr>
      </a:lvl9pPr>
    </p:bodyStyle>
    <p:otherStyle>
      <a:lvl1pPr marL="0" marR="0" indent="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28" baseline="0">
          <a:solidFill>
            <a:schemeClr val="tx1"/>
          </a:solidFill>
          <a:uFillTx/>
          <a:latin typeface="+mn-lt"/>
          <a:ea typeface="+mn-ea"/>
          <a:cs typeface="+mn-cs"/>
          <a:sym typeface="Founders Grotesk Condensed"/>
        </a:defRPr>
      </a:lvl1pPr>
      <a:lvl2pPr marL="0" marR="0" indent="45720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28" baseline="0">
          <a:solidFill>
            <a:schemeClr val="tx1"/>
          </a:solidFill>
          <a:uFillTx/>
          <a:latin typeface="+mn-lt"/>
          <a:ea typeface="+mn-ea"/>
          <a:cs typeface="+mn-cs"/>
          <a:sym typeface="Founders Grotesk Condensed"/>
        </a:defRPr>
      </a:lvl2pPr>
      <a:lvl3pPr marL="0" marR="0" indent="91440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28" baseline="0">
          <a:solidFill>
            <a:schemeClr val="tx1"/>
          </a:solidFill>
          <a:uFillTx/>
          <a:latin typeface="+mn-lt"/>
          <a:ea typeface="+mn-ea"/>
          <a:cs typeface="+mn-cs"/>
          <a:sym typeface="Founders Grotesk Condensed"/>
        </a:defRPr>
      </a:lvl3pPr>
      <a:lvl4pPr marL="0" marR="0" indent="137160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28" baseline="0">
          <a:solidFill>
            <a:schemeClr val="tx1"/>
          </a:solidFill>
          <a:uFillTx/>
          <a:latin typeface="+mn-lt"/>
          <a:ea typeface="+mn-ea"/>
          <a:cs typeface="+mn-cs"/>
          <a:sym typeface="Founders Grotesk Condensed"/>
        </a:defRPr>
      </a:lvl4pPr>
      <a:lvl5pPr marL="0" marR="0" indent="182880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28" baseline="0">
          <a:solidFill>
            <a:schemeClr val="tx1"/>
          </a:solidFill>
          <a:uFillTx/>
          <a:latin typeface="+mn-lt"/>
          <a:ea typeface="+mn-ea"/>
          <a:cs typeface="+mn-cs"/>
          <a:sym typeface="Founders Grotesk Condensed"/>
        </a:defRPr>
      </a:lvl5pPr>
      <a:lvl6pPr marL="0" marR="0" indent="228600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28" baseline="0">
          <a:solidFill>
            <a:schemeClr val="tx1"/>
          </a:solidFill>
          <a:uFillTx/>
          <a:latin typeface="+mn-lt"/>
          <a:ea typeface="+mn-ea"/>
          <a:cs typeface="+mn-cs"/>
          <a:sym typeface="Founders Grotesk Condensed"/>
        </a:defRPr>
      </a:lvl6pPr>
      <a:lvl7pPr marL="0" marR="0" indent="274320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28" baseline="0">
          <a:solidFill>
            <a:schemeClr val="tx1"/>
          </a:solidFill>
          <a:uFillTx/>
          <a:latin typeface="+mn-lt"/>
          <a:ea typeface="+mn-ea"/>
          <a:cs typeface="+mn-cs"/>
          <a:sym typeface="Founders Grotesk Condensed"/>
        </a:defRPr>
      </a:lvl7pPr>
      <a:lvl8pPr marL="0" marR="0" indent="320040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28" baseline="0">
          <a:solidFill>
            <a:schemeClr val="tx1"/>
          </a:solidFill>
          <a:uFillTx/>
          <a:latin typeface="+mn-lt"/>
          <a:ea typeface="+mn-ea"/>
          <a:cs typeface="+mn-cs"/>
          <a:sym typeface="Founders Grotesk Condensed"/>
        </a:defRPr>
      </a:lvl8pPr>
      <a:lvl9pPr marL="0" marR="0" indent="365760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28" baseline="0">
          <a:solidFill>
            <a:schemeClr val="tx1"/>
          </a:solidFill>
          <a:uFillTx/>
          <a:latin typeface="+mn-lt"/>
          <a:ea typeface="+mn-ea"/>
          <a:cs typeface="+mn-cs"/>
          <a:sym typeface="Founders Grotesk Condensed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7" Type="http://schemas.openxmlformats.org/officeDocument/2006/relationships/image" Target="../media/image17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tiff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tiff"/><Relationship Id="rId4" Type="http://schemas.openxmlformats.org/officeDocument/2006/relationships/image" Target="../media/image26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Auteur et dat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173" name="Titre de la présentation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174" name="Sous-titre de la présentation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4837" y="-80779"/>
            <a:ext cx="24671211" cy="13877558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HYSTERECTOMIES EN AMBULATOIRE"/>
          <p:cNvSpPr txBox="1"/>
          <p:nvPr/>
        </p:nvSpPr>
        <p:spPr>
          <a:xfrm>
            <a:off x="4310672" y="7583660"/>
            <a:ext cx="15762656" cy="1260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825500">
              <a:lnSpc>
                <a:spcPct val="70000"/>
              </a:lnSpc>
              <a:spcBef>
                <a:spcPts val="0"/>
              </a:spcBef>
              <a:tabLst/>
              <a:defRPr sz="7700" spc="-154">
                <a:solidFill>
                  <a:schemeClr val="accent1">
                    <a:satOff val="-16194"/>
                    <a:lumOff val="-23324"/>
                  </a:schemeClr>
                </a:solidFill>
                <a:latin typeface="+mn-lt"/>
                <a:ea typeface="+mn-ea"/>
                <a:cs typeface="+mn-cs"/>
                <a:sym typeface="Founders Grotesk Semibold"/>
              </a:defRPr>
            </a:lvl1pPr>
          </a:lstStyle>
          <a:p>
            <a:r>
              <a:t>HYSTERECTOMIES EN AMBULATOIRE</a:t>
            </a:r>
          </a:p>
        </p:txBody>
      </p:sp>
      <p:sp>
        <p:nvSpPr>
          <p:cNvPr id="177" name="V. VILLEFRANQUE  CH EAUBONNE"/>
          <p:cNvSpPr txBox="1"/>
          <p:nvPr/>
        </p:nvSpPr>
        <p:spPr>
          <a:xfrm>
            <a:off x="7338814" y="9412942"/>
            <a:ext cx="9191554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800" spc="114"/>
            </a:lvl1pPr>
          </a:lstStyle>
          <a:p>
            <a:r>
              <a:rPr dirty="0"/>
              <a:t>V. VILLEFRANQUE  </a:t>
            </a:r>
            <a:r>
              <a:rPr lang="fr-FR" dirty="0"/>
              <a:t>C.L.B. </a:t>
            </a:r>
            <a:r>
              <a:rPr lang="fr-FR"/>
              <a:t>HOUNDEFO </a:t>
            </a:r>
            <a:endParaRPr lang="fr-FR" dirty="0"/>
          </a:p>
          <a:p>
            <a:r>
              <a:rPr dirty="0"/>
              <a:t>CH EAUBONNE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574398C-9BF9-4397-B936-11D23EA547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88" b="3787"/>
          <a:stretch/>
        </p:blipFill>
        <p:spPr>
          <a:xfrm>
            <a:off x="-1" y="1"/>
            <a:ext cx="24384001" cy="13716000"/>
          </a:xfrm>
          <a:prstGeom prst="rect">
            <a:avLst/>
          </a:prstGeom>
          <a:noFill/>
        </p:spPr>
      </p:pic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83B1174F-21C6-4770-9EE0-CC0A61A6AEE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71500" y="12269258"/>
            <a:ext cx="23241000" cy="555245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F2DEA68D-D057-4C8D-B6AC-AA6A3BEE3EB9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0" y="1727225"/>
            <a:ext cx="23241000" cy="2321049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5000" dirty="0">
                <a:latin typeface="+mj-ea"/>
                <a:ea typeface="+mj-ea"/>
              </a:rPr>
              <a:t>Le </a:t>
            </a:r>
            <a:r>
              <a:rPr lang="en-US" sz="15000" dirty="0" err="1">
                <a:latin typeface="+mj-ea"/>
                <a:ea typeface="+mj-ea"/>
              </a:rPr>
              <a:t>chirurgien</a:t>
            </a:r>
            <a:endParaRPr lang="en-US" sz="15000" dirty="0">
              <a:solidFill>
                <a:schemeClr val="tx1">
                  <a:lumMod val="7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3BAEFFC-FDEA-0348-AC8C-1C828063C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0" y="10182903"/>
            <a:ext cx="23241000" cy="2641600"/>
          </a:xfrm>
        </p:spPr>
        <p:txBody>
          <a:bodyPr>
            <a:normAutofit fontScale="90000"/>
          </a:bodyPr>
          <a:lstStyle/>
          <a:p>
            <a:r>
              <a:rPr lang="fr-FR" dirty="0"/>
              <a:t>Facteurs limitants</a:t>
            </a:r>
            <a:br>
              <a:rPr lang="en-US" dirty="0">
                <a:solidFill>
                  <a:schemeClr val="tx1">
                    <a:lumMod val="75000"/>
                  </a:schemeClr>
                </a:solidFill>
              </a:rPr>
            </a:br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443570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71D5A4E-7BD1-6343-9665-63B1FE4D74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8225" y="3453342"/>
            <a:ext cx="9944100" cy="7697009"/>
          </a:xfrm>
        </p:spPr>
        <p:txBody>
          <a:bodyPr>
            <a:normAutofit fontScale="92500" lnSpcReduction="10000"/>
          </a:bodyPr>
          <a:lstStyle/>
          <a:p>
            <a:r>
              <a:rPr lang="fr-FR" b="1" dirty="0"/>
              <a:t>Environnement : </a:t>
            </a:r>
          </a:p>
          <a:p>
            <a:r>
              <a:rPr lang="fr-FR" dirty="0"/>
              <a:t>Distance domicile hôpital</a:t>
            </a:r>
          </a:p>
          <a:p>
            <a:r>
              <a:rPr lang="fr-FR" dirty="0"/>
              <a:t>Accompagnant</a:t>
            </a:r>
          </a:p>
          <a:p>
            <a:r>
              <a:rPr lang="fr-FR" dirty="0"/>
              <a:t>Personne vivant seule</a:t>
            </a:r>
          </a:p>
          <a:p>
            <a:endParaRPr lang="fr-FR" dirty="0"/>
          </a:p>
          <a:p>
            <a:r>
              <a:rPr lang="fr-FR" b="1" dirty="0"/>
              <a:t>La patiente </a:t>
            </a:r>
            <a:r>
              <a:rPr lang="fr-FR" dirty="0"/>
              <a:t>:</a:t>
            </a:r>
          </a:p>
          <a:p>
            <a:r>
              <a:rPr lang="fr-FR" dirty="0"/>
              <a:t>Comorbidités</a:t>
            </a:r>
          </a:p>
          <a:p>
            <a:r>
              <a:rPr lang="fr-FR" dirty="0"/>
              <a:t>ATCD chirurgicaux</a:t>
            </a:r>
          </a:p>
          <a:p>
            <a:r>
              <a:rPr lang="fr-FR" dirty="0"/>
              <a:t>Degré de compréhension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3A9F43BD-8345-614F-AFA4-E35E04917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862" y="1590140"/>
            <a:ext cx="10410825" cy="1951018"/>
          </a:xfrm>
        </p:spPr>
        <p:txBody>
          <a:bodyPr>
            <a:normAutofit fontScale="90000"/>
          </a:bodyPr>
          <a:lstStyle/>
          <a:p>
            <a:r>
              <a:rPr lang="fr-FR" dirty="0"/>
              <a:t>Facteurs limitants</a:t>
            </a:r>
            <a:br>
              <a:rPr lang="fr-FR" dirty="0"/>
            </a:br>
            <a:endParaRPr lang="fr-FR" dirty="0"/>
          </a:p>
        </p:txBody>
      </p:sp>
      <p:pic>
        <p:nvPicPr>
          <p:cNvPr id="3074" name="Picture 2" descr="Devenir infirmière en pratique avancée (IPA) à l'hôpital | Complémentaire  Retraite des Hospitaliers">
            <a:extLst>
              <a:ext uri="{FF2B5EF4-FFF2-40B4-BE49-F238E27FC236}">
                <a16:creationId xmlns:a16="http://schemas.microsoft.com/office/drawing/2014/main" id="{3C7CDFC0-98EE-FA4C-BFE0-B92C3A986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0" y="2260351"/>
            <a:ext cx="11430000" cy="889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0858735-5ADB-D94B-B238-C60581CDA751}"/>
              </a:ext>
            </a:extLst>
          </p:cNvPr>
          <p:cNvSpPr txBox="1"/>
          <p:nvPr/>
        </p:nvSpPr>
        <p:spPr>
          <a:xfrm>
            <a:off x="9442079" y="4237211"/>
            <a:ext cx="7177028" cy="20723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fr-FR" sz="4400" dirty="0"/>
              <a:t>Importance de l’infirmière </a:t>
            </a:r>
          </a:p>
          <a:p>
            <a:r>
              <a:rPr lang="fr-FR" sz="4400" dirty="0"/>
              <a:t>de coordination</a:t>
            </a:r>
          </a:p>
        </p:txBody>
      </p:sp>
    </p:spTree>
    <p:extLst>
      <p:ext uri="{BB962C8B-B14F-4D97-AF65-F5344CB8AC3E}">
        <p14:creationId xmlns:p14="http://schemas.microsoft.com/office/powerpoint/2010/main" val="3659980503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4037EA8C-915D-144C-AD6A-EE909D3BB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06652">
            <a:off x="8005207" y="2540346"/>
            <a:ext cx="5664340" cy="6110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F7D1D27-8087-0942-8D4B-C073ABF003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87598" y="1132194"/>
            <a:ext cx="8210550" cy="109474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A8A721F-695D-B443-BE49-76417CBFBE6F}"/>
              </a:ext>
            </a:extLst>
          </p:cNvPr>
          <p:cNvSpPr/>
          <p:nvPr/>
        </p:nvSpPr>
        <p:spPr>
          <a:xfrm flipH="1">
            <a:off x="15087597" y="10189029"/>
            <a:ext cx="3167745" cy="1903690"/>
          </a:xfrm>
          <a:prstGeom prst="rect">
            <a:avLst/>
          </a:prstGeom>
          <a:solidFill>
            <a:schemeClr val="accent1">
              <a:hueOff val="-42304"/>
              <a:satOff val="23749"/>
              <a:lumOff val="-45745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600" b="1" i="0" u="none" strike="noStrike" cap="all" spc="156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Founders Grotesk Cond Bold"/>
              <a:ea typeface="Founders Grotesk Cond Bold"/>
              <a:cs typeface="Founders Grotesk Cond Bold"/>
              <a:sym typeface="Founders Grotesk Condensed"/>
            </a:endParaRP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C7917D91-B3CA-6F4A-96EC-E748E25E2BD7}"/>
              </a:ext>
            </a:extLst>
          </p:cNvPr>
          <p:cNvSpPr txBox="1">
            <a:spLocks/>
          </p:cNvSpPr>
          <p:nvPr/>
        </p:nvSpPr>
        <p:spPr>
          <a:xfrm>
            <a:off x="1426008" y="8108092"/>
            <a:ext cx="13144500" cy="2463702"/>
          </a:xfrm>
          <a:prstGeom prst="rect">
            <a:avLst/>
          </a:prstGeom>
        </p:spPr>
        <p:txBody>
          <a:bodyPr/>
          <a:lstStyle>
            <a:lvl1pPr marL="0" marR="0" indent="0" algn="l" defTabSz="4699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9900" algn="l"/>
              </a:tabLst>
              <a:defRPr sz="8000" b="0" i="0" u="none" strike="noStrike" cap="none" spc="0" baseline="0">
                <a:solidFill>
                  <a:srgbClr val="C3CCB0"/>
                </a:solidFill>
                <a:uFillTx/>
                <a:latin typeface="+mn-lt"/>
                <a:ea typeface="+mn-ea"/>
                <a:cs typeface="+mn-cs"/>
                <a:sym typeface="Founders Grotesk Semibold"/>
              </a:defRPr>
            </a:lvl1pPr>
            <a:lvl2pPr marL="0" marR="0" indent="457200" algn="l" defTabSz="4699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9900" algn="l"/>
              </a:tabLst>
              <a:defRPr sz="8000" b="0" i="0" u="none" strike="noStrike" cap="none" spc="0" baseline="0">
                <a:solidFill>
                  <a:srgbClr val="C3CCB0"/>
                </a:solidFill>
                <a:uFillTx/>
                <a:latin typeface="+mn-lt"/>
                <a:ea typeface="+mn-ea"/>
                <a:cs typeface="+mn-cs"/>
                <a:sym typeface="Founders Grotesk Semibold"/>
              </a:defRPr>
            </a:lvl2pPr>
            <a:lvl3pPr marL="0" marR="0" indent="914400" algn="l" defTabSz="4699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9900" algn="l"/>
              </a:tabLst>
              <a:defRPr sz="8000" b="0" i="0" u="none" strike="noStrike" cap="none" spc="0" baseline="0">
                <a:solidFill>
                  <a:srgbClr val="C3CCB0"/>
                </a:solidFill>
                <a:uFillTx/>
                <a:latin typeface="+mn-lt"/>
                <a:ea typeface="+mn-ea"/>
                <a:cs typeface="+mn-cs"/>
                <a:sym typeface="Founders Grotesk Semibold"/>
              </a:defRPr>
            </a:lvl3pPr>
            <a:lvl4pPr marL="0" marR="0" indent="1371600" algn="l" defTabSz="4699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9900" algn="l"/>
              </a:tabLst>
              <a:defRPr sz="8000" b="0" i="0" u="none" strike="noStrike" cap="none" spc="0" baseline="0">
                <a:solidFill>
                  <a:srgbClr val="C3CCB0"/>
                </a:solidFill>
                <a:uFillTx/>
                <a:latin typeface="+mn-lt"/>
                <a:ea typeface="+mn-ea"/>
                <a:cs typeface="+mn-cs"/>
                <a:sym typeface="Founders Grotesk Semibold"/>
              </a:defRPr>
            </a:lvl4pPr>
            <a:lvl5pPr marL="0" marR="0" indent="1828800" algn="l" defTabSz="4699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9900" algn="l"/>
              </a:tabLst>
              <a:defRPr sz="8000" b="0" i="0" u="none" strike="noStrike" cap="none" spc="0" baseline="0">
                <a:solidFill>
                  <a:srgbClr val="C3CCB0"/>
                </a:solidFill>
                <a:uFillTx/>
                <a:latin typeface="+mn-lt"/>
                <a:ea typeface="+mn-ea"/>
                <a:cs typeface="+mn-cs"/>
                <a:sym typeface="Founders Grotesk Semibold"/>
              </a:defRPr>
            </a:lvl5pPr>
            <a:lvl6pPr marL="0" marR="0" indent="2286000" algn="l" defTabSz="4699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9900" algn="l"/>
              </a:tabLst>
              <a:defRPr sz="8000" b="0" i="0" u="none" strike="noStrike" cap="none" spc="0" baseline="0">
                <a:solidFill>
                  <a:srgbClr val="C3CCB0"/>
                </a:solidFill>
                <a:uFillTx/>
                <a:latin typeface="+mn-lt"/>
                <a:ea typeface="+mn-ea"/>
                <a:cs typeface="+mn-cs"/>
                <a:sym typeface="Founders Grotesk Semibold"/>
              </a:defRPr>
            </a:lvl6pPr>
            <a:lvl7pPr marL="0" marR="0" indent="2743200" algn="l" defTabSz="4699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9900" algn="l"/>
              </a:tabLst>
              <a:defRPr sz="8000" b="0" i="0" u="none" strike="noStrike" cap="none" spc="0" baseline="0">
                <a:solidFill>
                  <a:srgbClr val="C3CCB0"/>
                </a:solidFill>
                <a:uFillTx/>
                <a:latin typeface="+mn-lt"/>
                <a:ea typeface="+mn-ea"/>
                <a:cs typeface="+mn-cs"/>
                <a:sym typeface="Founders Grotesk Semibold"/>
              </a:defRPr>
            </a:lvl7pPr>
            <a:lvl8pPr marL="0" marR="0" indent="3200400" algn="l" defTabSz="4699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9900" algn="l"/>
              </a:tabLst>
              <a:defRPr sz="8000" b="0" i="0" u="none" strike="noStrike" cap="none" spc="0" baseline="0">
                <a:solidFill>
                  <a:srgbClr val="C3CCB0"/>
                </a:solidFill>
                <a:uFillTx/>
                <a:latin typeface="+mn-lt"/>
                <a:ea typeface="+mn-ea"/>
                <a:cs typeface="+mn-cs"/>
                <a:sym typeface="Founders Grotesk Semibold"/>
              </a:defRPr>
            </a:lvl8pPr>
            <a:lvl9pPr marL="0" marR="0" indent="3657600" algn="l" defTabSz="4699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9900" algn="l"/>
              </a:tabLst>
              <a:defRPr sz="8000" b="0" i="0" u="none" strike="noStrike" cap="none" spc="0" baseline="0">
                <a:solidFill>
                  <a:srgbClr val="C3CCB0"/>
                </a:solidFill>
                <a:uFillTx/>
                <a:latin typeface="+mn-lt"/>
                <a:ea typeface="+mn-ea"/>
                <a:cs typeface="+mn-cs"/>
                <a:sym typeface="Founders Grotesk Semibold"/>
              </a:defRPr>
            </a:lvl9pPr>
          </a:lstStyle>
          <a:p>
            <a:pPr hangingPunct="1"/>
            <a:r>
              <a:rPr lang="fr-FR" dirty="0"/>
              <a:t>Evaluer : </a:t>
            </a:r>
          </a:p>
          <a:p>
            <a:pPr marL="1143000" indent="-1143000" hangingPunct="1">
              <a:buFontTx/>
              <a:buChar char="-"/>
            </a:pPr>
            <a:r>
              <a:rPr lang="fr-FR" dirty="0"/>
              <a:t>la difficulté technique</a:t>
            </a:r>
          </a:p>
          <a:p>
            <a:pPr marL="1143000" indent="-1143000" hangingPunct="1">
              <a:buFontTx/>
              <a:buChar char="-"/>
            </a:pPr>
            <a:r>
              <a:rPr lang="fr-FR" dirty="0"/>
              <a:t>La durée intervention</a:t>
            </a:r>
          </a:p>
          <a:p>
            <a:pPr hangingPunct="1"/>
            <a:endParaRPr lang="fr-FR" dirty="0"/>
          </a:p>
          <a:p>
            <a:pPr hangingPunct="1"/>
            <a:endParaRPr lang="fr-FR" dirty="0"/>
          </a:p>
          <a:p>
            <a:pPr hangingPunct="1"/>
            <a:endParaRPr lang="fr-FR" dirty="0"/>
          </a:p>
          <a:p>
            <a:pPr hangingPunct="1"/>
            <a:endParaRPr lang="fr-FR" dirty="0"/>
          </a:p>
          <a:p>
            <a:pPr hangingPunct="1"/>
            <a:endParaRPr lang="fr-FR" dirty="0"/>
          </a:p>
          <a:p>
            <a:pPr hangingPunct="1"/>
            <a:r>
              <a:rPr lang="fr-FR" dirty="0"/>
              <a:t>Position dans le programme</a:t>
            </a:r>
          </a:p>
          <a:p>
            <a:pPr hangingPunct="1"/>
            <a:endParaRPr lang="fr-FR" dirty="0"/>
          </a:p>
        </p:txBody>
      </p:sp>
      <p:sp>
        <p:nvSpPr>
          <p:cNvPr id="12" name="Titre 4">
            <a:extLst>
              <a:ext uri="{FF2B5EF4-FFF2-40B4-BE49-F238E27FC236}">
                <a16:creationId xmlns:a16="http://schemas.microsoft.com/office/drawing/2014/main" id="{2A60DD54-6AAE-2C44-9680-D8151C957AC4}"/>
              </a:ext>
            </a:extLst>
          </p:cNvPr>
          <p:cNvSpPr txBox="1">
            <a:spLocks/>
          </p:cNvSpPr>
          <p:nvPr/>
        </p:nvSpPr>
        <p:spPr>
          <a:xfrm>
            <a:off x="1426008" y="1132194"/>
            <a:ext cx="9411369" cy="1951018"/>
          </a:xfrm>
          <a:prstGeom prst="rect">
            <a:avLst/>
          </a:prstGeom>
        </p:spPr>
        <p:txBody>
          <a:bodyPr/>
          <a:lstStyle>
            <a:lvl1pPr marL="0" marR="0" indent="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-79" baseline="0">
                <a:solidFill>
                  <a:schemeClr val="accent4"/>
                </a:solidFill>
                <a:uFillTx/>
                <a:latin typeface="Founders Grotesk Regular"/>
                <a:ea typeface="Founders Grotesk Regular"/>
                <a:cs typeface="Founders Grotesk Regular"/>
                <a:sym typeface="Founders Grotesk"/>
              </a:defRPr>
            </a:lvl1pPr>
            <a:lvl2pPr marL="0" marR="0" indent="4572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-79" baseline="0">
                <a:solidFill>
                  <a:schemeClr val="accent4"/>
                </a:solidFill>
                <a:uFillTx/>
                <a:latin typeface="Founders Grotesk Regular"/>
                <a:ea typeface="Founders Grotesk Regular"/>
                <a:cs typeface="Founders Grotesk Regular"/>
                <a:sym typeface="Founders Grotesk"/>
              </a:defRPr>
            </a:lvl2pPr>
            <a:lvl3pPr marL="0" marR="0" indent="9144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-79" baseline="0">
                <a:solidFill>
                  <a:schemeClr val="accent4"/>
                </a:solidFill>
                <a:uFillTx/>
                <a:latin typeface="Founders Grotesk Regular"/>
                <a:ea typeface="Founders Grotesk Regular"/>
                <a:cs typeface="Founders Grotesk Regular"/>
                <a:sym typeface="Founders Grotesk"/>
              </a:defRPr>
            </a:lvl3pPr>
            <a:lvl4pPr marL="0" marR="0" indent="13716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-79" baseline="0">
                <a:solidFill>
                  <a:schemeClr val="accent4"/>
                </a:solidFill>
                <a:uFillTx/>
                <a:latin typeface="Founders Grotesk Regular"/>
                <a:ea typeface="Founders Grotesk Regular"/>
                <a:cs typeface="Founders Grotesk Regular"/>
                <a:sym typeface="Founders Grotesk"/>
              </a:defRPr>
            </a:lvl4pPr>
            <a:lvl5pPr marL="0" marR="0" indent="18288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-79" baseline="0">
                <a:solidFill>
                  <a:schemeClr val="accent4"/>
                </a:solidFill>
                <a:uFillTx/>
                <a:latin typeface="Founders Grotesk Regular"/>
                <a:ea typeface="Founders Grotesk Regular"/>
                <a:cs typeface="Founders Grotesk Regular"/>
                <a:sym typeface="Founders Grotesk"/>
              </a:defRPr>
            </a:lvl5pPr>
            <a:lvl6pPr marL="0" marR="0" indent="22860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-79" baseline="0">
                <a:solidFill>
                  <a:schemeClr val="accent4"/>
                </a:solidFill>
                <a:uFillTx/>
                <a:latin typeface="Founders Grotesk Regular"/>
                <a:ea typeface="Founders Grotesk Regular"/>
                <a:cs typeface="Founders Grotesk Regular"/>
                <a:sym typeface="Founders Grotesk"/>
              </a:defRPr>
            </a:lvl6pPr>
            <a:lvl7pPr marL="0" marR="0" indent="27432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-79" baseline="0">
                <a:solidFill>
                  <a:schemeClr val="accent4"/>
                </a:solidFill>
                <a:uFillTx/>
                <a:latin typeface="Founders Grotesk Regular"/>
                <a:ea typeface="Founders Grotesk Regular"/>
                <a:cs typeface="Founders Grotesk Regular"/>
                <a:sym typeface="Founders Grotesk"/>
              </a:defRPr>
            </a:lvl7pPr>
            <a:lvl8pPr marL="0" marR="0" indent="32004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-79" baseline="0">
                <a:solidFill>
                  <a:schemeClr val="accent4"/>
                </a:solidFill>
                <a:uFillTx/>
                <a:latin typeface="Founders Grotesk Regular"/>
                <a:ea typeface="Founders Grotesk Regular"/>
                <a:cs typeface="Founders Grotesk Regular"/>
                <a:sym typeface="Founders Grotesk"/>
              </a:defRPr>
            </a:lvl8pPr>
            <a:lvl9pPr marL="0" marR="0" indent="36576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-79" baseline="0">
                <a:solidFill>
                  <a:schemeClr val="accent4"/>
                </a:solidFill>
                <a:uFillTx/>
                <a:latin typeface="Founders Grotesk Regular"/>
                <a:ea typeface="Founders Grotesk Regular"/>
                <a:cs typeface="Founders Grotesk Regular"/>
                <a:sym typeface="Founders Grotesk"/>
              </a:defRPr>
            </a:lvl9pPr>
          </a:lstStyle>
          <a:p>
            <a:pPr hangingPunct="1"/>
            <a:r>
              <a:rPr lang="fr-FR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LA CHIRURGIE</a:t>
            </a:r>
          </a:p>
        </p:txBody>
      </p:sp>
    </p:spTree>
    <p:extLst>
      <p:ext uri="{BB962C8B-B14F-4D97-AF65-F5344CB8AC3E}">
        <p14:creationId xmlns:p14="http://schemas.microsoft.com/office/powerpoint/2010/main" val="910761605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D7BEA4-95B0-B949-B503-BB4A62188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565068"/>
            <a:ext cx="23241000" cy="1951018"/>
          </a:xfrm>
        </p:spPr>
        <p:txBody>
          <a:bodyPr/>
          <a:lstStyle/>
          <a:p>
            <a:pPr algn="ctr"/>
            <a:r>
              <a:rPr lang="fr-FR" dirty="0"/>
              <a:t>La chirurgie : principes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1A4D2C6-7CB9-5C40-893E-930FD76194F7}"/>
              </a:ext>
            </a:extLst>
          </p:cNvPr>
          <p:cNvSpPr/>
          <p:nvPr/>
        </p:nvSpPr>
        <p:spPr>
          <a:xfrm>
            <a:off x="1338943" y="5488395"/>
            <a:ext cx="20573999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5400" dirty="0"/>
              <a:t>Limiter l’agression chirurgicale</a:t>
            </a:r>
          </a:p>
          <a:p>
            <a:r>
              <a:rPr lang="fr-FR" sz="5400" dirty="0"/>
              <a:t>Traiter la douleur</a:t>
            </a:r>
          </a:p>
          <a:p>
            <a:r>
              <a:rPr lang="fr-FR" sz="5400" dirty="0"/>
              <a:t>Favoriser la reprise rapide d’une vie normale</a:t>
            </a:r>
          </a:p>
          <a:p>
            <a:r>
              <a:rPr lang="fr-FR" sz="5400" b="1" dirty="0"/>
              <a:t>Arrêter les soins inutiles et/ou  contre-productifs</a:t>
            </a:r>
            <a:r>
              <a:rPr lang="fr-FR" sz="28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59816865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6512447B-371E-5C44-8A71-3133646267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30878" y="3177995"/>
            <a:ext cx="14754227" cy="2463702"/>
          </a:xfrm>
        </p:spPr>
        <p:txBody>
          <a:bodyPr/>
          <a:lstStyle/>
          <a:p>
            <a:pPr marL="0" indent="0">
              <a:buNone/>
            </a:pPr>
            <a:r>
              <a:rPr lang="fr-FR" sz="6000" dirty="0">
                <a:latin typeface="+mn-lt"/>
              </a:rPr>
              <a:t>Mini-invasive : </a:t>
            </a:r>
            <a:r>
              <a:rPr lang="fr-FR" sz="6000" dirty="0" err="1">
                <a:latin typeface="+mn-lt"/>
              </a:rPr>
              <a:t>Coelioscopie</a:t>
            </a:r>
            <a:r>
              <a:rPr lang="fr-FR" sz="6000" dirty="0">
                <a:latin typeface="+mn-lt"/>
              </a:rPr>
              <a:t> ou vaginale</a:t>
            </a:r>
          </a:p>
          <a:p>
            <a:endParaRPr lang="fr-FR" dirty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03ECC3ED-BBA6-1E47-9646-132E778F1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6243" y="1685973"/>
            <a:ext cx="23241000" cy="1951018"/>
          </a:xfrm>
        </p:spPr>
        <p:txBody>
          <a:bodyPr/>
          <a:lstStyle/>
          <a:p>
            <a:r>
              <a:rPr lang="fr-FR" dirty="0"/>
              <a:t>LA CHIRURGIE</a:t>
            </a:r>
          </a:p>
        </p:txBody>
      </p:sp>
      <p:pic>
        <p:nvPicPr>
          <p:cNvPr id="4098" name="Picture 2" descr="coelioscopie">
            <a:extLst>
              <a:ext uri="{FF2B5EF4-FFF2-40B4-BE49-F238E27FC236}">
                <a16:creationId xmlns:a16="http://schemas.microsoft.com/office/drawing/2014/main" id="{5489D9F8-13F6-B04C-B0BE-91381C880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141" y="4887165"/>
            <a:ext cx="8891814" cy="6855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3161D69-A896-DA4E-9707-3FD1052A9A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50218" y="1973693"/>
            <a:ext cx="8245929" cy="9768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566483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7AF2BE28-E160-B948-AEA2-F94322E98A3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C8FE263C-5EBF-894A-A12B-CF83939D4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150" y="1279424"/>
            <a:ext cx="23241000" cy="1951018"/>
          </a:xfrm>
        </p:spPr>
        <p:txBody>
          <a:bodyPr/>
          <a:lstStyle/>
          <a:p>
            <a:r>
              <a:rPr lang="fr-FR" dirty="0"/>
              <a:t>Limiter l’agression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236AB01-6877-8247-918B-CF2A83CE8B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041" y="3296045"/>
            <a:ext cx="5629529" cy="356195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BE7B67F-657F-B046-B2E5-8937FE94E8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33392" y="2051768"/>
            <a:ext cx="8262838" cy="277838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790F23FF-C05F-C74E-AF62-242EC830BD40}"/>
              </a:ext>
            </a:extLst>
          </p:cNvPr>
          <p:cNvSpPr txBox="1"/>
          <p:nvPr/>
        </p:nvSpPr>
        <p:spPr>
          <a:xfrm>
            <a:off x="8992824" y="4117132"/>
            <a:ext cx="7356309" cy="14260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>
                <a:tab pos="584200" algn="l"/>
              </a:tabLst>
            </a:pPr>
            <a:r>
              <a:rPr kumimoji="0" lang="fr-FR" sz="6600" b="0" i="0" u="none" strike="noStrike" cap="none" spc="78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Founders Grotesk Text Regular"/>
                <a:ea typeface="Founders Grotesk Text Regular"/>
                <a:cs typeface="Founders Grotesk Text Regular"/>
                <a:sym typeface="Founders Grotesk Text"/>
              </a:rPr>
              <a:t>Energies avancées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C598DF4-BDF7-F844-B76E-0E51876940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9868" y="8503276"/>
            <a:ext cx="2319937" cy="231993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9FF170B-A508-C043-A5F1-487DF0E939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5590" y="8540089"/>
            <a:ext cx="3682955" cy="247982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1D18FDD-23BA-3D47-8956-7D7006E8E1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65856" y="8503276"/>
            <a:ext cx="3151644" cy="260825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DEB63B3-069A-8049-9FD1-99114C40C9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464811" y="8746026"/>
            <a:ext cx="4958268" cy="2122758"/>
          </a:xfrm>
          <a:prstGeom prst="rect">
            <a:avLst/>
          </a:prstGeom>
        </p:spPr>
      </p:pic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9C5425B6-27A4-5441-BC78-9A1721213C75}"/>
              </a:ext>
            </a:extLst>
          </p:cNvPr>
          <p:cNvCxnSpPr>
            <a:cxnSpLocks/>
          </p:cNvCxnSpPr>
          <p:nvPr/>
        </p:nvCxnSpPr>
        <p:spPr>
          <a:xfrm flipV="1">
            <a:off x="571500" y="8540089"/>
            <a:ext cx="23241000" cy="2571444"/>
          </a:xfrm>
          <a:prstGeom prst="line">
            <a:avLst/>
          </a:prstGeom>
          <a:noFill/>
          <a:ln w="1143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6C09A763-5460-9F4B-8CCB-6163F0E7AD54}"/>
              </a:ext>
            </a:extLst>
          </p:cNvPr>
          <p:cNvCxnSpPr>
            <a:cxnSpLocks/>
          </p:cNvCxnSpPr>
          <p:nvPr/>
        </p:nvCxnSpPr>
        <p:spPr>
          <a:xfrm>
            <a:off x="691150" y="8540089"/>
            <a:ext cx="23241000" cy="2608257"/>
          </a:xfrm>
          <a:prstGeom prst="line">
            <a:avLst/>
          </a:prstGeom>
          <a:noFill/>
          <a:ln w="1143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461262037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16B1F674-7B64-594E-A11F-AB60E7A4B88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6B52FF4-3872-5C43-8580-2E11D933C4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0705" y="4464103"/>
            <a:ext cx="11620500" cy="7697009"/>
          </a:xfrm>
        </p:spPr>
        <p:txBody>
          <a:bodyPr/>
          <a:lstStyle/>
          <a:p>
            <a:pPr fontAlgn="base"/>
            <a:r>
              <a:rPr lang="en-US" sz="4800" dirty="0"/>
              <a:t>Ordonnances de sortie </a:t>
            </a:r>
            <a:r>
              <a:rPr lang="en-US" sz="4800" dirty="0" err="1"/>
              <a:t>données</a:t>
            </a:r>
            <a:r>
              <a:rPr lang="en-US" sz="4800" dirty="0"/>
              <a:t> </a:t>
            </a:r>
            <a:r>
              <a:rPr lang="en-US" sz="4800" dirty="0" err="1"/>
              <a:t>à</a:t>
            </a:r>
            <a:r>
              <a:rPr lang="en-US" sz="4800" dirty="0"/>
              <a:t> la </a:t>
            </a:r>
            <a:r>
              <a:rPr lang="en-US" sz="4800" dirty="0" err="1"/>
              <a:t>visite</a:t>
            </a:r>
            <a:r>
              <a:rPr lang="en-US" sz="4800" dirty="0"/>
              <a:t> </a:t>
            </a:r>
            <a:r>
              <a:rPr lang="en-US" sz="4800" dirty="0" err="1"/>
              <a:t>pré</a:t>
            </a:r>
            <a:r>
              <a:rPr lang="en-US" sz="4800" dirty="0"/>
              <a:t>-op.​</a:t>
            </a:r>
          </a:p>
          <a:p>
            <a:pPr fontAlgn="base"/>
            <a:r>
              <a:rPr lang="en-US" sz="4800" dirty="0" err="1"/>
              <a:t>Hospitalisation</a:t>
            </a:r>
            <a:r>
              <a:rPr lang="en-US" sz="4800" dirty="0"/>
              <a:t> le jour </a:t>
            </a:r>
            <a:r>
              <a:rPr lang="en-US" sz="4800" dirty="0" err="1"/>
              <a:t>même</a:t>
            </a:r>
            <a:r>
              <a:rPr lang="en-US" sz="4800" dirty="0"/>
              <a:t>.​</a:t>
            </a:r>
          </a:p>
          <a:p>
            <a:pPr fontAlgn="base"/>
            <a:r>
              <a:rPr lang="en-US" sz="4800" dirty="0" err="1"/>
              <a:t>Horaire</a:t>
            </a:r>
            <a:r>
              <a:rPr lang="en-US" sz="4800" dirty="0"/>
              <a:t> </a:t>
            </a:r>
            <a:r>
              <a:rPr lang="en-US" sz="4800" dirty="0" err="1"/>
              <a:t>en</a:t>
            </a:r>
            <a:r>
              <a:rPr lang="en-US" sz="4800" dirty="0"/>
              <a:t> </a:t>
            </a:r>
            <a:r>
              <a:rPr lang="en-US" sz="4800" dirty="0" err="1"/>
              <a:t>fonction</a:t>
            </a:r>
            <a:r>
              <a:rPr lang="en-US" sz="4800" dirty="0"/>
              <a:t> de </a:t>
            </a:r>
            <a:r>
              <a:rPr lang="en-US" sz="4800" dirty="0" err="1"/>
              <a:t>l’heure</a:t>
            </a:r>
            <a:r>
              <a:rPr lang="en-US" sz="4800" dirty="0"/>
              <a:t> </a:t>
            </a:r>
            <a:r>
              <a:rPr lang="en-US" sz="4800" dirty="0" err="1"/>
              <a:t>d’intervention</a:t>
            </a:r>
            <a:r>
              <a:rPr lang="en-US" sz="4800" dirty="0"/>
              <a:t>.​</a:t>
            </a:r>
          </a:p>
          <a:p>
            <a:pPr fontAlgn="base"/>
            <a:r>
              <a:rPr lang="en-US" sz="4800" dirty="0"/>
              <a:t>Intervention le matin. ​</a:t>
            </a:r>
          </a:p>
          <a:p>
            <a:pPr fontAlgn="base"/>
            <a:r>
              <a:rPr lang="en-US" sz="4800" dirty="0"/>
              <a:t>A </a:t>
            </a:r>
            <a:r>
              <a:rPr lang="en-US" sz="4800" dirty="0" err="1"/>
              <a:t>jeun</a:t>
            </a:r>
            <a:r>
              <a:rPr lang="en-US" sz="4800" dirty="0"/>
              <a:t> 6h, </a:t>
            </a:r>
            <a:r>
              <a:rPr lang="en-US" sz="4800" dirty="0" err="1"/>
              <a:t>boissons</a:t>
            </a:r>
            <a:r>
              <a:rPr lang="en-US" sz="4800" dirty="0"/>
              <a:t> </a:t>
            </a:r>
            <a:r>
              <a:rPr lang="en-US" sz="4800" dirty="0" err="1"/>
              <a:t>claires</a:t>
            </a:r>
            <a:r>
              <a:rPr lang="en-US" sz="4800" dirty="0"/>
              <a:t> 2h.</a:t>
            </a:r>
          </a:p>
          <a:p>
            <a:endParaRPr lang="fr-FR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ABA62C7E-D13D-ED43-AFAB-C617639F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285615"/>
            <a:ext cx="12254163" cy="1951018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/>
              <a:t>Avant le bloc opératoire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35BFA7F-2DBA-D84B-AD13-6F0FAD96E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7295" y="1216554"/>
            <a:ext cx="9906000" cy="1071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2162285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4D4B25B1-A3D0-9E41-9420-DE154079DAF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CD6D3CA-035F-1A4B-B147-97DC37433E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3236633"/>
            <a:ext cx="23241000" cy="8364817"/>
          </a:xfrm>
        </p:spPr>
        <p:txBody>
          <a:bodyPr>
            <a:normAutofit fontScale="85000" lnSpcReduction="20000"/>
          </a:bodyPr>
          <a:lstStyle/>
          <a:p>
            <a:pPr fontAlgn="base"/>
            <a:r>
              <a:rPr lang="en-US" sz="6000" dirty="0" err="1"/>
              <a:t>Antalgiques</a:t>
            </a:r>
            <a:r>
              <a:rPr lang="en-US" sz="6000" dirty="0"/>
              <a:t> per </a:t>
            </a:r>
            <a:r>
              <a:rPr lang="en-US" sz="6000" dirty="0" err="1"/>
              <a:t>os</a:t>
            </a:r>
            <a:r>
              <a:rPr lang="en-US" sz="6000" dirty="0"/>
              <a:t> </a:t>
            </a:r>
            <a:r>
              <a:rPr lang="en-US" sz="6000" dirty="0" err="1"/>
              <a:t>en</a:t>
            </a:r>
            <a:r>
              <a:rPr lang="en-US" sz="6000" dirty="0"/>
              <a:t> </a:t>
            </a:r>
            <a:r>
              <a:rPr lang="en-US" sz="6000" dirty="0" err="1"/>
              <a:t>pré</a:t>
            </a:r>
            <a:r>
              <a:rPr lang="en-US" sz="6000" dirty="0"/>
              <a:t> op (AINS, Paracetamol). ​</a:t>
            </a:r>
          </a:p>
          <a:p>
            <a:pPr fontAlgn="base"/>
            <a:endParaRPr lang="en-US" sz="6000" dirty="0"/>
          </a:p>
          <a:p>
            <a:pPr fontAlgn="base"/>
            <a:r>
              <a:rPr lang="en-US" sz="6000" dirty="0"/>
              <a:t>Pas de premedication qui </a:t>
            </a:r>
            <a:r>
              <a:rPr lang="en-US" sz="6000" dirty="0" err="1"/>
              <a:t>endort</a:t>
            </a:r>
            <a:endParaRPr lang="en-US" sz="6000" dirty="0"/>
          </a:p>
          <a:p>
            <a:pPr fontAlgn="base"/>
            <a:endParaRPr lang="en-US" sz="6000" dirty="0"/>
          </a:p>
          <a:p>
            <a:pPr fontAlgn="base"/>
            <a:r>
              <a:rPr lang="en-US" sz="6000" dirty="0"/>
              <a:t>Miction </a:t>
            </a:r>
            <a:r>
              <a:rPr lang="en-US" sz="6000" dirty="0" err="1"/>
              <a:t>avant</a:t>
            </a:r>
            <a:r>
              <a:rPr lang="en-US" sz="6000" dirty="0"/>
              <a:t> de </a:t>
            </a:r>
            <a:r>
              <a:rPr lang="en-US" sz="6000" dirty="0" err="1"/>
              <a:t>partir</a:t>
            </a:r>
            <a:r>
              <a:rPr lang="en-US" sz="6000" dirty="0"/>
              <a:t> au bloc.​</a:t>
            </a:r>
          </a:p>
          <a:p>
            <a:pPr fontAlgn="base"/>
            <a:endParaRPr lang="en-US" sz="6000" dirty="0"/>
          </a:p>
          <a:p>
            <a:pPr fontAlgn="base"/>
            <a:r>
              <a:rPr lang="en-US" sz="6000" dirty="0" err="1"/>
              <a:t>Chaussettes</a:t>
            </a:r>
            <a:r>
              <a:rPr lang="en-US" sz="6000" dirty="0"/>
              <a:t> de contention.​</a:t>
            </a:r>
          </a:p>
          <a:p>
            <a:pPr fontAlgn="base"/>
            <a:endParaRPr lang="en-US" sz="6000" dirty="0"/>
          </a:p>
          <a:p>
            <a:pPr fontAlgn="base"/>
            <a:r>
              <a:rPr lang="en-US" sz="6000" dirty="0" err="1"/>
              <a:t>Anesthésie</a:t>
            </a:r>
            <a:r>
              <a:rPr lang="en-US" sz="6000" dirty="0"/>
              <a:t> </a:t>
            </a:r>
            <a:r>
              <a:rPr lang="en-US" sz="6000" dirty="0" err="1"/>
              <a:t>adaptée</a:t>
            </a:r>
            <a:r>
              <a:rPr lang="en-US" sz="6000" dirty="0"/>
              <a:t> ( </a:t>
            </a:r>
            <a:r>
              <a:rPr lang="en-US" sz="6000" dirty="0" err="1"/>
              <a:t>multimodale</a:t>
            </a:r>
            <a:r>
              <a:rPr lang="en-US" sz="6000" dirty="0"/>
              <a:t>, </a:t>
            </a:r>
            <a:r>
              <a:rPr lang="en-US" sz="6000" dirty="0" err="1"/>
              <a:t>prévention</a:t>
            </a:r>
            <a:r>
              <a:rPr lang="en-US" sz="6000" dirty="0"/>
              <a:t> </a:t>
            </a:r>
            <a:r>
              <a:rPr lang="en-US" sz="6000" dirty="0" err="1"/>
              <a:t>nausées</a:t>
            </a:r>
            <a:r>
              <a:rPr lang="en-US" sz="6000" dirty="0"/>
              <a:t> </a:t>
            </a:r>
            <a:r>
              <a:rPr lang="en-US" sz="6000" dirty="0" err="1"/>
              <a:t>vomissements</a:t>
            </a:r>
            <a:r>
              <a:rPr lang="en-US" sz="6000" dirty="0"/>
              <a:t>)</a:t>
            </a:r>
          </a:p>
          <a:p>
            <a:endParaRPr lang="fr-FR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AAD1CBD7-5399-444D-A491-3D24EE807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285615"/>
            <a:ext cx="23241000" cy="1951018"/>
          </a:xfrm>
        </p:spPr>
        <p:txBody>
          <a:bodyPr/>
          <a:lstStyle/>
          <a:p>
            <a:r>
              <a:rPr lang="fr-FR" dirty="0"/>
              <a:t>Avant le bloc opératoire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7A2E697-17D4-594F-A58A-73798AD081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80865" y="1725220"/>
            <a:ext cx="5135446" cy="633325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F6BBF63-4618-3D4C-B2AE-B7CBC2D555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12398" y="5187651"/>
            <a:ext cx="2940191" cy="409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357441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E3B29995-4329-AD41-B639-7492A51881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387" r="27829"/>
          <a:stretch/>
        </p:blipFill>
        <p:spPr>
          <a:xfrm>
            <a:off x="0" y="1"/>
            <a:ext cx="12196747" cy="13716000"/>
          </a:xfrm>
          <a:prstGeom prst="rect">
            <a:avLst/>
          </a:prstGeom>
          <a:noFill/>
        </p:spPr>
      </p:pic>
      <p:sp>
        <p:nvSpPr>
          <p:cNvPr id="7" name="Espace réservé du texte 2">
            <a:extLst>
              <a:ext uri="{FF2B5EF4-FFF2-40B4-BE49-F238E27FC236}">
                <a16:creationId xmlns:a16="http://schemas.microsoft.com/office/drawing/2014/main" id="{147FE217-1803-9B44-AEC1-A4FAE74BB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57200" y="1658894"/>
            <a:ext cx="10256838" cy="1308101"/>
          </a:xfrm>
        </p:spPr>
        <p:txBody>
          <a:bodyPr lIns="50800" tIns="50800" rIns="50800" bIns="50800" anchor="b">
            <a:normAutofit fontScale="90000"/>
          </a:bodyPr>
          <a:lstStyle/>
          <a:p>
            <a:r>
              <a:rPr lang="fr-FR" sz="6200" b="0" i="0" u="none" strike="noStrike" cap="none" spc="0" baseline="0" dirty="0">
                <a:uFillTx/>
                <a:latin typeface="+mn-lt"/>
                <a:ea typeface="+mn-ea"/>
                <a:cs typeface="+mn-cs"/>
                <a:sym typeface="Founders Grotesk Semibold"/>
              </a:rPr>
              <a:t>R</a:t>
            </a:r>
            <a:r>
              <a:rPr lang="is-IS" sz="6700" b="0" i="0" u="none" strike="noStrike" cap="none" spc="0" baseline="0" dirty="0">
                <a:uFillTx/>
                <a:latin typeface="+mn-lt"/>
                <a:ea typeface="+mn-ea"/>
                <a:cs typeface="+mn-cs"/>
                <a:sym typeface="Founders Grotesk Semibold"/>
              </a:rPr>
              <a:t>éduire le stress : Bienveillance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4617F8C-0326-3346-9D98-01AB2B5B828C}"/>
              </a:ext>
            </a:extLst>
          </p:cNvPr>
          <p:cNvSpPr txBox="1"/>
          <p:nvPr/>
        </p:nvSpPr>
        <p:spPr>
          <a:xfrm>
            <a:off x="13157200" y="3904441"/>
            <a:ext cx="10256838" cy="7303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lIns="50800" tIns="50800" rIns="50800" bIns="50800" numCol="1" spcCol="38100" rtlCol="0">
            <a:normAutofit/>
          </a:bodyPr>
          <a:lstStyle/>
          <a:p>
            <a:pPr indent="-457200" algn="l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FontTx/>
              <a:buChar char="•"/>
              <a:tabLst/>
            </a:pPr>
            <a:r>
              <a:rPr lang="is-IS" sz="4200" spc="-42" dirty="0">
                <a:solidFill>
                  <a:srgbClr val="000000"/>
                </a:solidFill>
              </a:rPr>
              <a:t>Entrée debout au bloc, </a:t>
            </a:r>
          </a:p>
          <a:p>
            <a:pPr indent="-457200" algn="l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FontTx/>
              <a:buChar char="•"/>
              <a:tabLst/>
            </a:pPr>
            <a:r>
              <a:rPr lang="is-IS" sz="4200" spc="-42" dirty="0">
                <a:solidFill>
                  <a:srgbClr val="000000"/>
                </a:solidFill>
              </a:rPr>
              <a:t>Respect de l’individu (nudité)</a:t>
            </a:r>
            <a:r>
              <a:rPr lang="fr-FR" sz="4200" spc="-42" dirty="0">
                <a:solidFill>
                  <a:srgbClr val="000000"/>
                </a:solidFill>
              </a:rPr>
              <a:t> </a:t>
            </a:r>
          </a:p>
          <a:p>
            <a:pPr indent="-457200" algn="l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FontTx/>
              <a:buChar char="•"/>
              <a:tabLst/>
            </a:pPr>
            <a:r>
              <a:rPr lang="fr-FR" sz="4200" spc="-42" dirty="0">
                <a:solidFill>
                  <a:srgbClr val="000000"/>
                </a:solidFill>
              </a:rPr>
              <a:t>Réchauffement</a:t>
            </a:r>
          </a:p>
          <a:p>
            <a:pPr indent="-457200" algn="l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FontTx/>
              <a:buChar char="•"/>
              <a:tabLst/>
            </a:pPr>
            <a:r>
              <a:rPr lang="fr-FR" sz="4200" spc="-42" dirty="0">
                <a:solidFill>
                  <a:srgbClr val="000000"/>
                </a:solidFill>
              </a:rPr>
              <a:t>Musique</a:t>
            </a:r>
          </a:p>
        </p:txBody>
      </p:sp>
    </p:spTree>
    <p:extLst>
      <p:ext uri="{BB962C8B-B14F-4D97-AF65-F5344CB8AC3E}">
        <p14:creationId xmlns:p14="http://schemas.microsoft.com/office/powerpoint/2010/main" val="189074656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20D935C9-B36A-4B42-B8D7-41EDEC5A91C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770AF67C-C78C-9E49-9086-1EA3F82C6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619519"/>
            <a:ext cx="23241000" cy="1951018"/>
          </a:xfrm>
        </p:spPr>
        <p:txBody>
          <a:bodyPr/>
          <a:lstStyle/>
          <a:p>
            <a:r>
              <a:rPr lang="fr-FR" dirty="0"/>
              <a:t>Traiter la douleur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043B04-D8F5-BE47-9D37-A8FC6F29D3AD}"/>
              </a:ext>
            </a:extLst>
          </p:cNvPr>
          <p:cNvSpPr/>
          <p:nvPr/>
        </p:nvSpPr>
        <p:spPr>
          <a:xfrm rot="20612502">
            <a:off x="4103705" y="5590826"/>
            <a:ext cx="17140758" cy="2093013"/>
          </a:xfrm>
          <a:prstGeom prst="rect">
            <a:avLst/>
          </a:prstGeom>
        </p:spPr>
        <p:style>
          <a:lnRef idx="2">
            <a:schemeClr val="accent1"/>
          </a:lnRef>
          <a:fillRef idx="1003">
            <a:schemeClr val="lt2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21924" tIns="60962" rIns="121924" bIns="60962">
            <a:spAutoFit/>
          </a:bodyPr>
          <a:lstStyle/>
          <a:p>
            <a:pPr algn="ctr"/>
            <a:r>
              <a:rPr lang="fr-FR" sz="12801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Anti inflammatoires</a:t>
            </a:r>
            <a:endParaRPr lang="fr-FR" sz="12801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6B6E3F4-0186-0246-9D5F-077D2D303F52}"/>
              </a:ext>
            </a:extLst>
          </p:cNvPr>
          <p:cNvSpPr txBox="1"/>
          <p:nvPr/>
        </p:nvSpPr>
        <p:spPr>
          <a:xfrm rot="1002569">
            <a:off x="6904607" y="5766471"/>
            <a:ext cx="11538953" cy="2106691"/>
          </a:xfrm>
          <a:prstGeom prst="rect">
            <a:avLst/>
          </a:prstGeom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7735" tIns="67735" rIns="67735" bIns="67735" numCol="1" spcCol="38100" rtlCol="0" anchor="ctr">
            <a:spAutoFit/>
          </a:bodyPr>
          <a:lstStyle/>
          <a:p>
            <a:pPr defTabSz="778972" rtl="0" latinLnBrk="1" hangingPunct="0"/>
            <a:r>
              <a:rPr lang="fr-FR" sz="12801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Paracetamol</a:t>
            </a:r>
            <a:endParaRPr lang="fr-FR" sz="12801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9FC6223-B561-E54A-A77A-BB84FA4679DB}"/>
              </a:ext>
            </a:extLst>
          </p:cNvPr>
          <p:cNvSpPr/>
          <p:nvPr/>
        </p:nvSpPr>
        <p:spPr>
          <a:xfrm>
            <a:off x="15366468" y="10003468"/>
            <a:ext cx="8446032" cy="2093013"/>
          </a:xfrm>
          <a:prstGeom prst="rect">
            <a:avLst/>
          </a:prstGeom>
          <a:noFill/>
        </p:spPr>
        <p:txBody>
          <a:bodyPr wrap="square" lIns="121924" tIns="60962" rIns="121924" bIns="60962">
            <a:spAutoFit/>
          </a:bodyPr>
          <a:lstStyle/>
          <a:p>
            <a:pPr algn="ctr"/>
            <a:r>
              <a:rPr lang="fr-FR" sz="12801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Morphine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1C555FE-EBE3-744E-8D17-E175E62C9428}"/>
              </a:ext>
            </a:extLst>
          </p:cNvPr>
          <p:cNvSpPr txBox="1"/>
          <p:nvPr/>
        </p:nvSpPr>
        <p:spPr>
          <a:xfrm>
            <a:off x="15366468" y="9989790"/>
            <a:ext cx="8114230" cy="210669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7735" tIns="67735" rIns="67735" bIns="67735" numCol="1" spcCol="38100" rtlCol="0" anchor="ctr">
            <a:spAutoFit/>
          </a:bodyPr>
          <a:lstStyle/>
          <a:p>
            <a:pPr defTabSz="778972" rtl="0" latinLnBrk="1" hangingPunct="0"/>
            <a:r>
              <a:rPr lang="fr-FR" sz="12801" dirty="0">
                <a:solidFill>
                  <a:srgbClr val="FF0000"/>
                </a:solidFill>
              </a:rPr>
              <a:t>XXXXXX</a:t>
            </a:r>
          </a:p>
        </p:txBody>
      </p:sp>
    </p:spTree>
    <p:extLst>
      <p:ext uri="{BB962C8B-B14F-4D97-AF65-F5344CB8AC3E}">
        <p14:creationId xmlns:p14="http://schemas.microsoft.com/office/powerpoint/2010/main" val="18159124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Ligne"/>
          <p:cNvSpPr/>
          <p:nvPr/>
        </p:nvSpPr>
        <p:spPr>
          <a:xfrm>
            <a:off x="635000" y="12192000"/>
            <a:ext cx="23114000" cy="0"/>
          </a:xfrm>
          <a:prstGeom prst="line">
            <a:avLst/>
          </a:prstGeom>
          <a:ln w="38100">
            <a:solidFill>
              <a:schemeClr val="accent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spcBef>
                <a:spcPts val="0"/>
              </a:spcBef>
              <a:tabLst/>
              <a:defRPr b="1" cap="all" spc="156">
                <a:solidFill>
                  <a:srgbClr val="FFFFFF"/>
                </a:solidFill>
                <a:latin typeface="Founders Grotesk Cond Bold"/>
                <a:ea typeface="Founders Grotesk Cond Bold"/>
                <a:cs typeface="Founders Grotesk Cond Bold"/>
                <a:sym typeface="Founders Grotesk Condensed"/>
              </a:defRPr>
            </a:pPr>
            <a:endParaRPr/>
          </a:p>
        </p:txBody>
      </p:sp>
      <p:sp>
        <p:nvSpPr>
          <p:cNvPr id="180" name="Ligne"/>
          <p:cNvSpPr/>
          <p:nvPr/>
        </p:nvSpPr>
        <p:spPr>
          <a:xfrm>
            <a:off x="639142" y="692907"/>
            <a:ext cx="23114001" cy="1"/>
          </a:xfrm>
          <a:prstGeom prst="line">
            <a:avLst/>
          </a:prstGeom>
          <a:ln w="114300">
            <a:solidFill>
              <a:schemeClr val="accent4"/>
            </a:solidFill>
            <a:miter lim="400000"/>
          </a:ln>
        </p:spPr>
        <p:txBody>
          <a:bodyPr lIns="0" tIns="0" rIns="0" bIns="0" anchor="ctr"/>
          <a:lstStyle/>
          <a:p>
            <a:pPr>
              <a:spcBef>
                <a:spcPts val="0"/>
              </a:spcBef>
              <a:tabLst/>
              <a:defRPr b="1" cap="all" spc="156">
                <a:solidFill>
                  <a:srgbClr val="FFFFFF"/>
                </a:solidFill>
                <a:latin typeface="Founders Grotesk Cond Bold"/>
                <a:ea typeface="Founders Grotesk Cond Bold"/>
                <a:cs typeface="Founders Grotesk Cond Bold"/>
                <a:sym typeface="Founders Grotesk Condensed"/>
              </a:defRPr>
            </a:pPr>
            <a:endParaRPr/>
          </a:p>
        </p:txBody>
      </p:sp>
      <p:sp>
        <p:nvSpPr>
          <p:cNvPr id="181" name="Pas si récent :"/>
          <p:cNvSpPr txBox="1"/>
          <p:nvPr/>
        </p:nvSpPr>
        <p:spPr>
          <a:xfrm>
            <a:off x="1865109" y="2194311"/>
            <a:ext cx="5464637" cy="1087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825500">
              <a:lnSpc>
                <a:spcPct val="80000"/>
              </a:lnSpc>
              <a:spcBef>
                <a:spcPts val="0"/>
              </a:spcBef>
              <a:tabLst/>
              <a:defRPr sz="15000" spc="-300">
                <a:solidFill>
                  <a:schemeClr val="accent1">
                    <a:satOff val="-16194"/>
                    <a:lumOff val="-23324"/>
                  </a:schemeClr>
                </a:solidFill>
                <a:latin typeface="+mn-lt"/>
                <a:ea typeface="+mn-ea"/>
                <a:cs typeface="+mn-cs"/>
                <a:sym typeface="Founders Grotesk Semibold"/>
              </a:defRPr>
            </a:lvl1pPr>
          </a:lstStyle>
          <a:p>
            <a:pPr>
              <a:defRPr>
                <a:solidFill>
                  <a:schemeClr val="accent1"/>
                </a:solidFill>
              </a:defRPr>
            </a:pPr>
            <a:r>
              <a:rPr sz="8000" dirty="0">
                <a:solidFill>
                  <a:schemeClr val="accent1">
                    <a:satOff val="-16194"/>
                    <a:lumOff val="-23324"/>
                  </a:schemeClr>
                </a:solidFill>
              </a:rPr>
              <a:t>Pas </a:t>
            </a:r>
            <a:r>
              <a:rPr sz="8000" dirty="0" err="1">
                <a:solidFill>
                  <a:schemeClr val="accent1">
                    <a:satOff val="-16194"/>
                    <a:lumOff val="-23324"/>
                  </a:schemeClr>
                </a:solidFill>
              </a:rPr>
              <a:t>si</a:t>
            </a:r>
            <a:r>
              <a:rPr sz="8000" dirty="0">
                <a:solidFill>
                  <a:schemeClr val="accent1">
                    <a:satOff val="-16194"/>
                    <a:lumOff val="-23324"/>
                  </a:schemeClr>
                </a:solidFill>
              </a:rPr>
              <a:t> </a:t>
            </a:r>
            <a:r>
              <a:rPr sz="8000" dirty="0" err="1">
                <a:solidFill>
                  <a:schemeClr val="accent1">
                    <a:satOff val="-16194"/>
                    <a:lumOff val="-23324"/>
                  </a:schemeClr>
                </a:solidFill>
              </a:rPr>
              <a:t>récent</a:t>
            </a:r>
            <a:r>
              <a:rPr sz="8000" dirty="0">
                <a:solidFill>
                  <a:schemeClr val="accent1">
                    <a:satOff val="-16194"/>
                    <a:lumOff val="-23324"/>
                  </a:schemeClr>
                </a:solidFill>
              </a:rPr>
              <a:t> :</a:t>
            </a:r>
          </a:p>
        </p:txBody>
      </p:sp>
      <p:sp>
        <p:nvSpPr>
          <p:cNvPr id="182" name="Hystérectomie vaginale et one day surgery (H. Clavé,  H. Baar, P. Niccolaï)…"/>
          <p:cNvSpPr txBox="1"/>
          <p:nvPr/>
        </p:nvSpPr>
        <p:spPr>
          <a:xfrm>
            <a:off x="724466" y="5471489"/>
            <a:ext cx="10758837" cy="1980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spcBef>
                <a:spcPts val="0"/>
              </a:spcBef>
              <a:tabLst/>
              <a:defRPr sz="3200" b="1" spc="0">
                <a:solidFill>
                  <a:srgbClr val="587CBF"/>
                </a:solidFill>
              </a:defRPr>
            </a:pPr>
            <a:r>
              <a:rPr dirty="0" err="1"/>
              <a:t>Hystérectomie</a:t>
            </a:r>
            <a:r>
              <a:rPr dirty="0"/>
              <a:t> </a:t>
            </a:r>
            <a:r>
              <a:rPr dirty="0" err="1"/>
              <a:t>vaginale</a:t>
            </a:r>
            <a:r>
              <a:rPr dirty="0"/>
              <a:t> et one day surgery</a:t>
            </a:r>
            <a:r>
              <a:rPr b="0" dirty="0">
                <a:solidFill>
                  <a:srgbClr val="777777"/>
                </a:solidFill>
              </a:rPr>
              <a:t> (H. </a:t>
            </a:r>
            <a:r>
              <a:rPr b="0" dirty="0" err="1">
                <a:solidFill>
                  <a:srgbClr val="777777"/>
                </a:solidFill>
              </a:rPr>
              <a:t>Clavé</a:t>
            </a:r>
            <a:r>
              <a:rPr b="0" dirty="0">
                <a:solidFill>
                  <a:srgbClr val="777777"/>
                </a:solidFill>
              </a:rPr>
              <a:t>,  H. </a:t>
            </a:r>
            <a:r>
              <a:rPr b="0" dirty="0" err="1">
                <a:solidFill>
                  <a:srgbClr val="777777"/>
                </a:solidFill>
              </a:rPr>
              <a:t>Baar</a:t>
            </a:r>
            <a:r>
              <a:rPr b="0" dirty="0">
                <a:solidFill>
                  <a:srgbClr val="777777"/>
                </a:solidFill>
              </a:rPr>
              <a:t>, P. </a:t>
            </a:r>
            <a:r>
              <a:rPr b="0" dirty="0" err="1">
                <a:solidFill>
                  <a:srgbClr val="777777"/>
                </a:solidFill>
              </a:rPr>
              <a:t>Niccolaï</a:t>
            </a:r>
            <a:r>
              <a:rPr b="0" dirty="0">
                <a:solidFill>
                  <a:srgbClr val="777777"/>
                </a:solidFill>
              </a:rPr>
              <a:t>)</a:t>
            </a:r>
            <a:endParaRPr lang="fr-FR" b="0" dirty="0">
              <a:solidFill>
                <a:srgbClr val="777777"/>
              </a:solidFill>
            </a:endParaRPr>
          </a:p>
          <a:p>
            <a:pPr algn="l" defTabSz="457200">
              <a:spcBef>
                <a:spcPts val="0"/>
              </a:spcBef>
              <a:tabLst/>
              <a:defRPr sz="3200" b="1" spc="0">
                <a:solidFill>
                  <a:srgbClr val="587CBF"/>
                </a:solidFill>
              </a:defRPr>
            </a:pPr>
            <a:r>
              <a:rPr dirty="0"/>
              <a:t>La </a:t>
            </a:r>
            <a:r>
              <a:rPr dirty="0" err="1"/>
              <a:t>Lettre</a:t>
            </a:r>
            <a:r>
              <a:rPr dirty="0"/>
              <a:t> du </a:t>
            </a:r>
            <a:r>
              <a:rPr dirty="0" err="1"/>
              <a:t>Gynécologue</a:t>
            </a:r>
            <a:r>
              <a:rPr dirty="0"/>
              <a:t> </a:t>
            </a:r>
            <a:r>
              <a:rPr b="1" dirty="0"/>
              <a:t>(</a:t>
            </a:r>
            <a:r>
              <a:rPr sz="5800" dirty="0">
                <a:solidFill>
                  <a:schemeClr val="accent1"/>
                </a:solidFill>
              </a:rPr>
              <a:t>2007</a:t>
            </a:r>
            <a:r>
              <a:rPr dirty="0"/>
              <a:t> ; 326 : 28-31)</a:t>
            </a:r>
          </a:p>
        </p:txBody>
      </p:sp>
      <p:pic>
        <p:nvPicPr>
          <p:cNvPr id="18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47030" y="6885759"/>
            <a:ext cx="11340442" cy="5057888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2011"/>
          <p:cNvSpPr txBox="1"/>
          <p:nvPr/>
        </p:nvSpPr>
        <p:spPr>
          <a:xfrm>
            <a:off x="21560970" y="10872110"/>
            <a:ext cx="2135887" cy="1235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000" b="1" spc="209"/>
            </a:lvl1pPr>
          </a:lstStyle>
          <a:p>
            <a:r>
              <a:t>2011</a:t>
            </a:r>
          </a:p>
        </p:txBody>
      </p:sp>
      <p:pic>
        <p:nvPicPr>
          <p:cNvPr id="18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84751" y="1485215"/>
            <a:ext cx="12065001" cy="2933701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66 PATIENTES CANADA HYSTERECTOMIE COELIO"/>
          <p:cNvSpPr txBox="1"/>
          <p:nvPr/>
        </p:nvSpPr>
        <p:spPr>
          <a:xfrm>
            <a:off x="13725572" y="4438582"/>
            <a:ext cx="8259014" cy="530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/>
              <a:t>66 PATIENTES CANADA HYSTERECTOMIE COELIO</a:t>
            </a:r>
          </a:p>
        </p:txBody>
      </p:sp>
      <p:sp>
        <p:nvSpPr>
          <p:cNvPr id="187" name="PROBLEME DE TARIFICATION"/>
          <p:cNvSpPr txBox="1"/>
          <p:nvPr/>
        </p:nvSpPr>
        <p:spPr>
          <a:xfrm>
            <a:off x="2558849" y="8369975"/>
            <a:ext cx="4944797" cy="530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PROBLEME DE TARIFICATION</a:t>
            </a:r>
          </a:p>
        </p:txBody>
      </p:sp>
      <p:sp>
        <p:nvSpPr>
          <p:cNvPr id="188" name="2003"/>
          <p:cNvSpPr txBox="1"/>
          <p:nvPr/>
        </p:nvSpPr>
        <p:spPr>
          <a:xfrm>
            <a:off x="21388475" y="3240717"/>
            <a:ext cx="2360525" cy="11978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800" b="1" spc="204"/>
            </a:lvl1pPr>
          </a:lstStyle>
          <a:p>
            <a:r>
              <a:rPr dirty="0"/>
              <a:t>2003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3A1C9EE-F569-41BC-A104-9697BFA6AF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61" r="26398" b="1"/>
          <a:stretch/>
        </p:blipFill>
        <p:spPr>
          <a:xfrm>
            <a:off x="0" y="1"/>
            <a:ext cx="11226801" cy="13716000"/>
          </a:xfrm>
          <a:prstGeom prst="rect">
            <a:avLst/>
          </a:prstGeom>
          <a:noFill/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1E8E9F3E-BF43-274B-9E8C-6853A0779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57200" y="864810"/>
            <a:ext cx="10256838" cy="1308101"/>
          </a:xfrm>
        </p:spPr>
        <p:txBody>
          <a:bodyPr anchor="b">
            <a:normAutofit/>
          </a:bodyPr>
          <a:lstStyle/>
          <a:p>
            <a:r>
              <a:rPr lang="fr-FR" dirty="0"/>
              <a:t>Antalgiques</a:t>
            </a:r>
            <a:endParaRPr lang="fr-FR"/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4CAFD6C5-BE61-A346-9F29-8D853B6290E5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2192000" y="3206345"/>
            <a:ext cx="11811000" cy="7303309"/>
          </a:xfrm>
        </p:spPr>
        <p:txBody>
          <a:bodyPr>
            <a:noAutofit/>
          </a:bodyPr>
          <a:lstStyle/>
          <a:p>
            <a:pPr marL="0" indent="0" defTabSz="428435">
              <a:spcBef>
                <a:spcPts val="0"/>
              </a:spcBef>
              <a:spcAft>
                <a:spcPts val="600"/>
              </a:spcAft>
              <a:buClrTx/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lang="fr-FR" sz="5400" u="sng" dirty="0" err="1">
                <a:latin typeface="+mj-ea"/>
                <a:ea typeface="+mj-ea"/>
              </a:rPr>
              <a:t>Pré-opératoire</a:t>
            </a:r>
            <a:r>
              <a:rPr lang="fr-FR" sz="5400" u="sng" dirty="0">
                <a:latin typeface="+mj-ea"/>
                <a:ea typeface="+mj-ea"/>
              </a:rPr>
              <a:t> per os</a:t>
            </a:r>
            <a:r>
              <a:rPr lang="fr-FR" sz="5400" dirty="0">
                <a:latin typeface="+mj-ea"/>
                <a:ea typeface="+mj-ea"/>
              </a:rPr>
              <a:t> :</a:t>
            </a:r>
          </a:p>
          <a:p>
            <a:pPr marL="0" indent="0" defTabSz="428435">
              <a:spcBef>
                <a:spcPts val="0"/>
              </a:spcBef>
              <a:spcAft>
                <a:spcPts val="600"/>
              </a:spcAft>
              <a:buClrTx/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lang="fr-FR" sz="5400" dirty="0">
                <a:latin typeface="+mj-ea"/>
                <a:ea typeface="+mj-ea"/>
              </a:rPr>
              <a:t>Paracétamol * 1 g, </a:t>
            </a:r>
            <a:r>
              <a:rPr lang="fr-FR" sz="5400" dirty="0" err="1">
                <a:latin typeface="+mj-ea"/>
                <a:ea typeface="+mj-ea"/>
              </a:rPr>
              <a:t>ketoprofène</a:t>
            </a:r>
            <a:r>
              <a:rPr lang="fr-FR" sz="5400" dirty="0">
                <a:latin typeface="+mj-ea"/>
                <a:ea typeface="+mj-ea"/>
              </a:rPr>
              <a:t> * 100 mg,</a:t>
            </a:r>
          </a:p>
          <a:p>
            <a:pPr marL="0" indent="0" defTabSz="428435">
              <a:spcBef>
                <a:spcPts val="0"/>
              </a:spcBef>
              <a:spcAft>
                <a:spcPts val="600"/>
              </a:spcAft>
              <a:buClrTx/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lang="fr-FR" sz="5400" dirty="0">
                <a:latin typeface="+mj-ea"/>
                <a:ea typeface="+mj-ea"/>
              </a:rPr>
              <a:t> </a:t>
            </a:r>
            <a:endParaRPr lang="fr-FR" sz="5400" u="sng" dirty="0">
              <a:latin typeface="+mj-ea"/>
              <a:ea typeface="+mj-ea"/>
            </a:endParaRPr>
          </a:p>
          <a:p>
            <a:pPr marL="0" indent="0" defTabSz="428435">
              <a:spcBef>
                <a:spcPts val="0"/>
              </a:spcBef>
              <a:spcAft>
                <a:spcPts val="600"/>
              </a:spcAft>
              <a:buClrTx/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lang="fr-FR" sz="5400" u="sng" dirty="0" err="1">
                <a:latin typeface="+mj-ea"/>
                <a:ea typeface="+mj-ea"/>
              </a:rPr>
              <a:t>Per-opératoire</a:t>
            </a:r>
            <a:r>
              <a:rPr lang="fr-FR" sz="5400" dirty="0">
                <a:latin typeface="+mj-ea"/>
                <a:ea typeface="+mj-ea"/>
              </a:rPr>
              <a:t> :</a:t>
            </a:r>
          </a:p>
          <a:p>
            <a:pPr marL="0" indent="0" defTabSz="428435">
              <a:spcBef>
                <a:spcPts val="0"/>
              </a:spcBef>
              <a:spcAft>
                <a:spcPts val="600"/>
              </a:spcAft>
              <a:buClrTx/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lang="fr-FR" sz="5400" dirty="0">
                <a:latin typeface="+mj-ea"/>
                <a:ea typeface="+mj-ea"/>
              </a:rPr>
              <a:t>Idem si pas donné en pré-op</a:t>
            </a:r>
          </a:p>
          <a:p>
            <a:pPr marL="0" indent="0" defTabSz="428435">
              <a:spcBef>
                <a:spcPts val="0"/>
              </a:spcBef>
              <a:spcAft>
                <a:spcPts val="600"/>
              </a:spcAft>
              <a:buClrTx/>
              <a:buSzTx/>
              <a:buNone/>
              <a:defRPr sz="1800">
                <a:solidFill>
                  <a:srgbClr val="000000"/>
                </a:solidFill>
              </a:defRPr>
            </a:pPr>
            <a:endParaRPr lang="fr-FR" sz="5400" u="sng" dirty="0">
              <a:latin typeface="+mj-ea"/>
              <a:ea typeface="+mj-ea"/>
            </a:endParaRPr>
          </a:p>
          <a:p>
            <a:pPr marL="0" indent="0" defTabSz="428435">
              <a:spcBef>
                <a:spcPts val="0"/>
              </a:spcBef>
              <a:spcAft>
                <a:spcPts val="600"/>
              </a:spcAft>
              <a:buClrTx/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lang="fr-FR" sz="5400" u="sng" dirty="0">
                <a:latin typeface="+mj-ea"/>
                <a:ea typeface="+mj-ea"/>
              </a:rPr>
              <a:t>Post-opératoire</a:t>
            </a:r>
            <a:r>
              <a:rPr lang="fr-FR" sz="5400" dirty="0">
                <a:latin typeface="+mj-ea"/>
                <a:ea typeface="+mj-ea"/>
              </a:rPr>
              <a:t> per os:</a:t>
            </a:r>
          </a:p>
          <a:p>
            <a:pPr marL="0" indent="0" defTabSz="428435">
              <a:spcBef>
                <a:spcPts val="0"/>
              </a:spcBef>
              <a:spcAft>
                <a:spcPts val="600"/>
              </a:spcAft>
              <a:buClrTx/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lang="fr-FR" sz="5400" dirty="0">
                <a:latin typeface="+mj-ea"/>
                <a:ea typeface="+mj-ea"/>
              </a:rPr>
              <a:t>Paracétamol * 1 g, </a:t>
            </a:r>
            <a:r>
              <a:rPr lang="fr-FR" sz="5400" dirty="0" err="1">
                <a:latin typeface="+mj-ea"/>
                <a:ea typeface="+mj-ea"/>
              </a:rPr>
              <a:t>ketoprofène</a:t>
            </a:r>
            <a:r>
              <a:rPr lang="fr-FR" sz="5400" dirty="0">
                <a:latin typeface="+mj-ea"/>
                <a:ea typeface="+mj-ea"/>
              </a:rPr>
              <a:t> * 100 mg,</a:t>
            </a:r>
          </a:p>
          <a:p>
            <a:pPr marL="0" indent="0" defTabSz="428435">
              <a:spcBef>
                <a:spcPts val="0"/>
              </a:spcBef>
              <a:spcAft>
                <a:spcPts val="600"/>
              </a:spcAft>
              <a:buClrTx/>
              <a:buSzTx/>
              <a:buNone/>
              <a:defRPr sz="1800">
                <a:solidFill>
                  <a:srgbClr val="000000"/>
                </a:solidFill>
              </a:defRPr>
            </a:pPr>
            <a:endParaRPr lang="fr-FR" sz="5400" dirty="0">
              <a:latin typeface="+mj-ea"/>
              <a:ea typeface="+mj-ea"/>
            </a:endParaRPr>
          </a:p>
          <a:p>
            <a:pPr marL="0" indent="0" defTabSz="428435">
              <a:spcBef>
                <a:spcPts val="0"/>
              </a:spcBef>
              <a:spcAft>
                <a:spcPts val="600"/>
              </a:spcAft>
              <a:buClrTx/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lang="fr-FR" sz="5400" dirty="0">
                <a:latin typeface="+mj-ea"/>
                <a:ea typeface="+mj-ea"/>
              </a:rPr>
              <a:t>Morphiniques et antiémétiques en secours si besoin</a:t>
            </a:r>
          </a:p>
        </p:txBody>
      </p:sp>
    </p:spTree>
    <p:extLst>
      <p:ext uri="{BB962C8B-B14F-4D97-AF65-F5344CB8AC3E}">
        <p14:creationId xmlns:p14="http://schemas.microsoft.com/office/powerpoint/2010/main" val="1422416988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9DA4E6E-6B74-F640-8DE4-C8BE715C15DC}"/>
              </a:ext>
            </a:extLst>
          </p:cNvPr>
          <p:cNvSpPr/>
          <p:nvPr/>
        </p:nvSpPr>
        <p:spPr>
          <a:xfrm>
            <a:off x="10711543" y="6359328"/>
            <a:ext cx="1219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9600" dirty="0">
                <a:latin typeface="+mj-ea"/>
                <a:ea typeface="+mj-ea"/>
              </a:rPr>
              <a:t>Favoriser </a:t>
            </a:r>
            <a:br>
              <a:rPr lang="fr-FR" sz="9600" dirty="0">
                <a:latin typeface="+mj-ea"/>
                <a:ea typeface="+mj-ea"/>
              </a:rPr>
            </a:br>
            <a:r>
              <a:rPr lang="fr-FR" sz="9600" dirty="0">
                <a:latin typeface="+mj-ea"/>
                <a:ea typeface="+mj-ea"/>
              </a:rPr>
              <a:t>la reprise rapide </a:t>
            </a:r>
            <a:br>
              <a:rPr lang="fr-FR" sz="9600" dirty="0">
                <a:latin typeface="+mj-ea"/>
                <a:ea typeface="+mj-ea"/>
              </a:rPr>
            </a:br>
            <a:r>
              <a:rPr lang="fr-FR" sz="9600" dirty="0">
                <a:latin typeface="+mj-ea"/>
                <a:ea typeface="+mj-ea"/>
              </a:rPr>
              <a:t>d’une vie normale</a:t>
            </a:r>
            <a:endParaRPr lang="fr-FR" dirty="0">
              <a:latin typeface="+mj-ea"/>
              <a:ea typeface="+mj-ea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77C1920-04DB-5C4E-BE26-F0281424F007}"/>
              </a:ext>
            </a:extLst>
          </p:cNvPr>
          <p:cNvSpPr txBox="1"/>
          <p:nvPr/>
        </p:nvSpPr>
        <p:spPr>
          <a:xfrm>
            <a:off x="12522235" y="2170390"/>
            <a:ext cx="8570616" cy="18876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>
                <a:tab pos="584200" algn="l"/>
              </a:tabLst>
            </a:pPr>
            <a:r>
              <a:rPr kumimoji="0" lang="fr-FR" sz="9600" b="0" i="0" u="none" strike="noStrike" cap="none" spc="78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+mj-ea"/>
                <a:ea typeface="+mj-ea"/>
                <a:cs typeface="Founders Grotesk Text Regular"/>
                <a:sym typeface="Founders Grotesk Text"/>
              </a:rPr>
              <a:t>Post-opératoire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D505E5C-FD48-6A49-A606-29AF64DD0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457" y="2359266"/>
            <a:ext cx="8901217" cy="852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7027369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692DFB9-8DA2-AB41-9B23-1C7E40C695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24" r="11198" b="4623"/>
          <a:stretch/>
        </p:blipFill>
        <p:spPr>
          <a:xfrm>
            <a:off x="1" y="26297"/>
            <a:ext cx="9895113" cy="1368970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9C59307A-F9FB-8145-AEB9-38C78A8D9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6409" y="2205168"/>
            <a:ext cx="13094381" cy="1308101"/>
          </a:xfrm>
        </p:spPr>
        <p:txBody>
          <a:bodyPr anchor="b">
            <a:noAutofit/>
          </a:bodyPr>
          <a:lstStyle/>
          <a:p>
            <a:r>
              <a:rPr lang="fr-FR" sz="9600" dirty="0">
                <a:latin typeface="Baskerville" charset="0"/>
                <a:ea typeface="Baskerville" charset="0"/>
                <a:cs typeface="Baskerville" charset="0"/>
              </a:rPr>
              <a:t>Rien ne retient </a:t>
            </a:r>
            <a:br>
              <a:rPr lang="fr-FR" sz="9600" dirty="0">
                <a:latin typeface="Baskerville" charset="0"/>
                <a:ea typeface="Baskerville" charset="0"/>
                <a:cs typeface="Baskerville" charset="0"/>
              </a:rPr>
            </a:br>
            <a:r>
              <a:rPr lang="fr-FR" sz="9600" dirty="0">
                <a:latin typeface="Baskerville" charset="0"/>
                <a:ea typeface="Baskerville" charset="0"/>
                <a:cs typeface="Baskerville" charset="0"/>
              </a:rPr>
              <a:t>la patiente au lit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58D476A-7C74-FB45-933C-5DBFD529D1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03474" y="4498153"/>
            <a:ext cx="4087165" cy="408716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E2BD73F-7225-F64A-97DB-F6E6CEDBBD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53172" y="3513269"/>
            <a:ext cx="4088551" cy="408855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7759F0A-846C-F544-BB23-04B2223AC6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53522" y="8316367"/>
            <a:ext cx="4116035" cy="3406375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5CA3A562-EC16-B04B-86E6-A3AD06C95A07}"/>
              </a:ext>
            </a:extLst>
          </p:cNvPr>
          <p:cNvCxnSpPr/>
          <p:nvPr/>
        </p:nvCxnSpPr>
        <p:spPr>
          <a:xfrm flipV="1">
            <a:off x="12753779" y="3513269"/>
            <a:ext cx="10221686" cy="7982953"/>
          </a:xfrm>
          <a:prstGeom prst="line">
            <a:avLst/>
          </a:prstGeom>
          <a:noFill/>
          <a:ln w="2159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E4E9D5A7-BCE2-184B-BB9B-E6669C2BD7F3}"/>
              </a:ext>
            </a:extLst>
          </p:cNvPr>
          <p:cNvCxnSpPr>
            <a:cxnSpLocks/>
          </p:cNvCxnSpPr>
          <p:nvPr/>
        </p:nvCxnSpPr>
        <p:spPr>
          <a:xfrm>
            <a:off x="11713030" y="4498153"/>
            <a:ext cx="10661140" cy="6931847"/>
          </a:xfrm>
          <a:prstGeom prst="line">
            <a:avLst/>
          </a:prstGeom>
          <a:noFill/>
          <a:ln w="2159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478271399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58E39BDC-D8A7-354A-803F-B7432C30BCC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76490106-6354-D048-BEBF-640B47BAA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623058"/>
            <a:ext cx="23241000" cy="1951018"/>
          </a:xfrm>
        </p:spPr>
        <p:txBody>
          <a:bodyPr/>
          <a:lstStyle/>
          <a:p>
            <a:r>
              <a:rPr lang="fr-FR" dirty="0"/>
              <a:t>Reprise de l’alimentation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69605AC-3152-2D40-8DA4-6390CEC4B3B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71500" y="3575732"/>
            <a:ext cx="14646729" cy="835442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7735" tIns="67735" rIns="67735" bIns="67735" numCol="1" spcCol="38100" rtlCol="0" anchor="ctr">
            <a:spAutoFit/>
          </a:bodyPr>
          <a:lstStyle/>
          <a:p>
            <a:pPr lvl="0"/>
            <a:r>
              <a:rPr lang="fr-FR" sz="6000" dirty="0">
                <a:latin typeface="+mn-lt"/>
                <a:ea typeface="+mj-ea"/>
                <a:cs typeface="Baskerville" charset="0"/>
              </a:rPr>
              <a:t>Boissons autorisées 2-4 heures après la sortie du bloc</a:t>
            </a:r>
          </a:p>
          <a:p>
            <a:pPr lvl="0"/>
            <a:endParaRPr lang="fr-FR" sz="6000" dirty="0">
              <a:latin typeface="+mn-lt"/>
              <a:ea typeface="+mj-ea"/>
              <a:cs typeface="Baskerville" charset="0"/>
            </a:endParaRPr>
          </a:p>
          <a:p>
            <a:pPr lvl="0"/>
            <a:r>
              <a:rPr lang="fr-FR" sz="6000" dirty="0">
                <a:latin typeface="+mn-lt"/>
                <a:ea typeface="+mj-ea"/>
                <a:cs typeface="Baskerville" charset="0"/>
              </a:rPr>
              <a:t>Alimentation après le retour en unité d’hospitalisation</a:t>
            </a:r>
          </a:p>
          <a:p>
            <a:pPr lvl="0"/>
            <a:endParaRPr lang="fr-FR" sz="6000" dirty="0">
              <a:latin typeface="+mn-lt"/>
              <a:ea typeface="+mj-ea"/>
              <a:cs typeface="Baskerville" charset="0"/>
            </a:endParaRPr>
          </a:p>
          <a:p>
            <a:r>
              <a:rPr lang="fr-FR" sz="6000" u="sng" dirty="0">
                <a:latin typeface="+mn-lt"/>
                <a:ea typeface="+mj-ea"/>
                <a:cs typeface="Baskerville" charset="0"/>
              </a:rPr>
              <a:t>1</a:t>
            </a:r>
            <a:r>
              <a:rPr lang="fr-FR" sz="6000" u="sng" baseline="30000" dirty="0">
                <a:latin typeface="+mn-lt"/>
                <a:ea typeface="+mj-ea"/>
                <a:cs typeface="Baskerville" charset="0"/>
              </a:rPr>
              <a:t>er</a:t>
            </a:r>
            <a:r>
              <a:rPr lang="fr-FR" sz="6000" u="sng" dirty="0">
                <a:latin typeface="+mn-lt"/>
                <a:ea typeface="+mj-ea"/>
                <a:cs typeface="Baskerville" charset="0"/>
              </a:rPr>
              <a:t> repas « léger»</a:t>
            </a:r>
            <a:r>
              <a:rPr lang="fr-FR" sz="6000" dirty="0">
                <a:latin typeface="+mn-lt"/>
                <a:ea typeface="+mj-ea"/>
                <a:cs typeface="Baskerville" charset="0"/>
              </a:rPr>
              <a:t>: potage / laitage / compote - environ 4 heures après la chirurgie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3CAA10C-BE9C-3249-9EE5-B98B59B241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00516" y="3050161"/>
            <a:ext cx="2735186" cy="877243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BD1CEEA-6151-184E-97AB-79DBA449DD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89759" y="5760187"/>
            <a:ext cx="4633739" cy="335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273377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B85AFB1B-AA7C-9B48-96AA-C666C34DC939}"/>
              </a:ext>
            </a:extLst>
          </p:cNvPr>
          <p:cNvSpPr txBox="1"/>
          <p:nvPr/>
        </p:nvSpPr>
        <p:spPr>
          <a:xfrm>
            <a:off x="5234934" y="1301552"/>
            <a:ext cx="4032194" cy="13336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>
                <a:tab pos="584200" algn="l"/>
              </a:tabLst>
            </a:pPr>
            <a:r>
              <a:rPr kumimoji="0" lang="fr-FR" sz="6000" b="0" i="0" u="none" strike="noStrike" cap="none" spc="78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Founders Grotesk Text Regular"/>
                <a:ea typeface="Founders Grotesk Text Regular"/>
                <a:cs typeface="Founders Grotesk Text Regular"/>
                <a:sym typeface="Founders Grotesk Text"/>
              </a:rPr>
              <a:t>Les </a:t>
            </a:r>
            <a:r>
              <a:rPr lang="fr-FR" sz="6000" dirty="0"/>
              <a:t>é</a:t>
            </a:r>
            <a:r>
              <a:rPr kumimoji="0" lang="fr-FR" sz="6000" b="0" i="0" u="none" strike="noStrike" cap="none" spc="78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Founders Grotesk Text Regular"/>
                <a:ea typeface="Founders Grotesk Text Regular"/>
                <a:cs typeface="Founders Grotesk Text Regular"/>
                <a:sym typeface="Founders Grotesk Text"/>
              </a:rPr>
              <a:t>checs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19D72F-0F29-D74E-8D9F-DD84A10DB088}"/>
              </a:ext>
            </a:extLst>
          </p:cNvPr>
          <p:cNvSpPr/>
          <p:nvPr/>
        </p:nvSpPr>
        <p:spPr>
          <a:xfrm>
            <a:off x="1155031" y="4342144"/>
            <a:ext cx="12192000" cy="59400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6000" dirty="0">
                <a:latin typeface="Times" pitchFamily="2" charset="0"/>
              </a:rPr>
              <a:t>La mauvaise préparation </a:t>
            </a:r>
          </a:p>
          <a:p>
            <a:r>
              <a:rPr lang="fr-FR" sz="6000" dirty="0">
                <a:latin typeface="Times" pitchFamily="2" charset="0"/>
              </a:rPr>
              <a:t>(conditions de sortie)</a:t>
            </a:r>
          </a:p>
          <a:p>
            <a:r>
              <a:rPr lang="fr-FR" sz="6000" dirty="0">
                <a:latin typeface="Times" pitchFamily="2" charset="0"/>
              </a:rPr>
              <a:t>La difficulté opératoire</a:t>
            </a:r>
          </a:p>
          <a:p>
            <a:r>
              <a:rPr lang="fr-FR" sz="6000" dirty="0">
                <a:latin typeface="Times" pitchFamily="2" charset="0"/>
              </a:rPr>
              <a:t>La mauvaise programmation</a:t>
            </a:r>
          </a:p>
          <a:p>
            <a:r>
              <a:rPr lang="fr-FR" sz="6000" dirty="0">
                <a:latin typeface="Times" pitchFamily="2" charset="0"/>
              </a:rPr>
              <a:t>(fin de programme)</a:t>
            </a:r>
            <a:endParaRPr lang="fr-FR" sz="600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ADAF0B5-A213-B345-AFB1-0A485250F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6556" y="1858370"/>
            <a:ext cx="7875295" cy="931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9420405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7538FFBF-BFE3-E245-8CC5-8B6CC40DC4B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F28459C-7857-E147-A9D8-0F927391FC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3342123"/>
            <a:ext cx="23241000" cy="75815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>
              <a:buNone/>
            </a:pPr>
            <a:r>
              <a:rPr lang="en-US" sz="6000" dirty="0">
                <a:solidFill>
                  <a:schemeClr val="bg1"/>
                </a:solidFill>
                <a:latin typeface="+mn-lt"/>
              </a:rPr>
              <a:t>​</a:t>
            </a:r>
            <a:r>
              <a:rPr lang="fr-FR" sz="6000" dirty="0">
                <a:latin typeface="+mn-lt"/>
              </a:rPr>
              <a:t>Etats-Unis</a:t>
            </a:r>
          </a:p>
          <a:p>
            <a:r>
              <a:rPr lang="fr-FR" sz="6000" dirty="0">
                <a:latin typeface="+mn-lt"/>
              </a:rPr>
              <a:t>taux d’</a:t>
            </a:r>
            <a:r>
              <a:rPr lang="fr-FR" sz="6000" dirty="0" err="1">
                <a:latin typeface="+mn-lt"/>
              </a:rPr>
              <a:t>hysté́rectomies</a:t>
            </a:r>
            <a:r>
              <a:rPr lang="fr-FR" sz="6000" dirty="0">
                <a:latin typeface="+mn-lt"/>
              </a:rPr>
              <a:t> en ambulatoire 57,5% en 2014. </a:t>
            </a:r>
            <a:endParaRPr lang="en-US" sz="6000" dirty="0">
              <a:solidFill>
                <a:schemeClr val="bg1"/>
              </a:solidFill>
              <a:latin typeface="+mn-lt"/>
            </a:endParaRPr>
          </a:p>
          <a:p>
            <a:pPr fontAlgn="base"/>
            <a:r>
              <a:rPr lang="en-US" sz="6000" dirty="0">
                <a:solidFill>
                  <a:schemeClr val="bg1"/>
                </a:solidFill>
                <a:latin typeface="+mn-lt"/>
              </a:rPr>
              <a:t>50% de femmes </a:t>
            </a:r>
            <a:r>
              <a:rPr lang="en-US" sz="6000" dirty="0" err="1">
                <a:solidFill>
                  <a:schemeClr val="bg1"/>
                </a:solidFill>
                <a:latin typeface="+mn-lt"/>
              </a:rPr>
              <a:t>hystérectomisées</a:t>
            </a:r>
            <a:r>
              <a:rPr lang="en-US" sz="60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+mn-lt"/>
              </a:rPr>
              <a:t>à</a:t>
            </a:r>
            <a:r>
              <a:rPr lang="en-US" sz="6000" dirty="0">
                <a:solidFill>
                  <a:schemeClr val="bg1"/>
                </a:solidFill>
                <a:latin typeface="+mn-lt"/>
              </a:rPr>
              <a:t> 50 </a:t>
            </a:r>
            <a:r>
              <a:rPr lang="en-US" sz="6000" dirty="0" err="1">
                <a:solidFill>
                  <a:schemeClr val="bg1"/>
                </a:solidFill>
                <a:latin typeface="+mn-lt"/>
              </a:rPr>
              <a:t>ans</a:t>
            </a:r>
            <a:r>
              <a:rPr lang="en-US" sz="6000" dirty="0">
                <a:solidFill>
                  <a:schemeClr val="bg1"/>
                </a:solidFill>
                <a:latin typeface="+mn-lt"/>
              </a:rPr>
              <a:t> </a:t>
            </a:r>
          </a:p>
          <a:p>
            <a:pPr fontAlgn="base"/>
            <a:r>
              <a:rPr lang="en-US" sz="6000" dirty="0">
                <a:solidFill>
                  <a:schemeClr val="bg1"/>
                </a:solidFill>
                <a:latin typeface="+mn-lt"/>
              </a:rPr>
              <a:t> 16 % </a:t>
            </a:r>
            <a:r>
              <a:rPr lang="en-US" sz="6000" dirty="0" err="1">
                <a:solidFill>
                  <a:schemeClr val="bg1"/>
                </a:solidFill>
                <a:latin typeface="+mn-lt"/>
              </a:rPr>
              <a:t>en</a:t>
            </a:r>
            <a:r>
              <a:rPr lang="en-US" sz="6000" dirty="0">
                <a:solidFill>
                  <a:schemeClr val="bg1"/>
                </a:solidFill>
                <a:latin typeface="+mn-lt"/>
              </a:rPr>
              <a:t> France​</a:t>
            </a:r>
          </a:p>
          <a:p>
            <a:pPr fontAlgn="base"/>
            <a:r>
              <a:rPr lang="en-US" sz="6000" dirty="0">
                <a:solidFill>
                  <a:schemeClr val="bg1"/>
                </a:solidFill>
                <a:latin typeface="+mn-lt"/>
              </a:rPr>
              <a:t>Notre </a:t>
            </a:r>
            <a:r>
              <a:rPr lang="en-US" sz="6000" dirty="0" err="1">
                <a:solidFill>
                  <a:schemeClr val="bg1"/>
                </a:solidFill>
                <a:latin typeface="+mn-lt"/>
              </a:rPr>
              <a:t>série</a:t>
            </a:r>
            <a:r>
              <a:rPr lang="en-US" sz="6000" dirty="0">
                <a:solidFill>
                  <a:schemeClr val="bg1"/>
                </a:solidFill>
                <a:latin typeface="+mn-lt"/>
              </a:rPr>
              <a:t>  </a:t>
            </a:r>
            <a:r>
              <a:rPr lang="en-US" sz="6000" dirty="0" err="1">
                <a:solidFill>
                  <a:schemeClr val="bg1"/>
                </a:solidFill>
                <a:latin typeface="+mn-lt"/>
              </a:rPr>
              <a:t>depuis</a:t>
            </a:r>
            <a:r>
              <a:rPr lang="en-US" sz="6000" dirty="0">
                <a:solidFill>
                  <a:schemeClr val="bg1"/>
                </a:solidFill>
                <a:latin typeface="+mn-lt"/>
              </a:rPr>
              <a:t> 10 </a:t>
            </a:r>
            <a:r>
              <a:rPr lang="en-US" sz="6000" dirty="0" err="1">
                <a:solidFill>
                  <a:schemeClr val="bg1"/>
                </a:solidFill>
                <a:latin typeface="+mn-lt"/>
              </a:rPr>
              <a:t>ans</a:t>
            </a:r>
            <a:r>
              <a:rPr lang="en-US" sz="6000" dirty="0">
                <a:solidFill>
                  <a:schemeClr val="bg1"/>
                </a:solidFill>
                <a:latin typeface="+mn-lt"/>
              </a:rPr>
              <a:t> 34% </a:t>
            </a:r>
            <a:r>
              <a:rPr lang="en-US" sz="6000" dirty="0" err="1">
                <a:solidFill>
                  <a:schemeClr val="bg1"/>
                </a:solidFill>
                <a:latin typeface="+mn-lt"/>
              </a:rPr>
              <a:t>en</a:t>
            </a:r>
            <a:r>
              <a:rPr lang="en-US" sz="60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+mn-lt"/>
              </a:rPr>
              <a:t>pathologie</a:t>
            </a:r>
            <a:r>
              <a:rPr lang="en-US" sz="60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+mn-lt"/>
              </a:rPr>
              <a:t>bénigne</a:t>
            </a:r>
            <a:r>
              <a:rPr lang="en-US" sz="6000" dirty="0">
                <a:solidFill>
                  <a:schemeClr val="bg1"/>
                </a:solidFill>
                <a:latin typeface="+mn-lt"/>
              </a:rPr>
              <a:t> 16% </a:t>
            </a:r>
            <a:r>
              <a:rPr lang="en-US" sz="6000" dirty="0" err="1">
                <a:solidFill>
                  <a:schemeClr val="bg1"/>
                </a:solidFill>
                <a:latin typeface="+mn-lt"/>
              </a:rPr>
              <a:t>en</a:t>
            </a:r>
            <a:r>
              <a:rPr lang="en-US" sz="60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+mn-lt"/>
              </a:rPr>
              <a:t>pathologie</a:t>
            </a:r>
            <a:r>
              <a:rPr lang="en-US" sz="60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+mn-lt"/>
              </a:rPr>
              <a:t>maligne</a:t>
            </a:r>
            <a:endParaRPr lang="en-US" sz="6000" dirty="0">
              <a:solidFill>
                <a:schemeClr val="bg1"/>
              </a:solidFill>
              <a:latin typeface="+mn-lt"/>
            </a:endParaRPr>
          </a:p>
          <a:p>
            <a:endParaRPr lang="fr-FR" sz="600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5E83180-C285-DE45-9324-2A84A1F3AC3A}"/>
              </a:ext>
            </a:extLst>
          </p:cNvPr>
          <p:cNvSpPr txBox="1"/>
          <p:nvPr/>
        </p:nvSpPr>
        <p:spPr>
          <a:xfrm>
            <a:off x="4371280" y="891497"/>
            <a:ext cx="14295863" cy="18876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fontAlgn="base"/>
            <a:r>
              <a:rPr lang="en-US" sz="9600" dirty="0" err="1">
                <a:solidFill>
                  <a:schemeClr val="bg1"/>
                </a:solidFill>
                <a:latin typeface="+mn-lt"/>
              </a:rPr>
              <a:t>Peut</a:t>
            </a:r>
            <a:r>
              <a:rPr lang="en-US" sz="9600" dirty="0">
                <a:solidFill>
                  <a:schemeClr val="bg1"/>
                </a:solidFill>
                <a:latin typeface="+mn-lt"/>
              </a:rPr>
              <a:t> on faire </a:t>
            </a:r>
            <a:r>
              <a:rPr lang="en-US" sz="9600" dirty="0" err="1">
                <a:solidFill>
                  <a:schemeClr val="bg1"/>
                </a:solidFill>
                <a:latin typeface="+mn-lt"/>
              </a:rPr>
              <a:t>mieux</a:t>
            </a:r>
            <a:r>
              <a:rPr lang="en-US" sz="9600" dirty="0">
                <a:solidFill>
                  <a:schemeClr val="bg1"/>
                </a:solidFill>
                <a:latin typeface="+mn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91033773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2F8771EB-0B06-5649-8BF9-F1CC019CCB3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3ED3278-F6D7-934F-A2FB-2200FD4B35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Privilégier les traitements conservateurs qui permettent d’éviter l’hystérectomie</a:t>
            </a:r>
          </a:p>
          <a:p>
            <a:r>
              <a:rPr lang="fr-FR" dirty="0" err="1"/>
              <a:t>Hysteroscopie</a:t>
            </a:r>
            <a:r>
              <a:rPr lang="fr-FR" dirty="0"/>
              <a:t> opératoire (&gt; 95% d’ambulatoire)</a:t>
            </a:r>
          </a:p>
          <a:p>
            <a:r>
              <a:rPr lang="fr-FR" dirty="0" err="1"/>
              <a:t>Thermocoagulation</a:t>
            </a:r>
            <a:r>
              <a:rPr lang="fr-FR" dirty="0"/>
              <a:t> endométriale(&gt; 95% d’ambulatoire)</a:t>
            </a:r>
          </a:p>
          <a:p>
            <a:r>
              <a:rPr lang="fr-FR" dirty="0"/>
              <a:t>Mais l’hystéroscopie n’est pas considéré comme de la chirurgie et donc non comptabilisé comme chirurgie ambulatoire ( plus de 10% des séjours de chirurgie gynécologique)…</a:t>
            </a:r>
          </a:p>
          <a:p>
            <a:r>
              <a:rPr lang="fr-FR" dirty="0"/>
              <a:t>Place de la chirurgie in office grandissante à encadrer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C65FED71-1FC2-DC4B-A2BC-35B5A13D6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139041"/>
            <a:ext cx="23241000" cy="1951018"/>
          </a:xfrm>
        </p:spPr>
        <p:txBody>
          <a:bodyPr>
            <a:normAutofit fontScale="90000"/>
          </a:bodyPr>
          <a:lstStyle/>
          <a:p>
            <a:r>
              <a:rPr lang="fr-FR" dirty="0"/>
              <a:t>Développer la chirurgie ambulatoire en gynécologie</a:t>
            </a:r>
          </a:p>
        </p:txBody>
      </p:sp>
    </p:spTree>
    <p:extLst>
      <p:ext uri="{BB962C8B-B14F-4D97-AF65-F5344CB8AC3E}">
        <p14:creationId xmlns:p14="http://schemas.microsoft.com/office/powerpoint/2010/main" val="4216274589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FF866D2A-D3FA-DA44-9612-A559DEDEFEF0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6"/>
          <a:stretch/>
        </p:blipFill>
        <p:spPr>
          <a:xfrm>
            <a:off x="10306581" y="3269037"/>
            <a:ext cx="13505919" cy="8458200"/>
          </a:xfrm>
          <a:noFill/>
        </p:spPr>
      </p:pic>
      <p:sp>
        <p:nvSpPr>
          <p:cNvPr id="14" name="Title 3">
            <a:extLst>
              <a:ext uri="{FF2B5EF4-FFF2-40B4-BE49-F238E27FC236}">
                <a16:creationId xmlns:a16="http://schemas.microsoft.com/office/drawing/2014/main" id="{DEFA6EE4-3540-4A6B-A8C6-1B30A9D72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4163587"/>
            <a:ext cx="11049000" cy="7036978"/>
          </a:xfrm>
        </p:spPr>
        <p:txBody>
          <a:bodyPr>
            <a:normAutofit/>
          </a:bodyPr>
          <a:lstStyle/>
          <a:p>
            <a:r>
              <a:rPr lang="en-US" sz="8000" dirty="0" err="1"/>
              <a:t>Echographie</a:t>
            </a:r>
            <a:r>
              <a:rPr lang="en-US" sz="8000" dirty="0"/>
              <a:t> et </a:t>
            </a:r>
            <a:r>
              <a:rPr lang="en-US" sz="8000" dirty="0" err="1"/>
              <a:t>hystéroscopie</a:t>
            </a:r>
            <a:r>
              <a:rPr lang="en-US" sz="8000" dirty="0"/>
              <a:t> </a:t>
            </a:r>
            <a:r>
              <a:rPr lang="en-US" sz="8000" dirty="0" err="1"/>
              <a:t>en</a:t>
            </a:r>
            <a:r>
              <a:rPr lang="en-US" sz="8000" dirty="0"/>
              <a:t> consultation :</a:t>
            </a:r>
            <a:br>
              <a:rPr lang="en-US" sz="8000" dirty="0"/>
            </a:br>
            <a:br>
              <a:rPr lang="en-US" sz="8000" dirty="0"/>
            </a:br>
            <a:r>
              <a:rPr lang="en-US" sz="8000" dirty="0"/>
              <a:t>un diagnostic précis </a:t>
            </a:r>
            <a:br>
              <a:rPr lang="en-US" sz="8000" dirty="0"/>
            </a:br>
            <a:br>
              <a:rPr lang="en-US" sz="8000" dirty="0"/>
            </a:br>
            <a:r>
              <a:rPr lang="en-US" sz="8000" dirty="0"/>
              <a:t>un </a:t>
            </a:r>
            <a:r>
              <a:rPr lang="en-US" sz="8000" dirty="0" err="1"/>
              <a:t>traitement</a:t>
            </a:r>
            <a:r>
              <a:rPr lang="en-US" sz="8000" dirty="0"/>
              <a:t> </a:t>
            </a:r>
            <a:r>
              <a:rPr lang="en-US" sz="8000" dirty="0" err="1"/>
              <a:t>ciblé</a:t>
            </a:r>
            <a:endParaRPr lang="en-US" sz="8000" dirty="0"/>
          </a:p>
        </p:txBody>
      </p:sp>
      <p:sp>
        <p:nvSpPr>
          <p:cNvPr id="10" name="Titre 3">
            <a:extLst>
              <a:ext uri="{FF2B5EF4-FFF2-40B4-BE49-F238E27FC236}">
                <a16:creationId xmlns:a16="http://schemas.microsoft.com/office/drawing/2014/main" id="{149152ED-5DC6-AF46-BD11-C9DBFC7BE83E}"/>
              </a:ext>
            </a:extLst>
          </p:cNvPr>
          <p:cNvSpPr txBox="1">
            <a:spLocks/>
          </p:cNvSpPr>
          <p:nvPr/>
        </p:nvSpPr>
        <p:spPr>
          <a:xfrm>
            <a:off x="571500" y="1139041"/>
            <a:ext cx="23241000" cy="19510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 fontScale="60000" lnSpcReduction="20000"/>
          </a:bodyPr>
          <a:lstStyle>
            <a:lvl1pPr marL="0" marR="0" indent="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0" b="0" i="0" u="none" strike="noStrike" cap="none" spc="-300" baseline="0"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Founders Grotesk Semibold"/>
              </a:defRPr>
            </a:lvl1pPr>
            <a:lvl2pPr marL="0" marR="0" indent="4572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-79" baseline="0">
                <a:solidFill>
                  <a:schemeClr val="accent4"/>
                </a:solidFill>
                <a:uFillTx/>
                <a:latin typeface="Founders Grotesk Regular"/>
                <a:ea typeface="Founders Grotesk Regular"/>
                <a:cs typeface="Founders Grotesk Regular"/>
                <a:sym typeface="Founders Grotesk"/>
              </a:defRPr>
            </a:lvl2pPr>
            <a:lvl3pPr marL="0" marR="0" indent="9144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-79" baseline="0">
                <a:solidFill>
                  <a:schemeClr val="accent4"/>
                </a:solidFill>
                <a:uFillTx/>
                <a:latin typeface="Founders Grotesk Regular"/>
                <a:ea typeface="Founders Grotesk Regular"/>
                <a:cs typeface="Founders Grotesk Regular"/>
                <a:sym typeface="Founders Grotesk"/>
              </a:defRPr>
            </a:lvl3pPr>
            <a:lvl4pPr marL="0" marR="0" indent="13716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-79" baseline="0">
                <a:solidFill>
                  <a:schemeClr val="accent4"/>
                </a:solidFill>
                <a:uFillTx/>
                <a:latin typeface="Founders Grotesk Regular"/>
                <a:ea typeface="Founders Grotesk Regular"/>
                <a:cs typeface="Founders Grotesk Regular"/>
                <a:sym typeface="Founders Grotesk"/>
              </a:defRPr>
            </a:lvl4pPr>
            <a:lvl5pPr marL="0" marR="0" indent="18288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-79" baseline="0">
                <a:solidFill>
                  <a:schemeClr val="accent4"/>
                </a:solidFill>
                <a:uFillTx/>
                <a:latin typeface="Founders Grotesk Regular"/>
                <a:ea typeface="Founders Grotesk Regular"/>
                <a:cs typeface="Founders Grotesk Regular"/>
                <a:sym typeface="Founders Grotesk"/>
              </a:defRPr>
            </a:lvl5pPr>
            <a:lvl6pPr marL="0" marR="0" indent="22860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-79" baseline="0">
                <a:solidFill>
                  <a:schemeClr val="accent4"/>
                </a:solidFill>
                <a:uFillTx/>
                <a:latin typeface="Founders Grotesk Regular"/>
                <a:ea typeface="Founders Grotesk Regular"/>
                <a:cs typeface="Founders Grotesk Regular"/>
                <a:sym typeface="Founders Grotesk"/>
              </a:defRPr>
            </a:lvl6pPr>
            <a:lvl7pPr marL="0" marR="0" indent="27432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-79" baseline="0">
                <a:solidFill>
                  <a:schemeClr val="accent4"/>
                </a:solidFill>
                <a:uFillTx/>
                <a:latin typeface="Founders Grotesk Regular"/>
                <a:ea typeface="Founders Grotesk Regular"/>
                <a:cs typeface="Founders Grotesk Regular"/>
                <a:sym typeface="Founders Grotesk"/>
              </a:defRPr>
            </a:lvl7pPr>
            <a:lvl8pPr marL="0" marR="0" indent="32004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-79" baseline="0">
                <a:solidFill>
                  <a:schemeClr val="accent4"/>
                </a:solidFill>
                <a:uFillTx/>
                <a:latin typeface="Founders Grotesk Regular"/>
                <a:ea typeface="Founders Grotesk Regular"/>
                <a:cs typeface="Founders Grotesk Regular"/>
                <a:sym typeface="Founders Grotesk"/>
              </a:defRPr>
            </a:lvl8pPr>
            <a:lvl9pPr marL="0" marR="0" indent="36576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-79" baseline="0">
                <a:solidFill>
                  <a:schemeClr val="accent4"/>
                </a:solidFill>
                <a:uFillTx/>
                <a:latin typeface="Founders Grotesk Regular"/>
                <a:ea typeface="Founders Grotesk Regular"/>
                <a:cs typeface="Founders Grotesk Regular"/>
                <a:sym typeface="Founders Grotesk"/>
              </a:defRPr>
            </a:lvl9pPr>
          </a:lstStyle>
          <a:p>
            <a:pPr hangingPunct="1"/>
            <a:r>
              <a:rPr lang="fr-FR"/>
              <a:t>Développer la chirurgie ambulatoire en gynécologie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53487073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52A4BDB8-92B2-5842-9BB0-B2E22C76C8D5}"/>
              </a:ext>
            </a:extLst>
          </p:cNvPr>
          <p:cNvPicPr>
            <a:picLocks noGrp="1" noChangeAspect="1" noChangeArrowheads="1"/>
          </p:cNvPicPr>
          <p:nvPr>
            <p:ph type="pic" sz="half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21" b="11821"/>
          <a:stretch>
            <a:fillRect/>
          </a:stretch>
        </p:blipFill>
        <p:spPr bwMode="auto">
          <a:xfrm>
            <a:off x="872305" y="705857"/>
            <a:ext cx="10480839" cy="5927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94886231-F8DD-0A41-AD59-D3D352FF1A3E}"/>
              </a:ext>
            </a:extLst>
          </p:cNvPr>
          <p:cNvPicPr>
            <a:picLocks noGrp="1" noChangeAspect="1" noChangeArrowheads="1"/>
          </p:cNvPicPr>
          <p:nvPr>
            <p:ph type="pic" sz="half" idx="2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0" r="12160"/>
          <a:stretch>
            <a:fillRect/>
          </a:stretch>
        </p:blipFill>
        <p:spPr bwMode="auto">
          <a:xfrm>
            <a:off x="1844855" y="7286325"/>
            <a:ext cx="8535737" cy="5723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5BEB6F54-220D-7B49-922F-1C5BE2B4C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6830" y="705857"/>
            <a:ext cx="1090489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06BA9B20-EE3E-4B4E-8406-A8C9FDB12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9380" y="6482244"/>
            <a:ext cx="8535737" cy="6527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2475283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05956BBB-21C4-C346-93E0-93D025B4B6D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0941695" y="5397208"/>
            <a:ext cx="13124911" cy="4452940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fr-FR" dirty="0"/>
              <a:t>Plus de chirurgie ambulatoire </a:t>
            </a:r>
          </a:p>
          <a:p>
            <a:pPr algn="ctr"/>
            <a:r>
              <a:rPr lang="fr-FR" dirty="0"/>
              <a:t>= </a:t>
            </a:r>
          </a:p>
          <a:p>
            <a:pPr algn="ctr"/>
            <a:r>
              <a:rPr lang="fr-FR" dirty="0"/>
              <a:t>Plus de traitements conservateurs</a:t>
            </a:r>
          </a:p>
          <a:p>
            <a:pPr algn="ctr"/>
            <a:r>
              <a:rPr lang="fr-FR" dirty="0"/>
              <a:t>=</a:t>
            </a:r>
          </a:p>
          <a:p>
            <a:pPr algn="ctr"/>
            <a:r>
              <a:rPr lang="fr-FR" dirty="0"/>
              <a:t>Hystérectomies sur des utérus plus volumineux donc plus difficile à gérer en ambulatoire</a:t>
            </a:r>
          </a:p>
          <a:p>
            <a:pPr algn="ctr"/>
            <a:endParaRPr lang="fr-FR" dirty="0"/>
          </a:p>
          <a:p>
            <a:pPr algn="ctr"/>
            <a:r>
              <a:rPr lang="fr-FR" dirty="0"/>
              <a:t> 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72CAA6A1-D416-A847-ACA1-B45BF6C2C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0" y="2413096"/>
            <a:ext cx="10256838" cy="1308101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/>
              <a:t>Le paradoxe </a:t>
            </a:r>
            <a:br>
              <a:rPr lang="fr-FR" dirty="0"/>
            </a:br>
            <a:r>
              <a:rPr lang="fr-FR" dirty="0"/>
              <a:t>pour les hystérectomies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C104A39C-45AC-2344-A7AC-1D11A843D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3876002"/>
            <a:ext cx="7670131" cy="7949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8878468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Ligne"/>
          <p:cNvSpPr/>
          <p:nvPr/>
        </p:nvSpPr>
        <p:spPr>
          <a:xfrm>
            <a:off x="635000" y="12192000"/>
            <a:ext cx="23114000" cy="0"/>
          </a:xfrm>
          <a:prstGeom prst="line">
            <a:avLst/>
          </a:prstGeom>
          <a:ln w="38100">
            <a:solidFill>
              <a:schemeClr val="accent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spcBef>
                <a:spcPts val="0"/>
              </a:spcBef>
              <a:tabLst/>
              <a:defRPr b="1" cap="all" spc="156">
                <a:solidFill>
                  <a:srgbClr val="FFFFFF"/>
                </a:solidFill>
                <a:latin typeface="Founders Grotesk Cond Bold"/>
                <a:ea typeface="Founders Grotesk Cond Bold"/>
                <a:cs typeface="Founders Grotesk Cond Bold"/>
                <a:sym typeface="Founders Grotesk Condensed"/>
              </a:defRPr>
            </a:pPr>
            <a:endParaRPr/>
          </a:p>
        </p:txBody>
      </p:sp>
      <p:sp>
        <p:nvSpPr>
          <p:cNvPr id="191" name="Ligne"/>
          <p:cNvSpPr/>
          <p:nvPr/>
        </p:nvSpPr>
        <p:spPr>
          <a:xfrm>
            <a:off x="639142" y="692907"/>
            <a:ext cx="23114001" cy="1"/>
          </a:xfrm>
          <a:prstGeom prst="line">
            <a:avLst/>
          </a:prstGeom>
          <a:ln w="114300">
            <a:solidFill>
              <a:schemeClr val="accent4"/>
            </a:solidFill>
            <a:miter lim="400000"/>
          </a:ln>
        </p:spPr>
        <p:txBody>
          <a:bodyPr lIns="0" tIns="0" rIns="0" bIns="0" anchor="ctr"/>
          <a:lstStyle/>
          <a:p>
            <a:pPr>
              <a:spcBef>
                <a:spcPts val="0"/>
              </a:spcBef>
              <a:tabLst/>
              <a:defRPr b="1" cap="all" spc="156">
                <a:solidFill>
                  <a:srgbClr val="FFFFFF"/>
                </a:solidFill>
                <a:latin typeface="Founders Grotesk Cond Bold"/>
                <a:ea typeface="Founders Grotesk Cond Bold"/>
                <a:cs typeface="Founders Grotesk Cond Bold"/>
                <a:sym typeface="Founders Grotesk Condensed"/>
              </a:defRPr>
            </a:pPr>
            <a:endParaRPr/>
          </a:p>
        </p:txBody>
      </p:sp>
      <p:graphicFrame>
        <p:nvGraphicFramePr>
          <p:cNvPr id="193" name="Graphique 2D à colonnes"/>
          <p:cNvGraphicFramePr/>
          <p:nvPr>
            <p:extLst>
              <p:ext uri="{D42A27DB-BD31-4B8C-83A1-F6EECF244321}">
                <p14:modId xmlns:p14="http://schemas.microsoft.com/office/powerpoint/2010/main" val="2789814798"/>
              </p:ext>
            </p:extLst>
          </p:nvPr>
        </p:nvGraphicFramePr>
        <p:xfrm>
          <a:off x="10542599" y="2350515"/>
          <a:ext cx="13206401" cy="90149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0F8F3042-745A-F248-9C2D-21AF67FB85B3}"/>
              </a:ext>
            </a:extLst>
          </p:cNvPr>
          <p:cNvSpPr/>
          <p:nvPr/>
        </p:nvSpPr>
        <p:spPr>
          <a:xfrm>
            <a:off x="774001" y="4918960"/>
            <a:ext cx="935082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9600" dirty="0"/>
              <a:t>Hystérectomies en  ambulatoire </a:t>
            </a:r>
            <a:endParaRPr lang="fr-FR" dirty="0"/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FFCA2EC7-709A-9D43-A2DF-56F1009C5AB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632CB04-FB3E-334D-8576-A4EB3E98D9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L’hystérectomie est accessible à la chirurgie ambulatoire</a:t>
            </a:r>
          </a:p>
          <a:p>
            <a:r>
              <a:rPr lang="fr-FR" dirty="0"/>
              <a:t>Elle se développe de manière constante</a:t>
            </a:r>
          </a:p>
          <a:p>
            <a:r>
              <a:rPr lang="fr-FR" dirty="0"/>
              <a:t>Elle répond à une demande des patientes</a:t>
            </a:r>
          </a:p>
          <a:p>
            <a:r>
              <a:rPr lang="fr-FR" dirty="0"/>
              <a:t>Elle est associée à un haut niveau de satisfaction</a:t>
            </a:r>
          </a:p>
          <a:p>
            <a:r>
              <a:rPr lang="fr-FR" dirty="0"/>
              <a:t>Nécessite l’utilisation de techniques mini-invasives (cœlioscopie, voie vaginale)</a:t>
            </a:r>
          </a:p>
          <a:p>
            <a:r>
              <a:rPr lang="fr-FR" dirty="0"/>
              <a:t>Mêmes impératifs que toute les prises en charge ambulatoires.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79DA2DCF-DEF3-AE4B-83AF-6D265EB0A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619519"/>
            <a:ext cx="23241000" cy="1951018"/>
          </a:xfrm>
        </p:spPr>
        <p:txBody>
          <a:bodyPr/>
          <a:lstStyle/>
          <a:p>
            <a:r>
              <a:rPr lang="fr-FR" dirty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2459905049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6EB8CDA-4EF5-4F17-9F0D-9E6C72BD74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657" b="4842"/>
          <a:stretch/>
        </p:blipFill>
        <p:spPr>
          <a:xfrm>
            <a:off x="11175173" y="3918858"/>
            <a:ext cx="12097967" cy="7576458"/>
          </a:xfrm>
          <a:prstGeom prst="rect">
            <a:avLst/>
          </a:prstGeom>
          <a:noFill/>
        </p:spPr>
      </p:pic>
      <p:sp>
        <p:nvSpPr>
          <p:cNvPr id="5" name="2020…">
            <a:extLst>
              <a:ext uri="{FF2B5EF4-FFF2-40B4-BE49-F238E27FC236}">
                <a16:creationId xmlns:a16="http://schemas.microsoft.com/office/drawing/2014/main" id="{CC1EC38A-4170-9342-B1CF-24DCFAB45FC8}"/>
              </a:ext>
            </a:extLst>
          </p:cNvPr>
          <p:cNvSpPr txBox="1">
            <a:spLocks noGrp="1"/>
          </p:cNvSpPr>
          <p:nvPr>
            <p:ph type="body" sz="quarter" idx="22"/>
          </p:nvPr>
        </p:nvSpPr>
        <p:spPr>
          <a:xfrm>
            <a:off x="618517" y="5450774"/>
            <a:ext cx="11049000" cy="6994567"/>
          </a:xfr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 sz="4200" spc="126"/>
            </a:pPr>
            <a:r>
              <a:rPr sz="4000" dirty="0">
                <a:latin typeface="+mj-ea"/>
                <a:ea typeface="+mj-ea"/>
              </a:rPr>
              <a:t>2020</a:t>
            </a:r>
            <a:endParaRPr lang="fr-FR" sz="4000" dirty="0">
              <a:latin typeface="+mj-ea"/>
              <a:ea typeface="+mj-ea"/>
            </a:endParaRPr>
          </a:p>
          <a:p>
            <a:pPr>
              <a:lnSpc>
                <a:spcPct val="90000"/>
              </a:lnSpc>
              <a:spcAft>
                <a:spcPts val="600"/>
              </a:spcAft>
              <a:defRPr sz="4200" spc="126"/>
            </a:pPr>
            <a:endParaRPr sz="4000" dirty="0">
              <a:latin typeface="+mj-ea"/>
              <a:ea typeface="+mj-ea"/>
            </a:endParaRPr>
          </a:p>
          <a:p>
            <a:pPr marL="283028" indent="-283028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100000"/>
              <a:buChar char="-"/>
              <a:defRPr sz="4200" spc="126"/>
            </a:pPr>
            <a:r>
              <a:rPr sz="4000" dirty="0">
                <a:latin typeface="+mj-ea"/>
                <a:ea typeface="+mj-ea"/>
              </a:rPr>
              <a:t>pour </a:t>
            </a:r>
            <a:r>
              <a:rPr sz="4000" dirty="0" err="1">
                <a:latin typeface="+mj-ea"/>
                <a:ea typeface="+mj-ea"/>
              </a:rPr>
              <a:t>pathologie</a:t>
            </a:r>
            <a:r>
              <a:rPr sz="4000" dirty="0">
                <a:latin typeface="+mj-ea"/>
                <a:ea typeface="+mj-ea"/>
              </a:rPr>
              <a:t> </a:t>
            </a:r>
            <a:r>
              <a:rPr sz="4000" dirty="0" err="1">
                <a:latin typeface="+mj-ea"/>
                <a:ea typeface="+mj-ea"/>
              </a:rPr>
              <a:t>bénigne</a:t>
            </a:r>
            <a:r>
              <a:rPr sz="4000" dirty="0">
                <a:latin typeface="+mj-ea"/>
                <a:ea typeface="+mj-ea"/>
              </a:rPr>
              <a:t>  5%</a:t>
            </a:r>
          </a:p>
          <a:p>
            <a:pPr marL="283028" indent="-283028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100000"/>
              <a:buChar char="-"/>
              <a:defRPr sz="4200" spc="126"/>
            </a:pPr>
            <a:r>
              <a:rPr sz="4000" dirty="0">
                <a:latin typeface="+mj-ea"/>
                <a:ea typeface="+mj-ea"/>
              </a:rPr>
              <a:t>pour </a:t>
            </a:r>
            <a:r>
              <a:rPr sz="4000" dirty="0" err="1">
                <a:latin typeface="+mj-ea"/>
                <a:ea typeface="+mj-ea"/>
              </a:rPr>
              <a:t>pathologie</a:t>
            </a:r>
            <a:r>
              <a:rPr sz="4000" dirty="0">
                <a:latin typeface="+mj-ea"/>
                <a:ea typeface="+mj-ea"/>
              </a:rPr>
              <a:t> </a:t>
            </a:r>
            <a:r>
              <a:rPr sz="4000" dirty="0" err="1">
                <a:latin typeface="+mj-ea"/>
                <a:ea typeface="+mj-ea"/>
              </a:rPr>
              <a:t>maligne</a:t>
            </a:r>
            <a:r>
              <a:rPr sz="4000" dirty="0">
                <a:latin typeface="+mj-ea"/>
                <a:ea typeface="+mj-ea"/>
              </a:rPr>
              <a:t>  1,8%</a:t>
            </a:r>
            <a:endParaRPr lang="fr-FR" sz="4000" dirty="0">
              <a:latin typeface="+mj-ea"/>
              <a:ea typeface="+mj-ea"/>
            </a:endParaRPr>
          </a:p>
          <a:p>
            <a:pPr>
              <a:lnSpc>
                <a:spcPct val="90000"/>
              </a:lnSpc>
              <a:spcAft>
                <a:spcPts val="600"/>
              </a:spcAft>
              <a:defRPr sz="4200" spc="-42">
                <a:latin typeface="Founders Grotesk Regular"/>
                <a:ea typeface="Founders Grotesk Regular"/>
                <a:cs typeface="Founders Grotesk Regular"/>
                <a:sym typeface="Founders Grotesk"/>
              </a:defRPr>
            </a:pPr>
            <a:endParaRPr lang="fr-FR" sz="4000" dirty="0">
              <a:latin typeface="+mj-ea"/>
              <a:ea typeface="+mj-ea"/>
            </a:endParaRPr>
          </a:p>
          <a:p>
            <a:pPr>
              <a:lnSpc>
                <a:spcPct val="90000"/>
              </a:lnSpc>
              <a:spcAft>
                <a:spcPts val="600"/>
              </a:spcAft>
              <a:defRPr sz="4200" spc="-42">
                <a:latin typeface="Founders Grotesk Regular"/>
                <a:ea typeface="Founders Grotesk Regular"/>
                <a:cs typeface="Founders Grotesk Regular"/>
                <a:sym typeface="Founders Grotesk"/>
              </a:defRPr>
            </a:pPr>
            <a:r>
              <a:rPr lang="fr-FR" sz="4000" dirty="0">
                <a:latin typeface="+mj-ea"/>
                <a:ea typeface="+mj-ea"/>
              </a:rPr>
              <a:t>Durée moyenne de séjour:</a:t>
            </a:r>
          </a:p>
          <a:p>
            <a:pPr>
              <a:lnSpc>
                <a:spcPct val="90000"/>
              </a:lnSpc>
              <a:spcAft>
                <a:spcPts val="600"/>
              </a:spcAft>
              <a:defRPr sz="4200" spc="-42">
                <a:latin typeface="Founders Grotesk Regular"/>
                <a:ea typeface="Founders Grotesk Regular"/>
                <a:cs typeface="Founders Grotesk Regular"/>
                <a:sym typeface="Founders Grotesk"/>
              </a:defRPr>
            </a:pPr>
            <a:endParaRPr lang="fr-FR" sz="4000" dirty="0">
              <a:latin typeface="+mj-ea"/>
              <a:ea typeface="+mj-ea"/>
            </a:endParaRPr>
          </a:p>
          <a:p>
            <a:pPr>
              <a:lnSpc>
                <a:spcPct val="90000"/>
              </a:lnSpc>
              <a:spcAft>
                <a:spcPts val="600"/>
              </a:spcAft>
              <a:defRPr sz="4200" spc="-42">
                <a:latin typeface="Founders Grotesk Regular"/>
                <a:ea typeface="Founders Grotesk Regular"/>
                <a:cs typeface="Founders Grotesk Regular"/>
                <a:sym typeface="Founders Grotesk"/>
              </a:defRPr>
            </a:pPr>
            <a:r>
              <a:rPr lang="fr-FR" sz="4000" dirty="0">
                <a:latin typeface="+mj-ea"/>
                <a:ea typeface="+mj-ea"/>
              </a:rPr>
              <a:t>2020     2,87 j </a:t>
            </a:r>
          </a:p>
          <a:p>
            <a:pPr>
              <a:lnSpc>
                <a:spcPct val="90000"/>
              </a:lnSpc>
              <a:spcAft>
                <a:spcPts val="600"/>
              </a:spcAft>
              <a:defRPr sz="4200" spc="-42">
                <a:latin typeface="Founders Grotesk Regular"/>
                <a:ea typeface="Founders Grotesk Regular"/>
                <a:cs typeface="Founders Grotesk Regular"/>
                <a:sym typeface="Founders Grotesk"/>
              </a:defRPr>
            </a:pPr>
            <a:r>
              <a:rPr lang="fr-FR" sz="4000" dirty="0">
                <a:latin typeface="+mj-ea"/>
                <a:ea typeface="+mj-ea"/>
              </a:rPr>
              <a:t>2010.     5,23 j</a:t>
            </a:r>
            <a:endParaRPr sz="4000" dirty="0">
              <a:latin typeface="+mj-ea"/>
              <a:ea typeface="+mj-ea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5AFFE45A-961F-9B48-9CFF-F2DF8F1E5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860" y="1747793"/>
            <a:ext cx="12589329" cy="3020150"/>
          </a:xfrm>
        </p:spPr>
        <p:txBody>
          <a:bodyPr>
            <a:normAutofit fontScale="90000"/>
          </a:bodyPr>
          <a:lstStyle/>
          <a:p>
            <a:r>
              <a:rPr lang="fr-FR" sz="10700" dirty="0"/>
              <a:t>Hystérectomies en  ambulatoire </a:t>
            </a:r>
            <a:br>
              <a:rPr lang="fr-FR" sz="13900" dirty="0"/>
            </a:br>
            <a:br>
              <a:rPr lang="fr-FR" sz="13900" dirty="0"/>
            </a:br>
            <a:endParaRPr lang="fr-FR" sz="13900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1F6290A-6EE1-FC41-928A-DA8F44A284C9}"/>
              </a:ext>
            </a:extLst>
          </p:cNvPr>
          <p:cNvSpPr txBox="1"/>
          <p:nvPr/>
        </p:nvSpPr>
        <p:spPr>
          <a:xfrm>
            <a:off x="9733653" y="12445341"/>
            <a:ext cx="1933864" cy="81047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>
                <a:tab pos="584200" algn="l"/>
              </a:tabLst>
            </a:pPr>
            <a:r>
              <a:rPr kumimoji="0" lang="fr-FR" sz="2600" b="0" i="0" u="none" strike="noStrike" cap="none" spc="78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Founders Grotesk Text Regular"/>
                <a:ea typeface="Founders Grotesk Text Regular"/>
                <a:cs typeface="Founders Grotesk Text Regular"/>
                <a:sym typeface="Founders Grotesk Text"/>
              </a:rPr>
              <a:t>ATIH) 2020</a:t>
            </a:r>
          </a:p>
        </p:txBody>
      </p:sp>
    </p:spTree>
    <p:extLst>
      <p:ext uri="{BB962C8B-B14F-4D97-AF65-F5344CB8AC3E}">
        <p14:creationId xmlns:p14="http://schemas.microsoft.com/office/powerpoint/2010/main" val="161586945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06EBB4D0-23DE-D745-83E1-05FFF42EF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Autofit/>
          </a:bodyPr>
          <a:lstStyle/>
          <a:p>
            <a:pPr algn="ctr"/>
            <a:br>
              <a:rPr lang="fr-FR" sz="6600" dirty="0"/>
            </a:br>
            <a:r>
              <a:rPr lang="fr-FR" sz="6600" dirty="0"/>
              <a:t>524 Hystérectomies  dont 147 Hystérectomies en ambulatoire</a:t>
            </a:r>
            <a:br>
              <a:rPr lang="fr-FR" sz="6600" dirty="0"/>
            </a:br>
            <a:r>
              <a:rPr lang="fr-FR" sz="6600" dirty="0"/>
              <a:t>(2016-2020)</a:t>
            </a:r>
          </a:p>
        </p:txBody>
      </p:sp>
      <p:graphicFrame>
        <p:nvGraphicFramePr>
          <p:cNvPr id="11" name="Graphique 10">
            <a:extLst>
              <a:ext uri="{FF2B5EF4-FFF2-40B4-BE49-F238E27FC236}">
                <a16:creationId xmlns:a16="http://schemas.microsoft.com/office/drawing/2014/main" id="{26589F54-FBAF-EF4B-ADB6-1F2D2E542F5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04606153"/>
              </p:ext>
            </p:extLst>
          </p:nvPr>
        </p:nvGraphicFramePr>
        <p:xfrm>
          <a:off x="976085" y="2702312"/>
          <a:ext cx="10955719" cy="86310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4" name="Graphique 13">
            <a:extLst>
              <a:ext uri="{FF2B5EF4-FFF2-40B4-BE49-F238E27FC236}">
                <a16:creationId xmlns:a16="http://schemas.microsoft.com/office/drawing/2014/main" id="{03443939-861D-6A40-9AE5-51D17D7FD4D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39994917"/>
              </p:ext>
            </p:extLst>
          </p:nvPr>
        </p:nvGraphicFramePr>
        <p:xfrm>
          <a:off x="13359159" y="3382535"/>
          <a:ext cx="9567747" cy="65866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38193054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phique 3">
            <a:extLst>
              <a:ext uri="{FF2B5EF4-FFF2-40B4-BE49-F238E27FC236}">
                <a16:creationId xmlns:a16="http://schemas.microsoft.com/office/drawing/2014/main" id="{44D27AEC-EF96-634C-9BCF-BC76EF2857B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38032000"/>
              </p:ext>
            </p:extLst>
          </p:nvPr>
        </p:nvGraphicFramePr>
        <p:xfrm>
          <a:off x="749920" y="1717287"/>
          <a:ext cx="10512812" cy="9612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Graphique 7">
            <a:extLst>
              <a:ext uri="{FF2B5EF4-FFF2-40B4-BE49-F238E27FC236}">
                <a16:creationId xmlns:a16="http://schemas.microsoft.com/office/drawing/2014/main" id="{B6A4CEB0-AE4F-5E4A-BC20-F8F7372CD2A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82860816"/>
              </p:ext>
            </p:extLst>
          </p:nvPr>
        </p:nvGraphicFramePr>
        <p:xfrm>
          <a:off x="12846205" y="1717286"/>
          <a:ext cx="10787875" cy="96123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37634676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FF19049-F385-4626-BA19-5E7E31EC11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358" r="18581"/>
          <a:stretch/>
        </p:blipFill>
        <p:spPr>
          <a:xfrm>
            <a:off x="20" y="1"/>
            <a:ext cx="11226781" cy="13716000"/>
          </a:xfrm>
          <a:prstGeom prst="rect">
            <a:avLst/>
          </a:prstGeom>
          <a:noFill/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70A97A42-1ECC-AF4D-89A0-1A44646EA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57200" y="864810"/>
            <a:ext cx="10256838" cy="1308101"/>
          </a:xfrm>
        </p:spPr>
        <p:txBody>
          <a:bodyPr anchor="b">
            <a:normAutofit/>
          </a:bodyPr>
          <a:lstStyle/>
          <a:p>
            <a:r>
              <a:rPr lang="fr-FR" dirty="0"/>
              <a:t>Notre pratique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07C555E-C83B-6D46-8F29-DCBF775DE0ED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3157200" y="3904441"/>
            <a:ext cx="10256838" cy="7303309"/>
          </a:xfrm>
        </p:spPr>
        <p:txBody>
          <a:bodyPr>
            <a:normAutofit/>
          </a:bodyPr>
          <a:lstStyle/>
          <a:p>
            <a:r>
              <a:rPr lang="fr-FR" dirty="0"/>
              <a:t>Premières hystérectomies ambulatoires en 2011</a:t>
            </a:r>
          </a:p>
          <a:p>
            <a:r>
              <a:rPr lang="fr-FR" dirty="0"/>
              <a:t>Possible par l’accroissement des techniques mini-invasives : coelioscopique ou vaginale</a:t>
            </a:r>
          </a:p>
          <a:p>
            <a:r>
              <a:rPr lang="fr-FR" dirty="0"/>
              <a:t>Proposée ou envisagée systématiquement</a:t>
            </a:r>
          </a:p>
          <a:p>
            <a:r>
              <a:rPr lang="fr-FR" dirty="0"/>
              <a:t>Gestes associés divers : annexectomie, </a:t>
            </a:r>
            <a:r>
              <a:rPr lang="fr-FR" dirty="0" err="1"/>
              <a:t>promontofixation</a:t>
            </a:r>
            <a:r>
              <a:rPr lang="fr-FR" dirty="0"/>
              <a:t>, </a:t>
            </a:r>
            <a:r>
              <a:rPr lang="fr-FR" dirty="0" err="1"/>
              <a:t>omentectomie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42582656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Graphique 7">
            <a:extLst>
              <a:ext uri="{FF2B5EF4-FFF2-40B4-BE49-F238E27FC236}">
                <a16:creationId xmlns:a16="http://schemas.microsoft.com/office/drawing/2014/main" id="{614DDB83-484D-614B-8B29-9F3A5792E7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21560893"/>
              </p:ext>
            </p:extLst>
          </p:nvPr>
        </p:nvGraphicFramePr>
        <p:xfrm>
          <a:off x="12192000" y="2260433"/>
          <a:ext cx="11413606" cy="8858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Graphique 9">
            <a:extLst>
              <a:ext uri="{FF2B5EF4-FFF2-40B4-BE49-F238E27FC236}">
                <a16:creationId xmlns:a16="http://schemas.microsoft.com/office/drawing/2014/main" id="{12AD6C21-FE87-7C4F-85EF-7E4BCDB926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81782901"/>
              </p:ext>
            </p:extLst>
          </p:nvPr>
        </p:nvGraphicFramePr>
        <p:xfrm>
          <a:off x="1518134" y="2523623"/>
          <a:ext cx="9855368" cy="80160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87150388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aphique 2">
            <a:extLst>
              <a:ext uri="{FF2B5EF4-FFF2-40B4-BE49-F238E27FC236}">
                <a16:creationId xmlns:a16="http://schemas.microsoft.com/office/drawing/2014/main" id="{3E13714C-CFE1-6B44-A415-5397DE7645E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53806998"/>
              </p:ext>
            </p:extLst>
          </p:nvPr>
        </p:nvGraphicFramePr>
        <p:xfrm>
          <a:off x="1084198" y="3009900"/>
          <a:ext cx="10401300" cy="769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aphique 4">
            <a:extLst>
              <a:ext uri="{FF2B5EF4-FFF2-40B4-BE49-F238E27FC236}">
                <a16:creationId xmlns:a16="http://schemas.microsoft.com/office/drawing/2014/main" id="{1EDFD112-08F4-C948-83E4-F1A57CE0B9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96351121"/>
              </p:ext>
            </p:extLst>
          </p:nvPr>
        </p:nvGraphicFramePr>
        <p:xfrm>
          <a:off x="12898503" y="3290637"/>
          <a:ext cx="10683391" cy="71347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13413257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28_Academy">
  <a:themeElements>
    <a:clrScheme name="28_Academy">
      <a:dk1>
        <a:srgbClr val="000034"/>
      </a:dk1>
      <a:lt1>
        <a:srgbClr val="3B39E4"/>
      </a:lt1>
      <a:dk2>
        <a:srgbClr val="555952"/>
      </a:dk2>
      <a:lt2>
        <a:srgbClr val="D6DCCF"/>
      </a:lt2>
      <a:accent1>
        <a:srgbClr val="3B39E4"/>
      </a:accent1>
      <a:accent2>
        <a:srgbClr val="51C1FD"/>
      </a:accent2>
      <a:accent3>
        <a:srgbClr val="5EF7D2"/>
      </a:accent3>
      <a:accent4>
        <a:srgbClr val="BFF823"/>
      </a:accent4>
      <a:accent5>
        <a:srgbClr val="FFA728"/>
      </a:accent5>
      <a:accent6>
        <a:srgbClr val="FF5F52"/>
      </a:accent6>
      <a:hlink>
        <a:srgbClr val="0000FF"/>
      </a:hlink>
      <a:folHlink>
        <a:srgbClr val="FF00FF"/>
      </a:folHlink>
    </a:clrScheme>
    <a:fontScheme name="28_Academy">
      <a:majorFont>
        <a:latin typeface="Founders Grotesk Semibold"/>
        <a:ea typeface="Founders Grotesk Semibold"/>
        <a:cs typeface="Founders Grotesk Semibold"/>
      </a:majorFont>
      <a:minorFont>
        <a:latin typeface="Founders Grotesk Semibold"/>
        <a:ea typeface="Founders Grotesk Semibold"/>
        <a:cs typeface="Founders Grotesk Semibold"/>
      </a:minorFont>
    </a:fontScheme>
    <a:fmtScheme name="28_Academ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-42304"/>
            <a:satOff val="23749"/>
            <a:lumOff val="-45745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600" b="1" i="0" u="none" strike="noStrike" cap="all" spc="156" normalizeH="0" baseline="0">
            <a:ln>
              <a:noFill/>
            </a:ln>
            <a:solidFill>
              <a:srgbClr val="FFFFFF"/>
            </a:solidFill>
            <a:effectLst/>
            <a:uFillTx/>
            <a:latin typeface="Founders Grotesk Cond Bold"/>
            <a:ea typeface="Founders Grotesk Cond Bold"/>
            <a:cs typeface="Founders Grotesk Cond Bold"/>
            <a:sym typeface="Founders Grotesk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143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>
            <a:tab pos="584200" algn="l"/>
          </a:tabLst>
          <a:defRPr kumimoji="0" sz="2600" b="0" i="0" u="none" strike="noStrike" cap="none" spc="78" normalizeH="0" baseline="0">
            <a:ln>
              <a:noFill/>
            </a:ln>
            <a:solidFill>
              <a:schemeClr val="accent1"/>
            </a:solidFill>
            <a:effectLst/>
            <a:uFillTx/>
            <a:latin typeface="Founders Grotesk Text Regular"/>
            <a:ea typeface="Founders Grotesk Text Regular"/>
            <a:cs typeface="Founders Grotesk Text Regular"/>
            <a:sym typeface="Founders Grotesk Tex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8_Academy">
  <a:themeElements>
    <a:clrScheme name="28_Academy">
      <a:dk1>
        <a:srgbClr val="000000"/>
      </a:dk1>
      <a:lt1>
        <a:srgbClr val="FFFFFF"/>
      </a:lt1>
      <a:dk2>
        <a:srgbClr val="555952"/>
      </a:dk2>
      <a:lt2>
        <a:srgbClr val="D6DCCF"/>
      </a:lt2>
      <a:accent1>
        <a:srgbClr val="3B39E4"/>
      </a:accent1>
      <a:accent2>
        <a:srgbClr val="51C1FD"/>
      </a:accent2>
      <a:accent3>
        <a:srgbClr val="5EF7D2"/>
      </a:accent3>
      <a:accent4>
        <a:srgbClr val="BFF823"/>
      </a:accent4>
      <a:accent5>
        <a:srgbClr val="FFA728"/>
      </a:accent5>
      <a:accent6>
        <a:srgbClr val="FF5F52"/>
      </a:accent6>
      <a:hlink>
        <a:srgbClr val="0000FF"/>
      </a:hlink>
      <a:folHlink>
        <a:srgbClr val="FF00FF"/>
      </a:folHlink>
    </a:clrScheme>
    <a:fontScheme name="28_Academy">
      <a:majorFont>
        <a:latin typeface="Founders Grotesk Semibold"/>
        <a:ea typeface="Founders Grotesk Semibold"/>
        <a:cs typeface="Founders Grotesk Semibold"/>
      </a:majorFont>
      <a:minorFont>
        <a:latin typeface="Founders Grotesk Semibold"/>
        <a:ea typeface="Founders Grotesk Semibold"/>
        <a:cs typeface="Founders Grotesk Semibold"/>
      </a:minorFont>
    </a:fontScheme>
    <a:fmtScheme name="28_Academ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-42304"/>
            <a:satOff val="23749"/>
            <a:lumOff val="-45745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600" b="1" i="0" u="none" strike="noStrike" cap="all" spc="156" normalizeH="0" baseline="0">
            <a:ln>
              <a:noFill/>
            </a:ln>
            <a:solidFill>
              <a:srgbClr val="FFFFFF"/>
            </a:solidFill>
            <a:effectLst/>
            <a:uFillTx/>
            <a:latin typeface="Founders Grotesk Cond Bold"/>
            <a:ea typeface="Founders Grotesk Cond Bold"/>
            <a:cs typeface="Founders Grotesk Cond Bold"/>
            <a:sym typeface="Founders Grotesk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143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>
            <a:tab pos="584200" algn="l"/>
          </a:tabLst>
          <a:defRPr kumimoji="0" sz="2600" b="0" i="0" u="none" strike="noStrike" cap="none" spc="78" normalizeH="0" baseline="0">
            <a:ln>
              <a:noFill/>
            </a:ln>
            <a:solidFill>
              <a:schemeClr val="accent1"/>
            </a:solidFill>
            <a:effectLst/>
            <a:uFillTx/>
            <a:latin typeface="Founders Grotesk Text Regular"/>
            <a:ea typeface="Founders Grotesk Text Regular"/>
            <a:cs typeface="Founders Grotesk Text Regular"/>
            <a:sym typeface="Founders Grotesk Tex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695</Words>
  <Application>Microsoft Office PowerPoint</Application>
  <PresentationFormat>Personnalisé</PresentationFormat>
  <Paragraphs>152</Paragraphs>
  <Slides>30</Slides>
  <Notes>0</Notes>
  <HiddenSlides>1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39" baseType="lpstr">
      <vt:lpstr>Baskerville</vt:lpstr>
      <vt:lpstr>Founders Grotesk Cond Bold</vt:lpstr>
      <vt:lpstr>Founders Grotesk Light</vt:lpstr>
      <vt:lpstr>Founders Grotesk Regular</vt:lpstr>
      <vt:lpstr>Founders Grotesk Semibold</vt:lpstr>
      <vt:lpstr>Founders Grotesk Text Regular</vt:lpstr>
      <vt:lpstr>Helvetica Neue</vt:lpstr>
      <vt:lpstr>Times</vt:lpstr>
      <vt:lpstr>28_Academy</vt:lpstr>
      <vt:lpstr>Présentation PowerPoint</vt:lpstr>
      <vt:lpstr>Présentation PowerPoint</vt:lpstr>
      <vt:lpstr>Présentation PowerPoint</vt:lpstr>
      <vt:lpstr>Hystérectomies en  ambulatoire   </vt:lpstr>
      <vt:lpstr> 524 Hystérectomies  dont 147 Hystérectomies en ambulatoire (2016-2020)</vt:lpstr>
      <vt:lpstr>Présentation PowerPoint</vt:lpstr>
      <vt:lpstr>Notre pratique</vt:lpstr>
      <vt:lpstr>Présentation PowerPoint</vt:lpstr>
      <vt:lpstr>Présentation PowerPoint</vt:lpstr>
      <vt:lpstr>Facteurs limitants  </vt:lpstr>
      <vt:lpstr>Facteurs limitants </vt:lpstr>
      <vt:lpstr>Présentation PowerPoint</vt:lpstr>
      <vt:lpstr>La chirurgie : principes</vt:lpstr>
      <vt:lpstr>LA CHIRURGIE</vt:lpstr>
      <vt:lpstr>Limiter l’agression</vt:lpstr>
      <vt:lpstr>Avant le bloc opératoire</vt:lpstr>
      <vt:lpstr>Avant le bloc opératoire</vt:lpstr>
      <vt:lpstr>Réduire le stress : Bienveillance</vt:lpstr>
      <vt:lpstr>Traiter la douleur</vt:lpstr>
      <vt:lpstr>Antalgiques</vt:lpstr>
      <vt:lpstr>Présentation PowerPoint</vt:lpstr>
      <vt:lpstr>Rien ne retient  la patiente au lit</vt:lpstr>
      <vt:lpstr>Reprise de l’alimentation</vt:lpstr>
      <vt:lpstr>Présentation PowerPoint</vt:lpstr>
      <vt:lpstr>Présentation PowerPoint</vt:lpstr>
      <vt:lpstr>Développer la chirurgie ambulatoire en gynécologie</vt:lpstr>
      <vt:lpstr>Echographie et hystéroscopie en consultation :  un diagnostic précis   un traitement ciblé</vt:lpstr>
      <vt:lpstr>Présentation PowerPoint</vt:lpstr>
      <vt:lpstr>Le paradoxe  pour les hystérectomies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Vincent Villefranque</dc:creator>
  <cp:lastModifiedBy>Fanny Devisme</cp:lastModifiedBy>
  <cp:revision>4</cp:revision>
  <dcterms:created xsi:type="dcterms:W3CDTF">2021-01-20T22:58:49Z</dcterms:created>
  <dcterms:modified xsi:type="dcterms:W3CDTF">2021-01-21T16:22:04Z</dcterms:modified>
</cp:coreProperties>
</file>