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5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2.jpg" ContentType="image/jpg"/>
  <Override PartName="/ppt/media/image43.jpg" ContentType="image/jpg"/>
  <Override PartName="/ppt/media/image44.jpg" ContentType="image/jpg"/>
  <Override PartName="/ppt/media/image4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0" r:id="rId2"/>
    <p:sldId id="290" r:id="rId3"/>
    <p:sldId id="264" r:id="rId4"/>
    <p:sldId id="292" r:id="rId5"/>
    <p:sldId id="306" r:id="rId6"/>
    <p:sldId id="293" r:id="rId7"/>
    <p:sldId id="297" r:id="rId8"/>
    <p:sldId id="298" r:id="rId9"/>
    <p:sldId id="294" r:id="rId10"/>
    <p:sldId id="295" r:id="rId11"/>
    <p:sldId id="296" r:id="rId12"/>
    <p:sldId id="388" r:id="rId13"/>
    <p:sldId id="387" r:id="rId14"/>
    <p:sldId id="386" r:id="rId15"/>
    <p:sldId id="299" r:id="rId16"/>
    <p:sldId id="303" r:id="rId17"/>
    <p:sldId id="385" r:id="rId18"/>
    <p:sldId id="304" r:id="rId19"/>
    <p:sldId id="273" r:id="rId20"/>
    <p:sldId id="381" r:id="rId21"/>
    <p:sldId id="274" r:id="rId22"/>
    <p:sldId id="389" r:id="rId23"/>
    <p:sldId id="382" r:id="rId24"/>
    <p:sldId id="383" r:id="rId25"/>
    <p:sldId id="38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2F"/>
    <a:srgbClr val="FF8A4A"/>
    <a:srgbClr val="97BF0D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316416-FF92-43B9-8EEA-94163782D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B7B62E1-67DC-45F0-B1A5-7D6151113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4D178C3-8282-442C-87D7-BDDB4BD3B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95AF2615-8395-454D-A435-EF9C9869E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1A051B-505D-4E82-8BBF-5E4752AAEE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8594" y="173617"/>
            <a:ext cx="6237712" cy="311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3B5880-863D-48A2-B7E2-65A0CE41C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894AA18-6ADD-4A81-9434-F81173203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652F1E8-FCA4-46FF-9455-33CF2218C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3C31A72-EC25-4F44-8D6D-0F8110DCE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B18B852-9CCA-471F-AE7B-A64042233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D25856B-BAB2-4874-8A48-9CC53B0A2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FC23B7-B749-4120-8E15-DE2BB2E77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B65B6D0-23A9-47B2-A768-A39BEB29A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8DC2FBC-54EE-4BFF-A7E0-FFBF0A97F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5C9C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E44F4B78-714E-544B-9A5B-44DF069FFCA7}"/>
              </a:ext>
            </a:extLst>
          </p:cNvPr>
          <p:cNvSpPr txBox="1">
            <a:spLocks/>
          </p:cNvSpPr>
          <p:nvPr userDrawn="1"/>
        </p:nvSpPr>
        <p:spPr>
          <a:xfrm>
            <a:off x="7399183" y="6333565"/>
            <a:ext cx="4430822" cy="14181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marL="0" algn="l" defTabSz="914400" rtl="0" eaLnBrk="1" latinLnBrk="0" hangingPunct="1">
              <a:defRPr sz="1400" b="1" i="0" kern="1200">
                <a:solidFill>
                  <a:srgbClr val="75C9C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fr-FR" spc="-80" dirty="0"/>
              <a:t>Tout se joue après : le suivi post Op</a:t>
            </a:r>
            <a:r>
              <a:rPr lang="fr-FR" spc="-30" dirty="0"/>
              <a:t>. </a:t>
            </a:r>
            <a:r>
              <a:rPr lang="fr-FR" i="1" spc="-150" dirty="0"/>
              <a:t>B</a:t>
            </a:r>
            <a:r>
              <a:rPr lang="fr-FR" i="1" spc="-185" dirty="0"/>
              <a:t> </a:t>
            </a:r>
            <a:r>
              <a:rPr lang="fr-FR" i="1" spc="-130" dirty="0"/>
              <a:t>GIGNOUX</a:t>
            </a:r>
          </a:p>
        </p:txBody>
      </p:sp>
    </p:spTree>
    <p:extLst>
      <p:ext uri="{BB962C8B-B14F-4D97-AF65-F5344CB8AC3E}">
        <p14:creationId xmlns:p14="http://schemas.microsoft.com/office/powerpoint/2010/main" val="285229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1017820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822719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3632" y="1658588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341" y="1097030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BA46B90-5B15-420E-85C3-52E91F254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8057C7C-075F-48C5-AE37-ABFB20BC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FBBC026-D41C-406A-97AF-4DD15783B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A86CAD0-79AE-4909-9B50-D9DE21CBC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0E5607-3026-4F14-9E4E-5F2CDC2A4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bg object 16"/>
          <p:cNvSpPr/>
          <p:nvPr userDrawn="1"/>
        </p:nvSpPr>
        <p:spPr>
          <a:xfrm>
            <a:off x="9595129" y="215052"/>
            <a:ext cx="1572530" cy="837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0A9D07-B83F-4190-ACAD-E158CD1E6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6EB85E1-6D0C-4103-A198-D5D560BC0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 : la Colectomie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0102F05-5532-4B91-8A3C-7ADA2FD6F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B32101-306D-41FA-9BE2-8038B1E87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854C5A5-7CE3-4E41-B8C1-43BDF8B82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1F61880-88FA-458E-9AED-C1D9C37D0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72CEF04-013E-4CC9-BE6D-38F1D6B11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67B8821-878F-4D87-BD61-7F6C0AA2B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C4B0DB5-2CA0-47A0-BD62-CAA0DF117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21314D8-D7B2-4002-A47C-10D5DCB1C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3805200-D06F-4653-AEA6-5A9AC04DE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C6893B-2AEB-4825-90E7-39607973C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ACA486E-613B-4A44-8723-05C21DA42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EC32E5-843D-4F75-970A-EEC3663E5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2D75A86-5AA3-477E-9542-0169E7872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3A9049F-8174-4359-9355-85FFF1F0E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EACAD3E-D5E0-44F9-A169-C537BE991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AC7151D-1216-4228-840D-0E01F5897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46B56DE-EB73-4C91-9E1F-A1328DB4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5196A63-FC1C-4CE8-A0D7-871BCE2F4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A421867-6BE7-4786-A8FB-EC10970D90E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5E97BB-523B-475C-B2DF-9C1258CF8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00A9D07-B83F-4190-ACAD-E158CD1E6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6EB85E1-6D0C-4103-A198-D5D560BC0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 : la Colectomie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65" r:id="rId3"/>
    <p:sldLayoutId id="2147483651" r:id="rId4"/>
    <p:sldLayoutId id="2147483666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2" r:id="rId11"/>
    <p:sldLayoutId id="2147483663" r:id="rId12"/>
    <p:sldLayoutId id="2147483671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rst_French_Empir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rst_French_Empir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rst_French_Empir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10" Type="http://schemas.microsoft.com/office/2007/relationships/hdphoto" Target="../media/hdphoto2.wdp"/><Relationship Id="rId4" Type="http://schemas.openxmlformats.org/officeDocument/2006/relationships/image" Target="../media/image30.jpg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rst_French_Empir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6BBF00-EF37-486A-88F1-48026B254E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pc="-40" dirty="0"/>
              <a:t>Colectomie en ambulatoire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F9230A-660A-499A-8DFA-E7E39DC2D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 dirty="0"/>
              <a:t>B GIGNOUX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36864B-C50D-4FAE-AFF5-E51585C44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52B95A-B9C9-4EA0-8375-ADF73F49AB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21/01/2021 – 17h30 – 19h30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09A94B-1AD8-4ADE-96AD-D93D598E4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chirurgies majeures en ambulatoire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1475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665636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160" dirty="0"/>
              <a:t>Méthode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FD38E3C-08B7-1D44-9872-58132F2B4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1003435"/>
            <a:ext cx="9360207" cy="4933666"/>
          </a:xfrm>
        </p:spPr>
        <p:txBody>
          <a:bodyPr>
            <a:noAutofit/>
          </a:bodyPr>
          <a:lstStyle/>
          <a:p>
            <a:endParaRPr lang="fr-FR" sz="2400" dirty="0"/>
          </a:p>
          <a:p>
            <a:r>
              <a:rPr lang="fr-FR" sz="2400" dirty="0"/>
              <a:t>Chemin clinique dédié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</p:txBody>
      </p:sp>
      <p:pic>
        <p:nvPicPr>
          <p:cNvPr id="9" name="image17.png">
            <a:extLst>
              <a:ext uri="{FF2B5EF4-FFF2-40B4-BE49-F238E27FC236}">
                <a16:creationId xmlns:a16="http://schemas.microsoft.com/office/drawing/2014/main" id="{5C141423-29C2-2343-91BE-03C3802CD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6560" y="2305950"/>
            <a:ext cx="6289095" cy="33902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527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665636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160" dirty="0"/>
              <a:t>Méthode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FD38E3C-08B7-1D44-9872-58132F2B4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1003435"/>
            <a:ext cx="9360207" cy="5584702"/>
          </a:xfrm>
        </p:spPr>
        <p:txBody>
          <a:bodyPr>
            <a:noAutofit/>
          </a:bodyPr>
          <a:lstStyle/>
          <a:p>
            <a:endParaRPr lang="fr-FR" sz="2400" dirty="0"/>
          </a:p>
          <a:p>
            <a:r>
              <a:rPr lang="fr-FR" sz="2400" dirty="0"/>
              <a:t>Chemin clinique dédié</a:t>
            </a:r>
          </a:p>
          <a:p>
            <a:r>
              <a:rPr lang="fr-FR" sz="2400" dirty="0"/>
              <a:t>Recommandations SFAR/ SFCD Grace</a:t>
            </a:r>
          </a:p>
          <a:p>
            <a:pPr lvl="1"/>
            <a:r>
              <a:rPr lang="fr-FR" sz="2400" dirty="0"/>
              <a:t>Cs IDE Référente RAC + </a:t>
            </a:r>
            <a:r>
              <a:rPr lang="fr-FR" sz="2400" dirty="0" err="1"/>
              <a:t>dietéticienne</a:t>
            </a:r>
            <a:endParaRPr lang="fr-FR" sz="2400" dirty="0"/>
          </a:p>
          <a:p>
            <a:pPr lvl="1"/>
            <a:r>
              <a:rPr lang="fr-FR" sz="2400" dirty="0"/>
              <a:t>PMC </a:t>
            </a:r>
            <a:r>
              <a:rPr lang="fr-FR" sz="2400" dirty="0">
                <a:sym typeface="Wingdings" pitchFamily="2" charset="2"/>
              </a:rPr>
              <a:t> Jeûne Moderne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EF4078D-9A53-474F-9D5B-375AB5A9B6F8}"/>
              </a:ext>
            </a:extLst>
          </p:cNvPr>
          <p:cNvCxnSpPr/>
          <p:nvPr/>
        </p:nvCxnSpPr>
        <p:spPr>
          <a:xfrm flipV="1">
            <a:off x="1844040" y="3017520"/>
            <a:ext cx="807720" cy="411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817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665636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160" dirty="0"/>
              <a:t>Méthode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FD38E3C-08B7-1D44-9872-58132F2B4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1003435"/>
            <a:ext cx="9360207" cy="5584702"/>
          </a:xfrm>
        </p:spPr>
        <p:txBody>
          <a:bodyPr>
            <a:noAutofit/>
          </a:bodyPr>
          <a:lstStyle/>
          <a:p>
            <a:endParaRPr lang="fr-FR" sz="2400" dirty="0"/>
          </a:p>
          <a:p>
            <a:r>
              <a:rPr lang="fr-FR" sz="2400" dirty="0"/>
              <a:t>Chemin clinique dédié</a:t>
            </a:r>
          </a:p>
          <a:p>
            <a:r>
              <a:rPr lang="fr-FR" sz="2400" dirty="0"/>
              <a:t>Recommandations SFAR/ SFCD Grace</a:t>
            </a:r>
          </a:p>
          <a:p>
            <a:pPr lvl="1"/>
            <a:r>
              <a:rPr lang="fr-FR" sz="2400" dirty="0"/>
              <a:t>Cs IDE Référente RAC + </a:t>
            </a:r>
            <a:r>
              <a:rPr lang="fr-FR" sz="2400" dirty="0" err="1"/>
              <a:t>dietéticienne</a:t>
            </a:r>
            <a:endParaRPr lang="fr-FR" sz="2400" dirty="0"/>
          </a:p>
          <a:p>
            <a:pPr lvl="1"/>
            <a:r>
              <a:rPr lang="fr-FR" sz="2400" dirty="0"/>
              <a:t>PMC </a:t>
            </a:r>
            <a:r>
              <a:rPr lang="fr-FR" sz="2400" dirty="0">
                <a:sym typeface="Wingdings" pitchFamily="2" charset="2"/>
              </a:rPr>
              <a:t> Jeûne Moderne</a:t>
            </a:r>
          </a:p>
          <a:p>
            <a:pPr lvl="1"/>
            <a:r>
              <a:rPr lang="fr-FR" sz="2400" dirty="0"/>
              <a:t>Analgésie multimodale épargne Mo </a:t>
            </a:r>
            <a:r>
              <a:rPr lang="fr-FR" sz="2400" dirty="0">
                <a:sym typeface="Wingdings"/>
              </a:rPr>
              <a:t> OFA</a:t>
            </a:r>
            <a:endParaRPr lang="fr-FR" sz="2400" dirty="0"/>
          </a:p>
          <a:p>
            <a:pPr lvl="1"/>
            <a:r>
              <a:rPr lang="fr-FR" sz="2400" dirty="0"/>
              <a:t>SNG, SAD, Drains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EF4078D-9A53-474F-9D5B-375AB5A9B6F8}"/>
              </a:ext>
            </a:extLst>
          </p:cNvPr>
          <p:cNvCxnSpPr/>
          <p:nvPr/>
        </p:nvCxnSpPr>
        <p:spPr>
          <a:xfrm flipV="1">
            <a:off x="1844040" y="3017520"/>
            <a:ext cx="807720" cy="411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C3A36A3-672A-3748-9E26-DA0420EDF700}"/>
              </a:ext>
            </a:extLst>
          </p:cNvPr>
          <p:cNvCxnSpPr/>
          <p:nvPr/>
        </p:nvCxnSpPr>
        <p:spPr>
          <a:xfrm flipV="1">
            <a:off x="3521806" y="3968656"/>
            <a:ext cx="807720" cy="411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CCE6765-B4F8-EA40-85C1-B12642350B74}"/>
              </a:ext>
            </a:extLst>
          </p:cNvPr>
          <p:cNvCxnSpPr/>
          <p:nvPr/>
        </p:nvCxnSpPr>
        <p:spPr>
          <a:xfrm flipV="1">
            <a:off x="1860646" y="3969338"/>
            <a:ext cx="807720" cy="411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D4167EE-6870-054C-9706-94ABA9A910CA}"/>
              </a:ext>
            </a:extLst>
          </p:cNvPr>
          <p:cNvCxnSpPr>
            <a:cxnSpLocks/>
          </p:cNvCxnSpPr>
          <p:nvPr/>
        </p:nvCxnSpPr>
        <p:spPr>
          <a:xfrm flipV="1">
            <a:off x="2567940" y="3969338"/>
            <a:ext cx="807720" cy="411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02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665636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160" dirty="0"/>
              <a:t>Méthode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FD38E3C-08B7-1D44-9872-58132F2B4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1003435"/>
            <a:ext cx="9360207" cy="5584702"/>
          </a:xfrm>
        </p:spPr>
        <p:txBody>
          <a:bodyPr>
            <a:noAutofit/>
          </a:bodyPr>
          <a:lstStyle/>
          <a:p>
            <a:endParaRPr lang="fr-FR" sz="2400" dirty="0"/>
          </a:p>
          <a:p>
            <a:r>
              <a:rPr lang="fr-FR" sz="2400" dirty="0"/>
              <a:t>Chemin clinique dédié</a:t>
            </a:r>
          </a:p>
          <a:p>
            <a:r>
              <a:rPr lang="fr-FR" sz="2400" dirty="0"/>
              <a:t>Recommandations SFAR/ SFCD Grace</a:t>
            </a:r>
          </a:p>
          <a:p>
            <a:pPr lvl="1"/>
            <a:r>
              <a:rPr lang="fr-FR" sz="2400" dirty="0"/>
              <a:t>Cs IDE Référente RAC + </a:t>
            </a:r>
            <a:r>
              <a:rPr lang="fr-FR" sz="2400" dirty="0" err="1"/>
              <a:t>dietéticienne</a:t>
            </a:r>
            <a:endParaRPr lang="fr-FR" sz="2400" dirty="0"/>
          </a:p>
          <a:p>
            <a:pPr lvl="1"/>
            <a:r>
              <a:rPr lang="fr-FR" sz="2400" dirty="0"/>
              <a:t>PMC </a:t>
            </a:r>
            <a:r>
              <a:rPr lang="fr-FR" sz="2400" dirty="0">
                <a:sym typeface="Wingdings" pitchFamily="2" charset="2"/>
              </a:rPr>
              <a:t> Jeûne Moderne</a:t>
            </a:r>
          </a:p>
          <a:p>
            <a:pPr lvl="1"/>
            <a:r>
              <a:rPr lang="fr-FR" sz="2400" dirty="0"/>
              <a:t>Analgésie multimodale épargne Mo </a:t>
            </a:r>
            <a:r>
              <a:rPr lang="fr-FR" sz="2400" dirty="0">
                <a:sym typeface="Wingdings"/>
              </a:rPr>
              <a:t> OFA</a:t>
            </a:r>
            <a:endParaRPr lang="fr-FR" sz="2400" dirty="0"/>
          </a:p>
          <a:p>
            <a:pPr lvl="1"/>
            <a:r>
              <a:rPr lang="fr-FR" sz="2400" dirty="0"/>
              <a:t>SNG, SAD, Drains</a:t>
            </a:r>
          </a:p>
          <a:p>
            <a:pPr lvl="1"/>
            <a:r>
              <a:rPr lang="fr-FR" sz="2400" dirty="0" err="1"/>
              <a:t>Ropivacaine</a:t>
            </a:r>
            <a:r>
              <a:rPr lang="fr-FR" sz="2400" dirty="0"/>
              <a:t> : TAP Block / infiltration	</a:t>
            </a:r>
          </a:p>
          <a:p>
            <a:pPr lvl="1"/>
            <a:r>
              <a:rPr lang="fr-FR" sz="2400" dirty="0"/>
              <a:t>KT, Analgésie orale, mobilisation et réalimentation précoces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EF4078D-9A53-474F-9D5B-375AB5A9B6F8}"/>
              </a:ext>
            </a:extLst>
          </p:cNvPr>
          <p:cNvCxnSpPr/>
          <p:nvPr/>
        </p:nvCxnSpPr>
        <p:spPr>
          <a:xfrm flipV="1">
            <a:off x="1844040" y="3017520"/>
            <a:ext cx="807720" cy="411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C3A36A3-672A-3748-9E26-DA0420EDF700}"/>
              </a:ext>
            </a:extLst>
          </p:cNvPr>
          <p:cNvCxnSpPr/>
          <p:nvPr/>
        </p:nvCxnSpPr>
        <p:spPr>
          <a:xfrm flipV="1">
            <a:off x="3521806" y="3968656"/>
            <a:ext cx="807720" cy="411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CCE6765-B4F8-EA40-85C1-B12642350B74}"/>
              </a:ext>
            </a:extLst>
          </p:cNvPr>
          <p:cNvCxnSpPr/>
          <p:nvPr/>
        </p:nvCxnSpPr>
        <p:spPr>
          <a:xfrm flipV="1">
            <a:off x="1860646" y="3969338"/>
            <a:ext cx="807720" cy="411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D4167EE-6870-054C-9706-94ABA9A910CA}"/>
              </a:ext>
            </a:extLst>
          </p:cNvPr>
          <p:cNvCxnSpPr>
            <a:cxnSpLocks/>
          </p:cNvCxnSpPr>
          <p:nvPr/>
        </p:nvCxnSpPr>
        <p:spPr>
          <a:xfrm flipV="1">
            <a:off x="2567940" y="3969338"/>
            <a:ext cx="807720" cy="411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ACA3E2B-32D6-AD48-9FF3-6761F9E23678}"/>
              </a:ext>
            </a:extLst>
          </p:cNvPr>
          <p:cNvCxnSpPr/>
          <p:nvPr/>
        </p:nvCxnSpPr>
        <p:spPr>
          <a:xfrm flipV="1">
            <a:off x="1760220" y="4953219"/>
            <a:ext cx="807720" cy="411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834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665636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160" dirty="0"/>
              <a:t>Méthode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FD38E3C-08B7-1D44-9872-58132F2B4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1003435"/>
            <a:ext cx="9360207" cy="5584702"/>
          </a:xfrm>
        </p:spPr>
        <p:txBody>
          <a:bodyPr>
            <a:noAutofit/>
          </a:bodyPr>
          <a:lstStyle/>
          <a:p>
            <a:endParaRPr lang="fr-FR" sz="2400" dirty="0"/>
          </a:p>
          <a:p>
            <a:r>
              <a:rPr lang="fr-FR" sz="2400" dirty="0"/>
              <a:t>Chemin clinique dédié</a:t>
            </a:r>
          </a:p>
          <a:p>
            <a:r>
              <a:rPr lang="fr-FR" sz="2400" dirty="0"/>
              <a:t>Recommandations SFAR/ SFCD Grace</a:t>
            </a:r>
          </a:p>
          <a:p>
            <a:pPr lvl="1"/>
            <a:r>
              <a:rPr lang="fr-FR" sz="2400" dirty="0"/>
              <a:t>Cs IDE Référente RAC + </a:t>
            </a:r>
            <a:r>
              <a:rPr lang="fr-FR" sz="2400" dirty="0" err="1"/>
              <a:t>dietéticienne</a:t>
            </a:r>
            <a:endParaRPr lang="fr-FR" sz="2400" dirty="0"/>
          </a:p>
          <a:p>
            <a:pPr lvl="1"/>
            <a:r>
              <a:rPr lang="fr-FR" sz="2400" dirty="0"/>
              <a:t>PMC </a:t>
            </a:r>
            <a:r>
              <a:rPr lang="fr-FR" sz="2400" dirty="0">
                <a:sym typeface="Wingdings" pitchFamily="2" charset="2"/>
              </a:rPr>
              <a:t> Jeûne Moderne</a:t>
            </a:r>
          </a:p>
          <a:p>
            <a:pPr lvl="1"/>
            <a:r>
              <a:rPr lang="fr-FR" sz="2400" dirty="0"/>
              <a:t>Analgésie multimodale épargne Mo </a:t>
            </a:r>
            <a:r>
              <a:rPr lang="fr-FR" sz="2400" dirty="0">
                <a:sym typeface="Wingdings"/>
              </a:rPr>
              <a:t> OFA</a:t>
            </a:r>
            <a:endParaRPr lang="fr-FR" sz="2400" dirty="0"/>
          </a:p>
          <a:p>
            <a:pPr lvl="1"/>
            <a:r>
              <a:rPr lang="fr-FR" sz="2400" dirty="0"/>
              <a:t>SNG, SAD, Drains</a:t>
            </a:r>
          </a:p>
          <a:p>
            <a:pPr lvl="1"/>
            <a:r>
              <a:rPr lang="fr-FR" sz="2400" dirty="0" err="1"/>
              <a:t>Ropivacaine</a:t>
            </a:r>
            <a:r>
              <a:rPr lang="fr-FR" sz="2400" dirty="0"/>
              <a:t> : TAP Block / infiltration	</a:t>
            </a:r>
          </a:p>
          <a:p>
            <a:pPr lvl="1"/>
            <a:r>
              <a:rPr lang="fr-FR" sz="2400" dirty="0"/>
              <a:t>KT, Analgésie orale, mobilisation et réalimentation précoces</a:t>
            </a:r>
          </a:p>
          <a:p>
            <a:pPr lvl="1"/>
            <a:r>
              <a:rPr lang="fr-FR" sz="2400" dirty="0"/>
              <a:t>Retour à dom fin d’AM</a:t>
            </a:r>
          </a:p>
          <a:p>
            <a:pPr lvl="1"/>
            <a:r>
              <a:rPr lang="fr-FR" sz="2400" dirty="0"/>
              <a:t>HAD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EF4078D-9A53-474F-9D5B-375AB5A9B6F8}"/>
              </a:ext>
            </a:extLst>
          </p:cNvPr>
          <p:cNvCxnSpPr/>
          <p:nvPr/>
        </p:nvCxnSpPr>
        <p:spPr>
          <a:xfrm flipV="1">
            <a:off x="1844040" y="3017520"/>
            <a:ext cx="807720" cy="411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C3A36A3-672A-3748-9E26-DA0420EDF700}"/>
              </a:ext>
            </a:extLst>
          </p:cNvPr>
          <p:cNvCxnSpPr/>
          <p:nvPr/>
        </p:nvCxnSpPr>
        <p:spPr>
          <a:xfrm flipV="1">
            <a:off x="3521806" y="3968656"/>
            <a:ext cx="807720" cy="411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CCE6765-B4F8-EA40-85C1-B12642350B74}"/>
              </a:ext>
            </a:extLst>
          </p:cNvPr>
          <p:cNvCxnSpPr/>
          <p:nvPr/>
        </p:nvCxnSpPr>
        <p:spPr>
          <a:xfrm flipV="1">
            <a:off x="1860646" y="3969338"/>
            <a:ext cx="807720" cy="411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D4167EE-6870-054C-9706-94ABA9A910CA}"/>
              </a:ext>
            </a:extLst>
          </p:cNvPr>
          <p:cNvCxnSpPr>
            <a:cxnSpLocks/>
          </p:cNvCxnSpPr>
          <p:nvPr/>
        </p:nvCxnSpPr>
        <p:spPr>
          <a:xfrm flipV="1">
            <a:off x="2567940" y="3969338"/>
            <a:ext cx="807720" cy="411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ACA3E2B-32D6-AD48-9FF3-6761F9E23678}"/>
              </a:ext>
            </a:extLst>
          </p:cNvPr>
          <p:cNvCxnSpPr/>
          <p:nvPr/>
        </p:nvCxnSpPr>
        <p:spPr>
          <a:xfrm flipV="1">
            <a:off x="1760220" y="4953219"/>
            <a:ext cx="807720" cy="411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4B9118D-CCAF-9E4E-A6BD-2479C2A75C14}"/>
              </a:ext>
            </a:extLst>
          </p:cNvPr>
          <p:cNvCxnSpPr/>
          <p:nvPr/>
        </p:nvCxnSpPr>
        <p:spPr>
          <a:xfrm flipV="1">
            <a:off x="1844040" y="5985382"/>
            <a:ext cx="807720" cy="411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934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72883" y="4328032"/>
            <a:ext cx="1508217" cy="172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9808" y="1511297"/>
            <a:ext cx="24355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05" dirty="0">
                <a:solidFill>
                  <a:srgbClr val="FF6500"/>
                </a:solidFill>
                <a:latin typeface="Arial"/>
                <a:cs typeface="Arial"/>
              </a:rPr>
              <a:t>Complications</a:t>
            </a:r>
            <a:r>
              <a:rPr sz="2400" spc="-21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65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7311" y="1556940"/>
            <a:ext cx="116272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0" dirty="0">
                <a:solidFill>
                  <a:srgbClr val="FF6500"/>
                </a:solidFill>
                <a:latin typeface="Arial"/>
                <a:cs typeface="Arial"/>
              </a:rPr>
              <a:t>In</a:t>
            </a:r>
            <a:r>
              <a:rPr sz="2000" spc="-155" dirty="0">
                <a:solidFill>
                  <a:srgbClr val="FF6500"/>
                </a:solidFill>
                <a:latin typeface="Arial"/>
                <a:cs typeface="Arial"/>
              </a:rPr>
              <a:t>c</a:t>
            </a:r>
            <a:r>
              <a:rPr sz="2000" spc="10" dirty="0">
                <a:solidFill>
                  <a:srgbClr val="FF6500"/>
                </a:solidFill>
                <a:latin typeface="Arial"/>
                <a:cs typeface="Arial"/>
              </a:rPr>
              <a:t>i</a:t>
            </a:r>
            <a:r>
              <a:rPr sz="2000" spc="-60" dirty="0">
                <a:solidFill>
                  <a:srgbClr val="FF6500"/>
                </a:solidFill>
                <a:latin typeface="Arial"/>
                <a:cs typeface="Arial"/>
              </a:rPr>
              <a:t>d</a:t>
            </a:r>
            <a:r>
              <a:rPr sz="2000" spc="-125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000" spc="-60" dirty="0">
                <a:solidFill>
                  <a:srgbClr val="FF6500"/>
                </a:solidFill>
                <a:latin typeface="Arial"/>
                <a:cs typeface="Arial"/>
              </a:rPr>
              <a:t>n</a:t>
            </a:r>
            <a:r>
              <a:rPr sz="2000" spc="-155" dirty="0">
                <a:solidFill>
                  <a:srgbClr val="FF6500"/>
                </a:solidFill>
                <a:latin typeface="Arial"/>
                <a:cs typeface="Arial"/>
              </a:rPr>
              <a:t>c</a:t>
            </a:r>
            <a:r>
              <a:rPr sz="2000" spc="-12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0317" y="1556940"/>
            <a:ext cx="119386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15" dirty="0">
                <a:solidFill>
                  <a:srgbClr val="FF6500"/>
                </a:solidFill>
                <a:latin typeface="Arial"/>
                <a:cs typeface="Arial"/>
              </a:rPr>
              <a:t>D</a:t>
            </a:r>
            <a:r>
              <a:rPr sz="2000" spc="-125" dirty="0">
                <a:solidFill>
                  <a:srgbClr val="FF6500"/>
                </a:solidFill>
                <a:latin typeface="Arial"/>
                <a:cs typeface="Arial"/>
              </a:rPr>
              <a:t>é</a:t>
            </a:r>
            <a:r>
              <a:rPr sz="2000" spc="-60" dirty="0">
                <a:solidFill>
                  <a:srgbClr val="FF6500"/>
                </a:solidFill>
                <a:latin typeface="Arial"/>
                <a:cs typeface="Arial"/>
              </a:rPr>
              <a:t>p</a:t>
            </a:r>
            <a:r>
              <a:rPr sz="2000" spc="10" dirty="0">
                <a:solidFill>
                  <a:srgbClr val="FF6500"/>
                </a:solidFill>
                <a:latin typeface="Arial"/>
                <a:cs typeface="Arial"/>
              </a:rPr>
              <a:t>i</a:t>
            </a:r>
            <a:r>
              <a:rPr sz="2000" spc="-250" dirty="0">
                <a:solidFill>
                  <a:srgbClr val="FF6500"/>
                </a:solidFill>
                <a:latin typeface="Arial"/>
                <a:cs typeface="Arial"/>
              </a:rPr>
              <a:t>s</a:t>
            </a:r>
            <a:r>
              <a:rPr sz="2000" spc="90" dirty="0">
                <a:solidFill>
                  <a:srgbClr val="FF6500"/>
                </a:solidFill>
                <a:latin typeface="Arial"/>
                <a:cs typeface="Arial"/>
              </a:rPr>
              <a:t>t</a:t>
            </a:r>
            <a:r>
              <a:rPr sz="2000" spc="-155" dirty="0">
                <a:solidFill>
                  <a:srgbClr val="FF6500"/>
                </a:solidFill>
                <a:latin typeface="Arial"/>
                <a:cs typeface="Arial"/>
              </a:rPr>
              <a:t>a</a:t>
            </a:r>
            <a:r>
              <a:rPr sz="2000" spc="-180" dirty="0">
                <a:solidFill>
                  <a:srgbClr val="FF6500"/>
                </a:solidFill>
                <a:latin typeface="Arial"/>
                <a:cs typeface="Arial"/>
              </a:rPr>
              <a:t>g</a:t>
            </a:r>
            <a:r>
              <a:rPr sz="2000" spc="-12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5450" y="1556940"/>
            <a:ext cx="274175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02789" algn="l"/>
              </a:tabLst>
            </a:pPr>
            <a:r>
              <a:rPr sz="2000" spc="-300" dirty="0">
                <a:solidFill>
                  <a:srgbClr val="FF6500"/>
                </a:solidFill>
                <a:latin typeface="Arial"/>
                <a:cs typeface="Arial"/>
              </a:rPr>
              <a:t>G</a:t>
            </a:r>
            <a:r>
              <a:rPr sz="2000" spc="-10" dirty="0">
                <a:solidFill>
                  <a:srgbClr val="FF6500"/>
                </a:solidFill>
                <a:latin typeface="Arial"/>
                <a:cs typeface="Arial"/>
              </a:rPr>
              <a:t>r</a:t>
            </a:r>
            <a:r>
              <a:rPr sz="2000" spc="-195" dirty="0">
                <a:solidFill>
                  <a:srgbClr val="FF6500"/>
                </a:solidFill>
                <a:latin typeface="Arial"/>
                <a:cs typeface="Arial"/>
              </a:rPr>
              <a:t>a</a:t>
            </a:r>
            <a:r>
              <a:rPr sz="2000" spc="-105" dirty="0">
                <a:solidFill>
                  <a:srgbClr val="FF6500"/>
                </a:solidFill>
                <a:latin typeface="Arial"/>
                <a:cs typeface="Arial"/>
              </a:rPr>
              <a:t>v</a:t>
            </a:r>
            <a:r>
              <a:rPr sz="2000" spc="10" dirty="0">
                <a:solidFill>
                  <a:srgbClr val="FF6500"/>
                </a:solidFill>
                <a:latin typeface="Arial"/>
                <a:cs typeface="Arial"/>
              </a:rPr>
              <a:t>i</a:t>
            </a:r>
            <a:r>
              <a:rPr sz="2000" spc="90" dirty="0">
                <a:solidFill>
                  <a:srgbClr val="FF6500"/>
                </a:solidFill>
                <a:latin typeface="Arial"/>
                <a:cs typeface="Arial"/>
              </a:rPr>
              <a:t>t</a:t>
            </a:r>
            <a:r>
              <a:rPr sz="2000" spc="-125" dirty="0">
                <a:solidFill>
                  <a:srgbClr val="FF6500"/>
                </a:solidFill>
                <a:latin typeface="Arial"/>
                <a:cs typeface="Arial"/>
              </a:rPr>
              <a:t>é</a:t>
            </a:r>
            <a:r>
              <a:rPr sz="2000" spc="220" dirty="0">
                <a:solidFill>
                  <a:srgbClr val="FF6500"/>
                </a:solidFill>
                <a:latin typeface="Arial"/>
                <a:cs typeface="Arial"/>
              </a:rPr>
              <a:t>/</a:t>
            </a:r>
            <a:r>
              <a:rPr sz="2000" spc="-165" dirty="0">
                <a:solidFill>
                  <a:srgbClr val="FF6500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FF6500"/>
                </a:solidFill>
                <a:latin typeface="Arial"/>
                <a:cs typeface="Arial"/>
              </a:rPr>
              <a:t>r</a:t>
            </a:r>
            <a:r>
              <a:rPr sz="2000" spc="-180" dirty="0">
                <a:solidFill>
                  <a:srgbClr val="FF6500"/>
                </a:solidFill>
                <a:latin typeface="Arial"/>
                <a:cs typeface="Arial"/>
              </a:rPr>
              <a:t>g</a:t>
            </a:r>
            <a:r>
              <a:rPr sz="2000" spc="-125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000" spc="-60" dirty="0">
                <a:solidFill>
                  <a:srgbClr val="FF6500"/>
                </a:solidFill>
                <a:latin typeface="Arial"/>
                <a:cs typeface="Arial"/>
              </a:rPr>
              <a:t>n</a:t>
            </a:r>
            <a:r>
              <a:rPr sz="2000" spc="-155" dirty="0">
                <a:solidFill>
                  <a:srgbClr val="FF6500"/>
                </a:solidFill>
                <a:latin typeface="Arial"/>
                <a:cs typeface="Arial"/>
              </a:rPr>
              <a:t>c</a:t>
            </a:r>
            <a:r>
              <a:rPr sz="2000" spc="-12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6500"/>
                </a:solidFill>
                <a:latin typeface="Times New Roman"/>
                <a:cs typeface="Times New Roman"/>
              </a:rPr>
              <a:t>	</a:t>
            </a:r>
            <a:r>
              <a:rPr sz="2000" spc="-305" dirty="0">
                <a:solidFill>
                  <a:srgbClr val="FF6500"/>
                </a:solidFill>
                <a:latin typeface="Arial"/>
                <a:cs typeface="Arial"/>
              </a:rPr>
              <a:t>P</a:t>
            </a:r>
            <a:r>
              <a:rPr sz="2000" spc="-380" dirty="0">
                <a:solidFill>
                  <a:srgbClr val="FF6500"/>
                </a:solidFill>
                <a:latin typeface="Arial"/>
                <a:cs typeface="Arial"/>
              </a:rPr>
              <a:t>EC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467807"/>
              </p:ext>
            </p:extLst>
          </p:nvPr>
        </p:nvGraphicFramePr>
        <p:xfrm>
          <a:off x="1859368" y="2452608"/>
          <a:ext cx="8921734" cy="1734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6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2694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55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75" dirty="0">
                          <a:latin typeface="Arial"/>
                          <a:cs typeface="Arial"/>
                        </a:rPr>
                        <a:t>Cicatrice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555"/>
                        </a:lnSpc>
                      </a:pPr>
                      <a:r>
                        <a:rPr sz="1500" spc="-155" dirty="0">
                          <a:latin typeface="Arial"/>
                          <a:cs typeface="Arial"/>
                        </a:rPr>
                        <a:t>10%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555"/>
                        </a:lnSpc>
                      </a:pPr>
                      <a:r>
                        <a:rPr sz="1500" spc="-45" dirty="0">
                          <a:latin typeface="Arial"/>
                          <a:cs typeface="Arial"/>
                        </a:rPr>
                        <a:t>clinique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555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-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6619">
                        <a:lnSpc>
                          <a:spcPts val="1555"/>
                        </a:lnSpc>
                      </a:pPr>
                      <a:r>
                        <a:rPr sz="1500" spc="-125" dirty="0">
                          <a:latin typeface="Arial"/>
                          <a:cs typeface="Arial"/>
                        </a:rPr>
                        <a:t>Soins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70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5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65" dirty="0">
                          <a:latin typeface="Arial"/>
                          <a:cs typeface="Arial"/>
                        </a:rPr>
                        <a:t>Urinaires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55"/>
                        </a:lnSpc>
                      </a:pPr>
                      <a:r>
                        <a:rPr sz="1500" spc="-185" dirty="0">
                          <a:latin typeface="Arial"/>
                          <a:cs typeface="Arial"/>
                        </a:rPr>
                        <a:t>8%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55"/>
                        </a:lnSpc>
                      </a:pPr>
                      <a:r>
                        <a:rPr sz="1500" spc="-45" dirty="0">
                          <a:latin typeface="Arial"/>
                          <a:cs typeface="Arial"/>
                        </a:rPr>
                        <a:t>clinique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55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70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4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70" dirty="0">
                          <a:latin typeface="Arial"/>
                          <a:cs typeface="Arial"/>
                        </a:rPr>
                        <a:t>Hémorragique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45"/>
                        </a:lnSpc>
                      </a:pPr>
                      <a:r>
                        <a:rPr sz="1500" spc="-185" dirty="0">
                          <a:latin typeface="Arial"/>
                          <a:cs typeface="Arial"/>
                        </a:rPr>
                        <a:t>5%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45"/>
                        </a:lnSpc>
                      </a:pPr>
                      <a:r>
                        <a:rPr sz="1500" spc="-45" dirty="0">
                          <a:latin typeface="Arial"/>
                          <a:cs typeface="Arial"/>
                        </a:rPr>
                        <a:t>clinique 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Bio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45"/>
                        </a:lnSpc>
                      </a:pPr>
                      <a:r>
                        <a:rPr sz="1500" spc="-140" dirty="0">
                          <a:latin typeface="Arial"/>
                          <a:cs typeface="Arial"/>
                        </a:rPr>
                        <a:t>++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845"/>
                        </a:lnSpc>
                      </a:pPr>
                      <a:r>
                        <a:rPr sz="1500" spc="-110" dirty="0">
                          <a:latin typeface="Arial"/>
                          <a:cs typeface="Arial"/>
                        </a:rPr>
                        <a:t>Précoce 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5" dirty="0">
                          <a:latin typeface="Arial"/>
                          <a:cs typeface="Arial"/>
                        </a:rPr>
                        <a:t>12h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61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5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70" dirty="0">
                          <a:latin typeface="Arial"/>
                          <a:cs typeface="Arial"/>
                        </a:rPr>
                        <a:t>Ileus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55"/>
                        </a:lnSpc>
                      </a:pPr>
                      <a:r>
                        <a:rPr sz="1500" spc="-185" dirty="0">
                          <a:latin typeface="Arial"/>
                          <a:cs typeface="Arial"/>
                        </a:rPr>
                        <a:t>5%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55"/>
                        </a:lnSpc>
                      </a:pPr>
                      <a:r>
                        <a:rPr sz="1500" spc="-45" dirty="0">
                          <a:latin typeface="Arial"/>
                          <a:cs typeface="Arial"/>
                        </a:rPr>
                        <a:t>clinique 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Bio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55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570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5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90" dirty="0">
                          <a:latin typeface="Arial"/>
                          <a:cs typeface="Arial"/>
                        </a:rPr>
                        <a:t>Cardio</a:t>
                      </a:r>
                      <a:r>
                        <a:rPr sz="15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respiratoires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55"/>
                        </a:lnSpc>
                      </a:pPr>
                      <a:r>
                        <a:rPr sz="1500" spc="-155" dirty="0">
                          <a:latin typeface="Arial"/>
                          <a:cs typeface="Arial"/>
                        </a:rPr>
                        <a:t>10%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55"/>
                        </a:lnSpc>
                      </a:pPr>
                      <a:r>
                        <a:rPr sz="1500" spc="-45" dirty="0">
                          <a:latin typeface="Arial"/>
                          <a:cs typeface="Arial"/>
                        </a:rPr>
                        <a:t>clinique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55"/>
                        </a:lnSpc>
                      </a:pPr>
                      <a:r>
                        <a:rPr sz="1500" spc="-140" dirty="0">
                          <a:latin typeface="Arial"/>
                          <a:cs typeface="Arial"/>
                        </a:rPr>
                        <a:t>++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55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os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sé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570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4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204" dirty="0">
                          <a:latin typeface="Arial"/>
                          <a:cs typeface="Arial"/>
                        </a:rPr>
                        <a:t>TVP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45"/>
                        </a:lnSpc>
                      </a:pPr>
                      <a:r>
                        <a:rPr sz="1500" spc="-130" dirty="0">
                          <a:latin typeface="Arial"/>
                          <a:cs typeface="Arial"/>
                        </a:rPr>
                        <a:t>1,2%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45"/>
                        </a:lnSpc>
                      </a:pPr>
                      <a:r>
                        <a:rPr sz="1500" spc="-45" dirty="0">
                          <a:latin typeface="Arial"/>
                          <a:cs typeface="Arial"/>
                        </a:rPr>
                        <a:t>clinique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45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845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év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694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30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70" dirty="0">
                          <a:latin typeface="Arial"/>
                          <a:cs typeface="Arial"/>
                        </a:rPr>
                        <a:t>Fistule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30"/>
                        </a:lnSpc>
                      </a:pPr>
                      <a:r>
                        <a:rPr sz="1500" spc="-130" dirty="0">
                          <a:latin typeface="Arial"/>
                          <a:cs typeface="Arial"/>
                        </a:rPr>
                        <a:t>4,4%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30"/>
                        </a:lnSpc>
                      </a:pPr>
                      <a:r>
                        <a:rPr sz="1500" spc="-80" dirty="0">
                          <a:latin typeface="Arial"/>
                          <a:cs typeface="Arial"/>
                        </a:rPr>
                        <a:t>Bio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30"/>
                        </a:lnSpc>
                      </a:pPr>
                      <a:r>
                        <a:rPr sz="1500" spc="-140" dirty="0">
                          <a:latin typeface="Arial"/>
                          <a:cs typeface="Arial"/>
                        </a:rPr>
                        <a:t>+++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ts val="1830"/>
                        </a:lnSpc>
                      </a:pPr>
                      <a:r>
                        <a:rPr sz="1500" spc="-285" dirty="0">
                          <a:latin typeface="Arial"/>
                          <a:cs typeface="Arial"/>
                        </a:rPr>
                        <a:t>CRP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654559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165" dirty="0"/>
              <a:t>C</a:t>
            </a:r>
            <a:r>
              <a:rPr lang="fr-FR" sz="2400" spc="-85" dirty="0"/>
              <a:t>omplications </a:t>
            </a:r>
            <a:r>
              <a:rPr sz="2400" spc="-135" dirty="0"/>
              <a:t>après</a:t>
            </a:r>
            <a:r>
              <a:rPr sz="2400" spc="-185" dirty="0"/>
              <a:t> </a:t>
            </a:r>
            <a:r>
              <a:rPr sz="2400" spc="-80" dirty="0"/>
              <a:t>colectomie</a:t>
            </a:r>
            <a:endParaRPr sz="2400" dirty="0"/>
          </a:p>
        </p:txBody>
      </p:sp>
      <p:grpSp>
        <p:nvGrpSpPr>
          <p:cNvPr id="9" name="object 9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10" name="object 10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3">
            <a:extLst>
              <a:ext uri="{FF2B5EF4-FFF2-40B4-BE49-F238E27FC236}">
                <a16:creationId xmlns:a16="http://schemas.microsoft.com/office/drawing/2014/main" id="{871DA0C3-32FE-BB4D-8923-5ADAB23500D1}"/>
              </a:ext>
            </a:extLst>
          </p:cNvPr>
          <p:cNvSpPr txBox="1"/>
          <p:nvPr/>
        </p:nvSpPr>
        <p:spPr>
          <a:xfrm>
            <a:off x="3402755" y="5124307"/>
            <a:ext cx="4865216" cy="47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95" dirty="0">
                <a:latin typeface="Arial"/>
                <a:cs typeface="Arial"/>
              </a:rPr>
              <a:t>1426 </a:t>
            </a:r>
            <a:r>
              <a:rPr sz="1800" spc="-50" dirty="0">
                <a:latin typeface="Arial"/>
                <a:cs typeface="Arial"/>
              </a:rPr>
              <a:t>patients, </a:t>
            </a:r>
            <a:r>
              <a:rPr sz="1800" spc="-20" dirty="0">
                <a:latin typeface="Arial"/>
                <a:cs typeface="Arial"/>
              </a:rPr>
              <a:t>Morbidité </a:t>
            </a:r>
            <a:r>
              <a:rPr sz="1800" spc="-140" dirty="0">
                <a:latin typeface="Arial"/>
                <a:cs typeface="Arial"/>
              </a:rPr>
              <a:t>35%, </a:t>
            </a:r>
            <a:r>
              <a:rPr sz="1800" spc="-15" dirty="0">
                <a:latin typeface="Arial"/>
                <a:cs typeface="Arial"/>
              </a:rPr>
              <a:t>Mortalité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3,4%</a:t>
            </a:r>
            <a:endParaRPr lang="fr-FR" sz="1800" spc="-145" dirty="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lang="fr-FR" sz="1800" spc="-145" dirty="0">
                <a:latin typeface="Arial"/>
                <a:cs typeface="Arial"/>
              </a:rPr>
              <a:t> 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37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59808" y="1511297"/>
            <a:ext cx="24355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05" dirty="0">
                <a:solidFill>
                  <a:srgbClr val="FF6500"/>
                </a:solidFill>
                <a:latin typeface="Arial"/>
                <a:cs typeface="Arial"/>
              </a:rPr>
              <a:t>Complications</a:t>
            </a:r>
            <a:r>
              <a:rPr sz="2400" spc="-21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65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7311" y="1556940"/>
            <a:ext cx="116272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0" dirty="0">
                <a:solidFill>
                  <a:srgbClr val="FF6500"/>
                </a:solidFill>
                <a:latin typeface="Arial"/>
                <a:cs typeface="Arial"/>
              </a:rPr>
              <a:t>In</a:t>
            </a:r>
            <a:r>
              <a:rPr sz="2000" spc="-155" dirty="0">
                <a:solidFill>
                  <a:srgbClr val="FF6500"/>
                </a:solidFill>
                <a:latin typeface="Arial"/>
                <a:cs typeface="Arial"/>
              </a:rPr>
              <a:t>c</a:t>
            </a:r>
            <a:r>
              <a:rPr sz="2000" spc="10" dirty="0">
                <a:solidFill>
                  <a:srgbClr val="FF6500"/>
                </a:solidFill>
                <a:latin typeface="Arial"/>
                <a:cs typeface="Arial"/>
              </a:rPr>
              <a:t>i</a:t>
            </a:r>
            <a:r>
              <a:rPr sz="2000" spc="-60" dirty="0">
                <a:solidFill>
                  <a:srgbClr val="FF6500"/>
                </a:solidFill>
                <a:latin typeface="Arial"/>
                <a:cs typeface="Arial"/>
              </a:rPr>
              <a:t>d</a:t>
            </a:r>
            <a:r>
              <a:rPr sz="2000" spc="-125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000" spc="-60" dirty="0">
                <a:solidFill>
                  <a:srgbClr val="FF6500"/>
                </a:solidFill>
                <a:latin typeface="Arial"/>
                <a:cs typeface="Arial"/>
              </a:rPr>
              <a:t>n</a:t>
            </a:r>
            <a:r>
              <a:rPr sz="2000" spc="-155" dirty="0">
                <a:solidFill>
                  <a:srgbClr val="FF6500"/>
                </a:solidFill>
                <a:latin typeface="Arial"/>
                <a:cs typeface="Arial"/>
              </a:rPr>
              <a:t>c</a:t>
            </a:r>
            <a:r>
              <a:rPr sz="2000" spc="-12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0317" y="1556940"/>
            <a:ext cx="119386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15" dirty="0">
                <a:solidFill>
                  <a:srgbClr val="FF6500"/>
                </a:solidFill>
                <a:latin typeface="Arial"/>
                <a:cs typeface="Arial"/>
              </a:rPr>
              <a:t>D</a:t>
            </a:r>
            <a:r>
              <a:rPr sz="2000" spc="-125" dirty="0">
                <a:solidFill>
                  <a:srgbClr val="FF6500"/>
                </a:solidFill>
                <a:latin typeface="Arial"/>
                <a:cs typeface="Arial"/>
              </a:rPr>
              <a:t>é</a:t>
            </a:r>
            <a:r>
              <a:rPr sz="2000" spc="-60" dirty="0">
                <a:solidFill>
                  <a:srgbClr val="FF6500"/>
                </a:solidFill>
                <a:latin typeface="Arial"/>
                <a:cs typeface="Arial"/>
              </a:rPr>
              <a:t>p</a:t>
            </a:r>
            <a:r>
              <a:rPr sz="2000" spc="10" dirty="0">
                <a:solidFill>
                  <a:srgbClr val="FF6500"/>
                </a:solidFill>
                <a:latin typeface="Arial"/>
                <a:cs typeface="Arial"/>
              </a:rPr>
              <a:t>i</a:t>
            </a:r>
            <a:r>
              <a:rPr sz="2000" spc="-250" dirty="0">
                <a:solidFill>
                  <a:srgbClr val="FF6500"/>
                </a:solidFill>
                <a:latin typeface="Arial"/>
                <a:cs typeface="Arial"/>
              </a:rPr>
              <a:t>s</a:t>
            </a:r>
            <a:r>
              <a:rPr sz="2000" spc="90" dirty="0">
                <a:solidFill>
                  <a:srgbClr val="FF6500"/>
                </a:solidFill>
                <a:latin typeface="Arial"/>
                <a:cs typeface="Arial"/>
              </a:rPr>
              <a:t>t</a:t>
            </a:r>
            <a:r>
              <a:rPr sz="2000" spc="-155" dirty="0">
                <a:solidFill>
                  <a:srgbClr val="FF6500"/>
                </a:solidFill>
                <a:latin typeface="Arial"/>
                <a:cs typeface="Arial"/>
              </a:rPr>
              <a:t>a</a:t>
            </a:r>
            <a:r>
              <a:rPr sz="2000" spc="-180" dirty="0">
                <a:solidFill>
                  <a:srgbClr val="FF6500"/>
                </a:solidFill>
                <a:latin typeface="Arial"/>
                <a:cs typeface="Arial"/>
              </a:rPr>
              <a:t>g</a:t>
            </a:r>
            <a:r>
              <a:rPr sz="2000" spc="-12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5450" y="1556940"/>
            <a:ext cx="274175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02789" algn="l"/>
              </a:tabLst>
            </a:pPr>
            <a:r>
              <a:rPr sz="2000" spc="-300" dirty="0">
                <a:solidFill>
                  <a:srgbClr val="FF6500"/>
                </a:solidFill>
                <a:latin typeface="Arial"/>
                <a:cs typeface="Arial"/>
              </a:rPr>
              <a:t>G</a:t>
            </a:r>
            <a:r>
              <a:rPr sz="2000" spc="-10" dirty="0">
                <a:solidFill>
                  <a:srgbClr val="FF6500"/>
                </a:solidFill>
                <a:latin typeface="Arial"/>
                <a:cs typeface="Arial"/>
              </a:rPr>
              <a:t>r</a:t>
            </a:r>
            <a:r>
              <a:rPr sz="2000" spc="-195" dirty="0">
                <a:solidFill>
                  <a:srgbClr val="FF6500"/>
                </a:solidFill>
                <a:latin typeface="Arial"/>
                <a:cs typeface="Arial"/>
              </a:rPr>
              <a:t>a</a:t>
            </a:r>
            <a:r>
              <a:rPr sz="2000" spc="-105" dirty="0">
                <a:solidFill>
                  <a:srgbClr val="FF6500"/>
                </a:solidFill>
                <a:latin typeface="Arial"/>
                <a:cs typeface="Arial"/>
              </a:rPr>
              <a:t>v</a:t>
            </a:r>
            <a:r>
              <a:rPr sz="2000" spc="10" dirty="0">
                <a:solidFill>
                  <a:srgbClr val="FF6500"/>
                </a:solidFill>
                <a:latin typeface="Arial"/>
                <a:cs typeface="Arial"/>
              </a:rPr>
              <a:t>i</a:t>
            </a:r>
            <a:r>
              <a:rPr sz="2000" spc="90" dirty="0">
                <a:solidFill>
                  <a:srgbClr val="FF6500"/>
                </a:solidFill>
                <a:latin typeface="Arial"/>
                <a:cs typeface="Arial"/>
              </a:rPr>
              <a:t>t</a:t>
            </a:r>
            <a:r>
              <a:rPr sz="2000" spc="-125" dirty="0">
                <a:solidFill>
                  <a:srgbClr val="FF6500"/>
                </a:solidFill>
                <a:latin typeface="Arial"/>
                <a:cs typeface="Arial"/>
              </a:rPr>
              <a:t>é</a:t>
            </a:r>
            <a:r>
              <a:rPr sz="2000" spc="220" dirty="0">
                <a:solidFill>
                  <a:srgbClr val="FF6500"/>
                </a:solidFill>
                <a:latin typeface="Arial"/>
                <a:cs typeface="Arial"/>
              </a:rPr>
              <a:t>/</a:t>
            </a:r>
            <a:r>
              <a:rPr sz="2000" spc="-165" dirty="0">
                <a:solidFill>
                  <a:srgbClr val="FF6500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FF6500"/>
                </a:solidFill>
                <a:latin typeface="Arial"/>
                <a:cs typeface="Arial"/>
              </a:rPr>
              <a:t>r</a:t>
            </a:r>
            <a:r>
              <a:rPr sz="2000" spc="-180" dirty="0">
                <a:solidFill>
                  <a:srgbClr val="FF6500"/>
                </a:solidFill>
                <a:latin typeface="Arial"/>
                <a:cs typeface="Arial"/>
              </a:rPr>
              <a:t>g</a:t>
            </a:r>
            <a:r>
              <a:rPr sz="2000" spc="-125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000" spc="-60" dirty="0">
                <a:solidFill>
                  <a:srgbClr val="FF6500"/>
                </a:solidFill>
                <a:latin typeface="Arial"/>
                <a:cs typeface="Arial"/>
              </a:rPr>
              <a:t>n</a:t>
            </a:r>
            <a:r>
              <a:rPr sz="2000" spc="-155" dirty="0">
                <a:solidFill>
                  <a:srgbClr val="FF6500"/>
                </a:solidFill>
                <a:latin typeface="Arial"/>
                <a:cs typeface="Arial"/>
              </a:rPr>
              <a:t>c</a:t>
            </a:r>
            <a:r>
              <a:rPr sz="2000" spc="-12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6500"/>
                </a:solidFill>
                <a:latin typeface="Times New Roman"/>
                <a:cs typeface="Times New Roman"/>
              </a:rPr>
              <a:t>	</a:t>
            </a:r>
            <a:r>
              <a:rPr sz="2000" spc="-305" dirty="0">
                <a:solidFill>
                  <a:srgbClr val="FF6500"/>
                </a:solidFill>
                <a:latin typeface="Arial"/>
                <a:cs typeface="Arial"/>
              </a:rPr>
              <a:t>P</a:t>
            </a:r>
            <a:r>
              <a:rPr sz="2000" spc="-380" dirty="0">
                <a:solidFill>
                  <a:srgbClr val="FF6500"/>
                </a:solidFill>
                <a:latin typeface="Arial"/>
                <a:cs typeface="Arial"/>
              </a:rPr>
              <a:t>EC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859368" y="2452608"/>
          <a:ext cx="8921734" cy="1734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6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2694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55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7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Cicatrice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555"/>
                        </a:lnSpc>
                      </a:pPr>
                      <a:r>
                        <a:rPr sz="1500" spc="-1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555"/>
                        </a:lnSpc>
                      </a:pPr>
                      <a:r>
                        <a:rPr sz="1500" spc="-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clinique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555"/>
                        </a:lnSpc>
                      </a:pP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6619">
                        <a:lnSpc>
                          <a:spcPts val="1555"/>
                        </a:lnSpc>
                      </a:pPr>
                      <a:r>
                        <a:rPr sz="1500" spc="-1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Soins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70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5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65" dirty="0" err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Urinair</a:t>
                      </a:r>
                      <a:r>
                        <a:rPr lang="fr-FR" sz="1500" spc="-6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spc="-6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55"/>
                        </a:lnSpc>
                      </a:pPr>
                      <a:r>
                        <a:rPr sz="1500" spc="-18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8%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55"/>
                        </a:lnSpc>
                      </a:pPr>
                      <a:r>
                        <a:rPr sz="1500" spc="-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clinique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55"/>
                        </a:lnSpc>
                      </a:pP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70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4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7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Hémorragique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45"/>
                        </a:lnSpc>
                      </a:pPr>
                      <a:r>
                        <a:rPr sz="1500" spc="-18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5%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45"/>
                        </a:lnSpc>
                      </a:pPr>
                      <a:r>
                        <a:rPr sz="1500" spc="-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clinique </a:t>
                      </a:r>
                      <a:r>
                        <a:rPr sz="1500" spc="-1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500" spc="-16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8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Bio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45"/>
                        </a:lnSpc>
                      </a:pPr>
                      <a:r>
                        <a:rPr sz="1500" spc="-1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++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845"/>
                        </a:lnSpc>
                      </a:pPr>
                      <a:r>
                        <a:rPr sz="1500" spc="-1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Précoce </a:t>
                      </a:r>
                      <a:r>
                        <a:rPr sz="1500" spc="-1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&lt;</a:t>
                      </a:r>
                      <a:r>
                        <a:rPr sz="1500" spc="-1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12h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61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5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7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Ileus</a:t>
                      </a:r>
                      <a:endParaRPr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55"/>
                        </a:lnSpc>
                      </a:pPr>
                      <a:r>
                        <a:rPr sz="1500" spc="-18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5%</a:t>
                      </a:r>
                      <a:endParaRPr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55"/>
                        </a:lnSpc>
                      </a:pPr>
                      <a:r>
                        <a:rPr sz="1500" spc="-4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clinique </a:t>
                      </a:r>
                      <a:r>
                        <a:rPr sz="1500" spc="-14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500" spc="-16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8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Bio</a:t>
                      </a:r>
                      <a:endParaRPr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55"/>
                        </a:lnSpc>
                      </a:pPr>
                      <a:r>
                        <a:rPr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570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5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9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Cardio</a:t>
                      </a:r>
                      <a:r>
                        <a:rPr sz="1500" spc="-9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respiratoires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55"/>
                        </a:lnSpc>
                      </a:pPr>
                      <a:r>
                        <a:rPr sz="1500" spc="-1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55"/>
                        </a:lnSpc>
                      </a:pPr>
                      <a:r>
                        <a:rPr sz="1500" spc="-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clinique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55"/>
                        </a:lnSpc>
                      </a:pPr>
                      <a:r>
                        <a:rPr sz="1500" spc="-1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++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55"/>
                        </a:lnSpc>
                      </a:pP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5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5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5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5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15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sé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570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4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204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TVP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45"/>
                        </a:lnSpc>
                      </a:pPr>
                      <a:r>
                        <a:rPr sz="1500" spc="-1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1,2%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45"/>
                        </a:lnSpc>
                      </a:pPr>
                      <a:r>
                        <a:rPr sz="1500" spc="-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clinique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45"/>
                        </a:lnSpc>
                      </a:pP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845"/>
                        </a:lnSpc>
                      </a:pP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5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5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év</a:t>
                      </a:r>
                      <a:r>
                        <a:rPr sz="15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5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sz="15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694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30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70" dirty="0">
                          <a:latin typeface="Arial"/>
                          <a:cs typeface="Arial"/>
                        </a:rPr>
                        <a:t>Fistule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30"/>
                        </a:lnSpc>
                      </a:pPr>
                      <a:r>
                        <a:rPr sz="1500" spc="-130" dirty="0">
                          <a:latin typeface="Arial"/>
                          <a:cs typeface="Arial"/>
                        </a:rPr>
                        <a:t>4,4%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30"/>
                        </a:lnSpc>
                      </a:pPr>
                      <a:r>
                        <a:rPr sz="1500" spc="-80" dirty="0">
                          <a:latin typeface="Arial"/>
                          <a:cs typeface="Arial"/>
                        </a:rPr>
                        <a:t>Bio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30"/>
                        </a:lnSpc>
                      </a:pPr>
                      <a:r>
                        <a:rPr sz="1500" spc="-140" dirty="0">
                          <a:latin typeface="Arial"/>
                          <a:cs typeface="Arial"/>
                        </a:rPr>
                        <a:t>+++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ts val="1830"/>
                        </a:lnSpc>
                      </a:pPr>
                      <a:r>
                        <a:rPr sz="1500" spc="-285" dirty="0">
                          <a:latin typeface="Arial"/>
                          <a:cs typeface="Arial"/>
                        </a:rPr>
                        <a:t>CRP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654559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5" dirty="0" err="1"/>
              <a:t>Analyse</a:t>
            </a:r>
            <a:r>
              <a:rPr sz="2400" spc="-145" dirty="0"/>
              <a:t> </a:t>
            </a:r>
            <a:r>
              <a:rPr sz="2400" spc="-165" dirty="0"/>
              <a:t>des </a:t>
            </a:r>
            <a:r>
              <a:rPr sz="2400" spc="-85" dirty="0"/>
              <a:t>complications </a:t>
            </a:r>
            <a:r>
              <a:rPr sz="2400" spc="-135" dirty="0"/>
              <a:t>après</a:t>
            </a:r>
            <a:r>
              <a:rPr sz="2400" spc="-185" dirty="0"/>
              <a:t> </a:t>
            </a:r>
            <a:r>
              <a:rPr sz="2400" spc="-80" dirty="0"/>
              <a:t>colectomie</a:t>
            </a:r>
            <a:endParaRPr sz="2400" dirty="0"/>
          </a:p>
        </p:txBody>
      </p:sp>
      <p:grpSp>
        <p:nvGrpSpPr>
          <p:cNvPr id="9" name="object 9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10" name="object 10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1F2C3FD3-A094-9F40-8376-9A1F45C6AB30}"/>
              </a:ext>
            </a:extLst>
          </p:cNvPr>
          <p:cNvSpPr/>
          <p:nvPr/>
        </p:nvSpPr>
        <p:spPr>
          <a:xfrm>
            <a:off x="3956765" y="3910818"/>
            <a:ext cx="1363275" cy="4173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B1C2561E-FDF1-E243-B710-AAD557385A79}"/>
              </a:ext>
            </a:extLst>
          </p:cNvPr>
          <p:cNvSpPr txBox="1"/>
          <p:nvPr/>
        </p:nvSpPr>
        <p:spPr>
          <a:xfrm>
            <a:off x="3402755" y="5124307"/>
            <a:ext cx="4865216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 err="1">
                <a:latin typeface="Arial"/>
                <a:cs typeface="Arial"/>
              </a:rPr>
              <a:t>Morbidité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35%,</a:t>
            </a:r>
            <a:endParaRPr lang="fr-FR" sz="1800" spc="-140" dirty="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endParaRPr lang="fr-FR" spc="-145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lang="fr-FR" sz="1800" spc="-145" dirty="0">
                <a:latin typeface="Arial"/>
                <a:cs typeface="Arial"/>
              </a:rPr>
              <a:t> 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146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CE8EF028-33BE-CB46-B014-426A17766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60420" y="5124307"/>
            <a:ext cx="1737577" cy="9220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59808" y="1511297"/>
            <a:ext cx="24355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05" dirty="0">
                <a:solidFill>
                  <a:srgbClr val="FF6500"/>
                </a:solidFill>
                <a:latin typeface="Arial"/>
                <a:cs typeface="Arial"/>
              </a:rPr>
              <a:t>Complications</a:t>
            </a:r>
            <a:r>
              <a:rPr sz="2400" spc="-21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65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7311" y="1556940"/>
            <a:ext cx="116272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0" dirty="0">
                <a:solidFill>
                  <a:srgbClr val="FF6500"/>
                </a:solidFill>
                <a:latin typeface="Arial"/>
                <a:cs typeface="Arial"/>
              </a:rPr>
              <a:t>In</a:t>
            </a:r>
            <a:r>
              <a:rPr sz="2000" spc="-155" dirty="0">
                <a:solidFill>
                  <a:srgbClr val="FF6500"/>
                </a:solidFill>
                <a:latin typeface="Arial"/>
                <a:cs typeface="Arial"/>
              </a:rPr>
              <a:t>c</a:t>
            </a:r>
            <a:r>
              <a:rPr sz="2000" spc="10" dirty="0">
                <a:solidFill>
                  <a:srgbClr val="FF6500"/>
                </a:solidFill>
                <a:latin typeface="Arial"/>
                <a:cs typeface="Arial"/>
              </a:rPr>
              <a:t>i</a:t>
            </a:r>
            <a:r>
              <a:rPr sz="2000" spc="-60" dirty="0">
                <a:solidFill>
                  <a:srgbClr val="FF6500"/>
                </a:solidFill>
                <a:latin typeface="Arial"/>
                <a:cs typeface="Arial"/>
              </a:rPr>
              <a:t>d</a:t>
            </a:r>
            <a:r>
              <a:rPr sz="2000" spc="-125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000" spc="-60" dirty="0">
                <a:solidFill>
                  <a:srgbClr val="FF6500"/>
                </a:solidFill>
                <a:latin typeface="Arial"/>
                <a:cs typeface="Arial"/>
              </a:rPr>
              <a:t>n</a:t>
            </a:r>
            <a:r>
              <a:rPr sz="2000" spc="-155" dirty="0">
                <a:solidFill>
                  <a:srgbClr val="FF6500"/>
                </a:solidFill>
                <a:latin typeface="Arial"/>
                <a:cs typeface="Arial"/>
              </a:rPr>
              <a:t>c</a:t>
            </a:r>
            <a:r>
              <a:rPr sz="2000" spc="-12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0317" y="1556940"/>
            <a:ext cx="119386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15" dirty="0">
                <a:solidFill>
                  <a:srgbClr val="FF6500"/>
                </a:solidFill>
                <a:latin typeface="Arial"/>
                <a:cs typeface="Arial"/>
              </a:rPr>
              <a:t>D</a:t>
            </a:r>
            <a:r>
              <a:rPr sz="2000" spc="-125" dirty="0">
                <a:solidFill>
                  <a:srgbClr val="FF6500"/>
                </a:solidFill>
                <a:latin typeface="Arial"/>
                <a:cs typeface="Arial"/>
              </a:rPr>
              <a:t>é</a:t>
            </a:r>
            <a:r>
              <a:rPr sz="2000" spc="-60" dirty="0">
                <a:solidFill>
                  <a:srgbClr val="FF6500"/>
                </a:solidFill>
                <a:latin typeface="Arial"/>
                <a:cs typeface="Arial"/>
              </a:rPr>
              <a:t>p</a:t>
            </a:r>
            <a:r>
              <a:rPr sz="2000" spc="10" dirty="0">
                <a:solidFill>
                  <a:srgbClr val="FF6500"/>
                </a:solidFill>
                <a:latin typeface="Arial"/>
                <a:cs typeface="Arial"/>
              </a:rPr>
              <a:t>i</a:t>
            </a:r>
            <a:r>
              <a:rPr sz="2000" spc="-250" dirty="0">
                <a:solidFill>
                  <a:srgbClr val="FF6500"/>
                </a:solidFill>
                <a:latin typeface="Arial"/>
                <a:cs typeface="Arial"/>
              </a:rPr>
              <a:t>s</a:t>
            </a:r>
            <a:r>
              <a:rPr sz="2000" spc="90" dirty="0">
                <a:solidFill>
                  <a:srgbClr val="FF6500"/>
                </a:solidFill>
                <a:latin typeface="Arial"/>
                <a:cs typeface="Arial"/>
              </a:rPr>
              <a:t>t</a:t>
            </a:r>
            <a:r>
              <a:rPr sz="2000" spc="-155" dirty="0">
                <a:solidFill>
                  <a:srgbClr val="FF6500"/>
                </a:solidFill>
                <a:latin typeface="Arial"/>
                <a:cs typeface="Arial"/>
              </a:rPr>
              <a:t>a</a:t>
            </a:r>
            <a:r>
              <a:rPr sz="2000" spc="-180" dirty="0">
                <a:solidFill>
                  <a:srgbClr val="FF6500"/>
                </a:solidFill>
                <a:latin typeface="Arial"/>
                <a:cs typeface="Arial"/>
              </a:rPr>
              <a:t>g</a:t>
            </a:r>
            <a:r>
              <a:rPr sz="2000" spc="-12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5450" y="1556940"/>
            <a:ext cx="274175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02789" algn="l"/>
              </a:tabLst>
            </a:pPr>
            <a:r>
              <a:rPr sz="2000" spc="-300" dirty="0">
                <a:solidFill>
                  <a:srgbClr val="FF6500"/>
                </a:solidFill>
                <a:latin typeface="Arial"/>
                <a:cs typeface="Arial"/>
              </a:rPr>
              <a:t>G</a:t>
            </a:r>
            <a:r>
              <a:rPr sz="2000" spc="-10" dirty="0">
                <a:solidFill>
                  <a:srgbClr val="FF6500"/>
                </a:solidFill>
                <a:latin typeface="Arial"/>
                <a:cs typeface="Arial"/>
              </a:rPr>
              <a:t>r</a:t>
            </a:r>
            <a:r>
              <a:rPr sz="2000" spc="-195" dirty="0">
                <a:solidFill>
                  <a:srgbClr val="FF6500"/>
                </a:solidFill>
                <a:latin typeface="Arial"/>
                <a:cs typeface="Arial"/>
              </a:rPr>
              <a:t>a</a:t>
            </a:r>
            <a:r>
              <a:rPr sz="2000" spc="-105" dirty="0">
                <a:solidFill>
                  <a:srgbClr val="FF6500"/>
                </a:solidFill>
                <a:latin typeface="Arial"/>
                <a:cs typeface="Arial"/>
              </a:rPr>
              <a:t>v</a:t>
            </a:r>
            <a:r>
              <a:rPr sz="2000" spc="10" dirty="0">
                <a:solidFill>
                  <a:srgbClr val="FF6500"/>
                </a:solidFill>
                <a:latin typeface="Arial"/>
                <a:cs typeface="Arial"/>
              </a:rPr>
              <a:t>i</a:t>
            </a:r>
            <a:r>
              <a:rPr sz="2000" spc="90" dirty="0">
                <a:solidFill>
                  <a:srgbClr val="FF6500"/>
                </a:solidFill>
                <a:latin typeface="Arial"/>
                <a:cs typeface="Arial"/>
              </a:rPr>
              <a:t>t</a:t>
            </a:r>
            <a:r>
              <a:rPr sz="2000" spc="-125" dirty="0">
                <a:solidFill>
                  <a:srgbClr val="FF6500"/>
                </a:solidFill>
                <a:latin typeface="Arial"/>
                <a:cs typeface="Arial"/>
              </a:rPr>
              <a:t>é</a:t>
            </a:r>
            <a:r>
              <a:rPr sz="2000" spc="220" dirty="0">
                <a:solidFill>
                  <a:srgbClr val="FF6500"/>
                </a:solidFill>
                <a:latin typeface="Arial"/>
                <a:cs typeface="Arial"/>
              </a:rPr>
              <a:t>/</a:t>
            </a:r>
            <a:r>
              <a:rPr sz="2000" spc="-165" dirty="0">
                <a:solidFill>
                  <a:srgbClr val="FF6500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FF6500"/>
                </a:solidFill>
                <a:latin typeface="Arial"/>
                <a:cs typeface="Arial"/>
              </a:rPr>
              <a:t>r</a:t>
            </a:r>
            <a:r>
              <a:rPr sz="2000" spc="-180" dirty="0">
                <a:solidFill>
                  <a:srgbClr val="FF6500"/>
                </a:solidFill>
                <a:latin typeface="Arial"/>
                <a:cs typeface="Arial"/>
              </a:rPr>
              <a:t>g</a:t>
            </a:r>
            <a:r>
              <a:rPr sz="2000" spc="-125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000" spc="-60" dirty="0">
                <a:solidFill>
                  <a:srgbClr val="FF6500"/>
                </a:solidFill>
                <a:latin typeface="Arial"/>
                <a:cs typeface="Arial"/>
              </a:rPr>
              <a:t>n</a:t>
            </a:r>
            <a:r>
              <a:rPr sz="2000" spc="-155" dirty="0">
                <a:solidFill>
                  <a:srgbClr val="FF6500"/>
                </a:solidFill>
                <a:latin typeface="Arial"/>
                <a:cs typeface="Arial"/>
              </a:rPr>
              <a:t>c</a:t>
            </a:r>
            <a:r>
              <a:rPr sz="2000" spc="-12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6500"/>
                </a:solidFill>
                <a:latin typeface="Times New Roman"/>
                <a:cs typeface="Times New Roman"/>
              </a:rPr>
              <a:t>	</a:t>
            </a:r>
            <a:r>
              <a:rPr sz="2000" spc="-305" dirty="0">
                <a:solidFill>
                  <a:srgbClr val="FF6500"/>
                </a:solidFill>
                <a:latin typeface="Arial"/>
                <a:cs typeface="Arial"/>
              </a:rPr>
              <a:t>P</a:t>
            </a:r>
            <a:r>
              <a:rPr sz="2000" spc="-380" dirty="0">
                <a:solidFill>
                  <a:srgbClr val="FF6500"/>
                </a:solidFill>
                <a:latin typeface="Arial"/>
                <a:cs typeface="Arial"/>
              </a:rPr>
              <a:t>EC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859368" y="2452608"/>
          <a:ext cx="8921734" cy="1734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6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2694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55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7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Cicatrice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555"/>
                        </a:lnSpc>
                      </a:pPr>
                      <a:r>
                        <a:rPr sz="1500" spc="-1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555"/>
                        </a:lnSpc>
                      </a:pPr>
                      <a:r>
                        <a:rPr sz="1500" spc="-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clinique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555"/>
                        </a:lnSpc>
                      </a:pP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6619">
                        <a:lnSpc>
                          <a:spcPts val="1555"/>
                        </a:lnSpc>
                      </a:pPr>
                      <a:r>
                        <a:rPr sz="1500" spc="-1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Soins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70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5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65" dirty="0" err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Urinair</a:t>
                      </a:r>
                      <a:r>
                        <a:rPr lang="fr-FR" sz="1500" spc="-6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spc="-6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55"/>
                        </a:lnSpc>
                      </a:pPr>
                      <a:r>
                        <a:rPr sz="1500" spc="-18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8%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55"/>
                        </a:lnSpc>
                      </a:pPr>
                      <a:r>
                        <a:rPr sz="1500" spc="-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clinique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55"/>
                        </a:lnSpc>
                      </a:pP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70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4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7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Hémorragique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45"/>
                        </a:lnSpc>
                      </a:pPr>
                      <a:r>
                        <a:rPr sz="1500" spc="-18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5%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45"/>
                        </a:lnSpc>
                      </a:pPr>
                      <a:r>
                        <a:rPr sz="1500" spc="-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clinique </a:t>
                      </a:r>
                      <a:r>
                        <a:rPr sz="1500" spc="-1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500" spc="-16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8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Bio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45"/>
                        </a:lnSpc>
                      </a:pPr>
                      <a:r>
                        <a:rPr sz="1500" spc="-1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++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845"/>
                        </a:lnSpc>
                      </a:pPr>
                      <a:r>
                        <a:rPr sz="1500" spc="-1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Précoce </a:t>
                      </a:r>
                      <a:r>
                        <a:rPr sz="1500" spc="-1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&lt;</a:t>
                      </a:r>
                      <a:r>
                        <a:rPr sz="1500" spc="-1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12h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61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5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7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Ileus</a:t>
                      </a:r>
                      <a:endParaRPr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55"/>
                        </a:lnSpc>
                      </a:pPr>
                      <a:r>
                        <a:rPr sz="1500" spc="-18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5%</a:t>
                      </a:r>
                      <a:endParaRPr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55"/>
                        </a:lnSpc>
                      </a:pPr>
                      <a:r>
                        <a:rPr sz="1500" spc="-4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clinique </a:t>
                      </a:r>
                      <a:r>
                        <a:rPr sz="1500" spc="-14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500" spc="-16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8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Bio</a:t>
                      </a:r>
                      <a:endParaRPr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55"/>
                        </a:lnSpc>
                      </a:pPr>
                      <a:r>
                        <a:rPr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570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5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9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Cardio</a:t>
                      </a:r>
                      <a:r>
                        <a:rPr sz="1500" spc="-9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respiratoires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55"/>
                        </a:lnSpc>
                      </a:pPr>
                      <a:r>
                        <a:rPr sz="1500" spc="-1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55"/>
                        </a:lnSpc>
                      </a:pPr>
                      <a:r>
                        <a:rPr sz="1500" spc="-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clinique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55"/>
                        </a:lnSpc>
                      </a:pPr>
                      <a:r>
                        <a:rPr sz="1500" spc="-1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++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55"/>
                        </a:lnSpc>
                      </a:pP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5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5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5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5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15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sé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570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4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204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TVP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45"/>
                        </a:lnSpc>
                      </a:pPr>
                      <a:r>
                        <a:rPr sz="1500" spc="-1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1,2%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45"/>
                        </a:lnSpc>
                      </a:pPr>
                      <a:r>
                        <a:rPr sz="1500" spc="-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clinique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45"/>
                        </a:lnSpc>
                      </a:pP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845"/>
                        </a:lnSpc>
                      </a:pP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5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5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év</a:t>
                      </a:r>
                      <a:r>
                        <a:rPr sz="15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5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sz="15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694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30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70" dirty="0">
                          <a:latin typeface="Arial"/>
                          <a:cs typeface="Arial"/>
                        </a:rPr>
                        <a:t>Fistule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30"/>
                        </a:lnSpc>
                      </a:pPr>
                      <a:r>
                        <a:rPr sz="1500" spc="-130" dirty="0">
                          <a:latin typeface="Arial"/>
                          <a:cs typeface="Arial"/>
                        </a:rPr>
                        <a:t>4,4%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30"/>
                        </a:lnSpc>
                      </a:pPr>
                      <a:r>
                        <a:rPr sz="1500" spc="-80" dirty="0">
                          <a:latin typeface="Arial"/>
                          <a:cs typeface="Arial"/>
                        </a:rPr>
                        <a:t>Bio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30"/>
                        </a:lnSpc>
                      </a:pPr>
                      <a:r>
                        <a:rPr sz="1500" spc="-140" dirty="0">
                          <a:latin typeface="Arial"/>
                          <a:cs typeface="Arial"/>
                        </a:rPr>
                        <a:t>+++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ts val="1830"/>
                        </a:lnSpc>
                      </a:pPr>
                      <a:r>
                        <a:rPr sz="1500" spc="-285" dirty="0">
                          <a:latin typeface="Arial"/>
                          <a:cs typeface="Arial"/>
                        </a:rPr>
                        <a:t>CRP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654559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5" dirty="0" err="1"/>
              <a:t>Analyse</a:t>
            </a:r>
            <a:r>
              <a:rPr sz="2400" spc="-145" dirty="0"/>
              <a:t> </a:t>
            </a:r>
            <a:r>
              <a:rPr sz="2400" spc="-165" dirty="0"/>
              <a:t>des </a:t>
            </a:r>
            <a:r>
              <a:rPr sz="2400" spc="-85" dirty="0"/>
              <a:t>complications </a:t>
            </a:r>
            <a:r>
              <a:rPr sz="2400" spc="-135" dirty="0"/>
              <a:t>après</a:t>
            </a:r>
            <a:r>
              <a:rPr sz="2400" spc="-185" dirty="0"/>
              <a:t> </a:t>
            </a:r>
            <a:r>
              <a:rPr sz="2400" spc="-80" dirty="0"/>
              <a:t>colectomie</a:t>
            </a:r>
            <a:endParaRPr sz="2400" dirty="0"/>
          </a:p>
        </p:txBody>
      </p:sp>
      <p:grpSp>
        <p:nvGrpSpPr>
          <p:cNvPr id="9" name="object 9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10" name="object 10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1F2C3FD3-A094-9F40-8376-9A1F45C6AB30}"/>
              </a:ext>
            </a:extLst>
          </p:cNvPr>
          <p:cNvSpPr/>
          <p:nvPr/>
        </p:nvSpPr>
        <p:spPr>
          <a:xfrm>
            <a:off x="3956765" y="3910818"/>
            <a:ext cx="1363275" cy="4173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B1C2561E-FDF1-E243-B710-AAD557385A79}"/>
              </a:ext>
            </a:extLst>
          </p:cNvPr>
          <p:cNvSpPr txBox="1"/>
          <p:nvPr/>
        </p:nvSpPr>
        <p:spPr>
          <a:xfrm>
            <a:off x="3402755" y="5124307"/>
            <a:ext cx="486521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 err="1">
                <a:latin typeface="Arial"/>
                <a:cs typeface="Arial"/>
              </a:rPr>
              <a:t>Morbidité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35%,</a:t>
            </a:r>
            <a:endParaRPr lang="fr-FR" sz="1800" spc="-140" dirty="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endParaRPr lang="fr-FR" spc="-145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lang="fr-FR" spc="-15" dirty="0">
                <a:solidFill>
                  <a:srgbClr val="FF8A4A"/>
                </a:solidFill>
                <a:latin typeface="Arial"/>
                <a:cs typeface="Arial"/>
              </a:rPr>
              <a:t>Mortalité</a:t>
            </a:r>
            <a:r>
              <a:rPr lang="fr-FR" spc="-65" dirty="0">
                <a:solidFill>
                  <a:srgbClr val="FF8A4A"/>
                </a:solidFill>
                <a:latin typeface="Arial"/>
                <a:cs typeface="Arial"/>
              </a:rPr>
              <a:t> PMSI 2018 </a:t>
            </a:r>
            <a:r>
              <a:rPr lang="fr-FR" spc="-65" dirty="0">
                <a:solidFill>
                  <a:srgbClr val="FF8A4A"/>
                </a:solidFill>
                <a:latin typeface="Arial"/>
                <a:cs typeface="Arial"/>
                <a:sym typeface="Wingdings" pitchFamily="2" charset="2"/>
              </a:rPr>
              <a:t>					      </a:t>
            </a:r>
            <a:r>
              <a:rPr lang="fr-FR" spc="-145" dirty="0">
                <a:solidFill>
                  <a:srgbClr val="FF8A4A"/>
                </a:solidFill>
                <a:latin typeface="Arial"/>
                <a:cs typeface="Arial"/>
              </a:rPr>
              <a:t>5%</a:t>
            </a:r>
          </a:p>
          <a:p>
            <a:pPr marL="12700">
              <a:lnSpc>
                <a:spcPts val="1810"/>
              </a:lnSpc>
            </a:pPr>
            <a:r>
              <a:rPr lang="fr-FR" sz="1800" spc="-145" dirty="0">
                <a:latin typeface="Arial"/>
                <a:cs typeface="Arial"/>
              </a:rPr>
              <a:t> 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47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808" y="1511297"/>
            <a:ext cx="24355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05" dirty="0">
                <a:latin typeface="Arial"/>
                <a:cs typeface="Arial"/>
              </a:rPr>
              <a:t>Complications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7311" y="1556940"/>
            <a:ext cx="116272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0" dirty="0">
                <a:latin typeface="Arial"/>
                <a:cs typeface="Arial"/>
              </a:rPr>
              <a:t>In</a:t>
            </a:r>
            <a:r>
              <a:rPr sz="2000" spc="-155" dirty="0">
                <a:latin typeface="Arial"/>
                <a:cs typeface="Arial"/>
              </a:rPr>
              <a:t>c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0" dirty="0">
                <a:latin typeface="Arial"/>
                <a:cs typeface="Arial"/>
              </a:rPr>
              <a:t>d</a:t>
            </a:r>
            <a:r>
              <a:rPr sz="2000" spc="-125" dirty="0">
                <a:latin typeface="Arial"/>
                <a:cs typeface="Arial"/>
              </a:rPr>
              <a:t>e</a:t>
            </a:r>
            <a:r>
              <a:rPr sz="2000" spc="-60" dirty="0">
                <a:latin typeface="Arial"/>
                <a:cs typeface="Arial"/>
              </a:rPr>
              <a:t>n</a:t>
            </a:r>
            <a:r>
              <a:rPr sz="2000" spc="-155" dirty="0">
                <a:latin typeface="Arial"/>
                <a:cs typeface="Arial"/>
              </a:rPr>
              <a:t>c</a:t>
            </a:r>
            <a:r>
              <a:rPr sz="2000" spc="-12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0317" y="1556940"/>
            <a:ext cx="119386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15" dirty="0" err="1">
                <a:latin typeface="Arial"/>
                <a:cs typeface="Arial"/>
              </a:rPr>
              <a:t>D</a:t>
            </a:r>
            <a:r>
              <a:rPr sz="2000" spc="-125" dirty="0" err="1">
                <a:latin typeface="Arial"/>
                <a:cs typeface="Arial"/>
              </a:rPr>
              <a:t>é</a:t>
            </a:r>
            <a:r>
              <a:rPr sz="2000" spc="-60" dirty="0" err="1">
                <a:latin typeface="Arial"/>
                <a:cs typeface="Arial"/>
              </a:rPr>
              <a:t>p</a:t>
            </a:r>
            <a:r>
              <a:rPr sz="2000" spc="10" dirty="0" err="1">
                <a:latin typeface="Arial"/>
                <a:cs typeface="Arial"/>
              </a:rPr>
              <a:t>i</a:t>
            </a:r>
            <a:r>
              <a:rPr lang="fr-FR" sz="2000" spc="-250" dirty="0">
                <a:latin typeface="Arial"/>
                <a:cs typeface="Arial"/>
              </a:rPr>
              <a:t>st</a:t>
            </a:r>
            <a:r>
              <a:rPr sz="2000" spc="-155" dirty="0">
                <a:latin typeface="Arial"/>
                <a:cs typeface="Arial"/>
              </a:rPr>
              <a:t>a</a:t>
            </a:r>
            <a:r>
              <a:rPr sz="2000" spc="-180" dirty="0">
                <a:latin typeface="Arial"/>
                <a:cs typeface="Arial"/>
              </a:rPr>
              <a:t>g</a:t>
            </a:r>
            <a:r>
              <a:rPr sz="2000" spc="-120" dirty="0">
                <a:latin typeface="Arial"/>
                <a:cs typeface="Arial"/>
              </a:rPr>
              <a:t>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15450" y="1556940"/>
            <a:ext cx="274175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02789" algn="l"/>
              </a:tabLst>
            </a:pPr>
            <a:r>
              <a:rPr sz="2000" spc="-300" dirty="0" err="1">
                <a:latin typeface="Arial"/>
                <a:cs typeface="Arial"/>
              </a:rPr>
              <a:t>G</a:t>
            </a:r>
            <a:r>
              <a:rPr sz="2000" spc="-10" dirty="0" err="1">
                <a:latin typeface="Arial"/>
                <a:cs typeface="Arial"/>
              </a:rPr>
              <a:t>r</a:t>
            </a:r>
            <a:r>
              <a:rPr sz="2000" spc="-195" dirty="0" err="1">
                <a:latin typeface="Arial"/>
                <a:cs typeface="Arial"/>
              </a:rPr>
              <a:t>a</a:t>
            </a:r>
            <a:r>
              <a:rPr sz="2000" spc="-105" dirty="0" err="1">
                <a:latin typeface="Arial"/>
                <a:cs typeface="Arial"/>
              </a:rPr>
              <a:t>v</a:t>
            </a:r>
            <a:r>
              <a:rPr sz="2000" spc="10" dirty="0" err="1">
                <a:latin typeface="Arial"/>
                <a:cs typeface="Arial"/>
              </a:rPr>
              <a:t>i</a:t>
            </a:r>
            <a:r>
              <a:rPr sz="2000" spc="90" dirty="0" err="1">
                <a:latin typeface="Arial"/>
                <a:cs typeface="Arial"/>
              </a:rPr>
              <a:t>t</a:t>
            </a:r>
            <a:r>
              <a:rPr sz="2000" spc="-125" dirty="0" err="1">
                <a:latin typeface="Arial"/>
                <a:cs typeface="Arial"/>
              </a:rPr>
              <a:t>é</a:t>
            </a:r>
            <a:r>
              <a:rPr sz="2000" spc="220" dirty="0">
                <a:latin typeface="Arial"/>
                <a:cs typeface="Arial"/>
              </a:rPr>
              <a:t>/</a:t>
            </a:r>
            <a:r>
              <a:rPr sz="2000" spc="-16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80" dirty="0">
                <a:latin typeface="Arial"/>
                <a:cs typeface="Arial"/>
              </a:rPr>
              <a:t>g</a:t>
            </a:r>
            <a:r>
              <a:rPr sz="2000" spc="-125" dirty="0">
                <a:latin typeface="Arial"/>
                <a:cs typeface="Arial"/>
              </a:rPr>
              <a:t>e</a:t>
            </a:r>
            <a:r>
              <a:rPr sz="2000" spc="-60" dirty="0">
                <a:latin typeface="Arial"/>
                <a:cs typeface="Arial"/>
              </a:rPr>
              <a:t>n</a:t>
            </a:r>
            <a:r>
              <a:rPr sz="2000" spc="-155" dirty="0">
                <a:latin typeface="Arial"/>
                <a:cs typeface="Arial"/>
              </a:rPr>
              <a:t>c</a:t>
            </a:r>
            <a:r>
              <a:rPr sz="2000" spc="-12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305" dirty="0">
                <a:latin typeface="Arial"/>
                <a:cs typeface="Arial"/>
              </a:rPr>
              <a:t>P</a:t>
            </a:r>
            <a:r>
              <a:rPr sz="2000" spc="-380" dirty="0">
                <a:latin typeface="Arial"/>
                <a:cs typeface="Arial"/>
              </a:rPr>
              <a:t>EC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59368" y="2452608"/>
          <a:ext cx="8921734" cy="1734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6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9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2694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55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7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Cicatrice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555"/>
                        </a:lnSpc>
                      </a:pPr>
                      <a:r>
                        <a:rPr sz="1500" spc="-1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555"/>
                        </a:lnSpc>
                      </a:pPr>
                      <a:r>
                        <a:rPr sz="1500" spc="-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clinique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555"/>
                        </a:lnSpc>
                      </a:pP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6619">
                        <a:lnSpc>
                          <a:spcPts val="1555"/>
                        </a:lnSpc>
                      </a:pPr>
                      <a:r>
                        <a:rPr sz="1500" spc="-1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Soins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70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5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6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Urinaires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55"/>
                        </a:lnSpc>
                      </a:pPr>
                      <a:r>
                        <a:rPr sz="1500" spc="-18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8%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55"/>
                        </a:lnSpc>
                      </a:pPr>
                      <a:r>
                        <a:rPr sz="1500" spc="-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clinique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55"/>
                        </a:lnSpc>
                      </a:pP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70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4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7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Hémorragique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45"/>
                        </a:lnSpc>
                      </a:pPr>
                      <a:r>
                        <a:rPr sz="1500" spc="-18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5%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45"/>
                        </a:lnSpc>
                      </a:pPr>
                      <a:r>
                        <a:rPr sz="1500" spc="-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clinique </a:t>
                      </a:r>
                      <a:r>
                        <a:rPr sz="1500" spc="-1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500" spc="-16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8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Bio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45"/>
                        </a:lnSpc>
                      </a:pPr>
                      <a:r>
                        <a:rPr sz="1500" spc="-1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++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845"/>
                        </a:lnSpc>
                      </a:pPr>
                      <a:r>
                        <a:rPr sz="1500" spc="-1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Précoce </a:t>
                      </a:r>
                      <a:r>
                        <a:rPr sz="1500" spc="-1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&lt;</a:t>
                      </a:r>
                      <a:r>
                        <a:rPr sz="1500" spc="-1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12h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61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5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70" dirty="0">
                          <a:latin typeface="Arial"/>
                          <a:cs typeface="Arial"/>
                        </a:rPr>
                        <a:t>Ileus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55"/>
                        </a:lnSpc>
                      </a:pPr>
                      <a:r>
                        <a:rPr sz="1500" spc="-185" dirty="0">
                          <a:latin typeface="Arial"/>
                          <a:cs typeface="Arial"/>
                        </a:rPr>
                        <a:t>5%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55"/>
                        </a:lnSpc>
                      </a:pPr>
                      <a:r>
                        <a:rPr sz="1500" spc="-45" dirty="0">
                          <a:latin typeface="Arial"/>
                          <a:cs typeface="Arial"/>
                        </a:rPr>
                        <a:t>clinique 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Bio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55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570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5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9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Cardio</a:t>
                      </a:r>
                      <a:r>
                        <a:rPr sz="1500" spc="-9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respiratoires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55"/>
                        </a:lnSpc>
                      </a:pPr>
                      <a:r>
                        <a:rPr sz="1500" spc="-1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55"/>
                        </a:lnSpc>
                      </a:pPr>
                      <a:r>
                        <a:rPr sz="1500" spc="-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clinique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55"/>
                        </a:lnSpc>
                      </a:pPr>
                      <a:r>
                        <a:rPr sz="1500" spc="-1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++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55"/>
                        </a:lnSpc>
                      </a:pP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5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5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5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5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15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sé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570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45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204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TVP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45"/>
                        </a:lnSpc>
                      </a:pPr>
                      <a:r>
                        <a:rPr sz="1500" spc="-1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1,2%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45"/>
                        </a:lnSpc>
                      </a:pPr>
                      <a:r>
                        <a:rPr sz="1500" spc="-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clinique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45"/>
                        </a:lnSpc>
                      </a:pP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845"/>
                        </a:lnSpc>
                      </a:pP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5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5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év</a:t>
                      </a:r>
                      <a:r>
                        <a:rPr sz="15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5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sz="15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5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694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1830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500" spc="-70" dirty="0">
                          <a:latin typeface="Arial"/>
                          <a:cs typeface="Arial"/>
                        </a:rPr>
                        <a:t>Fistule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830"/>
                        </a:lnSpc>
                      </a:pPr>
                      <a:r>
                        <a:rPr sz="1500" spc="-130" dirty="0">
                          <a:latin typeface="Arial"/>
                          <a:cs typeface="Arial"/>
                        </a:rPr>
                        <a:t>4,4%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830"/>
                        </a:lnSpc>
                      </a:pPr>
                      <a:r>
                        <a:rPr sz="1500" spc="-80" dirty="0">
                          <a:latin typeface="Arial"/>
                          <a:cs typeface="Arial"/>
                        </a:rPr>
                        <a:t>Bio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1830"/>
                        </a:lnSpc>
                      </a:pPr>
                      <a:r>
                        <a:rPr sz="1500" spc="-140" dirty="0">
                          <a:latin typeface="Arial"/>
                          <a:cs typeface="Arial"/>
                        </a:rPr>
                        <a:t>+++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6619">
                        <a:lnSpc>
                          <a:spcPts val="1830"/>
                        </a:lnSpc>
                      </a:pPr>
                      <a:r>
                        <a:rPr sz="1500" spc="-285" dirty="0">
                          <a:latin typeface="Arial"/>
                          <a:cs typeface="Arial"/>
                        </a:rPr>
                        <a:t>CRP</a:t>
                      </a:r>
                      <a:r>
                        <a:rPr sz="1500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+++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654559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5" dirty="0" err="1"/>
              <a:t>Analyse</a:t>
            </a:r>
            <a:r>
              <a:rPr sz="2400" spc="-145" dirty="0"/>
              <a:t> </a:t>
            </a:r>
            <a:r>
              <a:rPr sz="2400" spc="-165" dirty="0"/>
              <a:t>des </a:t>
            </a:r>
            <a:r>
              <a:rPr sz="2400" spc="-85" dirty="0"/>
              <a:t>complications </a:t>
            </a:r>
            <a:r>
              <a:rPr sz="2400" spc="-135" dirty="0"/>
              <a:t>après</a:t>
            </a:r>
            <a:r>
              <a:rPr sz="2400" spc="-185" dirty="0"/>
              <a:t> </a:t>
            </a:r>
            <a:r>
              <a:rPr sz="2400" spc="-80" dirty="0"/>
              <a:t>colectomie</a:t>
            </a:r>
            <a:endParaRPr sz="2400" dirty="0"/>
          </a:p>
        </p:txBody>
      </p:sp>
      <p:grpSp>
        <p:nvGrpSpPr>
          <p:cNvPr id="8" name="object 8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9" name="object 9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52685" y="4628866"/>
            <a:ext cx="7623620" cy="855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ED7C30"/>
                </a:solidFill>
                <a:latin typeface="Arial"/>
                <a:cs typeface="Arial"/>
              </a:rPr>
              <a:t>Dépistage </a:t>
            </a:r>
            <a:r>
              <a:rPr sz="1800" spc="-95" dirty="0">
                <a:solidFill>
                  <a:srgbClr val="ED7C30"/>
                </a:solidFill>
                <a:latin typeface="Arial"/>
                <a:cs typeface="Arial"/>
              </a:rPr>
              <a:t>précoce </a:t>
            </a:r>
            <a:r>
              <a:rPr sz="1800" spc="-85" dirty="0">
                <a:solidFill>
                  <a:srgbClr val="ED7C30"/>
                </a:solidFill>
                <a:latin typeface="Arial"/>
                <a:cs typeface="Arial"/>
              </a:rPr>
              <a:t>de </a:t>
            </a:r>
            <a:r>
              <a:rPr sz="1800" spc="-80" dirty="0">
                <a:solidFill>
                  <a:srgbClr val="ED7C30"/>
                </a:solidFill>
                <a:latin typeface="Arial"/>
                <a:cs typeface="Arial"/>
              </a:rPr>
              <a:t>Fistule </a:t>
            </a:r>
            <a:r>
              <a:rPr sz="1800" spc="-60" dirty="0">
                <a:solidFill>
                  <a:srgbClr val="ED7C30"/>
                </a:solidFill>
                <a:latin typeface="Arial"/>
                <a:cs typeface="Arial"/>
              </a:rPr>
              <a:t>anastomotique </a:t>
            </a:r>
            <a:r>
              <a:rPr sz="1800" spc="-130" dirty="0">
                <a:solidFill>
                  <a:srgbClr val="ED7C30"/>
                </a:solidFill>
                <a:latin typeface="Arial"/>
                <a:cs typeface="Arial"/>
              </a:rPr>
              <a:t>avec </a:t>
            </a:r>
            <a:r>
              <a:rPr sz="1800" spc="-75" dirty="0">
                <a:solidFill>
                  <a:srgbClr val="ED7C30"/>
                </a:solidFill>
                <a:latin typeface="Arial"/>
                <a:cs typeface="Arial"/>
              </a:rPr>
              <a:t>surveillance </a:t>
            </a:r>
            <a:r>
              <a:rPr sz="1800" spc="-85" dirty="0">
                <a:solidFill>
                  <a:srgbClr val="ED7C30"/>
                </a:solidFill>
                <a:latin typeface="Arial"/>
                <a:cs typeface="Arial"/>
              </a:rPr>
              <a:t>de </a:t>
            </a:r>
            <a:r>
              <a:rPr sz="1800" spc="-70" dirty="0">
                <a:solidFill>
                  <a:srgbClr val="ED7C30"/>
                </a:solidFill>
                <a:latin typeface="Arial"/>
                <a:cs typeface="Arial"/>
              </a:rPr>
              <a:t>la</a:t>
            </a:r>
            <a:r>
              <a:rPr sz="1800" spc="40" dirty="0">
                <a:solidFill>
                  <a:srgbClr val="ED7C30"/>
                </a:solidFill>
                <a:latin typeface="Arial"/>
                <a:cs typeface="Arial"/>
              </a:rPr>
              <a:t> </a:t>
            </a:r>
            <a:r>
              <a:rPr sz="1800" spc="-315" dirty="0">
                <a:solidFill>
                  <a:srgbClr val="ED7C30"/>
                </a:solidFill>
                <a:latin typeface="Arial"/>
                <a:cs typeface="Arial"/>
              </a:rPr>
              <a:t>CRP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tabLst>
                <a:tab pos="2755265" algn="l"/>
                <a:tab pos="4126865" algn="l"/>
              </a:tabLst>
            </a:pPr>
            <a:r>
              <a:rPr sz="1800" spc="-175" dirty="0">
                <a:solidFill>
                  <a:srgbClr val="ED7C30"/>
                </a:solidFill>
                <a:latin typeface="Arial"/>
                <a:cs typeface="Arial"/>
              </a:rPr>
              <a:t>Taux </a:t>
            </a:r>
            <a:r>
              <a:rPr sz="1800" spc="-70" dirty="0">
                <a:solidFill>
                  <a:srgbClr val="ED7C30"/>
                </a:solidFill>
                <a:latin typeface="Arial"/>
                <a:cs typeface="Arial"/>
              </a:rPr>
              <a:t>seuil </a:t>
            </a:r>
            <a:r>
              <a:rPr sz="1800" spc="-20" dirty="0">
                <a:solidFill>
                  <a:srgbClr val="ED7C30"/>
                </a:solidFill>
                <a:latin typeface="Arial"/>
                <a:cs typeface="Arial"/>
              </a:rPr>
              <a:t>: </a:t>
            </a:r>
            <a:r>
              <a:rPr sz="1800" spc="-95" dirty="0">
                <a:solidFill>
                  <a:srgbClr val="ED7C30"/>
                </a:solidFill>
                <a:latin typeface="Arial"/>
                <a:cs typeface="Arial"/>
              </a:rPr>
              <a:t>135</a:t>
            </a:r>
            <a:r>
              <a:rPr sz="1800" spc="-80" dirty="0">
                <a:solidFill>
                  <a:srgbClr val="ED7C30"/>
                </a:solidFill>
                <a:latin typeface="Arial"/>
                <a:cs typeface="Arial"/>
              </a:rPr>
              <a:t> </a:t>
            </a:r>
            <a:r>
              <a:rPr sz="1800" spc="-140" dirty="0">
                <a:solidFill>
                  <a:srgbClr val="ED7C30"/>
                </a:solidFill>
                <a:latin typeface="Arial"/>
                <a:cs typeface="Arial"/>
              </a:rPr>
              <a:t>à</a:t>
            </a:r>
            <a:r>
              <a:rPr sz="1800" spc="-75" dirty="0">
                <a:solidFill>
                  <a:srgbClr val="ED7C30"/>
                </a:solidFill>
                <a:latin typeface="Arial"/>
                <a:cs typeface="Arial"/>
              </a:rPr>
              <a:t> </a:t>
            </a:r>
            <a:r>
              <a:rPr sz="1800" spc="-210" dirty="0">
                <a:solidFill>
                  <a:srgbClr val="ED7C30"/>
                </a:solidFill>
                <a:latin typeface="Arial"/>
                <a:cs typeface="Arial"/>
              </a:rPr>
              <a:t>J3</a:t>
            </a:r>
            <a:r>
              <a:rPr sz="1800" spc="-210" dirty="0">
                <a:solidFill>
                  <a:srgbClr val="ED7C30"/>
                </a:solidFill>
                <a:latin typeface="Times New Roman"/>
                <a:cs typeface="Times New Roman"/>
              </a:rPr>
              <a:t>	</a:t>
            </a:r>
            <a:r>
              <a:rPr sz="1800" spc="-204" dirty="0">
                <a:solidFill>
                  <a:srgbClr val="ED7C30"/>
                </a:solidFill>
                <a:latin typeface="Arial"/>
                <a:cs typeface="Arial"/>
              </a:rPr>
              <a:t>VPN  </a:t>
            </a:r>
            <a:r>
              <a:rPr sz="1800" spc="-20" dirty="0">
                <a:solidFill>
                  <a:srgbClr val="ED7C30"/>
                </a:solidFill>
                <a:latin typeface="Arial"/>
                <a:cs typeface="Arial"/>
              </a:rPr>
              <a:t>:</a:t>
            </a:r>
            <a:r>
              <a:rPr sz="1800" spc="-250" dirty="0">
                <a:solidFill>
                  <a:srgbClr val="ED7C30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ED7C30"/>
                </a:solidFill>
                <a:latin typeface="Arial"/>
                <a:cs typeface="Arial"/>
              </a:rPr>
              <a:t>97</a:t>
            </a:r>
            <a:r>
              <a:rPr sz="1800" spc="-90" dirty="0">
                <a:solidFill>
                  <a:srgbClr val="ED7C30"/>
                </a:solidFill>
                <a:latin typeface="Arial"/>
                <a:cs typeface="Arial"/>
              </a:rPr>
              <a:t> </a:t>
            </a:r>
            <a:r>
              <a:rPr sz="1800" spc="-315" dirty="0">
                <a:solidFill>
                  <a:srgbClr val="ED7C30"/>
                </a:solidFill>
                <a:latin typeface="Arial"/>
                <a:cs typeface="Arial"/>
              </a:rPr>
              <a:t>%</a:t>
            </a:r>
            <a:r>
              <a:rPr sz="1800" spc="-315" dirty="0">
                <a:solidFill>
                  <a:srgbClr val="ED7C30"/>
                </a:solidFill>
                <a:latin typeface="Times New Roman"/>
                <a:cs typeface="Times New Roman"/>
              </a:rPr>
              <a:t>	</a:t>
            </a:r>
            <a:r>
              <a:rPr sz="1800" spc="-250" dirty="0">
                <a:solidFill>
                  <a:srgbClr val="ED7C30"/>
                </a:solidFill>
                <a:latin typeface="Arial"/>
                <a:cs typeface="Arial"/>
              </a:rPr>
              <a:t>VPP </a:t>
            </a:r>
            <a:r>
              <a:rPr sz="1800" spc="-20" dirty="0">
                <a:solidFill>
                  <a:srgbClr val="ED7C30"/>
                </a:solidFill>
                <a:latin typeface="Arial"/>
                <a:cs typeface="Arial"/>
              </a:rPr>
              <a:t>: </a:t>
            </a:r>
            <a:r>
              <a:rPr sz="1800" spc="-95" dirty="0">
                <a:solidFill>
                  <a:srgbClr val="ED7C30"/>
                </a:solidFill>
                <a:latin typeface="Arial"/>
                <a:cs typeface="Arial"/>
              </a:rPr>
              <a:t>22</a:t>
            </a:r>
            <a:r>
              <a:rPr sz="1800" spc="-254" dirty="0">
                <a:solidFill>
                  <a:srgbClr val="ED7C30"/>
                </a:solidFill>
                <a:latin typeface="Arial"/>
                <a:cs typeface="Arial"/>
              </a:rPr>
              <a:t> </a:t>
            </a:r>
            <a:r>
              <a:rPr sz="1800" spc="-315" dirty="0">
                <a:solidFill>
                  <a:srgbClr val="ED7C30"/>
                </a:solidFill>
                <a:latin typeface="Arial"/>
                <a:cs typeface="Arial"/>
              </a:rPr>
              <a:t>%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52638" y="5133670"/>
            <a:ext cx="2920948" cy="675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259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808" y="1519596"/>
            <a:ext cx="516929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130" dirty="0">
                <a:solidFill>
                  <a:srgbClr val="ED7C30"/>
                </a:solidFill>
                <a:latin typeface="Arial"/>
                <a:cs typeface="Arial"/>
              </a:rPr>
              <a:t>Réadmissions </a:t>
            </a:r>
            <a:r>
              <a:rPr sz="2000" spc="-110" dirty="0">
                <a:solidFill>
                  <a:srgbClr val="ED7C30"/>
                </a:solidFill>
                <a:latin typeface="Arial"/>
                <a:cs typeface="Arial"/>
              </a:rPr>
              <a:t>après </a:t>
            </a:r>
            <a:r>
              <a:rPr sz="2000" spc="-85" dirty="0">
                <a:solidFill>
                  <a:srgbClr val="ED7C30"/>
                </a:solidFill>
                <a:latin typeface="Arial"/>
                <a:cs typeface="Arial"/>
              </a:rPr>
              <a:t>Chirurgie </a:t>
            </a:r>
            <a:r>
              <a:rPr sz="2000" spc="-70" dirty="0">
                <a:solidFill>
                  <a:srgbClr val="ED7C30"/>
                </a:solidFill>
                <a:latin typeface="Arial"/>
                <a:cs typeface="Arial"/>
              </a:rPr>
              <a:t>colo</a:t>
            </a:r>
            <a:r>
              <a:rPr sz="2000" spc="-125" dirty="0">
                <a:solidFill>
                  <a:srgbClr val="ED7C3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ED7C30"/>
                </a:solidFill>
                <a:latin typeface="Arial"/>
                <a:cs typeface="Arial"/>
              </a:rPr>
              <a:t>rectale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1087" y="2563856"/>
            <a:ext cx="4940511" cy="8451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240" dirty="0">
                <a:latin typeface="Arial"/>
                <a:cs typeface="Arial"/>
              </a:rPr>
              <a:t>AFC </a:t>
            </a:r>
            <a:r>
              <a:rPr sz="1600" spc="-75" dirty="0">
                <a:latin typeface="Arial"/>
                <a:cs typeface="Arial"/>
              </a:rPr>
              <a:t>(2007) </a:t>
            </a:r>
            <a:r>
              <a:rPr sz="1600" spc="-20" dirty="0">
                <a:latin typeface="Arial"/>
                <a:cs typeface="Arial"/>
              </a:rPr>
              <a:t>: </a:t>
            </a:r>
            <a:r>
              <a:rPr sz="1600" spc="-85" dirty="0">
                <a:latin typeface="Arial"/>
                <a:cs typeface="Arial"/>
              </a:rPr>
              <a:t>1421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patients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  <a:tab pos="2298065" algn="l"/>
              </a:tabLst>
            </a:pPr>
            <a:r>
              <a:rPr sz="1600" spc="-85" dirty="0">
                <a:latin typeface="Arial"/>
                <a:cs typeface="Arial"/>
              </a:rPr>
              <a:t>11 000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patients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:</a:t>
            </a:r>
            <a:r>
              <a:rPr sz="1600" spc="-20" dirty="0">
                <a:latin typeface="Times New Roman"/>
                <a:cs typeface="Times New Roman"/>
              </a:rPr>
              <a:t>	</a:t>
            </a:r>
            <a:r>
              <a:rPr lang="fr-FR" sz="1600" spc="-20" dirty="0">
                <a:latin typeface="Times New Roman"/>
                <a:cs typeface="Times New Roman"/>
              </a:rPr>
              <a:t>	          </a:t>
            </a:r>
            <a:r>
              <a:rPr sz="1600" spc="-80" dirty="0">
                <a:solidFill>
                  <a:schemeClr val="accent6"/>
                </a:solidFill>
                <a:latin typeface="Arial"/>
                <a:cs typeface="Arial"/>
              </a:rPr>
              <a:t>11,5</a:t>
            </a:r>
            <a:r>
              <a:rPr sz="1600" spc="-12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sz="1600" spc="-285" dirty="0">
                <a:solidFill>
                  <a:schemeClr val="accent6"/>
                </a:solidFill>
                <a:latin typeface="Arial"/>
                <a:cs typeface="Arial"/>
              </a:rPr>
              <a:t>%</a:t>
            </a:r>
            <a:endParaRPr sz="16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9982" y="2563856"/>
            <a:ext cx="42715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solidFill>
                  <a:schemeClr val="accent6"/>
                </a:solidFill>
                <a:latin typeface="Arial"/>
                <a:cs typeface="Arial"/>
              </a:rPr>
              <a:t>16</a:t>
            </a:r>
            <a:r>
              <a:rPr sz="1600" spc="-285" dirty="0">
                <a:solidFill>
                  <a:schemeClr val="accent6"/>
                </a:solidFill>
                <a:latin typeface="Arial"/>
                <a:cs typeface="Arial"/>
              </a:rPr>
              <a:t>%</a:t>
            </a:r>
            <a:endParaRPr sz="16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67224" y="3100510"/>
            <a:ext cx="281342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65" dirty="0">
                <a:solidFill>
                  <a:srgbClr val="3265FF"/>
                </a:solidFill>
                <a:latin typeface="Arial"/>
                <a:cs typeface="Arial"/>
              </a:rPr>
              <a:t>Wick </a:t>
            </a:r>
            <a:r>
              <a:rPr sz="1400" i="1" spc="-280" dirty="0">
                <a:solidFill>
                  <a:srgbClr val="3265FF"/>
                </a:solidFill>
                <a:latin typeface="Arial"/>
                <a:cs typeface="Arial"/>
              </a:rPr>
              <a:t>EC </a:t>
            </a:r>
            <a:r>
              <a:rPr sz="1400" i="1" spc="-40" dirty="0">
                <a:solidFill>
                  <a:srgbClr val="3265FF"/>
                </a:solidFill>
                <a:latin typeface="Arial"/>
                <a:cs typeface="Arial"/>
              </a:rPr>
              <a:t>, </a:t>
            </a:r>
            <a:r>
              <a:rPr sz="1400" i="1" spc="-100" dirty="0">
                <a:solidFill>
                  <a:srgbClr val="3265FF"/>
                </a:solidFill>
                <a:latin typeface="Arial"/>
                <a:cs typeface="Arial"/>
              </a:rPr>
              <a:t>Dis </a:t>
            </a:r>
            <a:r>
              <a:rPr sz="1400" i="1" spc="-95" dirty="0">
                <a:solidFill>
                  <a:srgbClr val="3265FF"/>
                </a:solidFill>
                <a:latin typeface="Arial"/>
                <a:cs typeface="Arial"/>
              </a:rPr>
              <a:t>Colon </a:t>
            </a:r>
            <a:r>
              <a:rPr sz="1400" i="1" spc="-90" dirty="0">
                <a:solidFill>
                  <a:srgbClr val="3265FF"/>
                </a:solidFill>
                <a:latin typeface="Arial"/>
                <a:cs typeface="Arial"/>
              </a:rPr>
              <a:t>Rectum</a:t>
            </a:r>
            <a:r>
              <a:rPr sz="1400" i="1" spc="-120" dirty="0">
                <a:solidFill>
                  <a:srgbClr val="3265FF"/>
                </a:solidFill>
                <a:latin typeface="Arial"/>
                <a:cs typeface="Arial"/>
              </a:rPr>
              <a:t> </a:t>
            </a:r>
            <a:r>
              <a:rPr sz="1400" i="1" spc="-75" dirty="0">
                <a:solidFill>
                  <a:srgbClr val="3265FF"/>
                </a:solidFill>
                <a:latin typeface="Arial"/>
                <a:cs typeface="Arial"/>
              </a:rPr>
              <a:t>2011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1087" y="3334258"/>
            <a:ext cx="4940511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Wingdings"/>
                <a:cs typeface="Wingdings"/>
              </a:rPr>
              <a:t>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40" dirty="0">
                <a:latin typeface="Arial"/>
                <a:cs typeface="Arial"/>
              </a:rPr>
              <a:t>+ </a:t>
            </a:r>
            <a:r>
              <a:rPr sz="1600" spc="-75" dirty="0">
                <a:latin typeface="Arial"/>
                <a:cs typeface="Arial"/>
              </a:rPr>
              <a:t>de </a:t>
            </a:r>
            <a:r>
              <a:rPr sz="1600" spc="-80" dirty="0">
                <a:latin typeface="Arial"/>
                <a:cs typeface="Arial"/>
              </a:rPr>
              <a:t>réadmissions </a:t>
            </a:r>
            <a:r>
              <a:rPr sz="1600" spc="-254" dirty="0">
                <a:latin typeface="Arial"/>
                <a:cs typeface="Arial"/>
              </a:rPr>
              <a:t>RAC </a:t>
            </a:r>
            <a:r>
              <a:rPr sz="1600" i="1" spc="-215" dirty="0">
                <a:latin typeface="Arial"/>
                <a:cs typeface="Arial"/>
              </a:rPr>
              <a:t>Vs </a:t>
            </a:r>
            <a:r>
              <a:rPr sz="1600" spc="-65" dirty="0">
                <a:latin typeface="Arial"/>
                <a:cs typeface="Arial"/>
              </a:rPr>
              <a:t>Conventionnel </a:t>
            </a:r>
            <a:r>
              <a:rPr sz="1600" spc="-155" dirty="0">
                <a:latin typeface="Arial"/>
                <a:cs typeface="Arial"/>
              </a:rPr>
              <a:t>? </a:t>
            </a:r>
            <a:r>
              <a:rPr sz="1600" spc="-20" dirty="0">
                <a:latin typeface="Arial"/>
                <a:cs typeface="Arial"/>
              </a:rPr>
              <a:t>: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NON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81088" y="4325408"/>
            <a:ext cx="4328739" cy="585416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60" dirty="0">
                <a:latin typeface="Arial"/>
                <a:cs typeface="Arial"/>
              </a:rPr>
              <a:t>Sortie </a:t>
            </a:r>
            <a:r>
              <a:rPr sz="1600" spc="-75" dirty="0">
                <a:latin typeface="Arial"/>
                <a:cs typeface="Arial"/>
              </a:rPr>
              <a:t>avant </a:t>
            </a:r>
            <a:r>
              <a:rPr sz="1600" spc="-190" dirty="0">
                <a:latin typeface="Arial"/>
                <a:cs typeface="Arial"/>
              </a:rPr>
              <a:t>J3 </a:t>
            </a:r>
            <a:r>
              <a:rPr sz="1600" spc="-20" dirty="0">
                <a:latin typeface="Arial"/>
                <a:cs typeface="Arial"/>
              </a:rPr>
              <a:t>: </a:t>
            </a:r>
            <a:r>
              <a:rPr sz="1600" spc="-140" dirty="0">
                <a:latin typeface="Arial"/>
                <a:cs typeface="Arial"/>
              </a:rPr>
              <a:t>+ </a:t>
            </a:r>
            <a:r>
              <a:rPr sz="1600" spc="-75" dirty="0">
                <a:latin typeface="Arial"/>
                <a:cs typeface="Arial"/>
              </a:rPr>
              <a:t>de </a:t>
            </a:r>
            <a:r>
              <a:rPr sz="1600" spc="-110" dirty="0">
                <a:latin typeface="Arial"/>
                <a:cs typeface="Arial"/>
              </a:rPr>
              <a:t>Réadmissions</a:t>
            </a:r>
            <a:r>
              <a:rPr sz="1600" spc="-275" dirty="0">
                <a:latin typeface="Arial"/>
                <a:cs typeface="Arial"/>
              </a:rPr>
              <a:t> </a:t>
            </a:r>
            <a:r>
              <a:rPr sz="1600" spc="-155" dirty="0">
                <a:solidFill>
                  <a:schemeClr val="accent6"/>
                </a:solidFill>
                <a:latin typeface="Arial"/>
                <a:cs typeface="Arial"/>
              </a:rPr>
              <a:t>20%</a:t>
            </a:r>
            <a:endParaRPr sz="1600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315"/>
              </a:spcBef>
            </a:pPr>
            <a:r>
              <a:rPr sz="1600" i="1" spc="-135" dirty="0">
                <a:latin typeface="Arial"/>
                <a:cs typeface="Arial"/>
              </a:rPr>
              <a:t>Versus </a:t>
            </a:r>
            <a:r>
              <a:rPr sz="1600" spc="-155" dirty="0">
                <a:solidFill>
                  <a:schemeClr val="accent6"/>
                </a:solidFill>
                <a:latin typeface="Arial"/>
                <a:cs typeface="Arial"/>
              </a:rPr>
              <a:t>11%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si </a:t>
            </a:r>
            <a:r>
              <a:rPr sz="1600" spc="-60" dirty="0">
                <a:latin typeface="Arial"/>
                <a:cs typeface="Arial"/>
              </a:rPr>
              <a:t>Sortie </a:t>
            </a:r>
            <a:r>
              <a:rPr sz="1600" spc="-95" dirty="0">
                <a:latin typeface="Arial"/>
                <a:cs typeface="Arial"/>
              </a:rPr>
              <a:t>après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190" dirty="0">
                <a:latin typeface="Arial"/>
                <a:cs typeface="Arial"/>
              </a:rPr>
              <a:t>J3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14996" y="4384052"/>
            <a:ext cx="223133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80" dirty="0">
                <a:solidFill>
                  <a:srgbClr val="3265FF"/>
                </a:solidFill>
                <a:latin typeface="Arial"/>
                <a:cs typeface="Arial"/>
              </a:rPr>
              <a:t>Anderson </a:t>
            </a:r>
            <a:r>
              <a:rPr sz="1400" i="1" spc="-75" dirty="0">
                <a:solidFill>
                  <a:srgbClr val="3265FF"/>
                </a:solidFill>
                <a:latin typeface="Arial"/>
                <a:cs typeface="Arial"/>
              </a:rPr>
              <a:t>A, </a:t>
            </a:r>
            <a:r>
              <a:rPr sz="1400" i="1" spc="-80" dirty="0">
                <a:solidFill>
                  <a:srgbClr val="3265FF"/>
                </a:solidFill>
                <a:latin typeface="Arial"/>
                <a:cs typeface="Arial"/>
              </a:rPr>
              <a:t>Br </a:t>
            </a:r>
            <a:r>
              <a:rPr sz="1400" i="1" spc="-254" dirty="0">
                <a:solidFill>
                  <a:srgbClr val="3265FF"/>
                </a:solidFill>
                <a:latin typeface="Arial"/>
                <a:cs typeface="Arial"/>
              </a:rPr>
              <a:t>J </a:t>
            </a:r>
            <a:r>
              <a:rPr sz="1400" i="1" spc="-105" dirty="0">
                <a:solidFill>
                  <a:srgbClr val="3265FF"/>
                </a:solidFill>
                <a:latin typeface="Arial"/>
                <a:cs typeface="Arial"/>
              </a:rPr>
              <a:t>Surg</a:t>
            </a:r>
            <a:r>
              <a:rPr sz="1400" i="1" spc="-95" dirty="0">
                <a:solidFill>
                  <a:srgbClr val="3265FF"/>
                </a:solidFill>
                <a:latin typeface="Arial"/>
                <a:cs typeface="Arial"/>
              </a:rPr>
              <a:t> </a:t>
            </a:r>
            <a:r>
              <a:rPr sz="1400" i="1" spc="-75" dirty="0">
                <a:solidFill>
                  <a:srgbClr val="3265FF"/>
                </a:solidFill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1087" y="5087671"/>
            <a:ext cx="5344498" cy="56746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35" dirty="0">
                <a:latin typeface="Arial"/>
                <a:cs typeface="Arial"/>
              </a:rPr>
              <a:t>Ultra </a:t>
            </a:r>
            <a:r>
              <a:rPr sz="1600" spc="-265" dirty="0">
                <a:latin typeface="Arial"/>
                <a:cs typeface="Arial"/>
              </a:rPr>
              <a:t>ERAS </a:t>
            </a:r>
            <a:r>
              <a:rPr sz="1600" spc="-125" dirty="0">
                <a:latin typeface="Arial"/>
                <a:cs typeface="Arial"/>
              </a:rPr>
              <a:t>(J2) </a:t>
            </a:r>
            <a:r>
              <a:rPr sz="1600" spc="170" dirty="0">
                <a:latin typeface="Arial"/>
                <a:cs typeface="Arial"/>
              </a:rPr>
              <a:t>/ </a:t>
            </a:r>
            <a:r>
              <a:rPr sz="1600" spc="-265" dirty="0">
                <a:latin typeface="Arial"/>
                <a:cs typeface="Arial"/>
              </a:rPr>
              <a:t>ERAS </a:t>
            </a:r>
            <a:r>
              <a:rPr sz="1600" spc="-125" dirty="0">
                <a:latin typeface="Arial"/>
                <a:cs typeface="Arial"/>
              </a:rPr>
              <a:t>(J4) </a:t>
            </a:r>
            <a:r>
              <a:rPr sz="1600" spc="-20" dirty="0">
                <a:latin typeface="Arial"/>
                <a:cs typeface="Arial"/>
              </a:rPr>
              <a:t>: </a:t>
            </a:r>
            <a:r>
              <a:rPr sz="1600" spc="-120" dirty="0">
                <a:latin typeface="Arial"/>
                <a:cs typeface="Arial"/>
              </a:rPr>
              <a:t>pas </a:t>
            </a:r>
            <a:r>
              <a:rPr sz="1600" spc="-140" dirty="0">
                <a:latin typeface="Arial"/>
                <a:cs typeface="Arial"/>
              </a:rPr>
              <a:t>+ </a:t>
            </a:r>
            <a:r>
              <a:rPr sz="1600" spc="-75" dirty="0">
                <a:latin typeface="Arial"/>
                <a:cs typeface="Arial"/>
              </a:rPr>
              <a:t>de </a:t>
            </a:r>
            <a:r>
              <a:rPr sz="1600" spc="-110" dirty="0">
                <a:latin typeface="Arial"/>
                <a:cs typeface="Arial"/>
              </a:rPr>
              <a:t>Réadmissions</a:t>
            </a:r>
            <a:r>
              <a:rPr sz="1600" spc="-195" dirty="0">
                <a:latin typeface="Arial"/>
                <a:cs typeface="Arial"/>
              </a:rPr>
              <a:t> </a:t>
            </a:r>
            <a:r>
              <a:rPr sz="1600" spc="-185" dirty="0">
                <a:solidFill>
                  <a:schemeClr val="accent6"/>
                </a:solidFill>
                <a:latin typeface="Arial"/>
                <a:cs typeface="Arial"/>
              </a:rPr>
              <a:t>6%</a:t>
            </a:r>
            <a:endParaRPr sz="1600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68580" algn="ctr">
              <a:lnSpc>
                <a:spcPct val="100000"/>
              </a:lnSpc>
              <a:spcBef>
                <a:spcPts val="345"/>
              </a:spcBef>
            </a:pPr>
            <a:r>
              <a:rPr sz="1400" i="1" spc="-45" dirty="0">
                <a:solidFill>
                  <a:srgbClr val="3265FF"/>
                </a:solidFill>
                <a:latin typeface="Arial"/>
                <a:cs typeface="Arial"/>
              </a:rPr>
              <a:t>Garulli </a:t>
            </a:r>
            <a:r>
              <a:rPr sz="1400" i="1" spc="-125" dirty="0">
                <a:solidFill>
                  <a:srgbClr val="3265FF"/>
                </a:solidFill>
                <a:latin typeface="Arial"/>
                <a:cs typeface="Arial"/>
              </a:rPr>
              <a:t>G, </a:t>
            </a:r>
            <a:r>
              <a:rPr sz="1400" i="1" spc="-105" dirty="0">
                <a:solidFill>
                  <a:srgbClr val="3265FF"/>
                </a:solidFill>
                <a:latin typeface="Arial"/>
                <a:cs typeface="Arial"/>
              </a:rPr>
              <a:t>Surg </a:t>
            </a:r>
            <a:r>
              <a:rPr sz="1400" i="1" spc="-120" dirty="0">
                <a:solidFill>
                  <a:srgbClr val="3265FF"/>
                </a:solidFill>
                <a:latin typeface="Arial"/>
                <a:cs typeface="Arial"/>
              </a:rPr>
              <a:t>Endosc</a:t>
            </a:r>
            <a:r>
              <a:rPr sz="1400" i="1" spc="-15" dirty="0">
                <a:solidFill>
                  <a:srgbClr val="3265FF"/>
                </a:solidFill>
                <a:latin typeface="Arial"/>
                <a:cs typeface="Arial"/>
              </a:rPr>
              <a:t> </a:t>
            </a:r>
            <a:r>
              <a:rPr sz="1400" i="1" spc="-75" dirty="0">
                <a:solidFill>
                  <a:srgbClr val="3265FF"/>
                </a:solidFill>
                <a:latin typeface="Arial"/>
                <a:cs typeface="Arial"/>
              </a:rPr>
              <a:t>2016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654559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5" dirty="0" err="1"/>
              <a:t>Analyse</a:t>
            </a:r>
            <a:r>
              <a:rPr sz="2400" spc="-145" dirty="0"/>
              <a:t> </a:t>
            </a:r>
            <a:r>
              <a:rPr sz="2400" spc="-165" dirty="0"/>
              <a:t>des </a:t>
            </a:r>
            <a:r>
              <a:rPr sz="2400" spc="-85" dirty="0"/>
              <a:t>complications </a:t>
            </a:r>
            <a:r>
              <a:rPr sz="2400" spc="-135" dirty="0"/>
              <a:t>après</a:t>
            </a:r>
            <a:r>
              <a:rPr sz="2400" spc="-185" dirty="0"/>
              <a:t> </a:t>
            </a:r>
            <a:r>
              <a:rPr sz="2400" spc="-80" dirty="0"/>
              <a:t>colectomie</a:t>
            </a:r>
            <a:endParaRPr sz="240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12" name="object 12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7818958" y="2225450"/>
            <a:ext cx="646835" cy="74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44242" y="3567313"/>
            <a:ext cx="1602045" cy="634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73066" y="4800830"/>
            <a:ext cx="821873" cy="854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00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7AE07-6B5E-43FE-8CC9-C3DC49D5D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3632" y="705606"/>
            <a:ext cx="8143025" cy="1283882"/>
          </a:xfrm>
        </p:spPr>
        <p:txBody>
          <a:bodyPr/>
          <a:lstStyle/>
          <a:p>
            <a:r>
              <a:rPr lang="fr-FR" spc="-40" dirty="0"/>
              <a:t>Colectomie en ambulatoire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7F5230-26B5-4E5D-A74E-8B57283E4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3632" y="2139170"/>
            <a:ext cx="8143025" cy="923612"/>
          </a:xfrm>
        </p:spPr>
        <p:txBody>
          <a:bodyPr>
            <a:normAutofit lnSpcReduction="10000"/>
          </a:bodyPr>
          <a:lstStyle/>
          <a:p>
            <a:r>
              <a:rPr lang="fr-FR" i="1" dirty="0"/>
              <a:t>B GIGNOUX</a:t>
            </a:r>
          </a:p>
          <a:p>
            <a:r>
              <a:rPr lang="fr-FR" i="1" dirty="0"/>
              <a:t>Clinique de la Sauvegarde, Lyon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B51A1B-EA8E-48E0-AE9E-F512D1629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F5A90F-1BB6-42C7-9285-AEB7AD5834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21/01/2021 – 17h30 – 19h30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51236E-92C3-4C95-889A-249CF6D6B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chirurgies majeures en ambulatoire</a:t>
            </a:r>
            <a:endParaRPr lang="fr-FR" b="1" dirty="0"/>
          </a:p>
        </p:txBody>
      </p:sp>
      <p:pic>
        <p:nvPicPr>
          <p:cNvPr id="7" name="Image 6" descr="Capture d’écran 2021-01-11 à 08.45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36" y="3761720"/>
            <a:ext cx="9144000" cy="25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8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811056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95" dirty="0"/>
              <a:t>Résultats Série prospective : B Gignoux / P </a:t>
            </a:r>
            <a:r>
              <a:rPr lang="fr-FR" sz="2400" spc="-95" dirty="0" err="1"/>
              <a:t>Chasserant</a:t>
            </a:r>
            <a:endParaRPr sz="240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12" name="object 12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25D999A5-B8FA-DD42-82F6-FB30D1582A4C}"/>
              </a:ext>
            </a:extLst>
          </p:cNvPr>
          <p:cNvSpPr txBox="1"/>
          <p:nvPr/>
        </p:nvSpPr>
        <p:spPr>
          <a:xfrm>
            <a:off x="2510059" y="1270001"/>
            <a:ext cx="25400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Eligible patients n = 318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D465B2A-A43B-5542-8A68-892167B6B0A5}"/>
              </a:ext>
            </a:extLst>
          </p:cNvPr>
          <p:cNvSpPr txBox="1"/>
          <p:nvPr/>
        </p:nvSpPr>
        <p:spPr>
          <a:xfrm>
            <a:off x="7213600" y="1710267"/>
            <a:ext cx="2353733" cy="338554"/>
          </a:xfrm>
          <a:prstGeom prst="rect">
            <a:avLst/>
          </a:prstGeom>
          <a:solidFill>
            <a:srgbClr val="BDD7EE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Admission n = 28 (9%)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93F35F1-727C-ED47-9E48-4EE267774BD3}"/>
              </a:ext>
            </a:extLst>
          </p:cNvPr>
          <p:cNvSpPr txBox="1"/>
          <p:nvPr/>
        </p:nvSpPr>
        <p:spPr>
          <a:xfrm>
            <a:off x="2506133" y="2353734"/>
            <a:ext cx="2540000" cy="338554"/>
          </a:xfrm>
          <a:prstGeom prst="rect">
            <a:avLst/>
          </a:prstGeom>
          <a:solidFill>
            <a:srgbClr val="BDD7EE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Ambulatory n = 290 (91%) 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24465DB-C3D5-D347-8084-3474111CB77D}"/>
              </a:ext>
            </a:extLst>
          </p:cNvPr>
          <p:cNvSpPr txBox="1"/>
          <p:nvPr/>
        </p:nvSpPr>
        <p:spPr>
          <a:xfrm>
            <a:off x="5528734" y="2844801"/>
            <a:ext cx="3141133" cy="338554"/>
          </a:xfrm>
          <a:prstGeom prst="rect">
            <a:avLst/>
          </a:prstGeom>
          <a:solidFill>
            <a:srgbClr val="BDD7EE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Unscheduled visit n = 70 (22%)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5F02AB8-4D9C-4D45-8C4E-CEBDF512791F}"/>
              </a:ext>
            </a:extLst>
          </p:cNvPr>
          <p:cNvSpPr txBox="1"/>
          <p:nvPr/>
        </p:nvSpPr>
        <p:spPr>
          <a:xfrm>
            <a:off x="5545669" y="3691467"/>
            <a:ext cx="2683932" cy="338554"/>
          </a:xfrm>
          <a:prstGeom prst="rect">
            <a:avLst/>
          </a:prstGeom>
          <a:solidFill>
            <a:srgbClr val="BDD7EE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Readmission n = 32 (10%)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F7D3A0F-9D67-9443-AA51-E238812DC6E7}"/>
              </a:ext>
            </a:extLst>
          </p:cNvPr>
          <p:cNvSpPr txBox="1"/>
          <p:nvPr/>
        </p:nvSpPr>
        <p:spPr>
          <a:xfrm>
            <a:off x="5571070" y="4555067"/>
            <a:ext cx="2585154" cy="338554"/>
          </a:xfrm>
          <a:prstGeom prst="rect">
            <a:avLst/>
          </a:prstGeom>
          <a:solidFill>
            <a:srgbClr val="BDD7EE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Reoperation n = 14 (4%)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D24C1EA-A85C-D84D-B553-C592A629BAE2}"/>
              </a:ext>
            </a:extLst>
          </p:cNvPr>
          <p:cNvSpPr txBox="1"/>
          <p:nvPr/>
        </p:nvSpPr>
        <p:spPr>
          <a:xfrm>
            <a:off x="2260604" y="5452534"/>
            <a:ext cx="3412064" cy="338554"/>
          </a:xfrm>
          <a:prstGeom prst="rect">
            <a:avLst/>
          </a:prstGeom>
          <a:solidFill>
            <a:srgbClr val="BDD7EE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err="1"/>
              <a:t>Uneventfull</a:t>
            </a:r>
            <a:r>
              <a:rPr lang="en-GB" sz="1600" dirty="0"/>
              <a:t> outcome n = 220 (69%)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A9CEFF8-7876-E548-9C44-1FBED4FA7E35}"/>
              </a:ext>
            </a:extLst>
          </p:cNvPr>
          <p:cNvSpPr txBox="1"/>
          <p:nvPr/>
        </p:nvSpPr>
        <p:spPr>
          <a:xfrm>
            <a:off x="6846859" y="5418667"/>
            <a:ext cx="2771276" cy="338554"/>
          </a:xfrm>
          <a:prstGeom prst="rect">
            <a:avLst/>
          </a:prstGeom>
          <a:solidFill>
            <a:srgbClr val="BDD7EE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Full recovery n = 98 (31%) 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72E81C4-6064-9D43-A0F8-D4DC9AF62DFD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3776133" y="2692288"/>
            <a:ext cx="8467" cy="27687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B4BFA6DA-4835-4047-87E3-78EF82E8042C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3793067" y="1879544"/>
            <a:ext cx="3420533" cy="8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32994895-B879-7949-A8CA-3782BD02B297}"/>
              </a:ext>
            </a:extLst>
          </p:cNvPr>
          <p:cNvCxnSpPr/>
          <p:nvPr/>
        </p:nvCxnSpPr>
        <p:spPr>
          <a:xfrm flipH="1">
            <a:off x="9160933" y="2079599"/>
            <a:ext cx="8467" cy="33221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FA4A4A0-0E20-0C4B-BF5B-495318B34D35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3793067" y="3014078"/>
            <a:ext cx="17356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9EC0EEC-7E71-2247-A147-EFFE6E4FA8AC}"/>
              </a:ext>
            </a:extLst>
          </p:cNvPr>
          <p:cNvCxnSpPr>
            <a:cxnSpLocks/>
          </p:cNvCxnSpPr>
          <p:nvPr/>
        </p:nvCxnSpPr>
        <p:spPr>
          <a:xfrm flipH="1">
            <a:off x="7128933" y="3214649"/>
            <a:ext cx="8467" cy="4487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10427F81-C1FE-2E48-B4E7-A471BC749717}"/>
              </a:ext>
            </a:extLst>
          </p:cNvPr>
          <p:cNvCxnSpPr>
            <a:cxnSpLocks/>
          </p:cNvCxnSpPr>
          <p:nvPr/>
        </p:nvCxnSpPr>
        <p:spPr>
          <a:xfrm flipH="1">
            <a:off x="7120467" y="4026933"/>
            <a:ext cx="8467" cy="5196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932B4D36-FC24-624C-ACEC-048A7E8E6434}"/>
              </a:ext>
            </a:extLst>
          </p:cNvPr>
          <p:cNvCxnSpPr/>
          <p:nvPr/>
        </p:nvCxnSpPr>
        <p:spPr>
          <a:xfrm>
            <a:off x="8669867" y="3200400"/>
            <a:ext cx="16933" cy="22267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0E245DB5-997C-3545-8036-1F257C5B6641}"/>
              </a:ext>
            </a:extLst>
          </p:cNvPr>
          <p:cNvCxnSpPr/>
          <p:nvPr/>
        </p:nvCxnSpPr>
        <p:spPr>
          <a:xfrm>
            <a:off x="8221133" y="4064000"/>
            <a:ext cx="8467" cy="13631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8300F257-A4AF-1748-9BC9-C385738DA15C}"/>
              </a:ext>
            </a:extLst>
          </p:cNvPr>
          <p:cNvCxnSpPr>
            <a:cxnSpLocks/>
          </p:cNvCxnSpPr>
          <p:nvPr/>
        </p:nvCxnSpPr>
        <p:spPr>
          <a:xfrm>
            <a:off x="7789333" y="4893621"/>
            <a:ext cx="0" cy="49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E613CCE8-FC81-AA4B-AE5E-1244616E7A9E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 flipH="1">
            <a:off x="3776133" y="1608555"/>
            <a:ext cx="3926" cy="745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22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C6426CFE-CC40-B345-935A-FE6E8ADBB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23699" y="2723430"/>
            <a:ext cx="1329577" cy="70557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843100" y="2045874"/>
            <a:ext cx="9319276" cy="32912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lang="fr-FR" sz="3200" spc="-130" dirty="0">
                <a:latin typeface="Arial"/>
                <a:cs typeface="Arial"/>
              </a:rPr>
              <a:t>Quels chiffres retenir ?</a:t>
            </a:r>
          </a:p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endParaRPr lang="fr-FR" sz="3200" spc="-130" dirty="0">
              <a:latin typeface="Arial"/>
              <a:cs typeface="Arial"/>
            </a:endParaRPr>
          </a:p>
          <a:p>
            <a:pPr marL="927100" lvl="1" indent="-457200">
              <a:spcBef>
                <a:spcPts val="105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fr-FR" sz="2400" spc="-130" dirty="0">
                <a:solidFill>
                  <a:schemeClr val="accent6"/>
                </a:solidFill>
                <a:latin typeface="Arial"/>
                <a:cs typeface="Arial"/>
              </a:rPr>
              <a:t>Proportion ensemble colectomies : 40% Ambulatoire		          </a:t>
            </a:r>
            <a:r>
              <a:rPr lang="fr-FR" sz="2000" spc="-130" dirty="0">
                <a:latin typeface="Arial"/>
                <a:cs typeface="Arial"/>
              </a:rPr>
              <a:t>0,5 %</a:t>
            </a:r>
            <a:r>
              <a:rPr lang="fr-FR" sz="2400" spc="-130" dirty="0">
                <a:solidFill>
                  <a:schemeClr val="accent6"/>
                </a:solidFill>
                <a:latin typeface="Arial"/>
                <a:cs typeface="Arial"/>
              </a:rPr>
              <a:t>		</a:t>
            </a:r>
          </a:p>
          <a:p>
            <a:pPr marL="927100" lvl="1" indent="-457200">
              <a:spcBef>
                <a:spcPts val="105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fr-FR" sz="2400" spc="-130" dirty="0">
                <a:solidFill>
                  <a:schemeClr val="accent6"/>
                </a:solidFill>
                <a:latin typeface="Arial"/>
                <a:cs typeface="Arial"/>
              </a:rPr>
              <a:t>Cs Non Programmées : 20%		</a:t>
            </a:r>
          </a:p>
          <a:p>
            <a:pPr marL="927100" lvl="1" indent="-457200">
              <a:spcBef>
                <a:spcPts val="105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endParaRPr lang="fr-FR" sz="2400" spc="-130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927100" lvl="1" indent="-457200">
              <a:spcBef>
                <a:spcPts val="105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sz="2400" spc="-130" dirty="0" err="1">
                <a:solidFill>
                  <a:schemeClr val="accent6"/>
                </a:solidFill>
                <a:latin typeface="Arial"/>
                <a:cs typeface="Arial"/>
              </a:rPr>
              <a:t>Réadmissions</a:t>
            </a:r>
            <a:r>
              <a:rPr lang="fr-FR" sz="2400" spc="-130" dirty="0">
                <a:solidFill>
                  <a:schemeClr val="accent6"/>
                </a:solidFill>
                <a:latin typeface="Arial"/>
                <a:cs typeface="Arial"/>
              </a:rPr>
              <a:t> : 6%		</a:t>
            </a:r>
            <a:r>
              <a:rPr lang="fr-FR" sz="2400" spc="-130" dirty="0">
                <a:solidFill>
                  <a:schemeClr val="accent6"/>
                </a:solidFill>
                <a:latin typeface="Arial"/>
                <a:cs typeface="Arial"/>
                <a:sym typeface="Wingdings" pitchFamily="2" charset="2"/>
              </a:rPr>
              <a:t> 10% (320 </a:t>
            </a:r>
            <a:r>
              <a:rPr lang="fr-FR" sz="2400" spc="-130" dirty="0" err="1">
                <a:solidFill>
                  <a:schemeClr val="accent6"/>
                </a:solidFill>
                <a:latin typeface="Arial"/>
                <a:cs typeface="Arial"/>
                <a:sym typeface="Wingdings" pitchFamily="2" charset="2"/>
              </a:rPr>
              <a:t>pa</a:t>
            </a:r>
            <a:r>
              <a:rPr lang="fr-FR" sz="2400" spc="-130" dirty="0">
                <a:solidFill>
                  <a:schemeClr val="accent6"/>
                </a:solidFill>
                <a:latin typeface="Arial"/>
                <a:cs typeface="Arial"/>
                <a:sym typeface="Wingdings" pitchFamily="2" charset="2"/>
              </a:rPr>
              <a:t>)</a:t>
            </a:r>
            <a:endParaRPr lang="fr-FR" sz="2400" spc="-130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927100" lvl="1" indent="-457200">
              <a:spcBef>
                <a:spcPts val="105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endParaRPr sz="2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811056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95" dirty="0"/>
              <a:t>Résultats Série prospective : B Gignoux / P </a:t>
            </a:r>
            <a:r>
              <a:rPr lang="fr-FR" sz="2400" spc="-95" dirty="0" err="1"/>
              <a:t>Chasserant</a:t>
            </a:r>
            <a:endParaRPr sz="240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12" name="object 12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Image 19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5CFD67F-184D-8D48-9848-16E047C97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3" y="3083218"/>
            <a:ext cx="1278157" cy="141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C6426CFE-CC40-B345-935A-FE6E8ADBB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23699" y="2723430"/>
            <a:ext cx="1329577" cy="70557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843100" y="2045874"/>
            <a:ext cx="9319276" cy="36734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lang="fr-FR" sz="3200" spc="-130" dirty="0">
                <a:latin typeface="Arial"/>
                <a:cs typeface="Arial"/>
              </a:rPr>
              <a:t>Quels chiffres retenir ?</a:t>
            </a:r>
          </a:p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endParaRPr lang="fr-FR" sz="3200" spc="-130" dirty="0">
              <a:latin typeface="Arial"/>
              <a:cs typeface="Arial"/>
            </a:endParaRPr>
          </a:p>
          <a:p>
            <a:pPr marL="927100" lvl="1" indent="-457200">
              <a:spcBef>
                <a:spcPts val="105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fr-FR" sz="2400" spc="-130" dirty="0">
                <a:solidFill>
                  <a:schemeClr val="accent6"/>
                </a:solidFill>
                <a:latin typeface="Arial"/>
                <a:cs typeface="Arial"/>
              </a:rPr>
              <a:t>Proportion ensemble colectomies : 40% Ambulatoire		          </a:t>
            </a:r>
            <a:r>
              <a:rPr lang="fr-FR" sz="2000" spc="-130" dirty="0">
                <a:latin typeface="Arial"/>
                <a:cs typeface="Arial"/>
              </a:rPr>
              <a:t>0,5 %</a:t>
            </a:r>
            <a:r>
              <a:rPr lang="fr-FR" sz="2400" spc="-130" dirty="0">
                <a:solidFill>
                  <a:schemeClr val="accent6"/>
                </a:solidFill>
                <a:latin typeface="Arial"/>
                <a:cs typeface="Arial"/>
              </a:rPr>
              <a:t>		</a:t>
            </a:r>
          </a:p>
          <a:p>
            <a:pPr marL="927100" lvl="1" indent="-457200">
              <a:spcBef>
                <a:spcPts val="105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fr-FR" sz="2400" spc="-130" dirty="0">
                <a:solidFill>
                  <a:schemeClr val="accent6"/>
                </a:solidFill>
                <a:latin typeface="Arial"/>
                <a:cs typeface="Arial"/>
              </a:rPr>
              <a:t>Cs Non Programmées : 20%		</a:t>
            </a:r>
          </a:p>
          <a:p>
            <a:pPr marL="927100" lvl="1" indent="-457200">
              <a:spcBef>
                <a:spcPts val="105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endParaRPr lang="fr-FR" sz="2400" spc="-130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927100" lvl="1" indent="-457200">
              <a:spcBef>
                <a:spcPts val="105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sz="2400" spc="-130" dirty="0" err="1">
                <a:solidFill>
                  <a:schemeClr val="accent6"/>
                </a:solidFill>
                <a:latin typeface="Arial"/>
                <a:cs typeface="Arial"/>
              </a:rPr>
              <a:t>Réadmissions</a:t>
            </a:r>
            <a:r>
              <a:rPr lang="fr-FR" sz="2400" spc="-130" dirty="0">
                <a:solidFill>
                  <a:schemeClr val="accent6"/>
                </a:solidFill>
                <a:latin typeface="Arial"/>
                <a:cs typeface="Arial"/>
              </a:rPr>
              <a:t> : 6%		</a:t>
            </a:r>
            <a:r>
              <a:rPr lang="fr-FR" sz="2400" spc="-130" dirty="0">
                <a:solidFill>
                  <a:schemeClr val="accent6"/>
                </a:solidFill>
                <a:latin typeface="Arial"/>
                <a:cs typeface="Arial"/>
                <a:sym typeface="Wingdings" pitchFamily="2" charset="2"/>
              </a:rPr>
              <a:t> 10% (320 </a:t>
            </a:r>
            <a:r>
              <a:rPr lang="fr-FR" sz="2400" spc="-130" dirty="0" err="1">
                <a:solidFill>
                  <a:schemeClr val="accent6"/>
                </a:solidFill>
                <a:latin typeface="Arial"/>
                <a:cs typeface="Arial"/>
                <a:sym typeface="Wingdings" pitchFamily="2" charset="2"/>
              </a:rPr>
              <a:t>pa</a:t>
            </a:r>
            <a:r>
              <a:rPr lang="fr-FR" sz="2400" spc="-130" dirty="0">
                <a:solidFill>
                  <a:schemeClr val="accent6"/>
                </a:solidFill>
                <a:latin typeface="Arial"/>
                <a:cs typeface="Arial"/>
                <a:sym typeface="Wingdings" pitchFamily="2" charset="2"/>
              </a:rPr>
              <a:t>)</a:t>
            </a:r>
            <a:endParaRPr lang="fr-FR" sz="2400" spc="-130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927100" lvl="1" indent="-457200">
              <a:spcBef>
                <a:spcPts val="105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endParaRPr lang="fr-FR" sz="2400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927100" lvl="1" indent="-457200">
              <a:spcBef>
                <a:spcPts val="105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fr-FR" sz="2400" dirty="0">
                <a:solidFill>
                  <a:srgbClr val="FF662F"/>
                </a:solidFill>
                <a:latin typeface="Arial"/>
                <a:cs typeface="Arial"/>
              </a:rPr>
              <a:t>90% pas lieu d’être hospitalisés !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811056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95" dirty="0"/>
              <a:t>Résultats Série prospective : B Gignoux / P </a:t>
            </a:r>
            <a:r>
              <a:rPr lang="fr-FR" sz="2400" spc="-95" dirty="0" err="1"/>
              <a:t>Chasserant</a:t>
            </a:r>
            <a:endParaRPr sz="240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12" name="object 12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Image 19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5CFD67F-184D-8D48-9848-16E047C97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3" y="3083218"/>
            <a:ext cx="1278157" cy="1410226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FDB14248-A628-0940-AFEA-6B6ACEFBF902}"/>
              </a:ext>
            </a:extLst>
          </p:cNvPr>
          <p:cNvSpPr/>
          <p:nvPr/>
        </p:nvSpPr>
        <p:spPr>
          <a:xfrm>
            <a:off x="5692575" y="4493443"/>
            <a:ext cx="1363275" cy="5280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811056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95" dirty="0"/>
              <a:t>Quels Bénéfices ?</a:t>
            </a:r>
            <a:endParaRPr sz="240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12" name="object 12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2">
            <a:extLst>
              <a:ext uri="{FF2B5EF4-FFF2-40B4-BE49-F238E27FC236}">
                <a16:creationId xmlns:a16="http://schemas.microsoft.com/office/drawing/2014/main" id="{468EF6F8-2CDB-C246-9A70-3F51F9BD6AF2}"/>
              </a:ext>
            </a:extLst>
          </p:cNvPr>
          <p:cNvSpPr txBox="1"/>
          <p:nvPr/>
        </p:nvSpPr>
        <p:spPr>
          <a:xfrm>
            <a:off x="1689953" y="1412787"/>
            <a:ext cx="8749990" cy="50045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41300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lang="fr-FR" sz="2800" spc="-114" dirty="0">
                <a:solidFill>
                  <a:srgbClr val="97BF0D"/>
                </a:solidFill>
                <a:latin typeface="Arial"/>
                <a:cs typeface="Arial"/>
              </a:rPr>
              <a:t>Patient</a:t>
            </a:r>
            <a:r>
              <a:rPr lang="fr-FR" sz="2800" spc="-114" dirty="0">
                <a:latin typeface="Arial"/>
                <a:cs typeface="Arial"/>
              </a:rPr>
              <a:t> : </a:t>
            </a:r>
          </a:p>
          <a:p>
            <a:pPr marR="5080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fr-FR" sz="2800" spc="-114" dirty="0">
                <a:latin typeface="Arial"/>
                <a:cs typeface="Arial"/>
              </a:rPr>
              <a:t>	</a:t>
            </a:r>
            <a:r>
              <a:rPr lang="fr-FR" sz="2400" spc="-114" dirty="0">
                <a:latin typeface="Arial"/>
                <a:cs typeface="Arial"/>
              </a:rPr>
              <a:t>	</a:t>
            </a:r>
            <a:r>
              <a:rPr lang="fr-FR" sz="2400" spc="-114" dirty="0">
                <a:latin typeface="Arial"/>
                <a:cs typeface="Arial"/>
                <a:sym typeface="Wingdings" pitchFamily="2" charset="2"/>
              </a:rPr>
              <a:t> </a:t>
            </a:r>
            <a:r>
              <a:rPr lang="fr-FR" sz="2400" spc="-114" dirty="0">
                <a:latin typeface="Arial"/>
                <a:cs typeface="Arial"/>
              </a:rPr>
              <a:t>Respect Max physiologie : RAC </a:t>
            </a:r>
          </a:p>
          <a:p>
            <a:pPr marR="5080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fr-FR" sz="2400" spc="-114" dirty="0">
                <a:latin typeface="Arial"/>
                <a:cs typeface="Arial"/>
              </a:rPr>
              <a:t>		</a:t>
            </a:r>
            <a:r>
              <a:rPr lang="fr-FR" sz="2400" spc="-114" dirty="0">
                <a:latin typeface="Arial"/>
                <a:cs typeface="Arial"/>
                <a:sym typeface="Wingdings" pitchFamily="2" charset="2"/>
              </a:rPr>
              <a:t> </a:t>
            </a:r>
            <a:r>
              <a:rPr lang="fr-FR" sz="2400" spc="-114" dirty="0">
                <a:latin typeface="Arial"/>
                <a:cs typeface="Arial"/>
              </a:rPr>
              <a:t>Environnement, Entourage, Activités</a:t>
            </a:r>
          </a:p>
          <a:p>
            <a:pPr marR="5080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endParaRPr lang="fr-FR" sz="2400" spc="-114" dirty="0">
              <a:latin typeface="Arial"/>
              <a:cs typeface="Arial"/>
            </a:endParaRPr>
          </a:p>
          <a:p>
            <a:pPr marL="342900" marR="5080" indent="-342900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FR" sz="2800" spc="-114" dirty="0">
                <a:solidFill>
                  <a:srgbClr val="97BF0D"/>
                </a:solidFill>
                <a:latin typeface="Arial"/>
                <a:cs typeface="Arial"/>
              </a:rPr>
              <a:t>Structure &amp; Société : </a:t>
            </a:r>
          </a:p>
          <a:p>
            <a:pPr marL="800100" marR="5080" lvl="1" indent="-342900">
              <a:lnSpc>
                <a:spcPts val="2590"/>
              </a:lnSpc>
              <a:spcBef>
                <a:spcPts val="425"/>
              </a:spcBef>
              <a:buFont typeface="Wingdings" pitchFamily="2" charset="2"/>
              <a:buChar char="à"/>
              <a:tabLst>
                <a:tab pos="241300" algn="l"/>
              </a:tabLst>
            </a:pPr>
            <a:r>
              <a:rPr lang="fr-FR" sz="2400" spc="-114" dirty="0" err="1">
                <a:latin typeface="Arial"/>
                <a:cs typeface="Arial"/>
              </a:rPr>
              <a:t>Tranfert</a:t>
            </a:r>
            <a:r>
              <a:rPr lang="fr-FR" sz="2400" spc="-114" dirty="0">
                <a:latin typeface="Arial"/>
                <a:cs typeface="Arial"/>
              </a:rPr>
              <a:t> </a:t>
            </a:r>
            <a:r>
              <a:rPr lang="fr-FR" sz="2400" spc="-114" dirty="0" err="1">
                <a:latin typeface="Arial"/>
                <a:cs typeface="Arial"/>
              </a:rPr>
              <a:t>actvité</a:t>
            </a:r>
            <a:r>
              <a:rPr lang="fr-FR" sz="2400" spc="-114" dirty="0">
                <a:latin typeface="Arial"/>
                <a:cs typeface="Arial"/>
              </a:rPr>
              <a:t> </a:t>
            </a:r>
            <a:r>
              <a:rPr lang="fr-FR" sz="2400" spc="-114" dirty="0" err="1">
                <a:latin typeface="Arial"/>
                <a:cs typeface="Arial"/>
              </a:rPr>
              <a:t>Hospit</a:t>
            </a:r>
            <a:r>
              <a:rPr lang="fr-FR" sz="2400" spc="-114" dirty="0">
                <a:latin typeface="Arial"/>
                <a:cs typeface="Arial"/>
              </a:rPr>
              <a:t> </a:t>
            </a:r>
            <a:r>
              <a:rPr lang="fr-FR" sz="2400" spc="-114" dirty="0">
                <a:latin typeface="Arial"/>
                <a:cs typeface="Arial"/>
                <a:sym typeface="Wingdings" pitchFamily="2" charset="2"/>
              </a:rPr>
              <a:t> </a:t>
            </a:r>
            <a:r>
              <a:rPr lang="fr-FR" sz="2400" spc="-114" dirty="0" err="1">
                <a:latin typeface="Arial"/>
                <a:cs typeface="Arial"/>
                <a:sym typeface="Wingdings" pitchFamily="2" charset="2"/>
              </a:rPr>
              <a:t>Ambu</a:t>
            </a:r>
            <a:endParaRPr lang="fr-FR" sz="2400" spc="-114" dirty="0">
              <a:latin typeface="Arial"/>
              <a:cs typeface="Arial"/>
              <a:sym typeface="Wingdings" pitchFamily="2" charset="2"/>
            </a:endParaRPr>
          </a:p>
          <a:p>
            <a:pPr marL="800100" marR="5080" lvl="1" indent="-342900">
              <a:lnSpc>
                <a:spcPts val="2590"/>
              </a:lnSpc>
              <a:spcBef>
                <a:spcPts val="425"/>
              </a:spcBef>
              <a:buFont typeface="Wingdings" pitchFamily="2" charset="2"/>
              <a:buChar char="à"/>
              <a:tabLst>
                <a:tab pos="241300" algn="l"/>
              </a:tabLst>
            </a:pPr>
            <a:r>
              <a:rPr lang="fr-FR" sz="2400" spc="-114" dirty="0">
                <a:latin typeface="Arial"/>
                <a:cs typeface="Arial"/>
              </a:rPr>
              <a:t>Dim consommation lits</a:t>
            </a:r>
          </a:p>
          <a:p>
            <a:pPr marL="800100" marR="5080" lvl="1" indent="-342900">
              <a:lnSpc>
                <a:spcPts val="2590"/>
              </a:lnSpc>
              <a:spcBef>
                <a:spcPts val="425"/>
              </a:spcBef>
              <a:buFont typeface="Wingdings" pitchFamily="2" charset="2"/>
              <a:buChar char="à"/>
              <a:tabLst>
                <a:tab pos="241300" algn="l"/>
              </a:tabLst>
            </a:pPr>
            <a:r>
              <a:rPr lang="fr-FR" sz="2400" spc="-114" dirty="0">
                <a:latin typeface="Arial"/>
                <a:cs typeface="Arial"/>
                <a:sym typeface="Wingdings" pitchFamily="2" charset="2"/>
              </a:rPr>
              <a:t>Fermeture lits Réduction charge personnel</a:t>
            </a:r>
          </a:p>
          <a:p>
            <a:pPr marL="800100" marR="5080" lvl="1" indent="-342900">
              <a:lnSpc>
                <a:spcPts val="2590"/>
              </a:lnSpc>
              <a:spcBef>
                <a:spcPts val="425"/>
              </a:spcBef>
              <a:buFont typeface="Wingdings" pitchFamily="2" charset="2"/>
              <a:buChar char="à"/>
              <a:tabLst>
                <a:tab pos="241300" algn="l"/>
              </a:tabLst>
            </a:pPr>
            <a:endParaRPr lang="fr-FR" sz="2400" spc="-114" dirty="0">
              <a:latin typeface="Arial"/>
              <a:cs typeface="Arial"/>
              <a:sym typeface="Wingdings" pitchFamily="2" charset="2"/>
            </a:endParaRPr>
          </a:p>
          <a:p>
            <a:pPr marL="457200" marR="5080" indent="-457200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FR" sz="2800" spc="-114" dirty="0">
                <a:solidFill>
                  <a:srgbClr val="97BF0D"/>
                </a:solidFill>
                <a:latin typeface="Arial"/>
                <a:cs typeface="Arial"/>
                <a:sym typeface="Wingdings" pitchFamily="2" charset="2"/>
              </a:rPr>
              <a:t>Chirurgien ? : </a:t>
            </a:r>
          </a:p>
          <a:p>
            <a:pPr marL="800100" marR="5080" lvl="1" indent="-342900">
              <a:lnSpc>
                <a:spcPts val="2590"/>
              </a:lnSpc>
              <a:spcBef>
                <a:spcPts val="425"/>
              </a:spcBef>
              <a:buFont typeface="Wingdings" pitchFamily="2" charset="2"/>
              <a:buChar char="à"/>
              <a:tabLst>
                <a:tab pos="241300" algn="l"/>
              </a:tabLst>
            </a:pPr>
            <a:r>
              <a:rPr lang="fr-FR" sz="2400" spc="-114" dirty="0">
                <a:latin typeface="Arial"/>
                <a:cs typeface="Arial"/>
                <a:sym typeface="Wingdings" pitchFamily="2" charset="2"/>
              </a:rPr>
              <a:t>Pression supplémentaire, organisation ++</a:t>
            </a:r>
          </a:p>
          <a:p>
            <a:pPr marL="800100" marR="5080" lvl="1" indent="-342900">
              <a:lnSpc>
                <a:spcPts val="2590"/>
              </a:lnSpc>
              <a:spcBef>
                <a:spcPts val="425"/>
              </a:spcBef>
              <a:buFont typeface="Wingdings" pitchFamily="2" charset="2"/>
              <a:buChar char="à"/>
              <a:tabLst>
                <a:tab pos="241300" algn="l"/>
              </a:tabLst>
            </a:pPr>
            <a:r>
              <a:rPr lang="fr-FR" sz="2400" spc="-114" dirty="0">
                <a:latin typeface="Arial"/>
                <a:cs typeface="Arial"/>
                <a:sym typeface="Wingdings" pitchFamily="2" charset="2"/>
              </a:rPr>
              <a:t>Démarche qualité, Excellence, recrutement ?</a:t>
            </a:r>
          </a:p>
          <a:p>
            <a:pPr marL="800100" marR="5080" lvl="1" indent="-342900">
              <a:lnSpc>
                <a:spcPts val="2590"/>
              </a:lnSpc>
              <a:spcBef>
                <a:spcPts val="425"/>
              </a:spcBef>
              <a:buFont typeface="Wingdings" pitchFamily="2" charset="2"/>
              <a:buChar char="à"/>
              <a:tabLst>
                <a:tab pos="241300" algn="l"/>
              </a:tabLst>
            </a:pPr>
            <a:r>
              <a:rPr lang="fr-FR" sz="2400" spc="-114" dirty="0">
                <a:latin typeface="Arial"/>
                <a:cs typeface="Arial"/>
                <a:sym typeface="Wingdings" pitchFamily="2" charset="2"/>
              </a:rPr>
              <a:t>Satisfaction du patient </a:t>
            </a:r>
            <a:endParaRPr lang="fr-FR" sz="2400" spc="-11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11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811056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95" dirty="0"/>
              <a:t>Les Freins rencontrés ?</a:t>
            </a:r>
            <a:endParaRPr sz="240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12" name="object 12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2">
            <a:extLst>
              <a:ext uri="{FF2B5EF4-FFF2-40B4-BE49-F238E27FC236}">
                <a16:creationId xmlns:a16="http://schemas.microsoft.com/office/drawing/2014/main" id="{468EF6F8-2CDB-C246-9A70-3F51F9BD6AF2}"/>
              </a:ext>
            </a:extLst>
          </p:cNvPr>
          <p:cNvSpPr txBox="1"/>
          <p:nvPr/>
        </p:nvSpPr>
        <p:spPr>
          <a:xfrm>
            <a:off x="1689952" y="1382307"/>
            <a:ext cx="9592813" cy="50045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41300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lang="fr-FR" sz="2800" spc="-114" dirty="0">
                <a:solidFill>
                  <a:srgbClr val="97BF0D"/>
                </a:solidFill>
                <a:latin typeface="Arial"/>
                <a:cs typeface="Arial"/>
              </a:rPr>
              <a:t>Innovation</a:t>
            </a:r>
            <a:r>
              <a:rPr lang="fr-FR" sz="2800" spc="-114" dirty="0">
                <a:latin typeface="Arial"/>
                <a:cs typeface="Arial"/>
              </a:rPr>
              <a:t> : </a:t>
            </a:r>
          </a:p>
          <a:p>
            <a:pPr marR="5080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fr-FR" sz="2800" spc="-114" dirty="0">
                <a:latin typeface="Arial"/>
                <a:cs typeface="Arial"/>
              </a:rPr>
              <a:t>	</a:t>
            </a:r>
            <a:r>
              <a:rPr lang="fr-FR" sz="2400" spc="-114" dirty="0">
                <a:latin typeface="Arial"/>
                <a:cs typeface="Arial"/>
              </a:rPr>
              <a:t>	</a:t>
            </a:r>
            <a:r>
              <a:rPr lang="fr-FR" sz="2400" spc="-114" dirty="0">
                <a:latin typeface="Arial"/>
                <a:cs typeface="Arial"/>
                <a:sym typeface="Wingdings" pitchFamily="2" charset="2"/>
              </a:rPr>
              <a:t> </a:t>
            </a:r>
            <a:r>
              <a:rPr lang="fr-FR" sz="2400" spc="-114" dirty="0">
                <a:latin typeface="Arial"/>
                <a:cs typeface="Arial"/>
              </a:rPr>
              <a:t>Pas de soutien universitaire</a:t>
            </a:r>
          </a:p>
          <a:p>
            <a:pPr marR="5080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fr-FR" sz="2400" spc="-114" dirty="0">
                <a:latin typeface="Arial"/>
                <a:cs typeface="Arial"/>
              </a:rPr>
              <a:t>		</a:t>
            </a:r>
            <a:r>
              <a:rPr lang="fr-FR" sz="2400" spc="-114" dirty="0">
                <a:latin typeface="Arial"/>
                <a:cs typeface="Arial"/>
                <a:sym typeface="Wingdings" pitchFamily="2" charset="2"/>
              </a:rPr>
              <a:t> </a:t>
            </a:r>
            <a:r>
              <a:rPr lang="fr-FR" sz="2400" spc="-114" dirty="0">
                <a:latin typeface="Arial"/>
                <a:cs typeface="Arial"/>
              </a:rPr>
              <a:t>Risque médico-légal</a:t>
            </a:r>
          </a:p>
          <a:p>
            <a:pPr marR="5080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endParaRPr lang="fr-FR" sz="2400" spc="-114" dirty="0">
              <a:latin typeface="Arial"/>
              <a:cs typeface="Arial"/>
            </a:endParaRPr>
          </a:p>
          <a:p>
            <a:pPr marL="342900" marR="5080" indent="-342900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FR" sz="2800" spc="-114" dirty="0">
                <a:solidFill>
                  <a:srgbClr val="97BF0D"/>
                </a:solidFill>
                <a:latin typeface="Arial"/>
                <a:cs typeface="Arial"/>
              </a:rPr>
              <a:t>Economiques</a:t>
            </a:r>
            <a:r>
              <a:rPr lang="fr-FR" sz="2800" spc="-114" dirty="0">
                <a:latin typeface="Arial"/>
                <a:cs typeface="Arial"/>
              </a:rPr>
              <a:t> : GHS : 5 jours</a:t>
            </a:r>
          </a:p>
          <a:p>
            <a:pPr marL="800100" marR="5080" lvl="1" indent="-342900">
              <a:lnSpc>
                <a:spcPts val="2590"/>
              </a:lnSpc>
              <a:spcBef>
                <a:spcPts val="425"/>
              </a:spcBef>
              <a:buFont typeface="Wingdings" pitchFamily="2" charset="2"/>
              <a:buChar char="à"/>
              <a:tabLst>
                <a:tab pos="241300" algn="l"/>
              </a:tabLst>
            </a:pPr>
            <a:r>
              <a:rPr lang="fr-FR" sz="2400" spc="-114" dirty="0">
                <a:latin typeface="Arial"/>
                <a:cs typeface="Arial"/>
              </a:rPr>
              <a:t>Bornes basses : - 1000 € / jour / BB</a:t>
            </a:r>
            <a:endParaRPr lang="fr-FR" sz="2400" spc="-114" dirty="0">
              <a:latin typeface="Arial"/>
              <a:cs typeface="Arial"/>
              <a:sym typeface="Wingdings" pitchFamily="2" charset="2"/>
            </a:endParaRPr>
          </a:p>
          <a:p>
            <a:pPr marL="800100" marR="5080" lvl="1" indent="-342900">
              <a:lnSpc>
                <a:spcPts val="2590"/>
              </a:lnSpc>
              <a:spcBef>
                <a:spcPts val="425"/>
              </a:spcBef>
              <a:buFont typeface="Wingdings" pitchFamily="2" charset="2"/>
              <a:buChar char="à"/>
              <a:tabLst>
                <a:tab pos="241300" algn="l"/>
              </a:tabLst>
            </a:pPr>
            <a:endParaRPr lang="fr-FR" sz="2400" spc="-114" dirty="0">
              <a:latin typeface="Arial"/>
              <a:cs typeface="Arial"/>
              <a:sym typeface="Wingdings" pitchFamily="2" charset="2"/>
            </a:endParaRPr>
          </a:p>
          <a:p>
            <a:pPr marL="457200" marR="5080" indent="-457200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FR" sz="2800" spc="-114" dirty="0">
                <a:solidFill>
                  <a:srgbClr val="97BF0D"/>
                </a:solidFill>
                <a:latin typeface="Arial"/>
                <a:cs typeface="Arial"/>
                <a:sym typeface="Wingdings" pitchFamily="2" charset="2"/>
              </a:rPr>
              <a:t>Coordination, Préparation et information patient</a:t>
            </a:r>
          </a:p>
          <a:p>
            <a:pPr marL="800100" marR="5080" lvl="1" indent="-342900">
              <a:lnSpc>
                <a:spcPts val="2590"/>
              </a:lnSpc>
              <a:spcBef>
                <a:spcPts val="425"/>
              </a:spcBef>
              <a:buFont typeface="Wingdings" pitchFamily="2" charset="2"/>
              <a:buChar char="à"/>
              <a:tabLst>
                <a:tab pos="241300" algn="l"/>
              </a:tabLst>
            </a:pPr>
            <a:r>
              <a:rPr lang="fr-FR" sz="2400" spc="-114" dirty="0">
                <a:latin typeface="Arial"/>
                <a:cs typeface="Arial"/>
                <a:sym typeface="Wingdings" pitchFamily="2" charset="2"/>
              </a:rPr>
              <a:t>Parcours patient, temps humain</a:t>
            </a:r>
          </a:p>
          <a:p>
            <a:pPr marL="800100" marR="5080" lvl="1" indent="-342900">
              <a:lnSpc>
                <a:spcPts val="2590"/>
              </a:lnSpc>
              <a:spcBef>
                <a:spcPts val="425"/>
              </a:spcBef>
              <a:buFont typeface="Wingdings" pitchFamily="2" charset="2"/>
              <a:buChar char="à"/>
              <a:tabLst>
                <a:tab pos="241300" algn="l"/>
              </a:tabLst>
            </a:pPr>
            <a:endParaRPr lang="fr-FR" sz="2400" spc="-114" dirty="0">
              <a:latin typeface="Arial"/>
              <a:cs typeface="Arial"/>
              <a:sym typeface="Wingdings" pitchFamily="2" charset="2"/>
            </a:endParaRPr>
          </a:p>
          <a:p>
            <a:pPr marL="457200" marR="5080" indent="-457200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FR" sz="2800" spc="-114" dirty="0">
                <a:solidFill>
                  <a:srgbClr val="97BF0D"/>
                </a:solidFill>
                <a:latin typeface="Arial"/>
                <a:cs typeface="Arial"/>
                <a:sym typeface="Wingdings" pitchFamily="2" charset="2"/>
              </a:rPr>
              <a:t>Suivi à domicile </a:t>
            </a:r>
            <a:r>
              <a:rPr lang="fr-FR" sz="2800" spc="-114" dirty="0">
                <a:latin typeface="Arial"/>
                <a:cs typeface="Arial"/>
                <a:sym typeface="Wingdings" pitchFamily="2" charset="2"/>
              </a:rPr>
              <a:t>: 3</a:t>
            </a:r>
            <a:r>
              <a:rPr lang="fr-FR" sz="2800" spc="-114" baseline="30000" dirty="0">
                <a:latin typeface="Arial"/>
                <a:cs typeface="Arial"/>
                <a:sym typeface="Wingdings" pitchFamily="2" charset="2"/>
              </a:rPr>
              <a:t>ème</a:t>
            </a:r>
            <a:r>
              <a:rPr lang="fr-FR" sz="2800" spc="-114" dirty="0">
                <a:latin typeface="Arial"/>
                <a:cs typeface="Arial"/>
                <a:sym typeface="Wingdings" pitchFamily="2" charset="2"/>
              </a:rPr>
              <a:t>  pilier 	(Expertise RAC) </a:t>
            </a:r>
          </a:p>
          <a:p>
            <a:pPr marL="800100" marR="5080" lvl="1" indent="-342900">
              <a:lnSpc>
                <a:spcPts val="2590"/>
              </a:lnSpc>
              <a:spcBef>
                <a:spcPts val="425"/>
              </a:spcBef>
              <a:buFont typeface="Wingdings" pitchFamily="2" charset="2"/>
              <a:buChar char="à"/>
              <a:tabLst>
                <a:tab pos="241300" algn="l"/>
              </a:tabLst>
            </a:pPr>
            <a:endParaRPr lang="fr-FR" sz="2400" spc="-114" dirty="0">
              <a:latin typeface="Arial"/>
              <a:cs typeface="Arial"/>
              <a:sym typeface="Wingdings" pitchFamily="2" charset="2"/>
            </a:endParaRPr>
          </a:p>
          <a:p>
            <a:pPr marL="457200" marR="5080" indent="-457200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FR" sz="2800" spc="-114" dirty="0">
                <a:solidFill>
                  <a:srgbClr val="FF8A4A"/>
                </a:solidFill>
                <a:latin typeface="Arial"/>
                <a:cs typeface="Arial"/>
                <a:sym typeface="Wingdings" pitchFamily="2" charset="2"/>
              </a:rPr>
              <a:t>Le Chirurgien </a:t>
            </a:r>
            <a:r>
              <a:rPr lang="fr-FR" sz="2800" spc="-114" dirty="0">
                <a:latin typeface="Arial"/>
                <a:cs typeface="Arial"/>
                <a:sym typeface="Wingdings" pitchFamily="2" charset="2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15317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811056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95" dirty="0"/>
              <a:t>Les Solutions ?</a:t>
            </a:r>
            <a:endParaRPr sz="240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12" name="object 12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2">
            <a:extLst>
              <a:ext uri="{FF2B5EF4-FFF2-40B4-BE49-F238E27FC236}">
                <a16:creationId xmlns:a16="http://schemas.microsoft.com/office/drawing/2014/main" id="{468EF6F8-2CDB-C246-9A70-3F51F9BD6AF2}"/>
              </a:ext>
            </a:extLst>
          </p:cNvPr>
          <p:cNvSpPr txBox="1"/>
          <p:nvPr/>
        </p:nvSpPr>
        <p:spPr>
          <a:xfrm>
            <a:off x="1689953" y="1382307"/>
            <a:ext cx="9050372" cy="50045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41300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lang="fr-FR" sz="2800" spc="-114" dirty="0">
                <a:solidFill>
                  <a:srgbClr val="97BF0D"/>
                </a:solidFill>
                <a:latin typeface="Arial"/>
                <a:cs typeface="Arial"/>
              </a:rPr>
              <a:t>Innovation </a:t>
            </a:r>
            <a:r>
              <a:rPr lang="fr-FR" sz="2800" spc="-114" dirty="0">
                <a:latin typeface="Arial"/>
                <a:cs typeface="Arial"/>
              </a:rPr>
              <a:t>: </a:t>
            </a:r>
          </a:p>
          <a:p>
            <a:pPr marR="5080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fr-FR" sz="2800" spc="-114" dirty="0">
                <a:latin typeface="Arial"/>
                <a:cs typeface="Arial"/>
              </a:rPr>
              <a:t>	</a:t>
            </a:r>
            <a:r>
              <a:rPr lang="fr-FR" sz="2400" spc="-114" dirty="0">
                <a:latin typeface="Arial"/>
                <a:cs typeface="Arial"/>
              </a:rPr>
              <a:t>	</a:t>
            </a:r>
            <a:r>
              <a:rPr lang="fr-FR" sz="2400" spc="-114" dirty="0">
                <a:latin typeface="Arial"/>
                <a:cs typeface="Arial"/>
                <a:sym typeface="Wingdings" pitchFamily="2" charset="2"/>
              </a:rPr>
              <a:t> </a:t>
            </a:r>
            <a:r>
              <a:rPr lang="fr-FR" sz="2400" spc="-114" dirty="0">
                <a:latin typeface="Arial"/>
                <a:cs typeface="Arial"/>
              </a:rPr>
              <a:t>Communications : AFC, AFCA, SFCD, SFCE, SFCO, ESCP…</a:t>
            </a:r>
          </a:p>
          <a:p>
            <a:pPr marR="5080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fr-FR" sz="2400" spc="-114" dirty="0">
                <a:latin typeface="Arial"/>
                <a:cs typeface="Arial"/>
              </a:rPr>
              <a:t>		</a:t>
            </a:r>
            <a:r>
              <a:rPr lang="fr-FR" sz="2400" spc="-114" dirty="0">
                <a:latin typeface="Arial"/>
                <a:cs typeface="Arial"/>
                <a:sym typeface="Wingdings" pitchFamily="2" charset="2"/>
              </a:rPr>
              <a:t> </a:t>
            </a:r>
            <a:r>
              <a:rPr lang="fr-FR" sz="2400" spc="-114" dirty="0">
                <a:latin typeface="Arial"/>
                <a:cs typeface="Arial"/>
              </a:rPr>
              <a:t>Publications : </a:t>
            </a:r>
          </a:p>
          <a:p>
            <a:pPr marR="5080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fr-FR" sz="2400" spc="-114" dirty="0">
                <a:latin typeface="Arial"/>
                <a:cs typeface="Arial"/>
              </a:rPr>
              <a:t>		</a:t>
            </a:r>
            <a:r>
              <a:rPr lang="fr-FR" sz="2400" spc="-114" dirty="0">
                <a:latin typeface="Arial"/>
                <a:cs typeface="Arial"/>
                <a:sym typeface="Wingdings" pitchFamily="2" charset="2"/>
              </a:rPr>
              <a:t> </a:t>
            </a:r>
            <a:r>
              <a:rPr lang="fr-FR" sz="2400" spc="-114" dirty="0">
                <a:latin typeface="Arial"/>
                <a:cs typeface="Arial"/>
              </a:rPr>
              <a:t>Médico- légal : Informer, Tracer, Gestion a priori des complications</a:t>
            </a:r>
          </a:p>
          <a:p>
            <a:pPr marR="5080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endParaRPr lang="fr-FR" sz="2400" spc="-114" dirty="0">
              <a:latin typeface="Arial"/>
              <a:cs typeface="Arial"/>
            </a:endParaRPr>
          </a:p>
          <a:p>
            <a:pPr marL="342900" marR="5080" indent="-342900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FR" sz="2800" spc="-114" dirty="0">
                <a:solidFill>
                  <a:srgbClr val="97BF0D"/>
                </a:solidFill>
                <a:latin typeface="Arial"/>
                <a:cs typeface="Arial"/>
              </a:rPr>
              <a:t>Economiques</a:t>
            </a:r>
            <a:r>
              <a:rPr lang="fr-FR" sz="2800" spc="-114" dirty="0">
                <a:latin typeface="Arial"/>
                <a:cs typeface="Arial"/>
              </a:rPr>
              <a:t> : </a:t>
            </a:r>
          </a:p>
          <a:p>
            <a:pPr marL="800100" marR="5080" lvl="1" indent="-342900">
              <a:lnSpc>
                <a:spcPts val="2590"/>
              </a:lnSpc>
              <a:spcBef>
                <a:spcPts val="425"/>
              </a:spcBef>
              <a:buFont typeface="Wingdings" pitchFamily="2" charset="2"/>
              <a:buChar char="à"/>
              <a:tabLst>
                <a:tab pos="241300" algn="l"/>
              </a:tabLst>
            </a:pPr>
            <a:r>
              <a:rPr lang="fr-FR" sz="2400" spc="-114" dirty="0">
                <a:latin typeface="Arial"/>
                <a:cs typeface="Arial"/>
              </a:rPr>
              <a:t>Lobbying DGOS, Direction, </a:t>
            </a:r>
            <a:r>
              <a:rPr lang="fr-FR" sz="2400" spc="-114" dirty="0" err="1">
                <a:latin typeface="Arial"/>
                <a:cs typeface="Arial"/>
              </a:rPr>
              <a:t>Capio</a:t>
            </a:r>
            <a:endParaRPr lang="fr-FR" sz="2400" spc="-114" dirty="0">
              <a:latin typeface="Arial"/>
              <a:cs typeface="Arial"/>
            </a:endParaRPr>
          </a:p>
          <a:p>
            <a:pPr marL="800100" marR="5080" lvl="1" indent="-342900">
              <a:lnSpc>
                <a:spcPts val="2590"/>
              </a:lnSpc>
              <a:spcBef>
                <a:spcPts val="425"/>
              </a:spcBef>
              <a:buFont typeface="Wingdings" pitchFamily="2" charset="2"/>
              <a:buChar char="à"/>
              <a:tabLst>
                <a:tab pos="241300" algn="l"/>
              </a:tabLst>
            </a:pPr>
            <a:r>
              <a:rPr lang="fr-FR" sz="2400" spc="-114" dirty="0">
                <a:latin typeface="Arial"/>
                <a:cs typeface="Arial"/>
                <a:sym typeface="Wingdings" pitchFamily="2" charset="2"/>
              </a:rPr>
              <a:t>Suppression BB mars 2014</a:t>
            </a:r>
          </a:p>
          <a:p>
            <a:pPr marL="800100" marR="5080" lvl="1" indent="-342900">
              <a:lnSpc>
                <a:spcPts val="2590"/>
              </a:lnSpc>
              <a:spcBef>
                <a:spcPts val="425"/>
              </a:spcBef>
              <a:buFont typeface="Wingdings" pitchFamily="2" charset="2"/>
              <a:buChar char="à"/>
              <a:tabLst>
                <a:tab pos="241300" algn="l"/>
              </a:tabLst>
            </a:pPr>
            <a:endParaRPr lang="fr-FR" sz="2400" spc="-114" dirty="0">
              <a:latin typeface="Arial"/>
              <a:cs typeface="Arial"/>
              <a:sym typeface="Wingdings" pitchFamily="2" charset="2"/>
            </a:endParaRPr>
          </a:p>
          <a:p>
            <a:pPr marL="457200" marR="5080" indent="-457200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FR" sz="2800" spc="-114" dirty="0">
                <a:solidFill>
                  <a:srgbClr val="97BF0D"/>
                </a:solidFill>
                <a:latin typeface="Arial"/>
                <a:cs typeface="Arial"/>
                <a:sym typeface="Wingdings" pitchFamily="2" charset="2"/>
              </a:rPr>
              <a:t>Coordination, Préparation et information patient</a:t>
            </a:r>
          </a:p>
          <a:p>
            <a:pPr marL="800100" marR="5080" lvl="1" indent="-342900">
              <a:lnSpc>
                <a:spcPts val="2590"/>
              </a:lnSpc>
              <a:spcBef>
                <a:spcPts val="425"/>
              </a:spcBef>
              <a:buFont typeface="Wingdings" pitchFamily="2" charset="2"/>
              <a:buChar char="à"/>
              <a:tabLst>
                <a:tab pos="241300" algn="l"/>
              </a:tabLst>
            </a:pPr>
            <a:r>
              <a:rPr lang="fr-FR" sz="2400" spc="-114" dirty="0">
                <a:latin typeface="Arial"/>
                <a:cs typeface="Arial"/>
                <a:sym typeface="Wingdings" pitchFamily="2" charset="2"/>
              </a:rPr>
              <a:t>Travail en Equipe, financement de Cs RAC/ Annonce</a:t>
            </a:r>
          </a:p>
          <a:p>
            <a:pPr marL="800100" marR="5080" lvl="1" indent="-342900">
              <a:lnSpc>
                <a:spcPts val="2590"/>
              </a:lnSpc>
              <a:spcBef>
                <a:spcPts val="425"/>
              </a:spcBef>
              <a:buFont typeface="Wingdings" pitchFamily="2" charset="2"/>
              <a:buChar char="à"/>
              <a:tabLst>
                <a:tab pos="241300" algn="l"/>
              </a:tabLst>
            </a:pPr>
            <a:endParaRPr lang="fr-FR" sz="2400" spc="-114" dirty="0">
              <a:latin typeface="Arial"/>
              <a:cs typeface="Arial"/>
              <a:sym typeface="Wingdings" pitchFamily="2" charset="2"/>
            </a:endParaRPr>
          </a:p>
          <a:p>
            <a:pPr marL="457200" marR="5080" indent="-457200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FR" sz="2800" spc="-114" dirty="0">
                <a:solidFill>
                  <a:srgbClr val="97BF0D"/>
                </a:solidFill>
                <a:latin typeface="Arial"/>
                <a:cs typeface="Arial"/>
                <a:sym typeface="Wingdings" pitchFamily="2" charset="2"/>
              </a:rPr>
              <a:t>Suivi à domicile </a:t>
            </a:r>
            <a:r>
              <a:rPr lang="fr-FR" sz="2800" spc="-114" dirty="0">
                <a:latin typeface="Arial"/>
                <a:cs typeface="Arial"/>
                <a:sym typeface="Wingdings" pitchFamily="2" charset="2"/>
              </a:rPr>
              <a:t>: Innover 	 </a:t>
            </a:r>
            <a:r>
              <a:rPr lang="fr-FR" sz="2800" spc="-114" dirty="0" err="1">
                <a:latin typeface="Arial"/>
                <a:cs typeface="Arial"/>
                <a:sym typeface="Wingdings" pitchFamily="2" charset="2"/>
              </a:rPr>
              <a:t>Maela</a:t>
            </a:r>
            <a:endParaRPr lang="fr-FR" sz="2800" spc="-114" dirty="0">
              <a:latin typeface="Arial"/>
              <a:cs typeface="Arial"/>
              <a:sym typeface="Wingdings" pitchFamily="2" charset="2"/>
            </a:endParaRPr>
          </a:p>
        </p:txBody>
      </p:sp>
      <p:pic>
        <p:nvPicPr>
          <p:cNvPr id="8" name="Image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754C9A71-47A7-4340-9147-7BEABC021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841" y="1233701"/>
            <a:ext cx="1063248" cy="130583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8D50F0D-26D3-0D43-9EB1-2E5D78A9F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392" y="1220146"/>
            <a:ext cx="923092" cy="130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9953" y="1370218"/>
            <a:ext cx="6242246" cy="3459921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9"/>
              </a:spcBef>
              <a:buChar char="•"/>
              <a:tabLst>
                <a:tab pos="241300" algn="l"/>
              </a:tabLst>
            </a:pPr>
            <a:r>
              <a:rPr sz="2400" spc="-110" dirty="0">
                <a:latin typeface="Arial"/>
                <a:cs typeface="Arial"/>
              </a:rPr>
              <a:t>Sécurité </a:t>
            </a:r>
            <a:r>
              <a:rPr sz="2400" spc="-25" dirty="0">
                <a:latin typeface="Arial"/>
                <a:cs typeface="Arial"/>
              </a:rPr>
              <a:t>: </a:t>
            </a:r>
            <a:r>
              <a:rPr sz="2400" spc="-125" dirty="0">
                <a:latin typeface="Arial"/>
                <a:cs typeface="Arial"/>
              </a:rPr>
              <a:t>24 </a:t>
            </a:r>
            <a:r>
              <a:rPr sz="2400" spc="260" dirty="0">
                <a:latin typeface="Arial"/>
                <a:cs typeface="Arial"/>
              </a:rPr>
              <a:t>/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7 </a:t>
            </a:r>
            <a:r>
              <a:rPr sz="2400" spc="-434" dirty="0">
                <a:latin typeface="Arial"/>
                <a:cs typeface="Arial"/>
              </a:rPr>
              <a:t>J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241300" algn="l"/>
              </a:tabLst>
            </a:pPr>
            <a:r>
              <a:rPr sz="2400" spc="-190" dirty="0">
                <a:latin typeface="Arial"/>
                <a:cs typeface="Arial"/>
              </a:rPr>
              <a:t>Réponses </a:t>
            </a:r>
            <a:r>
              <a:rPr sz="2400" spc="-120" dirty="0">
                <a:latin typeface="Arial"/>
                <a:cs typeface="Arial"/>
              </a:rPr>
              <a:t>adaptées </a:t>
            </a:r>
            <a:r>
              <a:rPr sz="2400" spc="-25" dirty="0">
                <a:latin typeface="Arial"/>
                <a:cs typeface="Arial"/>
              </a:rPr>
              <a:t>: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professionnalisées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Char char="•"/>
              <a:tabLst>
                <a:tab pos="241300" algn="l"/>
              </a:tabLst>
            </a:pPr>
            <a:r>
              <a:rPr sz="2400" spc="-130" dirty="0">
                <a:latin typeface="Arial"/>
                <a:cs typeface="Arial"/>
              </a:rPr>
              <a:t>Evénement </a:t>
            </a:r>
            <a:r>
              <a:rPr sz="2400" spc="-80" dirty="0">
                <a:latin typeface="Arial"/>
                <a:cs typeface="Arial"/>
              </a:rPr>
              <a:t>anormal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80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Arial"/>
                <a:cs typeface="Arial"/>
              </a:rPr>
              <a:t>Conseils,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Rassuré</a:t>
            </a:r>
            <a:endParaRPr sz="20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Arial"/>
                <a:cs typeface="Arial"/>
              </a:rPr>
              <a:t>Retour </a:t>
            </a:r>
            <a:r>
              <a:rPr sz="2000" spc="-40" dirty="0">
                <a:latin typeface="Arial"/>
                <a:cs typeface="Arial"/>
              </a:rPr>
              <a:t>pour </a:t>
            </a:r>
            <a:r>
              <a:rPr sz="2000" spc="-300" dirty="0">
                <a:latin typeface="Arial"/>
                <a:cs typeface="Arial"/>
              </a:rPr>
              <a:t>Cs</a:t>
            </a:r>
            <a:r>
              <a:rPr lang="fr-FR" sz="2000" spc="-300" dirty="0">
                <a:latin typeface="Arial"/>
                <a:cs typeface="Arial"/>
              </a:rPr>
              <a:t> </a:t>
            </a:r>
            <a:r>
              <a:rPr sz="2000" spc="-30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non </a:t>
            </a:r>
            <a:r>
              <a:rPr sz="2000" spc="-85" dirty="0">
                <a:latin typeface="Arial"/>
                <a:cs typeface="Arial"/>
              </a:rPr>
              <a:t>programmée </a:t>
            </a:r>
            <a:r>
              <a:rPr sz="2000" spc="-165" dirty="0">
                <a:latin typeface="Arial"/>
                <a:cs typeface="Arial"/>
              </a:rPr>
              <a:t>sans</a:t>
            </a:r>
            <a:r>
              <a:rPr sz="2000" spc="-415" dirty="0">
                <a:latin typeface="Arial"/>
                <a:cs typeface="Arial"/>
              </a:rPr>
              <a:t> </a:t>
            </a:r>
            <a:r>
              <a:rPr lang="fr-FR" sz="2000" spc="-415" dirty="0">
                <a:latin typeface="Arial"/>
                <a:cs typeface="Arial"/>
              </a:rPr>
              <a:t> </a:t>
            </a:r>
            <a:r>
              <a:rPr lang="fr-FR" sz="2000" spc="-45" dirty="0">
                <a:latin typeface="Arial"/>
                <a:cs typeface="Arial"/>
              </a:rPr>
              <a:t>délai</a:t>
            </a:r>
            <a:endParaRPr sz="20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Char char="•"/>
              <a:tabLst>
                <a:tab pos="241300" algn="l"/>
              </a:tabLst>
            </a:pPr>
            <a:r>
              <a:rPr sz="2400" spc="-110" dirty="0">
                <a:latin typeface="Arial"/>
                <a:cs typeface="Arial"/>
              </a:rPr>
              <a:t>Humain </a:t>
            </a:r>
            <a:r>
              <a:rPr sz="2400" spc="-10" dirty="0">
                <a:latin typeface="Arial"/>
                <a:cs typeface="Arial"/>
              </a:rPr>
              <a:t>et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personnalisé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Char char="•"/>
              <a:tabLst>
                <a:tab pos="241300" algn="l"/>
              </a:tabLst>
            </a:pPr>
            <a:r>
              <a:rPr sz="2400" spc="-80" dirty="0">
                <a:latin typeface="Arial"/>
                <a:cs typeface="Arial"/>
              </a:rPr>
              <a:t>Coordination </a:t>
            </a:r>
            <a:r>
              <a:rPr sz="2400" spc="-210" dirty="0">
                <a:latin typeface="Arial"/>
                <a:cs typeface="Arial"/>
              </a:rPr>
              <a:t>+ </a:t>
            </a:r>
            <a:r>
              <a:rPr sz="2400" spc="-75" dirty="0">
                <a:latin typeface="Arial"/>
                <a:cs typeface="Arial"/>
              </a:rPr>
              <a:t>contact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permanent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sz="2400" spc="-135" dirty="0" err="1">
                <a:latin typeface="Arial"/>
                <a:cs typeface="Arial"/>
              </a:rPr>
              <a:t>Suivi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avec </a:t>
            </a:r>
            <a:r>
              <a:rPr sz="2400" spc="-55" dirty="0">
                <a:latin typeface="Arial"/>
                <a:cs typeface="Arial"/>
              </a:rPr>
              <a:t>solution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Maela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3708" y="458737"/>
            <a:ext cx="57648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5" dirty="0"/>
              <a:t>2. </a:t>
            </a:r>
            <a:r>
              <a:rPr sz="2400" spc="-135" dirty="0"/>
              <a:t>Cahier </a:t>
            </a:r>
            <a:r>
              <a:rPr sz="2400" spc="-165" dirty="0"/>
              <a:t>des</a:t>
            </a:r>
            <a:r>
              <a:rPr sz="2400" spc="-229" dirty="0"/>
              <a:t> </a:t>
            </a:r>
            <a:r>
              <a:rPr sz="2400" spc="-155" dirty="0"/>
              <a:t>charges</a:t>
            </a:r>
            <a:r>
              <a:rPr lang="fr-FR" sz="2400" spc="-155" dirty="0"/>
              <a:t> du suivi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799845" y="4167358"/>
            <a:ext cx="3291261" cy="1929461"/>
            <a:chOff x="6841114" y="4591811"/>
            <a:chExt cx="2886710" cy="2125980"/>
          </a:xfrm>
        </p:grpSpPr>
        <p:sp>
          <p:nvSpPr>
            <p:cNvPr id="9" name="object 9"/>
            <p:cNvSpPr/>
            <p:nvPr/>
          </p:nvSpPr>
          <p:spPr>
            <a:xfrm>
              <a:off x="7843906" y="4777739"/>
              <a:ext cx="756920" cy="1134110"/>
            </a:xfrm>
            <a:custGeom>
              <a:avLst/>
              <a:gdLst/>
              <a:ahLst/>
              <a:cxnLst/>
              <a:rect l="l" t="t" r="r" b="b"/>
              <a:pathLst>
                <a:path w="756920" h="1134110">
                  <a:moveTo>
                    <a:pt x="756567" y="736186"/>
                  </a:moveTo>
                  <a:lnTo>
                    <a:pt x="754078" y="691410"/>
                  </a:lnTo>
                  <a:lnTo>
                    <a:pt x="748957" y="646956"/>
                  </a:lnTo>
                  <a:lnTo>
                    <a:pt x="741236" y="602946"/>
                  </a:lnTo>
                  <a:lnTo>
                    <a:pt x="730948" y="559498"/>
                  </a:lnTo>
                  <a:lnTo>
                    <a:pt x="718123" y="516733"/>
                  </a:lnTo>
                  <a:lnTo>
                    <a:pt x="702794" y="474772"/>
                  </a:lnTo>
                  <a:lnTo>
                    <a:pt x="684992" y="433734"/>
                  </a:lnTo>
                  <a:lnTo>
                    <a:pt x="664749" y="393740"/>
                  </a:lnTo>
                  <a:lnTo>
                    <a:pt x="642097" y="354909"/>
                  </a:lnTo>
                  <a:lnTo>
                    <a:pt x="617067" y="317363"/>
                  </a:lnTo>
                  <a:lnTo>
                    <a:pt x="589691" y="281220"/>
                  </a:lnTo>
                  <a:lnTo>
                    <a:pt x="560001" y="246602"/>
                  </a:lnTo>
                  <a:lnTo>
                    <a:pt x="528029" y="213629"/>
                  </a:lnTo>
                  <a:lnTo>
                    <a:pt x="493806" y="182420"/>
                  </a:lnTo>
                  <a:lnTo>
                    <a:pt x="457365" y="153096"/>
                  </a:lnTo>
                  <a:lnTo>
                    <a:pt x="418736" y="125777"/>
                  </a:lnTo>
                  <a:lnTo>
                    <a:pt x="377951" y="100583"/>
                  </a:lnTo>
                  <a:lnTo>
                    <a:pt x="334333" y="77447"/>
                  </a:lnTo>
                  <a:lnTo>
                    <a:pt x="289321" y="57221"/>
                  </a:lnTo>
                  <a:lnTo>
                    <a:pt x="243095" y="39960"/>
                  </a:lnTo>
                  <a:lnTo>
                    <a:pt x="195833" y="25717"/>
                  </a:lnTo>
                  <a:lnTo>
                    <a:pt x="147714" y="14546"/>
                  </a:lnTo>
                  <a:lnTo>
                    <a:pt x="98917" y="6500"/>
                  </a:lnTo>
                  <a:lnTo>
                    <a:pt x="49619" y="1634"/>
                  </a:lnTo>
                  <a:lnTo>
                    <a:pt x="0" y="0"/>
                  </a:lnTo>
                  <a:lnTo>
                    <a:pt x="0" y="755903"/>
                  </a:lnTo>
                  <a:lnTo>
                    <a:pt x="655319" y="1133855"/>
                  </a:lnTo>
                  <a:lnTo>
                    <a:pt x="677941" y="1091585"/>
                  </a:lnTo>
                  <a:lnTo>
                    <a:pt x="697646" y="1048554"/>
                  </a:lnTo>
                  <a:lnTo>
                    <a:pt x="714465" y="1004886"/>
                  </a:lnTo>
                  <a:lnTo>
                    <a:pt x="728431" y="960698"/>
                  </a:lnTo>
                  <a:lnTo>
                    <a:pt x="739575" y="916112"/>
                  </a:lnTo>
                  <a:lnTo>
                    <a:pt x="747929" y="871247"/>
                  </a:lnTo>
                  <a:lnTo>
                    <a:pt x="753524" y="826225"/>
                  </a:lnTo>
                  <a:lnTo>
                    <a:pt x="756393" y="781164"/>
                  </a:lnTo>
                  <a:lnTo>
                    <a:pt x="756567" y="736186"/>
                  </a:lnTo>
                  <a:close/>
                </a:path>
              </a:pathLst>
            </a:custGeom>
            <a:solidFill>
              <a:srgbClr val="ABB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82490" y="5544311"/>
              <a:ext cx="1310640" cy="756285"/>
            </a:xfrm>
            <a:custGeom>
              <a:avLst/>
              <a:gdLst/>
              <a:ahLst/>
              <a:cxnLst/>
              <a:rect l="l" t="t" r="r" b="b"/>
              <a:pathLst>
                <a:path w="1310640" h="756285">
                  <a:moveTo>
                    <a:pt x="1310639" y="377951"/>
                  </a:moveTo>
                  <a:lnTo>
                    <a:pt x="655319" y="0"/>
                  </a:lnTo>
                  <a:lnTo>
                    <a:pt x="0" y="377951"/>
                  </a:lnTo>
                  <a:lnTo>
                    <a:pt x="25200" y="418573"/>
                  </a:lnTo>
                  <a:lnTo>
                    <a:pt x="52537" y="457065"/>
                  </a:lnTo>
                  <a:lnTo>
                    <a:pt x="81890" y="493393"/>
                  </a:lnTo>
                  <a:lnTo>
                    <a:pt x="113136" y="527525"/>
                  </a:lnTo>
                  <a:lnTo>
                    <a:pt x="146155" y="559428"/>
                  </a:lnTo>
                  <a:lnTo>
                    <a:pt x="180823" y="589067"/>
                  </a:lnTo>
                  <a:lnTo>
                    <a:pt x="217021" y="616409"/>
                  </a:lnTo>
                  <a:lnTo>
                    <a:pt x="254625" y="641422"/>
                  </a:lnTo>
                  <a:lnTo>
                    <a:pt x="293514" y="664072"/>
                  </a:lnTo>
                  <a:lnTo>
                    <a:pt x="333566" y="684326"/>
                  </a:lnTo>
                  <a:lnTo>
                    <a:pt x="374660" y="702150"/>
                  </a:lnTo>
                  <a:lnTo>
                    <a:pt x="416674" y="717511"/>
                  </a:lnTo>
                  <a:lnTo>
                    <a:pt x="459485" y="730376"/>
                  </a:lnTo>
                  <a:lnTo>
                    <a:pt x="502974" y="740712"/>
                  </a:lnTo>
                  <a:lnTo>
                    <a:pt x="547016" y="748485"/>
                  </a:lnTo>
                  <a:lnTo>
                    <a:pt x="591492" y="753662"/>
                  </a:lnTo>
                  <a:lnTo>
                    <a:pt x="636279" y="756209"/>
                  </a:lnTo>
                  <a:lnTo>
                    <a:pt x="681255" y="756094"/>
                  </a:lnTo>
                  <a:lnTo>
                    <a:pt x="726298" y="753282"/>
                  </a:lnTo>
                  <a:lnTo>
                    <a:pt x="771288" y="747742"/>
                  </a:lnTo>
                  <a:lnTo>
                    <a:pt x="816101" y="739439"/>
                  </a:lnTo>
                  <a:lnTo>
                    <a:pt x="860618" y="728340"/>
                  </a:lnTo>
                  <a:lnTo>
                    <a:pt x="904714" y="714412"/>
                  </a:lnTo>
                  <a:lnTo>
                    <a:pt x="948270" y="697621"/>
                  </a:lnTo>
                  <a:lnTo>
                    <a:pt x="991163" y="677935"/>
                  </a:lnTo>
                  <a:lnTo>
                    <a:pt x="1033271" y="655319"/>
                  </a:lnTo>
                  <a:lnTo>
                    <a:pt x="1075256" y="628900"/>
                  </a:lnTo>
                  <a:lnTo>
                    <a:pt x="1115401" y="599979"/>
                  </a:lnTo>
                  <a:lnTo>
                    <a:pt x="1153581" y="568630"/>
                  </a:lnTo>
                  <a:lnTo>
                    <a:pt x="1189672" y="534923"/>
                  </a:lnTo>
                  <a:lnTo>
                    <a:pt x="1223548" y="498931"/>
                  </a:lnTo>
                  <a:lnTo>
                    <a:pt x="1255085" y="460724"/>
                  </a:lnTo>
                  <a:lnTo>
                    <a:pt x="1284157" y="420373"/>
                  </a:lnTo>
                  <a:lnTo>
                    <a:pt x="1310639" y="377951"/>
                  </a:lnTo>
                  <a:close/>
                </a:path>
              </a:pathLst>
            </a:custGeom>
            <a:solidFill>
              <a:srgbClr val="678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75810" y="4777739"/>
              <a:ext cx="756285" cy="1134110"/>
            </a:xfrm>
            <a:custGeom>
              <a:avLst/>
              <a:gdLst/>
              <a:ahLst/>
              <a:cxnLst/>
              <a:rect l="l" t="t" r="r" b="b"/>
              <a:pathLst>
                <a:path w="756284" h="1134110">
                  <a:moveTo>
                    <a:pt x="755903" y="755903"/>
                  </a:moveTo>
                  <a:lnTo>
                    <a:pt x="755903" y="0"/>
                  </a:lnTo>
                  <a:lnTo>
                    <a:pt x="708088" y="1486"/>
                  </a:lnTo>
                  <a:lnTo>
                    <a:pt x="661064" y="5887"/>
                  </a:lnTo>
                  <a:lnTo>
                    <a:pt x="614921" y="13115"/>
                  </a:lnTo>
                  <a:lnTo>
                    <a:pt x="569747" y="23079"/>
                  </a:lnTo>
                  <a:lnTo>
                    <a:pt x="525629" y="35693"/>
                  </a:lnTo>
                  <a:lnTo>
                    <a:pt x="482657" y="50868"/>
                  </a:lnTo>
                  <a:lnTo>
                    <a:pt x="440920" y="68515"/>
                  </a:lnTo>
                  <a:lnTo>
                    <a:pt x="400504" y="88545"/>
                  </a:lnTo>
                  <a:lnTo>
                    <a:pt x="361500" y="110872"/>
                  </a:lnTo>
                  <a:lnTo>
                    <a:pt x="323995" y="135405"/>
                  </a:lnTo>
                  <a:lnTo>
                    <a:pt x="288078" y="162056"/>
                  </a:lnTo>
                  <a:lnTo>
                    <a:pt x="253837" y="190737"/>
                  </a:lnTo>
                  <a:lnTo>
                    <a:pt x="221360" y="221360"/>
                  </a:lnTo>
                  <a:lnTo>
                    <a:pt x="190737" y="253837"/>
                  </a:lnTo>
                  <a:lnTo>
                    <a:pt x="162056" y="288078"/>
                  </a:lnTo>
                  <a:lnTo>
                    <a:pt x="135405" y="323995"/>
                  </a:lnTo>
                  <a:lnTo>
                    <a:pt x="110872" y="361500"/>
                  </a:lnTo>
                  <a:lnTo>
                    <a:pt x="88545" y="400504"/>
                  </a:lnTo>
                  <a:lnTo>
                    <a:pt x="68515" y="440920"/>
                  </a:lnTo>
                  <a:lnTo>
                    <a:pt x="50868" y="482657"/>
                  </a:lnTo>
                  <a:lnTo>
                    <a:pt x="35693" y="525629"/>
                  </a:lnTo>
                  <a:lnTo>
                    <a:pt x="23079" y="569747"/>
                  </a:lnTo>
                  <a:lnTo>
                    <a:pt x="13115" y="614921"/>
                  </a:lnTo>
                  <a:lnTo>
                    <a:pt x="5887" y="661064"/>
                  </a:lnTo>
                  <a:lnTo>
                    <a:pt x="1486" y="708088"/>
                  </a:lnTo>
                  <a:lnTo>
                    <a:pt x="0" y="755903"/>
                  </a:lnTo>
                  <a:lnTo>
                    <a:pt x="1634" y="805460"/>
                  </a:lnTo>
                  <a:lnTo>
                    <a:pt x="6500" y="854606"/>
                  </a:lnTo>
                  <a:lnTo>
                    <a:pt x="14546" y="903217"/>
                  </a:lnTo>
                  <a:lnTo>
                    <a:pt x="25717" y="951166"/>
                  </a:lnTo>
                  <a:lnTo>
                    <a:pt x="39960" y="998330"/>
                  </a:lnTo>
                  <a:lnTo>
                    <a:pt x="57221" y="1044582"/>
                  </a:lnTo>
                  <a:lnTo>
                    <a:pt x="77447" y="1089799"/>
                  </a:lnTo>
                  <a:lnTo>
                    <a:pt x="100583" y="1133855"/>
                  </a:lnTo>
                  <a:lnTo>
                    <a:pt x="755903" y="755903"/>
                  </a:lnTo>
                  <a:close/>
                </a:path>
              </a:pathLst>
            </a:custGeom>
            <a:solidFill>
              <a:srgbClr val="025E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41114" y="4844795"/>
              <a:ext cx="937259" cy="6416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16374" y="5590031"/>
              <a:ext cx="2711196" cy="11277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54802" y="4591811"/>
              <a:ext cx="355092" cy="9113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5">
            <a:extLst>
              <a:ext uri="{FF2B5EF4-FFF2-40B4-BE49-F238E27FC236}">
                <a16:creationId xmlns:a16="http://schemas.microsoft.com/office/drawing/2014/main" id="{DE739134-D450-3142-87E6-A675CF95F8CD}"/>
              </a:ext>
            </a:extLst>
          </p:cNvPr>
          <p:cNvSpPr/>
          <p:nvPr/>
        </p:nvSpPr>
        <p:spPr>
          <a:xfrm>
            <a:off x="6969179" y="3840284"/>
            <a:ext cx="801022" cy="559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51FDE84-E810-8E47-B076-1975855EF6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080" y="3432511"/>
            <a:ext cx="423857" cy="55924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8EEA334-1D59-3149-B9B1-A8C6BCC098A4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26549" r="22986" b="19639"/>
          <a:stretch/>
        </p:blipFill>
        <p:spPr bwMode="auto">
          <a:xfrm>
            <a:off x="7671708" y="1406752"/>
            <a:ext cx="1714142" cy="873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400234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9953" y="2061527"/>
            <a:ext cx="8749990" cy="205248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5"/>
              </a:spcBef>
              <a:buChar char="•"/>
              <a:tabLst>
                <a:tab pos="241300" algn="l"/>
              </a:tabLst>
            </a:pPr>
            <a:r>
              <a:rPr sz="2400" spc="-100" dirty="0">
                <a:latin typeface="Arial"/>
                <a:cs typeface="Arial"/>
              </a:rPr>
              <a:t>Clinique </a:t>
            </a:r>
            <a:r>
              <a:rPr sz="2400" spc="-25" dirty="0">
                <a:latin typeface="Arial"/>
                <a:cs typeface="Arial"/>
              </a:rPr>
              <a:t>: </a:t>
            </a:r>
            <a:r>
              <a:rPr sz="2400" spc="-195" dirty="0">
                <a:latin typeface="Arial"/>
                <a:cs typeface="Arial"/>
              </a:rPr>
              <a:t>passage </a:t>
            </a:r>
            <a:r>
              <a:rPr sz="2400" spc="-254" dirty="0">
                <a:latin typeface="Arial"/>
                <a:cs typeface="Arial"/>
              </a:rPr>
              <a:t>IDE </a:t>
            </a:r>
            <a:r>
              <a:rPr sz="2400" spc="-40" dirty="0" err="1">
                <a:latin typeface="Arial"/>
                <a:cs typeface="Arial"/>
              </a:rPr>
              <a:t>quotidien</a:t>
            </a:r>
            <a:r>
              <a:rPr sz="2400" spc="-40" dirty="0">
                <a:latin typeface="Arial"/>
                <a:cs typeface="Arial"/>
              </a:rPr>
              <a:t> </a:t>
            </a:r>
            <a:endParaRPr lang="fr-FR" sz="2400" spc="-40" dirty="0">
              <a:latin typeface="Arial"/>
              <a:cs typeface="Arial"/>
            </a:endParaRPr>
          </a:p>
          <a:p>
            <a:pPr marL="812800" lvl="1" indent="-342900">
              <a:spcBef>
                <a:spcPts val="445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sz="2000" spc="-135" dirty="0" err="1">
                <a:latin typeface="Arial"/>
                <a:cs typeface="Arial"/>
              </a:rPr>
              <a:t>Pouls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295" dirty="0">
                <a:latin typeface="Arial"/>
                <a:cs typeface="Arial"/>
              </a:rPr>
              <a:t>TA </a:t>
            </a:r>
            <a:r>
              <a:rPr lang="fr-FR" sz="2000" spc="-295" dirty="0">
                <a:latin typeface="Arial"/>
                <a:cs typeface="Arial"/>
              </a:rPr>
              <a:t> </a:t>
            </a:r>
            <a:r>
              <a:rPr sz="2000" spc="-95" dirty="0" err="1">
                <a:latin typeface="Arial"/>
                <a:cs typeface="Arial"/>
              </a:rPr>
              <a:t>Température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75" dirty="0">
                <a:latin typeface="Arial"/>
                <a:cs typeface="Arial"/>
              </a:rPr>
              <a:t>EVA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lang="fr-FR" sz="2000" spc="-16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Cicatrices</a:t>
            </a:r>
            <a:endParaRPr sz="2000" dirty="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250"/>
              </a:spcBef>
              <a:buFont typeface="Wingdings" pitchFamily="2" charset="2"/>
              <a:buChar char="ü"/>
              <a:tabLst>
                <a:tab pos="697865" algn="l"/>
                <a:tab pos="698500" algn="l"/>
              </a:tabLst>
            </a:pPr>
            <a:r>
              <a:rPr sz="2000" spc="-45" dirty="0">
                <a:latin typeface="Arial"/>
                <a:cs typeface="Arial"/>
              </a:rPr>
              <a:t>Alimentation </a:t>
            </a:r>
            <a:r>
              <a:rPr sz="2000" spc="-100" dirty="0">
                <a:latin typeface="Arial"/>
                <a:cs typeface="Arial"/>
              </a:rPr>
              <a:t>Transit </a:t>
            </a:r>
            <a:r>
              <a:rPr sz="2000" spc="-335" dirty="0">
                <a:latin typeface="Arial"/>
                <a:cs typeface="Arial"/>
              </a:rPr>
              <a:t>EG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40" dirty="0" err="1">
                <a:latin typeface="Arial"/>
                <a:cs typeface="Arial"/>
              </a:rPr>
              <a:t>Mobilisation</a:t>
            </a:r>
            <a:endParaRPr sz="20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Char char="•"/>
              <a:tabLst>
                <a:tab pos="241300" algn="l"/>
              </a:tabLst>
            </a:pPr>
            <a:r>
              <a:rPr sz="2400" spc="-95" dirty="0">
                <a:latin typeface="Arial"/>
                <a:cs typeface="Arial"/>
              </a:rPr>
              <a:t>Biologique </a:t>
            </a:r>
            <a:r>
              <a:rPr sz="2400" spc="-25" dirty="0">
                <a:latin typeface="Arial"/>
                <a:cs typeface="Arial"/>
              </a:rPr>
              <a:t>: </a:t>
            </a:r>
            <a:r>
              <a:rPr sz="2400" spc="-305" dirty="0">
                <a:latin typeface="Arial"/>
                <a:cs typeface="Arial"/>
              </a:rPr>
              <a:t>NFP  </a:t>
            </a:r>
            <a:r>
              <a:rPr sz="2400" spc="-75" dirty="0">
                <a:latin typeface="Arial"/>
                <a:cs typeface="Arial"/>
              </a:rPr>
              <a:t>Iono </a:t>
            </a:r>
            <a:r>
              <a:rPr sz="2400" spc="-415" dirty="0">
                <a:latin typeface="Arial"/>
                <a:cs typeface="Arial"/>
              </a:rPr>
              <a:t>CRP </a:t>
            </a:r>
            <a:r>
              <a:rPr lang="fr-FR" sz="2400" spc="-415" dirty="0">
                <a:latin typeface="Arial"/>
                <a:cs typeface="Arial"/>
              </a:rPr>
              <a:t> à </a:t>
            </a:r>
            <a:r>
              <a:rPr sz="2400" spc="-415" dirty="0">
                <a:latin typeface="Arial"/>
                <a:cs typeface="Arial"/>
              </a:rPr>
              <a:t> </a:t>
            </a:r>
            <a:r>
              <a:rPr sz="2400" i="1" spc="-210" dirty="0">
                <a:latin typeface="Arial"/>
                <a:cs typeface="Arial"/>
              </a:rPr>
              <a:t>J1, J3, J5,</a:t>
            </a:r>
            <a:r>
              <a:rPr sz="2400" i="1" spc="-405" dirty="0">
                <a:latin typeface="Arial"/>
                <a:cs typeface="Arial"/>
              </a:rPr>
              <a:t> </a:t>
            </a:r>
            <a:r>
              <a:rPr sz="2400" i="1" spc="-280" dirty="0">
                <a:latin typeface="Arial"/>
                <a:cs typeface="Arial"/>
              </a:rPr>
              <a:t>J8</a:t>
            </a:r>
            <a:endParaRPr sz="2400" i="1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Char char="•"/>
              <a:tabLst>
                <a:tab pos="241300" algn="l"/>
              </a:tabLst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50375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5" dirty="0"/>
              <a:t>3. </a:t>
            </a:r>
            <a:r>
              <a:rPr sz="2400" spc="-135" dirty="0"/>
              <a:t>Suivi </a:t>
            </a:r>
            <a:r>
              <a:rPr sz="2400" spc="-190" dirty="0"/>
              <a:t>à </a:t>
            </a:r>
            <a:r>
              <a:rPr sz="2400" spc="-65" dirty="0"/>
              <a:t>domicile </a:t>
            </a:r>
            <a:r>
              <a:rPr sz="2400" spc="-135" dirty="0"/>
              <a:t>après</a:t>
            </a:r>
            <a:r>
              <a:rPr sz="2400" spc="-190" dirty="0"/>
              <a:t> </a:t>
            </a:r>
            <a:r>
              <a:rPr sz="2400" spc="-80" dirty="0"/>
              <a:t>colectomie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79197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50375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5" dirty="0"/>
              <a:t>3. </a:t>
            </a:r>
            <a:r>
              <a:rPr sz="2400" spc="-135" dirty="0"/>
              <a:t>Suivi </a:t>
            </a:r>
            <a:r>
              <a:rPr sz="2400" spc="-190" dirty="0"/>
              <a:t>à </a:t>
            </a:r>
            <a:r>
              <a:rPr sz="2400" spc="-65" dirty="0"/>
              <a:t>domicile </a:t>
            </a:r>
            <a:r>
              <a:rPr sz="2400" spc="-135" dirty="0"/>
              <a:t>après</a:t>
            </a:r>
            <a:r>
              <a:rPr sz="2400" spc="-190" dirty="0"/>
              <a:t> </a:t>
            </a:r>
            <a:r>
              <a:rPr sz="2400" spc="-80" dirty="0"/>
              <a:t>colectomie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98A3EFF2-B1C5-D340-ADA6-045884A33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72" y="1607884"/>
            <a:ext cx="7848057" cy="3642232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7FBBA45B-A305-A546-91AD-5D6B6F1EC59F}"/>
              </a:ext>
            </a:extLst>
          </p:cNvPr>
          <p:cNvSpPr/>
          <p:nvPr/>
        </p:nvSpPr>
        <p:spPr>
          <a:xfrm>
            <a:off x="6411235" y="4881283"/>
            <a:ext cx="2469965" cy="553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76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9953" y="2061528"/>
            <a:ext cx="8749990" cy="29758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5"/>
              </a:spcBef>
              <a:buChar char="•"/>
              <a:tabLst>
                <a:tab pos="241300" algn="l"/>
              </a:tabLst>
            </a:pPr>
            <a:r>
              <a:rPr sz="2400" spc="-100" dirty="0">
                <a:latin typeface="Arial"/>
                <a:cs typeface="Arial"/>
              </a:rPr>
              <a:t>Clinique </a:t>
            </a:r>
            <a:r>
              <a:rPr sz="2400" spc="-25" dirty="0">
                <a:latin typeface="Arial"/>
                <a:cs typeface="Arial"/>
              </a:rPr>
              <a:t>: </a:t>
            </a:r>
            <a:r>
              <a:rPr sz="2400" spc="-195" dirty="0">
                <a:latin typeface="Arial"/>
                <a:cs typeface="Arial"/>
              </a:rPr>
              <a:t>passage </a:t>
            </a:r>
            <a:r>
              <a:rPr sz="2400" spc="-254" dirty="0">
                <a:latin typeface="Arial"/>
                <a:cs typeface="Arial"/>
              </a:rPr>
              <a:t>IDE </a:t>
            </a:r>
            <a:r>
              <a:rPr sz="2400" spc="-40" dirty="0" err="1">
                <a:latin typeface="Arial"/>
                <a:cs typeface="Arial"/>
              </a:rPr>
              <a:t>quotidien</a:t>
            </a:r>
            <a:r>
              <a:rPr sz="2400" spc="-40" dirty="0">
                <a:latin typeface="Arial"/>
                <a:cs typeface="Arial"/>
              </a:rPr>
              <a:t> </a:t>
            </a:r>
            <a:endParaRPr lang="fr-FR" sz="2400" spc="-40" dirty="0">
              <a:latin typeface="Arial"/>
              <a:cs typeface="Arial"/>
            </a:endParaRPr>
          </a:p>
          <a:p>
            <a:pPr marL="812800" lvl="1" indent="-342900">
              <a:spcBef>
                <a:spcPts val="445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sz="2000" spc="-135" dirty="0" err="1">
                <a:latin typeface="Arial"/>
                <a:cs typeface="Arial"/>
              </a:rPr>
              <a:t>Pouls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295" dirty="0">
                <a:latin typeface="Arial"/>
                <a:cs typeface="Arial"/>
              </a:rPr>
              <a:t>TA </a:t>
            </a:r>
            <a:r>
              <a:rPr lang="fr-FR" sz="2000" spc="-295" dirty="0">
                <a:latin typeface="Arial"/>
                <a:cs typeface="Arial"/>
              </a:rPr>
              <a:t> </a:t>
            </a:r>
            <a:r>
              <a:rPr sz="2000" spc="-95" dirty="0" err="1">
                <a:latin typeface="Arial"/>
                <a:cs typeface="Arial"/>
              </a:rPr>
              <a:t>Température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75" dirty="0">
                <a:latin typeface="Arial"/>
                <a:cs typeface="Arial"/>
              </a:rPr>
              <a:t>EVA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lang="fr-FR" sz="2000" spc="-16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Cicatrices</a:t>
            </a:r>
            <a:endParaRPr sz="2000" dirty="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250"/>
              </a:spcBef>
              <a:buFont typeface="Wingdings" pitchFamily="2" charset="2"/>
              <a:buChar char="ü"/>
              <a:tabLst>
                <a:tab pos="697865" algn="l"/>
                <a:tab pos="698500" algn="l"/>
              </a:tabLst>
            </a:pPr>
            <a:r>
              <a:rPr sz="2000" spc="-45" dirty="0">
                <a:latin typeface="Arial"/>
                <a:cs typeface="Arial"/>
              </a:rPr>
              <a:t>Alimentation </a:t>
            </a:r>
            <a:r>
              <a:rPr sz="2000" spc="-100" dirty="0">
                <a:latin typeface="Arial"/>
                <a:cs typeface="Arial"/>
              </a:rPr>
              <a:t>Transit </a:t>
            </a:r>
            <a:r>
              <a:rPr sz="2000" spc="-335" dirty="0">
                <a:latin typeface="Arial"/>
                <a:cs typeface="Arial"/>
              </a:rPr>
              <a:t>EG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40" dirty="0" err="1">
                <a:latin typeface="Arial"/>
                <a:cs typeface="Arial"/>
              </a:rPr>
              <a:t>Mobilisation</a:t>
            </a:r>
            <a:endParaRPr sz="20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Char char="•"/>
              <a:tabLst>
                <a:tab pos="241300" algn="l"/>
              </a:tabLst>
            </a:pPr>
            <a:r>
              <a:rPr sz="2400" spc="-95" dirty="0">
                <a:latin typeface="Arial"/>
                <a:cs typeface="Arial"/>
              </a:rPr>
              <a:t>Biologique </a:t>
            </a:r>
            <a:r>
              <a:rPr sz="2400" spc="-25" dirty="0">
                <a:latin typeface="Arial"/>
                <a:cs typeface="Arial"/>
              </a:rPr>
              <a:t>: </a:t>
            </a:r>
            <a:r>
              <a:rPr sz="2400" spc="-305" dirty="0">
                <a:latin typeface="Arial"/>
                <a:cs typeface="Arial"/>
              </a:rPr>
              <a:t>NFP  </a:t>
            </a:r>
            <a:r>
              <a:rPr sz="2400" spc="-75" dirty="0">
                <a:latin typeface="Arial"/>
                <a:cs typeface="Arial"/>
              </a:rPr>
              <a:t>Iono </a:t>
            </a:r>
            <a:r>
              <a:rPr sz="2400" spc="-415" dirty="0">
                <a:latin typeface="Arial"/>
                <a:cs typeface="Arial"/>
              </a:rPr>
              <a:t>CRP </a:t>
            </a:r>
            <a:r>
              <a:rPr lang="fr-FR" sz="2400" spc="-415" dirty="0">
                <a:latin typeface="Arial"/>
                <a:cs typeface="Arial"/>
              </a:rPr>
              <a:t> à </a:t>
            </a:r>
            <a:r>
              <a:rPr sz="2400" spc="-415" dirty="0">
                <a:latin typeface="Arial"/>
                <a:cs typeface="Arial"/>
              </a:rPr>
              <a:t> </a:t>
            </a:r>
            <a:r>
              <a:rPr sz="2400" i="1" spc="-210" dirty="0">
                <a:latin typeface="Arial"/>
                <a:cs typeface="Arial"/>
              </a:rPr>
              <a:t>J1, J3, J5,</a:t>
            </a:r>
            <a:r>
              <a:rPr sz="2400" i="1" spc="-405" dirty="0">
                <a:latin typeface="Arial"/>
                <a:cs typeface="Arial"/>
              </a:rPr>
              <a:t> </a:t>
            </a:r>
            <a:r>
              <a:rPr sz="2400" i="1" spc="-280" dirty="0">
                <a:latin typeface="Arial"/>
                <a:cs typeface="Arial"/>
              </a:rPr>
              <a:t>J8</a:t>
            </a:r>
            <a:endParaRPr sz="2400" i="1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Char char="•"/>
              <a:tabLst>
                <a:tab pos="241300" algn="l"/>
              </a:tabLst>
            </a:pPr>
            <a:r>
              <a:rPr sz="2400" spc="-415" dirty="0">
                <a:latin typeface="Arial"/>
                <a:cs typeface="Arial"/>
              </a:rPr>
              <a:t>CR</a:t>
            </a:r>
            <a:r>
              <a:rPr lang="fr-FR" sz="2400" spc="-415" dirty="0">
                <a:latin typeface="Arial"/>
                <a:cs typeface="Arial"/>
              </a:rPr>
              <a:t>P   </a:t>
            </a:r>
            <a:r>
              <a:rPr sz="2400" spc="-210" dirty="0">
                <a:latin typeface="Arial"/>
                <a:cs typeface="Arial"/>
              </a:rPr>
              <a:t>&gt; </a:t>
            </a:r>
            <a:r>
              <a:rPr sz="2400" spc="-125" dirty="0">
                <a:latin typeface="Arial"/>
                <a:cs typeface="Arial"/>
              </a:rPr>
              <a:t>135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60" dirty="0">
                <a:latin typeface="Arial"/>
                <a:cs typeface="Arial"/>
              </a:rPr>
              <a:t>Cs </a:t>
            </a:r>
            <a:r>
              <a:rPr lang="fr-FR" sz="2400" spc="-36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urgences </a:t>
            </a:r>
            <a:r>
              <a:rPr sz="2400" spc="-210" dirty="0">
                <a:latin typeface="Arial"/>
                <a:cs typeface="Arial"/>
              </a:rPr>
              <a:t>+ </a:t>
            </a:r>
            <a:r>
              <a:rPr sz="2400" spc="-175" dirty="0">
                <a:latin typeface="Arial"/>
                <a:cs typeface="Arial"/>
              </a:rPr>
              <a:t>TDM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5" dirty="0" err="1">
                <a:latin typeface="Arial"/>
                <a:cs typeface="Arial"/>
              </a:rPr>
              <a:t>systématique</a:t>
            </a:r>
            <a:endParaRPr lang="fr-FR" sz="2400" spc="-105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Char char="•"/>
              <a:tabLst>
                <a:tab pos="241300" algn="l"/>
              </a:tabLst>
            </a:pP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241300" algn="l"/>
              </a:tabLst>
            </a:pPr>
            <a:r>
              <a:rPr lang="fr-FR" sz="2400" spc="-90" dirty="0">
                <a:solidFill>
                  <a:schemeClr val="accent6"/>
                </a:solidFill>
                <a:latin typeface="Arial"/>
                <a:cs typeface="Arial"/>
                <a:sym typeface="Wingdings" pitchFamily="2" charset="2"/>
              </a:rPr>
              <a:t> </a:t>
            </a:r>
            <a:r>
              <a:rPr lang="fr-FR" sz="2400" spc="-90" dirty="0">
                <a:solidFill>
                  <a:schemeClr val="accent6"/>
                </a:solidFill>
                <a:latin typeface="Arial"/>
                <a:cs typeface="Arial"/>
              </a:rPr>
              <a:t>Circuit de Cs Non Programmées : anticipé et organisé !</a:t>
            </a:r>
            <a:endParaRPr sz="2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50375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5" dirty="0"/>
              <a:t>3. </a:t>
            </a:r>
            <a:r>
              <a:rPr sz="2400" spc="-135" dirty="0"/>
              <a:t>Suivi </a:t>
            </a:r>
            <a:r>
              <a:rPr sz="2400" spc="-190" dirty="0"/>
              <a:t>à </a:t>
            </a:r>
            <a:r>
              <a:rPr sz="2400" spc="-65" dirty="0"/>
              <a:t>domicile </a:t>
            </a:r>
            <a:r>
              <a:rPr sz="2400" spc="-135" dirty="0"/>
              <a:t>après</a:t>
            </a:r>
            <a:r>
              <a:rPr sz="2400" spc="-190" dirty="0"/>
              <a:t> </a:t>
            </a:r>
            <a:r>
              <a:rPr sz="2400" spc="-80" dirty="0"/>
              <a:t>colectomie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4309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9953" y="1595667"/>
            <a:ext cx="8749990" cy="455265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41300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lang="fr-FR" sz="2800" spc="-114" dirty="0">
                <a:latin typeface="Arial"/>
                <a:cs typeface="Arial"/>
              </a:rPr>
              <a:t>Inclusion : Colectomie (Cancer, </a:t>
            </a:r>
            <a:r>
              <a:rPr lang="fr-FR" sz="2800" spc="-114" dirty="0" err="1">
                <a:latin typeface="Arial"/>
                <a:cs typeface="Arial"/>
              </a:rPr>
              <a:t>sigmoidite</a:t>
            </a:r>
            <a:r>
              <a:rPr lang="fr-FR" sz="2800" spc="-114" dirty="0">
                <a:latin typeface="Arial"/>
                <a:cs typeface="Arial"/>
              </a:rPr>
              <a:t>)</a:t>
            </a:r>
          </a:p>
          <a:p>
            <a:pPr marR="5080" lvl="2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fr-FR" sz="2800" spc="-114" dirty="0" err="1">
                <a:latin typeface="Arial"/>
                <a:cs typeface="Arial"/>
              </a:rPr>
              <a:t>Coelioscopique</a:t>
            </a:r>
            <a:r>
              <a:rPr lang="fr-FR" sz="2800" spc="-114" dirty="0">
                <a:latin typeface="Arial"/>
                <a:cs typeface="Arial"/>
              </a:rPr>
              <a:t> </a:t>
            </a:r>
          </a:p>
          <a:p>
            <a:pPr marR="5080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fr-FR" sz="2800" spc="-114" dirty="0">
                <a:latin typeface="Arial"/>
                <a:cs typeface="Arial"/>
              </a:rPr>
              <a:t>			Droite, </a:t>
            </a:r>
            <a:r>
              <a:rPr lang="fr-FR" sz="2800" spc="-114" dirty="0" err="1">
                <a:latin typeface="Arial"/>
                <a:cs typeface="Arial"/>
              </a:rPr>
              <a:t>Transv</a:t>
            </a:r>
            <a:r>
              <a:rPr lang="fr-FR" sz="2800" spc="-114" dirty="0">
                <a:latin typeface="Arial"/>
                <a:cs typeface="Arial"/>
              </a:rPr>
              <a:t>, Gauche, </a:t>
            </a:r>
            <a:r>
              <a:rPr lang="fr-FR" sz="2800" spc="-114" dirty="0" err="1">
                <a:latin typeface="Arial"/>
                <a:cs typeface="Arial"/>
              </a:rPr>
              <a:t>RectoSig</a:t>
            </a:r>
            <a:r>
              <a:rPr lang="fr-FR" sz="2800" spc="-114" dirty="0">
                <a:latin typeface="Arial"/>
                <a:cs typeface="Arial"/>
              </a:rPr>
              <a:t>, Totale</a:t>
            </a:r>
          </a:p>
          <a:p>
            <a:pPr marR="5080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fr-FR" sz="2800" spc="-114" dirty="0">
                <a:latin typeface="Arial"/>
                <a:cs typeface="Arial"/>
              </a:rPr>
              <a:t>			avec anastomose </a:t>
            </a:r>
          </a:p>
          <a:p>
            <a:pPr marR="5080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fr-FR" sz="2800" spc="-114" dirty="0">
                <a:latin typeface="Arial"/>
                <a:cs typeface="Arial"/>
              </a:rPr>
              <a:t>		</a:t>
            </a:r>
            <a:endParaRPr lang="fr-FR" sz="3050" spc="-105" dirty="0">
              <a:latin typeface="Arial"/>
              <a:cs typeface="Arial"/>
            </a:endParaRPr>
          </a:p>
          <a:p>
            <a:pPr marL="241300" marR="410209" indent="-241300">
              <a:lnSpc>
                <a:spcPct val="124800"/>
              </a:lnSpc>
              <a:buChar char="•"/>
              <a:tabLst>
                <a:tab pos="241300" algn="l"/>
              </a:tabLst>
            </a:pPr>
            <a:r>
              <a:rPr lang="fr-FR" sz="3050" spc="-105" dirty="0">
                <a:latin typeface="Arial"/>
                <a:cs typeface="Arial"/>
              </a:rPr>
              <a:t>Exclusion : </a:t>
            </a:r>
          </a:p>
          <a:p>
            <a:pPr marL="1155700" marR="410209" lvl="2" indent="-241300">
              <a:lnSpc>
                <a:spcPct val="124800"/>
              </a:lnSpc>
              <a:buChar char="•"/>
              <a:tabLst>
                <a:tab pos="241300" algn="l"/>
              </a:tabLst>
            </a:pPr>
            <a:r>
              <a:rPr lang="fr-FR" sz="2400" spc="-105" dirty="0">
                <a:latin typeface="Arial"/>
                <a:cs typeface="Arial"/>
              </a:rPr>
              <a:t>Rectum bas, Colostomie, sans </a:t>
            </a:r>
            <a:r>
              <a:rPr lang="fr-FR" sz="2400" spc="-105" dirty="0" err="1">
                <a:latin typeface="Arial"/>
                <a:cs typeface="Arial"/>
              </a:rPr>
              <a:t>Retab</a:t>
            </a:r>
            <a:endParaRPr lang="fr-FR" sz="2400" spc="-105" dirty="0">
              <a:latin typeface="Arial"/>
              <a:cs typeface="Arial"/>
            </a:endParaRPr>
          </a:p>
          <a:p>
            <a:pPr marL="1155700" marR="410209" lvl="2" indent="-241300">
              <a:lnSpc>
                <a:spcPct val="124800"/>
              </a:lnSpc>
              <a:buChar char="•"/>
              <a:tabLst>
                <a:tab pos="241300" algn="l"/>
              </a:tabLst>
            </a:pPr>
            <a:r>
              <a:rPr lang="fr-FR" sz="2400" spc="-105" dirty="0">
                <a:latin typeface="Arial"/>
                <a:cs typeface="Arial"/>
              </a:rPr>
              <a:t>Urgences, Comorbidités sévères, </a:t>
            </a:r>
            <a:r>
              <a:rPr lang="fr-FR" sz="2400" spc="-105" dirty="0" err="1">
                <a:latin typeface="Arial"/>
                <a:cs typeface="Arial"/>
              </a:rPr>
              <a:t>Tum</a:t>
            </a:r>
            <a:r>
              <a:rPr lang="fr-FR" sz="2400" spc="-105" dirty="0">
                <a:latin typeface="Arial"/>
                <a:cs typeface="Arial"/>
              </a:rPr>
              <a:t> avancées</a:t>
            </a:r>
          </a:p>
          <a:p>
            <a:pPr marL="241300" marR="410209" indent="-241300">
              <a:lnSpc>
                <a:spcPct val="124800"/>
              </a:lnSpc>
              <a:buChar char="•"/>
              <a:tabLst>
                <a:tab pos="241300" algn="l"/>
              </a:tabLst>
            </a:pPr>
            <a:endParaRPr lang="fr-FR" sz="3050" spc="-105" dirty="0">
              <a:latin typeface="Arial"/>
              <a:cs typeface="Arial"/>
            </a:endParaRPr>
          </a:p>
          <a:p>
            <a:pPr marL="241300" marR="410209" indent="-241300">
              <a:lnSpc>
                <a:spcPct val="124800"/>
              </a:lnSpc>
              <a:buChar char="•"/>
              <a:tabLst>
                <a:tab pos="241300" algn="l"/>
              </a:tabLst>
            </a:pPr>
            <a:endParaRPr lang="fr-FR" sz="3050" spc="-105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665636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160" dirty="0"/>
              <a:t>Quelle chirurgie ?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957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8822" y="1485478"/>
            <a:ext cx="7772183" cy="4372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42273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5" dirty="0"/>
              <a:t>3. </a:t>
            </a:r>
            <a:r>
              <a:rPr sz="2400" spc="-135" dirty="0"/>
              <a:t>Suivi </a:t>
            </a:r>
            <a:r>
              <a:rPr sz="2400" spc="-190" dirty="0"/>
              <a:t>à </a:t>
            </a:r>
            <a:r>
              <a:rPr sz="2400" spc="-65" dirty="0"/>
              <a:t>domicile </a:t>
            </a:r>
            <a:r>
              <a:rPr sz="2400" spc="-175" dirty="0"/>
              <a:t>avec</a:t>
            </a:r>
            <a:r>
              <a:rPr sz="2400" spc="-225" dirty="0"/>
              <a:t> </a:t>
            </a:r>
            <a:r>
              <a:rPr sz="2400" spc="-90" dirty="0"/>
              <a:t>Maela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40001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2805" y="1511297"/>
            <a:ext cx="17621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5" dirty="0">
                <a:latin typeface="Arial"/>
                <a:cs typeface="Arial"/>
              </a:rPr>
              <a:t>Coté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Patient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654038" y="2383125"/>
            <a:ext cx="1366894" cy="2095436"/>
            <a:chOff x="1450729" y="2625851"/>
            <a:chExt cx="1198880" cy="2308860"/>
          </a:xfrm>
        </p:grpSpPr>
        <p:sp>
          <p:nvSpPr>
            <p:cNvPr id="9" name="object 9"/>
            <p:cNvSpPr/>
            <p:nvPr/>
          </p:nvSpPr>
          <p:spPr>
            <a:xfrm>
              <a:off x="1450729" y="2625851"/>
              <a:ext cx="1198275" cy="23088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6929" y="2912364"/>
              <a:ext cx="1053465" cy="1750060"/>
            </a:xfrm>
            <a:custGeom>
              <a:avLst/>
              <a:gdLst/>
              <a:ahLst/>
              <a:cxnLst/>
              <a:rect l="l" t="t" r="r" b="b"/>
              <a:pathLst>
                <a:path w="1053464" h="1750060">
                  <a:moveTo>
                    <a:pt x="1053084" y="1748028"/>
                  </a:moveTo>
                  <a:lnTo>
                    <a:pt x="1053084" y="1524"/>
                  </a:lnTo>
                  <a:lnTo>
                    <a:pt x="1051560" y="0"/>
                  </a:lnTo>
                  <a:lnTo>
                    <a:pt x="3048" y="0"/>
                  </a:lnTo>
                  <a:lnTo>
                    <a:pt x="0" y="1524"/>
                  </a:lnTo>
                  <a:lnTo>
                    <a:pt x="0" y="1748028"/>
                  </a:lnTo>
                  <a:lnTo>
                    <a:pt x="3048" y="1749552"/>
                  </a:lnTo>
                  <a:lnTo>
                    <a:pt x="6096" y="1749552"/>
                  </a:lnTo>
                  <a:lnTo>
                    <a:pt x="6096" y="9144"/>
                  </a:lnTo>
                  <a:lnTo>
                    <a:pt x="10668" y="4572"/>
                  </a:lnTo>
                  <a:lnTo>
                    <a:pt x="10668" y="9144"/>
                  </a:lnTo>
                  <a:lnTo>
                    <a:pt x="1043940" y="9144"/>
                  </a:lnTo>
                  <a:lnTo>
                    <a:pt x="1043940" y="4572"/>
                  </a:lnTo>
                  <a:lnTo>
                    <a:pt x="1048512" y="9144"/>
                  </a:lnTo>
                  <a:lnTo>
                    <a:pt x="1048512" y="1749552"/>
                  </a:lnTo>
                  <a:lnTo>
                    <a:pt x="1051560" y="1749552"/>
                  </a:lnTo>
                  <a:lnTo>
                    <a:pt x="1053084" y="1748028"/>
                  </a:lnTo>
                  <a:close/>
                </a:path>
                <a:path w="1053464" h="1750060">
                  <a:moveTo>
                    <a:pt x="10668" y="9144"/>
                  </a:moveTo>
                  <a:lnTo>
                    <a:pt x="10668" y="4572"/>
                  </a:lnTo>
                  <a:lnTo>
                    <a:pt x="6096" y="9144"/>
                  </a:lnTo>
                  <a:lnTo>
                    <a:pt x="10668" y="9144"/>
                  </a:lnTo>
                  <a:close/>
                </a:path>
                <a:path w="1053464" h="1750060">
                  <a:moveTo>
                    <a:pt x="10668" y="1740408"/>
                  </a:moveTo>
                  <a:lnTo>
                    <a:pt x="10668" y="9144"/>
                  </a:lnTo>
                  <a:lnTo>
                    <a:pt x="6096" y="9144"/>
                  </a:lnTo>
                  <a:lnTo>
                    <a:pt x="6096" y="1740408"/>
                  </a:lnTo>
                  <a:lnTo>
                    <a:pt x="10668" y="1740408"/>
                  </a:lnTo>
                  <a:close/>
                </a:path>
                <a:path w="1053464" h="1750060">
                  <a:moveTo>
                    <a:pt x="1048512" y="1740408"/>
                  </a:moveTo>
                  <a:lnTo>
                    <a:pt x="6096" y="1740408"/>
                  </a:lnTo>
                  <a:lnTo>
                    <a:pt x="10668" y="1744980"/>
                  </a:lnTo>
                  <a:lnTo>
                    <a:pt x="10668" y="1749552"/>
                  </a:lnTo>
                  <a:lnTo>
                    <a:pt x="1043940" y="1749552"/>
                  </a:lnTo>
                  <a:lnTo>
                    <a:pt x="1043940" y="1744980"/>
                  </a:lnTo>
                  <a:lnTo>
                    <a:pt x="1048512" y="1740408"/>
                  </a:lnTo>
                  <a:close/>
                </a:path>
                <a:path w="1053464" h="1750060">
                  <a:moveTo>
                    <a:pt x="10668" y="1749552"/>
                  </a:moveTo>
                  <a:lnTo>
                    <a:pt x="10668" y="1744980"/>
                  </a:lnTo>
                  <a:lnTo>
                    <a:pt x="6096" y="1740408"/>
                  </a:lnTo>
                  <a:lnTo>
                    <a:pt x="6096" y="1749552"/>
                  </a:lnTo>
                  <a:lnTo>
                    <a:pt x="10668" y="1749552"/>
                  </a:lnTo>
                  <a:close/>
                </a:path>
                <a:path w="1053464" h="1750060">
                  <a:moveTo>
                    <a:pt x="1048512" y="9144"/>
                  </a:moveTo>
                  <a:lnTo>
                    <a:pt x="1043940" y="4572"/>
                  </a:lnTo>
                  <a:lnTo>
                    <a:pt x="1043940" y="9144"/>
                  </a:lnTo>
                  <a:lnTo>
                    <a:pt x="1048512" y="9144"/>
                  </a:lnTo>
                  <a:close/>
                </a:path>
                <a:path w="1053464" h="1750060">
                  <a:moveTo>
                    <a:pt x="1048512" y="1740408"/>
                  </a:moveTo>
                  <a:lnTo>
                    <a:pt x="1048512" y="9144"/>
                  </a:lnTo>
                  <a:lnTo>
                    <a:pt x="1043940" y="9144"/>
                  </a:lnTo>
                  <a:lnTo>
                    <a:pt x="1043940" y="1740408"/>
                  </a:lnTo>
                  <a:lnTo>
                    <a:pt x="1048512" y="1740408"/>
                  </a:lnTo>
                  <a:close/>
                </a:path>
                <a:path w="1053464" h="1750060">
                  <a:moveTo>
                    <a:pt x="1048512" y="1749552"/>
                  </a:moveTo>
                  <a:lnTo>
                    <a:pt x="1048512" y="1740408"/>
                  </a:lnTo>
                  <a:lnTo>
                    <a:pt x="1043940" y="1744980"/>
                  </a:lnTo>
                  <a:lnTo>
                    <a:pt x="1043940" y="1749552"/>
                  </a:lnTo>
                  <a:lnTo>
                    <a:pt x="1048512" y="1749552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108390" y="2383125"/>
            <a:ext cx="1366894" cy="2095436"/>
            <a:chOff x="2726317" y="2625851"/>
            <a:chExt cx="1198880" cy="2308860"/>
          </a:xfrm>
        </p:grpSpPr>
        <p:sp>
          <p:nvSpPr>
            <p:cNvPr id="12" name="object 12"/>
            <p:cNvSpPr/>
            <p:nvPr/>
          </p:nvSpPr>
          <p:spPr>
            <a:xfrm>
              <a:off x="2726317" y="2625851"/>
              <a:ext cx="1198275" cy="2308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11661" y="2921507"/>
              <a:ext cx="1043940" cy="17495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02517" y="2912364"/>
              <a:ext cx="1062355" cy="1767839"/>
            </a:xfrm>
            <a:custGeom>
              <a:avLst/>
              <a:gdLst/>
              <a:ahLst/>
              <a:cxnLst/>
              <a:rect l="l" t="t" r="r" b="b"/>
              <a:pathLst>
                <a:path w="1062354" h="1767839">
                  <a:moveTo>
                    <a:pt x="1062224" y="1766316"/>
                  </a:moveTo>
                  <a:lnTo>
                    <a:pt x="1062224" y="1524"/>
                  </a:lnTo>
                  <a:lnTo>
                    <a:pt x="1059176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1766316"/>
                  </a:lnTo>
                  <a:lnTo>
                    <a:pt x="1524" y="1767840"/>
                  </a:lnTo>
                  <a:lnTo>
                    <a:pt x="4572" y="1767840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1053080" y="9144"/>
                  </a:lnTo>
                  <a:lnTo>
                    <a:pt x="1053080" y="4572"/>
                  </a:lnTo>
                  <a:lnTo>
                    <a:pt x="1057652" y="9144"/>
                  </a:lnTo>
                  <a:lnTo>
                    <a:pt x="1057652" y="1767840"/>
                  </a:lnTo>
                  <a:lnTo>
                    <a:pt x="1059176" y="1767840"/>
                  </a:lnTo>
                  <a:lnTo>
                    <a:pt x="1062224" y="1766316"/>
                  </a:lnTo>
                  <a:close/>
                </a:path>
                <a:path w="1062354" h="1767839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1062354" h="1767839">
                  <a:moveTo>
                    <a:pt x="9144" y="1758696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1758696"/>
                  </a:lnTo>
                  <a:lnTo>
                    <a:pt x="9144" y="1758696"/>
                  </a:lnTo>
                  <a:close/>
                </a:path>
                <a:path w="1062354" h="1767839">
                  <a:moveTo>
                    <a:pt x="1057652" y="1758696"/>
                  </a:moveTo>
                  <a:lnTo>
                    <a:pt x="4572" y="1758696"/>
                  </a:lnTo>
                  <a:lnTo>
                    <a:pt x="9144" y="1763268"/>
                  </a:lnTo>
                  <a:lnTo>
                    <a:pt x="9144" y="1767840"/>
                  </a:lnTo>
                  <a:lnTo>
                    <a:pt x="1053080" y="1767840"/>
                  </a:lnTo>
                  <a:lnTo>
                    <a:pt x="1053080" y="1763268"/>
                  </a:lnTo>
                  <a:lnTo>
                    <a:pt x="1057652" y="1758696"/>
                  </a:lnTo>
                  <a:close/>
                </a:path>
                <a:path w="1062354" h="1767839">
                  <a:moveTo>
                    <a:pt x="9144" y="1767840"/>
                  </a:moveTo>
                  <a:lnTo>
                    <a:pt x="9144" y="1763268"/>
                  </a:lnTo>
                  <a:lnTo>
                    <a:pt x="4572" y="1758696"/>
                  </a:lnTo>
                  <a:lnTo>
                    <a:pt x="4572" y="1767840"/>
                  </a:lnTo>
                  <a:lnTo>
                    <a:pt x="9144" y="1767840"/>
                  </a:lnTo>
                  <a:close/>
                </a:path>
                <a:path w="1062354" h="1767839">
                  <a:moveTo>
                    <a:pt x="1057652" y="9144"/>
                  </a:moveTo>
                  <a:lnTo>
                    <a:pt x="1053080" y="4572"/>
                  </a:lnTo>
                  <a:lnTo>
                    <a:pt x="1053080" y="9144"/>
                  </a:lnTo>
                  <a:lnTo>
                    <a:pt x="1057652" y="9144"/>
                  </a:lnTo>
                  <a:close/>
                </a:path>
                <a:path w="1062354" h="1767839">
                  <a:moveTo>
                    <a:pt x="1057652" y="1758696"/>
                  </a:moveTo>
                  <a:lnTo>
                    <a:pt x="1057652" y="9144"/>
                  </a:lnTo>
                  <a:lnTo>
                    <a:pt x="1053080" y="9144"/>
                  </a:lnTo>
                  <a:lnTo>
                    <a:pt x="1053080" y="1758696"/>
                  </a:lnTo>
                  <a:lnTo>
                    <a:pt x="1057652" y="1758696"/>
                  </a:lnTo>
                  <a:close/>
                </a:path>
                <a:path w="1062354" h="1767839">
                  <a:moveTo>
                    <a:pt x="1057652" y="1767840"/>
                  </a:moveTo>
                  <a:lnTo>
                    <a:pt x="1057652" y="1758696"/>
                  </a:lnTo>
                  <a:lnTo>
                    <a:pt x="1053080" y="1763268"/>
                  </a:lnTo>
                  <a:lnTo>
                    <a:pt x="1053080" y="1767840"/>
                  </a:lnTo>
                  <a:lnTo>
                    <a:pt x="1057652" y="176784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545363" y="2383125"/>
            <a:ext cx="1366894" cy="2095436"/>
            <a:chOff x="3986662" y="2625851"/>
            <a:chExt cx="1198880" cy="2308860"/>
          </a:xfrm>
        </p:grpSpPr>
        <p:sp>
          <p:nvSpPr>
            <p:cNvPr id="16" name="object 16"/>
            <p:cNvSpPr/>
            <p:nvPr/>
          </p:nvSpPr>
          <p:spPr>
            <a:xfrm>
              <a:off x="3986662" y="2625851"/>
              <a:ext cx="1198275" cy="23088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75054" y="2921507"/>
              <a:ext cx="1027176" cy="17327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65910" y="2912364"/>
              <a:ext cx="1045844" cy="1751330"/>
            </a:xfrm>
            <a:custGeom>
              <a:avLst/>
              <a:gdLst/>
              <a:ahLst/>
              <a:cxnLst/>
              <a:rect l="l" t="t" r="r" b="b"/>
              <a:pathLst>
                <a:path w="1045845" h="1751329">
                  <a:moveTo>
                    <a:pt x="1045464" y="1748028"/>
                  </a:moveTo>
                  <a:lnTo>
                    <a:pt x="1045464" y="1524"/>
                  </a:lnTo>
                  <a:lnTo>
                    <a:pt x="1043940" y="0"/>
                  </a:lnTo>
                  <a:lnTo>
                    <a:pt x="3048" y="0"/>
                  </a:lnTo>
                  <a:lnTo>
                    <a:pt x="0" y="1524"/>
                  </a:lnTo>
                  <a:lnTo>
                    <a:pt x="0" y="1748028"/>
                  </a:lnTo>
                  <a:lnTo>
                    <a:pt x="3048" y="1751076"/>
                  </a:lnTo>
                  <a:lnTo>
                    <a:pt x="4572" y="1751076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1036320" y="9144"/>
                  </a:lnTo>
                  <a:lnTo>
                    <a:pt x="1036320" y="4572"/>
                  </a:lnTo>
                  <a:lnTo>
                    <a:pt x="1040892" y="9144"/>
                  </a:lnTo>
                  <a:lnTo>
                    <a:pt x="1040892" y="1751076"/>
                  </a:lnTo>
                  <a:lnTo>
                    <a:pt x="1043940" y="1751076"/>
                  </a:lnTo>
                  <a:lnTo>
                    <a:pt x="1045464" y="1748028"/>
                  </a:lnTo>
                  <a:close/>
                </a:path>
                <a:path w="1045845" h="1751329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1045845" h="1751329">
                  <a:moveTo>
                    <a:pt x="9144" y="1741932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1741932"/>
                  </a:lnTo>
                  <a:lnTo>
                    <a:pt x="9144" y="1741932"/>
                  </a:lnTo>
                  <a:close/>
                </a:path>
                <a:path w="1045845" h="1751329">
                  <a:moveTo>
                    <a:pt x="1040892" y="1741932"/>
                  </a:moveTo>
                  <a:lnTo>
                    <a:pt x="4572" y="1741932"/>
                  </a:lnTo>
                  <a:lnTo>
                    <a:pt x="9144" y="1746504"/>
                  </a:lnTo>
                  <a:lnTo>
                    <a:pt x="9144" y="1751076"/>
                  </a:lnTo>
                  <a:lnTo>
                    <a:pt x="1036320" y="1751076"/>
                  </a:lnTo>
                  <a:lnTo>
                    <a:pt x="1036320" y="1746504"/>
                  </a:lnTo>
                  <a:lnTo>
                    <a:pt x="1040892" y="1741932"/>
                  </a:lnTo>
                  <a:close/>
                </a:path>
                <a:path w="1045845" h="1751329">
                  <a:moveTo>
                    <a:pt x="9144" y="1751076"/>
                  </a:moveTo>
                  <a:lnTo>
                    <a:pt x="9144" y="1746504"/>
                  </a:lnTo>
                  <a:lnTo>
                    <a:pt x="4572" y="1741932"/>
                  </a:lnTo>
                  <a:lnTo>
                    <a:pt x="4572" y="1751076"/>
                  </a:lnTo>
                  <a:lnTo>
                    <a:pt x="9144" y="1751076"/>
                  </a:lnTo>
                  <a:close/>
                </a:path>
                <a:path w="1045845" h="1751329">
                  <a:moveTo>
                    <a:pt x="1040892" y="9144"/>
                  </a:moveTo>
                  <a:lnTo>
                    <a:pt x="1036320" y="4572"/>
                  </a:lnTo>
                  <a:lnTo>
                    <a:pt x="1036320" y="9144"/>
                  </a:lnTo>
                  <a:lnTo>
                    <a:pt x="1040892" y="9144"/>
                  </a:lnTo>
                  <a:close/>
                </a:path>
                <a:path w="1045845" h="1751329">
                  <a:moveTo>
                    <a:pt x="1040892" y="1741932"/>
                  </a:moveTo>
                  <a:lnTo>
                    <a:pt x="1040892" y="9144"/>
                  </a:lnTo>
                  <a:lnTo>
                    <a:pt x="1036320" y="9144"/>
                  </a:lnTo>
                  <a:lnTo>
                    <a:pt x="1036320" y="1741932"/>
                  </a:lnTo>
                  <a:lnTo>
                    <a:pt x="1040892" y="1741932"/>
                  </a:lnTo>
                  <a:close/>
                </a:path>
                <a:path w="1045845" h="1751329">
                  <a:moveTo>
                    <a:pt x="1040892" y="1751076"/>
                  </a:moveTo>
                  <a:lnTo>
                    <a:pt x="1040892" y="1741932"/>
                  </a:lnTo>
                  <a:lnTo>
                    <a:pt x="1036320" y="1746504"/>
                  </a:lnTo>
                  <a:lnTo>
                    <a:pt x="1036320" y="1751076"/>
                  </a:lnTo>
                  <a:lnTo>
                    <a:pt x="1040892" y="1751076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B1A65822-039C-444C-AB97-14DB9EF17873}"/>
              </a:ext>
            </a:extLst>
          </p:cNvPr>
          <p:cNvGrpSpPr/>
          <p:nvPr/>
        </p:nvGrpSpPr>
        <p:grpSpPr>
          <a:xfrm>
            <a:off x="8441729" y="2460812"/>
            <a:ext cx="1686157" cy="2370666"/>
            <a:chOff x="0" y="0"/>
            <a:chExt cx="1136015" cy="2016760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20650BDD-C26E-AA48-A701-6FDDEE9CC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42" b="8961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4"/>
            <a:stretch/>
          </p:blipFill>
          <p:spPr>
            <a:xfrm>
              <a:off x="0" y="0"/>
              <a:ext cx="1136015" cy="201676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561992E4-B456-7548-8EFB-5ACCC846A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99" b="93956" l="12791" r="100000">
                          <a14:foregroundMark x1="50581" y1="47253" x2="50581" y2="47253"/>
                          <a14:foregroundMark x1="79070" y1="50000" x2="79070" y2="50000"/>
                          <a14:foregroundMark x1="69767" y1="91209" x2="69767" y2="912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060" y="15240"/>
              <a:ext cx="718185" cy="7588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sp>
        <p:nvSpPr>
          <p:cNvPr id="27" name="object 3">
            <a:extLst>
              <a:ext uri="{FF2B5EF4-FFF2-40B4-BE49-F238E27FC236}">
                <a16:creationId xmlns:a16="http://schemas.microsoft.com/office/drawing/2014/main" id="{64AB66F4-4F56-5742-A415-147D7EB908E5}"/>
              </a:ext>
            </a:extLst>
          </p:cNvPr>
          <p:cNvSpPr txBox="1">
            <a:spLocks/>
          </p:cNvSpPr>
          <p:nvPr/>
        </p:nvSpPr>
        <p:spPr>
          <a:xfrm>
            <a:off x="1373709" y="458737"/>
            <a:ext cx="42273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75C9C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2400" kern="0" spc="-95"/>
              <a:t>3. </a:t>
            </a:r>
            <a:r>
              <a:rPr lang="fr-FR" sz="2400" kern="0" spc="-135"/>
              <a:t>Suivi </a:t>
            </a:r>
            <a:r>
              <a:rPr lang="fr-FR" sz="2400" kern="0" spc="-190"/>
              <a:t>à </a:t>
            </a:r>
            <a:r>
              <a:rPr lang="fr-FR" sz="2400" kern="0" spc="-65"/>
              <a:t>domicile </a:t>
            </a:r>
            <a:r>
              <a:rPr lang="fr-FR" sz="2400" kern="0" spc="-175"/>
              <a:t>avec</a:t>
            </a:r>
            <a:r>
              <a:rPr lang="fr-FR" sz="2400" kern="0" spc="-225"/>
              <a:t> </a:t>
            </a:r>
            <a:r>
              <a:rPr lang="fr-FR" sz="2400" kern="0" spc="-90"/>
              <a:t>Maela</a:t>
            </a:r>
            <a:endParaRPr lang="fr-FR" sz="2400" kern="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1C50033-AD5D-F643-9ED8-D3FF74EB0FEF}"/>
              </a:ext>
            </a:extLst>
          </p:cNvPr>
          <p:cNvSpPr txBox="1"/>
          <p:nvPr/>
        </p:nvSpPr>
        <p:spPr>
          <a:xfrm>
            <a:off x="3936707" y="5033505"/>
            <a:ext cx="4527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accent6"/>
                </a:solidFill>
              </a:rPr>
              <a:t>Qui gère les alertes ?</a:t>
            </a:r>
          </a:p>
        </p:txBody>
      </p:sp>
    </p:spTree>
    <p:extLst>
      <p:ext uri="{BB962C8B-B14F-4D97-AF65-F5344CB8AC3E}">
        <p14:creationId xmlns:p14="http://schemas.microsoft.com/office/powerpoint/2010/main" val="322883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60254" y="1511296"/>
            <a:ext cx="307332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0" dirty="0" err="1">
                <a:latin typeface="Arial"/>
                <a:cs typeface="Arial"/>
              </a:rPr>
              <a:t>Plateforme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ID</a:t>
            </a:r>
            <a:r>
              <a:rPr lang="fr-FR" sz="2400" spc="-165" dirty="0"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6" name="object 6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905170" y="3402144"/>
            <a:ext cx="4701594" cy="2143845"/>
            <a:chOff x="5179326" y="3748658"/>
            <a:chExt cx="4123690" cy="2362200"/>
          </a:xfrm>
        </p:grpSpPr>
        <p:sp>
          <p:nvSpPr>
            <p:cNvPr id="10" name="object 10"/>
            <p:cNvSpPr/>
            <p:nvPr/>
          </p:nvSpPr>
          <p:spPr>
            <a:xfrm>
              <a:off x="5179326" y="3748658"/>
              <a:ext cx="4123538" cy="23617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39846" y="5260847"/>
              <a:ext cx="2869691" cy="4251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85922" y="3877055"/>
              <a:ext cx="3098291" cy="17343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7920457" y="1258644"/>
            <a:ext cx="3387556" cy="1706777"/>
          </a:xfrm>
          <a:prstGeom prst="rect">
            <a:avLst/>
          </a:prstGeom>
          <a:blipFill>
            <a:blip r:embed="rId5" cstate="print"/>
            <a:stretch>
              <a:fillRect l="-1207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5458" y="2892116"/>
            <a:ext cx="3636748" cy="18838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B2D87576-8844-3B45-AE4B-A603EA8656A8}"/>
              </a:ext>
            </a:extLst>
          </p:cNvPr>
          <p:cNvSpPr txBox="1">
            <a:spLocks/>
          </p:cNvSpPr>
          <p:nvPr/>
        </p:nvSpPr>
        <p:spPr>
          <a:xfrm>
            <a:off x="1373709" y="458737"/>
            <a:ext cx="42273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75C9C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2400" kern="0" spc="-95"/>
              <a:t>3. </a:t>
            </a:r>
            <a:r>
              <a:rPr lang="fr-FR" sz="2400" kern="0" spc="-135"/>
              <a:t>Suivi </a:t>
            </a:r>
            <a:r>
              <a:rPr lang="fr-FR" sz="2400" kern="0" spc="-190"/>
              <a:t>à </a:t>
            </a:r>
            <a:r>
              <a:rPr lang="fr-FR" sz="2400" kern="0" spc="-65"/>
              <a:t>domicile </a:t>
            </a:r>
            <a:r>
              <a:rPr lang="fr-FR" sz="2400" kern="0" spc="-175"/>
              <a:t>avec</a:t>
            </a:r>
            <a:r>
              <a:rPr lang="fr-FR" sz="2400" kern="0" spc="-225"/>
              <a:t> </a:t>
            </a:r>
            <a:r>
              <a:rPr lang="fr-FR" sz="2400" kern="0" spc="-90"/>
              <a:t>Maela</a:t>
            </a:r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777225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4650" y="1511297"/>
            <a:ext cx="1998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5" dirty="0">
                <a:latin typeface="Arial"/>
                <a:cs typeface="Arial"/>
              </a:rPr>
              <a:t>Coté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Praticien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501375" y="2741355"/>
            <a:ext cx="1633015" cy="2250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946" y="2746888"/>
            <a:ext cx="4837415" cy="21258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43463" y="1542186"/>
            <a:ext cx="2138958" cy="962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19DFF353-5123-3F46-A046-6AB01C20C701}"/>
              </a:ext>
            </a:extLst>
          </p:cNvPr>
          <p:cNvSpPr txBox="1">
            <a:spLocks/>
          </p:cNvSpPr>
          <p:nvPr/>
        </p:nvSpPr>
        <p:spPr>
          <a:xfrm>
            <a:off x="1373709" y="458737"/>
            <a:ext cx="42273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75C9C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2400" kern="0" spc="-95"/>
              <a:t>3. </a:t>
            </a:r>
            <a:r>
              <a:rPr lang="fr-FR" sz="2400" kern="0" spc="-135"/>
              <a:t>Suivi </a:t>
            </a:r>
            <a:r>
              <a:rPr lang="fr-FR" sz="2400" kern="0" spc="-190"/>
              <a:t>à </a:t>
            </a:r>
            <a:r>
              <a:rPr lang="fr-FR" sz="2400" kern="0" spc="-65"/>
              <a:t>domicile </a:t>
            </a:r>
            <a:r>
              <a:rPr lang="fr-FR" sz="2400" kern="0" spc="-175"/>
              <a:t>avec</a:t>
            </a:r>
            <a:r>
              <a:rPr lang="fr-FR" sz="2400" kern="0" spc="-225"/>
              <a:t> </a:t>
            </a:r>
            <a:r>
              <a:rPr lang="fr-FR" sz="2400" kern="0" spc="-90"/>
              <a:t>Maela</a:t>
            </a:r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1208589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4650" y="1511297"/>
            <a:ext cx="1998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5" dirty="0">
                <a:latin typeface="Arial"/>
                <a:cs typeface="Arial"/>
              </a:rPr>
              <a:t>Coté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Praticien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501312" y="2741355"/>
            <a:ext cx="3030897" cy="2250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946" y="2746888"/>
            <a:ext cx="4837415" cy="21258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43463" y="1542186"/>
            <a:ext cx="2138958" cy="962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25D3EE1-EA2F-AF49-BCBD-75DA97BEE394}"/>
              </a:ext>
            </a:extLst>
          </p:cNvPr>
          <p:cNvSpPr txBox="1">
            <a:spLocks/>
          </p:cNvSpPr>
          <p:nvPr/>
        </p:nvSpPr>
        <p:spPr>
          <a:xfrm>
            <a:off x="1373709" y="458737"/>
            <a:ext cx="42273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75C9C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2400" kern="0" spc="-95"/>
              <a:t>3. </a:t>
            </a:r>
            <a:r>
              <a:rPr lang="fr-FR" sz="2400" kern="0" spc="-135"/>
              <a:t>Suivi </a:t>
            </a:r>
            <a:r>
              <a:rPr lang="fr-FR" sz="2400" kern="0" spc="-190"/>
              <a:t>à </a:t>
            </a:r>
            <a:r>
              <a:rPr lang="fr-FR" sz="2400" kern="0" spc="-65"/>
              <a:t>domicile </a:t>
            </a:r>
            <a:r>
              <a:rPr lang="fr-FR" sz="2400" kern="0" spc="-175"/>
              <a:t>avec</a:t>
            </a:r>
            <a:r>
              <a:rPr lang="fr-FR" sz="2400" kern="0" spc="-225"/>
              <a:t> </a:t>
            </a:r>
            <a:r>
              <a:rPr lang="fr-FR" sz="2400" kern="0" spc="-90"/>
              <a:t>Maela</a:t>
            </a:r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319604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4650" y="1511297"/>
            <a:ext cx="1998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5" dirty="0">
                <a:latin typeface="Arial"/>
                <a:cs typeface="Arial"/>
              </a:rPr>
              <a:t>Coté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Praticien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501281" y="2741355"/>
            <a:ext cx="4537407" cy="2250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946" y="2746888"/>
            <a:ext cx="4837415" cy="21258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43463" y="1542186"/>
            <a:ext cx="2138958" cy="962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0B64514-1BB7-CC47-8F19-9D1267EA6B45}"/>
              </a:ext>
            </a:extLst>
          </p:cNvPr>
          <p:cNvSpPr txBox="1">
            <a:spLocks/>
          </p:cNvSpPr>
          <p:nvPr/>
        </p:nvSpPr>
        <p:spPr>
          <a:xfrm>
            <a:off x="1373709" y="458737"/>
            <a:ext cx="42273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75C9C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2400" kern="0" spc="-95"/>
              <a:t>3. </a:t>
            </a:r>
            <a:r>
              <a:rPr lang="fr-FR" sz="2400" kern="0" spc="-135"/>
              <a:t>Suivi </a:t>
            </a:r>
            <a:r>
              <a:rPr lang="fr-FR" sz="2400" kern="0" spc="-190"/>
              <a:t>à </a:t>
            </a:r>
            <a:r>
              <a:rPr lang="fr-FR" sz="2400" kern="0" spc="-65"/>
              <a:t>domicile </a:t>
            </a:r>
            <a:r>
              <a:rPr lang="fr-FR" sz="2400" kern="0" spc="-175"/>
              <a:t>avec</a:t>
            </a:r>
            <a:r>
              <a:rPr lang="fr-FR" sz="2400" kern="0" spc="-225"/>
              <a:t> </a:t>
            </a:r>
            <a:r>
              <a:rPr lang="fr-FR" sz="2400" kern="0" spc="-90"/>
              <a:t>Maela</a:t>
            </a:r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905183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808" y="1926235"/>
            <a:ext cx="7703982" cy="43678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05" dirty="0">
                <a:latin typeface="Arial"/>
                <a:cs typeface="Arial"/>
              </a:rPr>
              <a:t>Consultations </a:t>
            </a:r>
            <a:r>
              <a:rPr sz="2400" spc="-114" dirty="0">
                <a:latin typeface="Arial"/>
                <a:cs typeface="Arial"/>
              </a:rPr>
              <a:t>Non </a:t>
            </a:r>
            <a:r>
              <a:rPr sz="2400" spc="-145" dirty="0">
                <a:latin typeface="Arial"/>
                <a:cs typeface="Arial"/>
              </a:rPr>
              <a:t>Programmées </a:t>
            </a:r>
            <a:r>
              <a:rPr sz="2400" spc="-25" dirty="0">
                <a:latin typeface="Arial"/>
                <a:cs typeface="Arial"/>
              </a:rPr>
              <a:t>: </a:t>
            </a:r>
            <a:r>
              <a:rPr sz="2400" spc="-105" dirty="0">
                <a:latin typeface="Arial"/>
                <a:cs typeface="Arial"/>
              </a:rPr>
              <a:t>(20</a:t>
            </a:r>
            <a:r>
              <a:rPr sz="2400" spc="-345" dirty="0">
                <a:latin typeface="Arial"/>
                <a:cs typeface="Arial"/>
              </a:rPr>
              <a:t> </a:t>
            </a:r>
            <a:r>
              <a:rPr sz="2400" spc="-245" dirty="0">
                <a:latin typeface="Arial"/>
                <a:cs typeface="Arial"/>
              </a:rPr>
              <a:t>%)</a:t>
            </a:r>
            <a:endParaRPr sz="255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buChar char="•"/>
              <a:tabLst>
                <a:tab pos="697865" algn="l"/>
                <a:tab pos="698500" algn="l"/>
              </a:tabLst>
            </a:pP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10 </a:t>
            </a:r>
            <a:r>
              <a:rPr sz="2000" spc="-2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: </a:t>
            </a:r>
            <a:r>
              <a:rPr sz="2000" spc="-7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Douleur </a:t>
            </a:r>
            <a:r>
              <a:rPr sz="2000" spc="-11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Fièvre </a:t>
            </a:r>
            <a:r>
              <a:rPr sz="2000" spc="-35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CRP </a:t>
            </a:r>
            <a:r>
              <a:rPr sz="2000" spc="-17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&gt; </a:t>
            </a: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135 </a:t>
            </a:r>
            <a:r>
              <a:rPr sz="2000" spc="-2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: </a:t>
            </a:r>
            <a:r>
              <a:rPr sz="2000" spc="-8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(9</a:t>
            </a:r>
            <a:r>
              <a:rPr sz="2000" spc="-275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TDM)</a:t>
            </a:r>
            <a:endParaRPr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50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7 </a:t>
            </a:r>
            <a:r>
              <a:rPr sz="2000" spc="-2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: </a:t>
            </a:r>
            <a:r>
              <a:rPr sz="2000" spc="-11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Plaie </a:t>
            </a:r>
            <a:r>
              <a:rPr sz="2000" spc="-75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(désunion, hématome,</a:t>
            </a:r>
            <a:r>
              <a:rPr sz="2000" spc="-21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abcès)</a:t>
            </a:r>
            <a:endParaRPr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2 </a:t>
            </a:r>
            <a:r>
              <a:rPr sz="2000" spc="-2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: </a:t>
            </a:r>
            <a:r>
              <a:rPr sz="2000" spc="-6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Eruption</a:t>
            </a:r>
            <a:r>
              <a:rPr sz="2000" spc="-225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cutanée</a:t>
            </a:r>
            <a:endParaRPr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1 </a:t>
            </a:r>
            <a:r>
              <a:rPr sz="2000" spc="-2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:</a:t>
            </a:r>
            <a:r>
              <a:rPr sz="2000" spc="-125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anxiété</a:t>
            </a:r>
            <a:endParaRPr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75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9 </a:t>
            </a:r>
            <a:r>
              <a:rPr sz="2000" spc="-55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patients </a:t>
            </a:r>
            <a:r>
              <a:rPr sz="2000" spc="-145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(6%) </a:t>
            </a:r>
            <a:r>
              <a:rPr sz="2000" spc="-28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CNP </a:t>
            </a:r>
            <a:r>
              <a:rPr sz="2000" dirty="0">
                <a:solidFill>
                  <a:schemeClr val="bg1">
                    <a:lumMod val="65000"/>
                  </a:schemeClr>
                </a:solidFill>
                <a:latin typeface="Wingdings"/>
                <a:cs typeface="Wingdings"/>
              </a:rPr>
              <a:t></a:t>
            </a:r>
            <a:r>
              <a:rPr sz="2000" spc="-185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25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Réadmission</a:t>
            </a:r>
            <a:endParaRPr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•"/>
            </a:pPr>
            <a:endParaRPr sz="29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400" spc="-13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Aucun </a:t>
            </a:r>
            <a:r>
              <a:rPr sz="2400" spc="-6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patients </a:t>
            </a:r>
            <a:r>
              <a:rPr sz="2400" spc="-12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admis </a:t>
            </a:r>
            <a:r>
              <a:rPr sz="2400" spc="-1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via </a:t>
            </a:r>
            <a:r>
              <a:rPr sz="2400" spc="-2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SAMU, </a:t>
            </a:r>
            <a:r>
              <a:rPr sz="2400" spc="-9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pompiers</a:t>
            </a:r>
            <a:r>
              <a:rPr sz="2400" spc="-2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..</a:t>
            </a:r>
            <a:endParaRPr lang="fr-FR" sz="2400" spc="-7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endParaRPr lang="fr-FR" sz="2400" spc="-7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lang="fr-FR" sz="2400" spc="-7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1 (0,3%) Patient USI 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endParaRPr lang="fr-FR" sz="2400" spc="-7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lang="fr-FR" sz="2400" spc="-7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Mortalité : 0</a:t>
            </a:r>
            <a:endParaRPr sz="24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541732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5" dirty="0"/>
              <a:t>4. </a:t>
            </a:r>
            <a:r>
              <a:rPr sz="2400" spc="-130" dirty="0"/>
              <a:t>Résultats </a:t>
            </a:r>
            <a:r>
              <a:rPr sz="2400" spc="-25" dirty="0"/>
              <a:t>: </a:t>
            </a:r>
            <a:r>
              <a:rPr lang="fr-FR" sz="2400" spc="-105" dirty="0"/>
              <a:t>Retour des patients ?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5197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707" y="458737"/>
            <a:ext cx="72898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2400" spc="-95" dirty="0"/>
              <a:t>Colectomie ambulatoire : </a:t>
            </a:r>
            <a:r>
              <a:rPr lang="fr-FR" sz="2400" spc="-95" dirty="0" err="1"/>
              <a:t>take</a:t>
            </a:r>
            <a:r>
              <a:rPr lang="fr-FR" sz="2400" spc="-95" dirty="0"/>
              <a:t> home messages</a:t>
            </a:r>
            <a:endParaRPr sz="2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4" name="object 4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04542" y="1700093"/>
            <a:ext cx="9035401" cy="2310888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9"/>
              </a:spcBef>
              <a:buChar char="•"/>
              <a:tabLst>
                <a:tab pos="241300" algn="l"/>
              </a:tabLst>
            </a:pPr>
            <a:r>
              <a:rPr lang="fr-FR" sz="2400" spc="-155" dirty="0">
                <a:latin typeface="Arial"/>
                <a:cs typeface="Arial"/>
              </a:rPr>
              <a:t>Chirurgie lourde : « challenge » en ambulatoire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241300" algn="l"/>
              </a:tabLst>
            </a:pPr>
            <a:r>
              <a:rPr lang="fr-FR" sz="2400" spc="-45" dirty="0">
                <a:latin typeface="Arial"/>
                <a:cs typeface="Arial"/>
              </a:rPr>
              <a:t>Equipe RAC / Organisation / Suivi à domicile 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lang="fr-FR" sz="2400" spc="-165" dirty="0">
                <a:latin typeface="Arial"/>
                <a:cs typeface="Arial"/>
              </a:rPr>
              <a:t>Faisable 40% des colectomies </a:t>
            </a: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lang="fr-FR" sz="2400" spc="-165" dirty="0">
                <a:latin typeface="Arial"/>
                <a:cs typeface="Arial"/>
              </a:rPr>
              <a:t>Peu diffusée (0,5%)  --&gt; Formations des équipes</a:t>
            </a: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lang="fr-FR" sz="2400" spc="-165" dirty="0">
                <a:latin typeface="Arial"/>
                <a:cs typeface="Arial"/>
              </a:rPr>
              <a:t>Satisfaction patient ++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72139" y="4119079"/>
            <a:ext cx="2610586" cy="2467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45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9953" y="1595667"/>
            <a:ext cx="8749990" cy="265790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41300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lang="fr-FR" sz="2800" spc="-114" dirty="0">
                <a:latin typeface="Arial"/>
                <a:cs typeface="Arial"/>
              </a:rPr>
              <a:t>Double expertise</a:t>
            </a:r>
          </a:p>
          <a:p>
            <a:pPr marR="5080" lvl="2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fr-FR" sz="2400" spc="-114" dirty="0">
                <a:latin typeface="Arial"/>
                <a:cs typeface="Arial"/>
              </a:rPr>
              <a:t>RAC 2006 (</a:t>
            </a:r>
            <a:r>
              <a:rPr lang="fr-FR" sz="2400" spc="-114" dirty="0" err="1">
                <a:latin typeface="Arial"/>
                <a:cs typeface="Arial"/>
              </a:rPr>
              <a:t>Fast</a:t>
            </a:r>
            <a:r>
              <a:rPr lang="fr-FR" sz="2400" spc="-114" dirty="0">
                <a:latin typeface="Arial"/>
                <a:cs typeface="Arial"/>
              </a:rPr>
              <a:t> </a:t>
            </a:r>
            <a:r>
              <a:rPr lang="fr-FR" sz="2400" spc="-114" dirty="0" err="1">
                <a:latin typeface="Arial"/>
                <a:cs typeface="Arial"/>
              </a:rPr>
              <a:t>Track</a:t>
            </a:r>
            <a:r>
              <a:rPr lang="fr-FR" sz="2400" spc="-114" dirty="0">
                <a:latin typeface="Arial"/>
                <a:cs typeface="Arial"/>
              </a:rPr>
              <a:t> </a:t>
            </a:r>
            <a:r>
              <a:rPr lang="fr-FR" sz="2400" spc="-114" dirty="0" err="1">
                <a:latin typeface="Arial"/>
                <a:cs typeface="Arial"/>
              </a:rPr>
              <a:t>Surgery</a:t>
            </a:r>
            <a:r>
              <a:rPr lang="fr-FR" sz="2400" spc="-114" dirty="0">
                <a:latin typeface="Arial"/>
                <a:cs typeface="Arial"/>
              </a:rPr>
              <a:t>)</a:t>
            </a:r>
          </a:p>
          <a:p>
            <a:pPr marR="5080" lvl="2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fr-FR" sz="2400" spc="-114" dirty="0">
                <a:latin typeface="Arial"/>
                <a:cs typeface="Arial"/>
              </a:rPr>
              <a:t>Ambulatoire :  Hernie inguinale, Cholécystectomie</a:t>
            </a:r>
          </a:p>
          <a:p>
            <a:pPr marR="5080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fr-FR" sz="2800" spc="-114" dirty="0">
                <a:latin typeface="Arial"/>
                <a:cs typeface="Arial"/>
              </a:rPr>
              <a:t>					</a:t>
            </a:r>
            <a:endParaRPr lang="fr-FR" sz="3050" spc="-105" dirty="0">
              <a:latin typeface="Arial"/>
              <a:cs typeface="Arial"/>
            </a:endParaRPr>
          </a:p>
          <a:p>
            <a:pPr marR="410209">
              <a:lnSpc>
                <a:spcPct val="124800"/>
              </a:lnSpc>
              <a:tabLst>
                <a:tab pos="241300" algn="l"/>
              </a:tabLst>
            </a:pPr>
            <a:endParaRPr lang="fr-FR" sz="3050" spc="-105" dirty="0">
              <a:latin typeface="Arial"/>
              <a:cs typeface="Arial"/>
            </a:endParaRPr>
          </a:p>
          <a:p>
            <a:pPr marL="241300" marR="410209" indent="-241300">
              <a:lnSpc>
                <a:spcPct val="124800"/>
              </a:lnSpc>
              <a:buChar char="•"/>
              <a:tabLst>
                <a:tab pos="241300" algn="l"/>
              </a:tabLst>
            </a:pPr>
            <a:endParaRPr lang="fr-FR" sz="3050" spc="-105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665636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160" dirty="0"/>
              <a:t>Méthode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0358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809" y="1519596"/>
            <a:ext cx="8902186" cy="4476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r>
              <a:rPr lang="fr-FR" sz="2000" spc="-114" dirty="0">
                <a:latin typeface="Arial"/>
                <a:cs typeface="Arial"/>
              </a:rPr>
              <a:t>Appendicite  								62% 		97			</a:t>
            </a: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fr-FR" sz="2000" spc="-114" dirty="0">
              <a:latin typeface="Arial"/>
              <a:cs typeface="Arial"/>
            </a:endParaRP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fr-FR" sz="2000" spc="-114" dirty="0">
              <a:latin typeface="Arial"/>
              <a:cs typeface="Arial"/>
            </a:endParaRP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fr-FR" sz="2000" spc="-114" dirty="0">
              <a:latin typeface="Arial"/>
              <a:cs typeface="Arial"/>
            </a:endParaRP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fr-FR" sz="2000" spc="-114" dirty="0">
              <a:latin typeface="Arial"/>
              <a:cs typeface="Arial"/>
            </a:endParaRP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r>
              <a:rPr lang="fr-FR" sz="2000" spc="-114" dirty="0" err="1">
                <a:latin typeface="Arial"/>
                <a:cs typeface="Arial"/>
              </a:rPr>
              <a:t>Sleeve</a:t>
            </a:r>
            <a:r>
              <a:rPr lang="fr-FR" sz="2000" spc="-114" dirty="0">
                <a:latin typeface="Arial"/>
                <a:cs typeface="Arial"/>
              </a:rPr>
              <a:t> Gastrectomie 			 			70% 		436			</a:t>
            </a: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fr-FR" sz="2000" spc="-114" dirty="0">
              <a:latin typeface="Arial"/>
              <a:cs typeface="Arial"/>
            </a:endParaRP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fr-FR" sz="2000" spc="-114" dirty="0">
              <a:latin typeface="Arial"/>
              <a:cs typeface="Arial"/>
            </a:endParaRP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fr-FR" sz="2000" spc="-114" dirty="0">
              <a:latin typeface="Arial"/>
              <a:cs typeface="Arial"/>
            </a:endParaRP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r>
              <a:rPr lang="fr-FR" sz="2000" spc="-114" dirty="0">
                <a:latin typeface="Arial"/>
                <a:cs typeface="Arial"/>
              </a:rPr>
              <a:t>By </a:t>
            </a:r>
            <a:r>
              <a:rPr lang="fr-FR" sz="2000" spc="-114" dirty="0" err="1">
                <a:latin typeface="Arial"/>
                <a:cs typeface="Arial"/>
              </a:rPr>
              <a:t>Pass</a:t>
            </a:r>
            <a:r>
              <a:rPr lang="fr-FR" sz="2000" spc="-114" dirty="0">
                <a:latin typeface="Arial"/>
                <a:cs typeface="Arial"/>
              </a:rPr>
              <a:t>									64% 		184			</a:t>
            </a: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fr-FR" sz="2000" spc="-114" dirty="0">
              <a:latin typeface="Arial"/>
              <a:cs typeface="Arial"/>
            </a:endParaRP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fr-FR" sz="2000" spc="-114" dirty="0">
              <a:latin typeface="Arial"/>
              <a:cs typeface="Arial"/>
            </a:endParaRP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fr-FR" sz="2000" spc="-114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800154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130" dirty="0"/>
              <a:t>Activité Ambulatoire Clinique de la Sauvegarde 2019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Image 9" descr="Une image contenant table&#10;&#10;Description générée automatiquement">
            <a:extLst>
              <a:ext uri="{FF2B5EF4-FFF2-40B4-BE49-F238E27FC236}">
                <a16:creationId xmlns:a16="http://schemas.microsoft.com/office/drawing/2014/main" id="{1EBD016C-73DA-BF4E-87B3-F1DFBE087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49" y="4058659"/>
            <a:ext cx="1117951" cy="11865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33E50C7-D721-B44C-8148-77BE2A5B6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46" y="1559397"/>
            <a:ext cx="1085986" cy="94176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E173A51-1F62-554C-9016-D496F835D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35" y="2631530"/>
            <a:ext cx="1263409" cy="11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0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2C304D7A-AFAB-8442-B427-7E3CE94C3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52623" y="4263097"/>
            <a:ext cx="1329577" cy="7055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80E0120-1913-1745-BC08-241024B56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72387" y="2976011"/>
            <a:ext cx="1329577" cy="70557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3003C03-62E6-D742-A82A-A1CBFB2D1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52623" y="1400545"/>
            <a:ext cx="1329577" cy="70557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59809" y="1519596"/>
            <a:ext cx="8902186" cy="4476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r>
              <a:rPr lang="fr-FR" sz="2000" spc="-114" dirty="0">
                <a:latin typeface="Arial"/>
                <a:cs typeface="Arial"/>
              </a:rPr>
              <a:t>Appendicite  								62% 		97			 4%</a:t>
            </a: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fr-FR" sz="2000" spc="-114" dirty="0">
              <a:latin typeface="Arial"/>
              <a:cs typeface="Arial"/>
            </a:endParaRP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fr-FR" sz="2000" spc="-114" dirty="0">
              <a:latin typeface="Arial"/>
              <a:cs typeface="Arial"/>
            </a:endParaRP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fr-FR" sz="2000" spc="-114" dirty="0">
              <a:latin typeface="Arial"/>
              <a:cs typeface="Arial"/>
            </a:endParaRP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fr-FR" sz="2000" spc="-114" dirty="0">
              <a:latin typeface="Arial"/>
              <a:cs typeface="Arial"/>
            </a:endParaRP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r>
              <a:rPr lang="fr-FR" sz="2000" spc="-114" dirty="0" err="1">
                <a:latin typeface="Arial"/>
                <a:cs typeface="Arial"/>
              </a:rPr>
              <a:t>Sleeve</a:t>
            </a:r>
            <a:r>
              <a:rPr lang="fr-FR" sz="2000" spc="-114" dirty="0">
                <a:latin typeface="Arial"/>
                <a:cs typeface="Arial"/>
              </a:rPr>
              <a:t> Gastrectomie 			 			70% 		436			2,4%</a:t>
            </a: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fr-FR" sz="2000" spc="-114" dirty="0">
              <a:latin typeface="Arial"/>
              <a:cs typeface="Arial"/>
            </a:endParaRP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fr-FR" sz="2000" spc="-114" dirty="0">
              <a:latin typeface="Arial"/>
              <a:cs typeface="Arial"/>
            </a:endParaRP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fr-FR" sz="2000" spc="-114" dirty="0">
              <a:latin typeface="Arial"/>
              <a:cs typeface="Arial"/>
            </a:endParaRP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r>
              <a:rPr lang="fr-FR" sz="2000" spc="-114" dirty="0">
                <a:latin typeface="Arial"/>
                <a:cs typeface="Arial"/>
              </a:rPr>
              <a:t>By </a:t>
            </a:r>
            <a:r>
              <a:rPr lang="fr-FR" sz="2000" spc="-114" dirty="0" err="1">
                <a:latin typeface="Arial"/>
                <a:cs typeface="Arial"/>
              </a:rPr>
              <a:t>Pass</a:t>
            </a:r>
            <a:r>
              <a:rPr lang="fr-FR" sz="2000" spc="-114" dirty="0">
                <a:latin typeface="Arial"/>
                <a:cs typeface="Arial"/>
              </a:rPr>
              <a:t>									64% 		184			1,4%</a:t>
            </a: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fr-FR" sz="2000" spc="-114" dirty="0">
              <a:latin typeface="Arial"/>
              <a:cs typeface="Arial"/>
            </a:endParaRP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fr-FR" sz="2000" spc="-114" dirty="0">
              <a:latin typeface="Arial"/>
              <a:cs typeface="Arial"/>
            </a:endParaRPr>
          </a:p>
          <a:p>
            <a:pPr marL="469900" lvl="1">
              <a:spcBef>
                <a:spcPts val="105"/>
              </a:spcBef>
              <a:tabLst>
                <a:tab pos="240665" algn="l"/>
                <a:tab pos="241300" algn="l"/>
              </a:tabLst>
            </a:pPr>
            <a:endParaRPr lang="fr-FR" sz="2000" spc="-114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800154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130" dirty="0"/>
              <a:t>Activité Ambulatoire Clinique de la Sauvegarde 2019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Image 9" descr="Une image contenant table&#10;&#10;Description générée automatiquement">
            <a:extLst>
              <a:ext uri="{FF2B5EF4-FFF2-40B4-BE49-F238E27FC236}">
                <a16:creationId xmlns:a16="http://schemas.microsoft.com/office/drawing/2014/main" id="{1EBD016C-73DA-BF4E-87B3-F1DFBE087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49" y="4058659"/>
            <a:ext cx="1117951" cy="11865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33E50C7-D721-B44C-8148-77BE2A5B6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46" y="1559397"/>
            <a:ext cx="1085986" cy="94176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E173A51-1F62-554C-9016-D496F835D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35" y="2631530"/>
            <a:ext cx="1263409" cy="11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2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69811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95" dirty="0"/>
              <a:t>5</a:t>
            </a:r>
            <a:r>
              <a:rPr sz="2400" spc="-95" dirty="0"/>
              <a:t>. </a:t>
            </a:r>
            <a:r>
              <a:rPr lang="fr-FR" sz="2400" spc="-130" dirty="0"/>
              <a:t>Activité Ambulatoire Clinique de la Sauvegarde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F1DAD94-4746-B843-91AE-428AA5736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36" y="1446644"/>
            <a:ext cx="9122280" cy="4126201"/>
          </a:xfrm>
          <a:prstGeom prst="rect">
            <a:avLst/>
          </a:prstGeom>
        </p:spPr>
      </p:pic>
      <p:pic>
        <p:nvPicPr>
          <p:cNvPr id="12" name="Image 11" descr="Une image contenant table, dessin&#10;&#10;Description générée automatiquement">
            <a:extLst>
              <a:ext uri="{FF2B5EF4-FFF2-40B4-BE49-F238E27FC236}">
                <a16:creationId xmlns:a16="http://schemas.microsoft.com/office/drawing/2014/main" id="{69C4D5BE-D5A3-2F46-86E8-75CEF5E0B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8" y="1423467"/>
            <a:ext cx="1534860" cy="4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7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Image 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931B3526-6C32-E348-9EBF-A168A83C8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99" y="1492624"/>
            <a:ext cx="8774765" cy="4102389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6F37D87B-9DF1-F04C-A0BE-B06AEDF70606}"/>
              </a:ext>
            </a:extLst>
          </p:cNvPr>
          <p:cNvSpPr/>
          <p:nvPr/>
        </p:nvSpPr>
        <p:spPr>
          <a:xfrm>
            <a:off x="5140333" y="2253343"/>
            <a:ext cx="1563819" cy="553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B32EAB7F-2E88-A541-ADAF-FE66F1AED3A9}"/>
              </a:ext>
            </a:extLst>
          </p:cNvPr>
          <p:cNvSpPr txBox="1">
            <a:spLocks/>
          </p:cNvSpPr>
          <p:nvPr/>
        </p:nvSpPr>
        <p:spPr>
          <a:xfrm>
            <a:off x="1373709" y="458737"/>
            <a:ext cx="78499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75C9C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2400" kern="0" spc="-95" dirty="0"/>
              <a:t>5. </a:t>
            </a:r>
            <a:r>
              <a:rPr lang="fr-FR" sz="2400" kern="0" spc="-130" dirty="0"/>
              <a:t>Activité Ambulatoire Clinique de la Sauvegarde 2019</a:t>
            </a:r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72772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9953" y="1595667"/>
            <a:ext cx="8749990" cy="381206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41300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lang="fr-FR" sz="2800" spc="-114" dirty="0">
                <a:latin typeface="Arial"/>
                <a:cs typeface="Arial"/>
              </a:rPr>
              <a:t>Double expertise</a:t>
            </a:r>
          </a:p>
          <a:p>
            <a:pPr marR="5080" lvl="2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fr-FR" sz="2400" spc="-114" dirty="0">
                <a:latin typeface="Arial"/>
                <a:cs typeface="Arial"/>
              </a:rPr>
              <a:t>RAC 2006 (</a:t>
            </a:r>
            <a:r>
              <a:rPr lang="fr-FR" sz="2400" spc="-114" dirty="0" err="1">
                <a:latin typeface="Arial"/>
                <a:cs typeface="Arial"/>
              </a:rPr>
              <a:t>Fast</a:t>
            </a:r>
            <a:r>
              <a:rPr lang="fr-FR" sz="2400" spc="-114" dirty="0">
                <a:latin typeface="Arial"/>
                <a:cs typeface="Arial"/>
              </a:rPr>
              <a:t> </a:t>
            </a:r>
            <a:r>
              <a:rPr lang="fr-FR" sz="2400" spc="-114" dirty="0" err="1">
                <a:latin typeface="Arial"/>
                <a:cs typeface="Arial"/>
              </a:rPr>
              <a:t>Track</a:t>
            </a:r>
            <a:r>
              <a:rPr lang="fr-FR" sz="2400" spc="-114" dirty="0">
                <a:latin typeface="Arial"/>
                <a:cs typeface="Arial"/>
              </a:rPr>
              <a:t> </a:t>
            </a:r>
            <a:r>
              <a:rPr lang="fr-FR" sz="2400" spc="-114" dirty="0" err="1">
                <a:latin typeface="Arial"/>
                <a:cs typeface="Arial"/>
              </a:rPr>
              <a:t>Surgery</a:t>
            </a:r>
            <a:r>
              <a:rPr lang="fr-FR" sz="2400" spc="-114" dirty="0">
                <a:latin typeface="Arial"/>
                <a:cs typeface="Arial"/>
              </a:rPr>
              <a:t>)</a:t>
            </a:r>
          </a:p>
          <a:p>
            <a:pPr marR="5080" lvl="2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fr-FR" sz="2400" spc="-114" dirty="0">
                <a:latin typeface="Arial"/>
                <a:cs typeface="Arial"/>
              </a:rPr>
              <a:t>Ambulatoire :  Hernie inguinale, Cholécystectomie</a:t>
            </a:r>
          </a:p>
          <a:p>
            <a:pPr marR="5080" lvl="2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endParaRPr lang="fr-FR" sz="2400" spc="-114" dirty="0">
              <a:latin typeface="Arial"/>
              <a:cs typeface="Arial"/>
            </a:endParaRPr>
          </a:p>
          <a:p>
            <a:pPr marL="342900" marR="5080" indent="-342900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fr-FR" sz="2400" spc="-114" dirty="0">
                <a:latin typeface="Arial"/>
                <a:cs typeface="Arial"/>
              </a:rPr>
              <a:t>Réduction progressive DMS</a:t>
            </a:r>
          </a:p>
          <a:p>
            <a:pPr marR="5080" lvl="2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fr-FR" sz="2400" spc="-114" dirty="0">
                <a:latin typeface="Arial"/>
                <a:cs typeface="Arial"/>
                <a:sym typeface="Wingdings" pitchFamily="2" charset="2"/>
              </a:rPr>
              <a:t> 1</a:t>
            </a:r>
            <a:r>
              <a:rPr lang="fr-FR" sz="2400" spc="-114" baseline="30000" dirty="0">
                <a:latin typeface="Arial"/>
                <a:cs typeface="Arial"/>
                <a:sym typeface="Wingdings" pitchFamily="2" charset="2"/>
              </a:rPr>
              <a:t>ère</a:t>
            </a:r>
            <a:r>
              <a:rPr lang="fr-FR" sz="2400" spc="-114" dirty="0">
                <a:latin typeface="Arial"/>
                <a:cs typeface="Arial"/>
                <a:sym typeface="Wingdings" pitchFamily="2" charset="2"/>
              </a:rPr>
              <a:t> Colectomie ambulatoire 2013 </a:t>
            </a:r>
            <a:endParaRPr lang="fr-FR" sz="2400" spc="-114" dirty="0">
              <a:latin typeface="Arial"/>
              <a:cs typeface="Arial"/>
            </a:endParaRPr>
          </a:p>
          <a:p>
            <a:pPr marR="5080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fr-FR" sz="2800" spc="-114" dirty="0">
                <a:latin typeface="Arial"/>
                <a:cs typeface="Arial"/>
              </a:rPr>
              <a:t>					</a:t>
            </a:r>
            <a:endParaRPr lang="fr-FR" sz="3050" spc="-105" dirty="0">
              <a:latin typeface="Arial"/>
              <a:cs typeface="Arial"/>
            </a:endParaRPr>
          </a:p>
          <a:p>
            <a:pPr marR="410209">
              <a:lnSpc>
                <a:spcPct val="124800"/>
              </a:lnSpc>
              <a:tabLst>
                <a:tab pos="241300" algn="l"/>
              </a:tabLst>
            </a:pPr>
            <a:endParaRPr lang="fr-FR" sz="3050" spc="-105" dirty="0">
              <a:latin typeface="Arial"/>
              <a:cs typeface="Arial"/>
            </a:endParaRPr>
          </a:p>
          <a:p>
            <a:pPr marL="241300" marR="410209" indent="-241300">
              <a:lnSpc>
                <a:spcPct val="124800"/>
              </a:lnSpc>
              <a:buChar char="•"/>
              <a:tabLst>
                <a:tab pos="241300" algn="l"/>
              </a:tabLst>
            </a:pPr>
            <a:endParaRPr lang="fr-FR" sz="3050" spc="-105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3709" y="458737"/>
            <a:ext cx="665636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160" dirty="0"/>
              <a:t>Méthode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882553" y="1042876"/>
            <a:ext cx="8016023" cy="148110"/>
            <a:chOff x="774073" y="1149095"/>
            <a:chExt cx="7030720" cy="163195"/>
          </a:xfrm>
        </p:grpSpPr>
        <p:sp>
          <p:nvSpPr>
            <p:cNvPr id="5" name="object 5"/>
            <p:cNvSpPr/>
            <p:nvPr/>
          </p:nvSpPr>
          <p:spPr>
            <a:xfrm>
              <a:off x="774073" y="1214627"/>
              <a:ext cx="7024370" cy="33655"/>
            </a:xfrm>
            <a:custGeom>
              <a:avLst/>
              <a:gdLst/>
              <a:ahLst/>
              <a:cxnLst/>
              <a:rect l="l" t="t" r="r" b="b"/>
              <a:pathLst>
                <a:path w="7024370" h="33655">
                  <a:moveTo>
                    <a:pt x="7024112" y="33527"/>
                  </a:moveTo>
                  <a:lnTo>
                    <a:pt x="7024112" y="15239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24112" y="33527"/>
                  </a:lnTo>
                  <a:close/>
                </a:path>
              </a:pathLst>
            </a:custGeom>
            <a:solidFill>
              <a:srgbClr val="75C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73" y="1280159"/>
              <a:ext cx="7015480" cy="32384"/>
            </a:xfrm>
            <a:custGeom>
              <a:avLst/>
              <a:gdLst/>
              <a:ahLst/>
              <a:cxnLst/>
              <a:rect l="l" t="t" r="r" b="b"/>
              <a:pathLst>
                <a:path w="7015480" h="32384">
                  <a:moveTo>
                    <a:pt x="7014968" y="32003"/>
                  </a:moveTo>
                  <a:lnTo>
                    <a:pt x="7014968" y="12191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7014968" y="32003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265" y="1149095"/>
              <a:ext cx="7018020" cy="27940"/>
            </a:xfrm>
            <a:custGeom>
              <a:avLst/>
              <a:gdLst/>
              <a:ahLst/>
              <a:cxnLst/>
              <a:rect l="l" t="t" r="r" b="b"/>
              <a:pathLst>
                <a:path w="7018020" h="27940">
                  <a:moveTo>
                    <a:pt x="7018016" y="27431"/>
                  </a:moveTo>
                  <a:lnTo>
                    <a:pt x="7018016" y="7619"/>
                  </a:lnTo>
                  <a:lnTo>
                    <a:pt x="0" y="0"/>
                  </a:lnTo>
                  <a:lnTo>
                    <a:pt x="0" y="18287"/>
                  </a:lnTo>
                  <a:lnTo>
                    <a:pt x="7018016" y="274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71544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</TotalTime>
  <Words>1496</Words>
  <Application>Microsoft Office PowerPoint</Application>
  <PresentationFormat>Grand écran</PresentationFormat>
  <Paragraphs>400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4" baseType="lpstr">
      <vt:lpstr>Arial</vt:lpstr>
      <vt:lpstr>Calibri</vt:lpstr>
      <vt:lpstr>Times New Roman</vt:lpstr>
      <vt:lpstr>Trebuchet MS</vt:lpstr>
      <vt:lpstr>Wingdings</vt:lpstr>
      <vt:lpstr>Wingdings 3</vt:lpstr>
      <vt:lpstr>Facette</vt:lpstr>
      <vt:lpstr>Colectomie en ambulatoire</vt:lpstr>
      <vt:lpstr>Colectomie en ambulatoire</vt:lpstr>
      <vt:lpstr>Quelle chirurgie ?</vt:lpstr>
      <vt:lpstr>Méthode</vt:lpstr>
      <vt:lpstr>Activité Ambulatoire Clinique de la Sauvegarde 2019</vt:lpstr>
      <vt:lpstr>Activité Ambulatoire Clinique de la Sauvegarde 2019</vt:lpstr>
      <vt:lpstr>5. Activité Ambulatoire Clinique de la Sauvegarde</vt:lpstr>
      <vt:lpstr>Présentation PowerPoint</vt:lpstr>
      <vt:lpstr>Méthode</vt:lpstr>
      <vt:lpstr>Méthode</vt:lpstr>
      <vt:lpstr>Méthode</vt:lpstr>
      <vt:lpstr>Méthode</vt:lpstr>
      <vt:lpstr>Méthode</vt:lpstr>
      <vt:lpstr>Méthode</vt:lpstr>
      <vt:lpstr>Complications après colectomie</vt:lpstr>
      <vt:lpstr>Analyse des complications après colectomie</vt:lpstr>
      <vt:lpstr>Analyse des complications après colectomie</vt:lpstr>
      <vt:lpstr>Analyse des complications après colectomie</vt:lpstr>
      <vt:lpstr>Analyse des complications après colectomie</vt:lpstr>
      <vt:lpstr>Résultats Série prospective : B Gignoux / P Chasserant</vt:lpstr>
      <vt:lpstr>Résultats Série prospective : B Gignoux / P Chasserant</vt:lpstr>
      <vt:lpstr>Résultats Série prospective : B Gignoux / P Chasserant</vt:lpstr>
      <vt:lpstr>Quels Bénéfices ?</vt:lpstr>
      <vt:lpstr>Les Freins rencontrés ?</vt:lpstr>
      <vt:lpstr>Les Solutions ?</vt:lpstr>
      <vt:lpstr>2. Cahier des charges du suivi</vt:lpstr>
      <vt:lpstr>3. Suivi à domicile après colectomie</vt:lpstr>
      <vt:lpstr>3. Suivi à domicile après colectomie</vt:lpstr>
      <vt:lpstr>3. Suivi à domicile après colectomie</vt:lpstr>
      <vt:lpstr>3. Suivi à domicile avec Maela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4. Résultats : Retour des patients ?</vt:lpstr>
      <vt:lpstr>Colectomie ambulatoire : take home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Fanny Devisme</cp:lastModifiedBy>
  <cp:revision>71</cp:revision>
  <dcterms:created xsi:type="dcterms:W3CDTF">2019-05-22T09:39:52Z</dcterms:created>
  <dcterms:modified xsi:type="dcterms:W3CDTF">2021-01-21T15:59:39Z</dcterms:modified>
</cp:coreProperties>
</file>