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3" r:id="rId20"/>
    <p:sldId id="28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97B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175A0BA-8495-42D5-A5C5-18ED5B5ED0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A05678-AABC-4DFC-9375-E22717F320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88BD3-4FC6-4947-972D-2E4B0E5867B5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B1822E-7AF5-4664-9510-042DD6F605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DD3124-E4DB-47A6-BAD2-3CA75375C3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719B9-B80F-4299-B67F-9F69F51FE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25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4FD14-480E-4F47-964D-FC66814D943A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4B055-8216-4AD2-AA77-28C1B33D67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749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98AD5-FF1F-4730-B0EE-C44F10E45508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331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prise en charge du rachis cervical dans ces conditions reste </a:t>
            </a:r>
            <a:r>
              <a:rPr lang="fr-FR" dirty="0" err="1"/>
              <a:t>debattue</a:t>
            </a:r>
            <a:r>
              <a:rPr lang="fr-FR" dirty="0"/>
              <a:t> en raison de la crainte de l’</a:t>
            </a:r>
            <a:r>
              <a:rPr lang="fr-FR" dirty="0" err="1"/>
              <a:t>hematome</a:t>
            </a:r>
            <a:r>
              <a:rPr lang="fr-FR" dirty="0"/>
              <a:t> suffocant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32D63-2F92-4D53-90BD-62DBD80E475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74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77FB7C4-87B1-458F-879F-3B59A16A35D2}"/>
              </a:ext>
            </a:extLst>
          </p:cNvPr>
          <p:cNvSpPr/>
          <p:nvPr userDrawn="1"/>
        </p:nvSpPr>
        <p:spPr>
          <a:xfrm>
            <a:off x="2530763" y="3592945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5A1822-3559-4EE5-B21D-F9533DC6D151}"/>
              </a:ext>
            </a:extLst>
          </p:cNvPr>
          <p:cNvSpPr/>
          <p:nvPr userDrawn="1"/>
        </p:nvSpPr>
        <p:spPr>
          <a:xfrm>
            <a:off x="2024487" y="3343564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4487" y="3343564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4487" y="4627444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Auteur</a:t>
            </a:r>
            <a:endParaRPr lang="en-US" dirty="0"/>
          </a:p>
        </p:txBody>
      </p:sp>
      <p:sp>
        <p:nvSpPr>
          <p:cNvPr id="33" name="Triangle rectangle 32">
            <a:extLst>
              <a:ext uri="{FF2B5EF4-FFF2-40B4-BE49-F238E27FC236}">
                <a16:creationId xmlns:a16="http://schemas.microsoft.com/office/drawing/2014/main" id="{8D3A9162-B5DD-479A-8600-31B22FB0009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riangle rectangle 34">
            <a:extLst>
              <a:ext uri="{FF2B5EF4-FFF2-40B4-BE49-F238E27FC236}">
                <a16:creationId xmlns:a16="http://schemas.microsoft.com/office/drawing/2014/main" id="{9A9E70BE-0834-4486-8E79-A5FDB8BA7E53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B316416-FF92-43B9-8EEA-94163782D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7188" y="6290569"/>
            <a:ext cx="772142" cy="534379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B7B62E1-67DC-45F0-B1A5-7D6151113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A4D178C3-8282-442C-87D7-BDDB4BD3B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21/01/2021 – 17h30 – 19h30</a:t>
            </a:r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95AF2615-8395-454D-A435-EF9C9869E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Les chirurgies majeures en ambulatoire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21A051B-505D-4E82-8BBF-5E4752AAEE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8594" y="173617"/>
            <a:ext cx="6237712" cy="311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4463624B-CAB6-4859-A5F3-472383E30C63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F0A63C-0941-41DC-9BC5-9F60FF988AB9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03B5880-863D-48A2-B7E2-65A0CE41C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894AA18-6ADD-4A81-9434-F81173203F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21/01/2021 – 17h30 – 19h30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652F1E8-FCA4-46FF-9455-33CF2218C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Les chirurgies majeures en ambulatoire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6472E27A-D85D-48EF-9C6E-63506527A80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E1823107-3B5D-4854-A2F2-D3A4B940B08A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3C31A72-EC25-4F44-8D6D-0F8110DCEB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B18B852-9CCA-471F-AE7B-A64042233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21/01/2021 – 17h30 – 19h30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D25856B-BAB2-4874-8A48-9CC53B0A2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Les chirurgies majeures en ambulatoire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30" name="Triangle rectangle 29">
            <a:extLst>
              <a:ext uri="{FF2B5EF4-FFF2-40B4-BE49-F238E27FC236}">
                <a16:creationId xmlns:a16="http://schemas.microsoft.com/office/drawing/2014/main" id="{DFE1BCAB-04CE-4D4E-A04C-215BE3493454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iangle rectangle 30">
            <a:extLst>
              <a:ext uri="{FF2B5EF4-FFF2-40B4-BE49-F238E27FC236}">
                <a16:creationId xmlns:a16="http://schemas.microsoft.com/office/drawing/2014/main" id="{28B7674D-4864-46CE-9CEB-AF441644ACFB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9FC23B7-B749-4120-8E15-DE2BB2E77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B65B6D0-23A9-47B2-A768-A39BEB29A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21/01/2021 – 17h30 – 19h30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8DC2FBC-54EE-4BFF-A7E0-FFBF0A97F3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Les chirurgies majeures en ambulatoire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EFD0-D6E5-4159-9847-7585D419B4FF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F8C1-0C0C-4F78-8C50-ED6B0BDFF3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0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53B7EB3-4487-4955-918A-2ECDF7280FE5}"/>
              </a:ext>
            </a:extLst>
          </p:cNvPr>
          <p:cNvSpPr/>
          <p:nvPr userDrawn="1"/>
        </p:nvSpPr>
        <p:spPr>
          <a:xfrm>
            <a:off x="2530763" y="2863273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CAAF99-75BA-411F-B93D-20F69324579C}"/>
              </a:ext>
            </a:extLst>
          </p:cNvPr>
          <p:cNvSpPr/>
          <p:nvPr userDrawn="1"/>
        </p:nvSpPr>
        <p:spPr>
          <a:xfrm>
            <a:off x="2024487" y="2613892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C595613-1A42-44EF-AF32-7D764C986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4487" y="2613892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D2F12090-0304-4101-9050-33D9762C4F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4487" y="3897772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50" name="Triangle rectangle 49">
            <a:extLst>
              <a:ext uri="{FF2B5EF4-FFF2-40B4-BE49-F238E27FC236}">
                <a16:creationId xmlns:a16="http://schemas.microsoft.com/office/drawing/2014/main" id="{F8421E75-C03A-4490-84C5-022335C91B70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Triangle rectangle 50">
            <a:extLst>
              <a:ext uri="{FF2B5EF4-FFF2-40B4-BE49-F238E27FC236}">
                <a16:creationId xmlns:a16="http://schemas.microsoft.com/office/drawing/2014/main" id="{A0D1A316-C248-471A-B884-9176B904AB82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BA46B90-5B15-420E-85C3-52E91F254B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7188" y="6290569"/>
            <a:ext cx="772142" cy="534379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8057C7C-075F-48C5-AE37-ABFB20BC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FBBC026-D41C-406A-97AF-4DD15783B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21/01/2021 – 17h30 – 19h30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A86CAD0-79AE-4909-9B50-D9DE21CBC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Les chirurgies majeures en ambulatoire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7" name="Triangle rectangle 16">
            <a:extLst>
              <a:ext uri="{FF2B5EF4-FFF2-40B4-BE49-F238E27FC236}">
                <a16:creationId xmlns:a16="http://schemas.microsoft.com/office/drawing/2014/main" id="{A2EA5685-06B6-4C0F-BCE1-F7BC48D35D99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rectangle 17">
            <a:extLst>
              <a:ext uri="{FF2B5EF4-FFF2-40B4-BE49-F238E27FC236}">
                <a16:creationId xmlns:a16="http://schemas.microsoft.com/office/drawing/2014/main" id="{E0C14684-3D72-4E3B-B265-097A6F938BB2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30E5607-3026-4F14-9E4E-5F2CDC2A4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36118D6-7B8C-46F7-ADB1-356EF26B6A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21/01/2021 – 17h30 – 19h30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D55F09F-AAA1-4280-82F2-4A382DE77D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Les chirurgies majeures en ambulatoire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CBAE7FC9-F0DC-4689-9DCA-4F60D5C56C74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55C3F1E3-EA21-49CF-B92A-EE059376FE90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0102F05-5532-4B91-8A3C-7ADA2FD6F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B32101-306D-41FA-9BE2-8038B1E87E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21/01/2021 – 17h30 – 19h30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854C5A5-7CE3-4E41-B8C1-43BDF8B82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Les chirurgies majeures en ambulatoire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5" name="Triangle rectangle 14">
            <a:extLst>
              <a:ext uri="{FF2B5EF4-FFF2-40B4-BE49-F238E27FC236}">
                <a16:creationId xmlns:a16="http://schemas.microsoft.com/office/drawing/2014/main" id="{E094352F-D0EC-4FF0-ACA3-C607AC00D5A2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rectangle 15">
            <a:extLst>
              <a:ext uri="{FF2B5EF4-FFF2-40B4-BE49-F238E27FC236}">
                <a16:creationId xmlns:a16="http://schemas.microsoft.com/office/drawing/2014/main" id="{18B8481E-E99F-4244-A220-CDBB463D8EC7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1F61880-88FA-458E-9AED-C1D9C37D0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D72CEF04-013E-4CC9-BE6D-38F1D6B11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21/01/2021 – 17h30 – 19h30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67B8821-878F-4D87-BD61-7F6C0AA2B2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Les chirurgies majeures en ambulatoire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5" name="Triangle rectangle 24">
            <a:extLst>
              <a:ext uri="{FF2B5EF4-FFF2-40B4-BE49-F238E27FC236}">
                <a16:creationId xmlns:a16="http://schemas.microsoft.com/office/drawing/2014/main" id="{43FDA7E1-6421-4390-9F28-730397FC7297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C652D044-4D73-49B0-A072-009B65842B7E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C4B0DB5-2CA0-47A0-BD62-CAA0DF117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21314D8-D7B2-4002-A47C-10D5DCB1C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21/01/2021 – 17h30 – 19h30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3805200-D06F-4653-AEA6-5A9AC04DE5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Les chirurgies majeures en ambulatoire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91DF81-EE49-433A-B148-2DF48AB88272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rectangle 20">
            <a:extLst>
              <a:ext uri="{FF2B5EF4-FFF2-40B4-BE49-F238E27FC236}">
                <a16:creationId xmlns:a16="http://schemas.microsoft.com/office/drawing/2014/main" id="{6B6AF4AE-F394-43BF-A09F-EDC9010E72E1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2C6893B-2AEB-4825-90E7-39607973C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ACA486E-613B-4A44-8723-05C21DA42F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21/01/2021 – 17h30 – 19h30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2EC32E5-843D-4F75-970A-EEC3663E55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Les chirurgies majeures en ambulatoire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855C2331-35AD-4B1E-84FA-6DCF1E277806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riangle rectangle 26">
            <a:extLst>
              <a:ext uri="{FF2B5EF4-FFF2-40B4-BE49-F238E27FC236}">
                <a16:creationId xmlns:a16="http://schemas.microsoft.com/office/drawing/2014/main" id="{EDFD58A6-013B-470B-93D0-4D0E46837069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2D75A86-5AA3-477E-9542-0169E7872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3A9049F-8174-4359-9355-85FFF1F0E3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21/01/2021 – 17h30 – 19h30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EACAD3E-D5E0-44F9-A169-C537BE991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Les chirurgies majeures en ambulatoire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F2782EC0-EF39-4AB1-A2D4-C63D0F009FF8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4F375CD5-1927-4959-8A1C-23308447A8AD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AC7151D-1216-4228-840D-0E01F5897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46B56DE-EB73-4C91-9E1F-A1328DB4F3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21/01/2021 – 17h30 – 19h30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5196A63-FC1C-4CE8-A0D7-871BCE2F4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Les chirurgies majeures en ambulatoire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A421867-6BE7-4786-A8FB-EC10970D90E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737188" y="6290569"/>
            <a:ext cx="772142" cy="534379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75E97BB-523B-475C-B2DF-9C1258CF8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00A9D07-B83F-4190-ACAD-E158CD1E63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21/01/2021 – 17h30 – 19h30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6EB85E1-6D0C-4103-A198-D5D560BC06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Les chirurgies majeures en ambulatoire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49" r:id="rId2"/>
    <p:sldLayoutId id="2147483665" r:id="rId3"/>
    <p:sldLayoutId id="2147483651" r:id="rId4"/>
    <p:sldLayoutId id="2147483666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2" r:id="rId11"/>
    <p:sldLayoutId id="2147483663" r:id="rId12"/>
    <p:sldLayoutId id="2147483670" r:id="rId1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449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004494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01906" y="2395368"/>
            <a:ext cx="8456337" cy="1913292"/>
          </a:xfrm>
        </p:spPr>
        <p:txBody>
          <a:bodyPr/>
          <a:lstStyle/>
          <a:p>
            <a:r>
              <a:rPr lang="fr-FR" dirty="0"/>
              <a:t>La chirurgie du rachis en ambulatoire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10752" y="4912877"/>
            <a:ext cx="5522259" cy="1251570"/>
          </a:xfrm>
        </p:spPr>
        <p:txBody>
          <a:bodyPr>
            <a:normAutofit fontScale="62500" lnSpcReduction="20000"/>
          </a:bodyPr>
          <a:lstStyle/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V. Molina , C. Court ,Ch. </a:t>
            </a:r>
            <a:r>
              <a:rPr lang="fr-FR" dirty="0" err="1">
                <a:solidFill>
                  <a:schemeClr val="accent2">
                    <a:lumMod val="50000"/>
                  </a:schemeClr>
                </a:solidFill>
              </a:rPr>
              <a:t>Bouthors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Service d’orthopédie</a:t>
            </a:r>
          </a:p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UCA</a:t>
            </a:r>
          </a:p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Hôpital Bicêtre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244711"/>
            <a:ext cx="3019974" cy="226643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278" y="5358435"/>
            <a:ext cx="2983261" cy="1499565"/>
          </a:xfrm>
          <a:prstGeom prst="rect">
            <a:avLst/>
          </a:prstGeom>
        </p:spPr>
      </p:pic>
      <p:pic>
        <p:nvPicPr>
          <p:cNvPr id="7" name="Picture 3" descr="rachis0001">
            <a:extLst>
              <a:ext uri="{FF2B5EF4-FFF2-40B4-BE49-F238E27FC236}">
                <a16:creationId xmlns:a16="http://schemas.microsoft.com/office/drawing/2014/main" id="{FD6DDBC4-7227-46D7-A983-9895F3F9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41" y="244711"/>
            <a:ext cx="1760808" cy="207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E:\HD ambu\casque.jpg">
            <a:extLst>
              <a:ext uri="{FF2B5EF4-FFF2-40B4-BE49-F238E27FC236}">
                <a16:creationId xmlns:a16="http://schemas.microsoft.com/office/drawing/2014/main" id="{E48AEA59-E836-49F7-A304-9F2580A86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38738" t="55000" r="15990" b="3750"/>
          <a:stretch>
            <a:fillRect/>
          </a:stretch>
        </p:blipFill>
        <p:spPr bwMode="auto">
          <a:xfrm>
            <a:off x="9208739" y="576531"/>
            <a:ext cx="2359600" cy="158911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55437" y="6404363"/>
            <a:ext cx="448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Les chirurgies majeures en ambulatoire</a:t>
            </a:r>
          </a:p>
        </p:txBody>
      </p:sp>
      <p:sp>
        <p:nvSpPr>
          <p:cNvPr id="9" name="Rectangle 8"/>
          <p:cNvSpPr/>
          <p:nvPr/>
        </p:nvSpPr>
        <p:spPr>
          <a:xfrm>
            <a:off x="655437" y="6108217"/>
            <a:ext cx="4337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Webinaire – 21/01/2021 – 17h30 – 19h30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80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fr-FR" dirty="0">
                <a:latin typeface="+mn-lt"/>
              </a:rPr>
              <a:t>Consultation de kinésithérapie pré opératoire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Explication avec schémas sur la hernie discale</a:t>
            </a:r>
          </a:p>
          <a:p>
            <a:r>
              <a:rPr lang="fr-FR" dirty="0"/>
              <a:t>Apprentissage du lever post opératoire</a:t>
            </a:r>
          </a:p>
          <a:p>
            <a:r>
              <a:rPr lang="fr-FR" dirty="0"/>
              <a:t>Consignes pour les suites post opératoires</a:t>
            </a:r>
          </a:p>
          <a:p>
            <a:r>
              <a:rPr lang="fr-FR" dirty="0"/>
              <a:t>Postures autorisées, non conseillées …</a:t>
            </a:r>
          </a:p>
          <a:p>
            <a:r>
              <a:rPr lang="fr-FR" dirty="0"/>
              <a:t>Réponses aux éventuelles questions du futur opéré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79" y="4624788"/>
            <a:ext cx="2459765" cy="18448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204" y="4624788"/>
            <a:ext cx="2651787" cy="19888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42" y="1134218"/>
            <a:ext cx="1712855" cy="1712855"/>
          </a:xfrm>
          <a:prstGeom prst="rect">
            <a:avLst/>
          </a:prstGeom>
        </p:spPr>
      </p:pic>
      <p:pic>
        <p:nvPicPr>
          <p:cNvPr id="7" name="Espace réservé du contenu 3">
            <a:extLst>
              <a:ext uri="{FF2B5EF4-FFF2-40B4-BE49-F238E27FC236}">
                <a16:creationId xmlns:a16="http://schemas.microsoft.com/office/drawing/2014/main" id="{42677C17-478E-4B29-B52E-33237A08C9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140" y="5284037"/>
            <a:ext cx="2402494" cy="12095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6151" y="6488668"/>
            <a:ext cx="4942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b="1" dirty="0"/>
              <a:t>Les chirurgies majeures en ambulatoire</a:t>
            </a:r>
          </a:p>
        </p:txBody>
      </p:sp>
    </p:spTree>
    <p:extLst>
      <p:ext uri="{BB962C8B-B14F-4D97-AF65-F5344CB8AC3E}">
        <p14:creationId xmlns:p14="http://schemas.microsoft.com/office/powerpoint/2010/main" val="363340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Formation du personnel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Formation théorique :</a:t>
            </a:r>
          </a:p>
          <a:p>
            <a:pPr lvl="1"/>
            <a:r>
              <a:rPr lang="fr-FR" dirty="0"/>
              <a:t>IDE de l’accueil</a:t>
            </a:r>
          </a:p>
          <a:p>
            <a:pPr lvl="1"/>
            <a:r>
              <a:rPr lang="fr-FR" dirty="0"/>
              <a:t>Bloc</a:t>
            </a:r>
          </a:p>
          <a:p>
            <a:pPr lvl="1"/>
            <a:r>
              <a:rPr lang="fr-FR" dirty="0"/>
              <a:t>Surveillance post opératoire</a:t>
            </a:r>
          </a:p>
          <a:p>
            <a:pPr lvl="1"/>
            <a:r>
              <a:rPr lang="fr-FR" dirty="0"/>
              <a:t>Consignes de sorties</a:t>
            </a:r>
          </a:p>
          <a:p>
            <a:pPr lvl="1"/>
            <a:r>
              <a:rPr lang="fr-FR" dirty="0"/>
              <a:t>Appel à J1</a:t>
            </a:r>
          </a:p>
          <a:p>
            <a:r>
              <a:rPr lang="fr-FR" dirty="0"/>
              <a:t>Formation pratique :</a:t>
            </a:r>
          </a:p>
          <a:p>
            <a:pPr lvl="1"/>
            <a:r>
              <a:rPr lang="fr-FR" dirty="0"/>
              <a:t>Installation en </a:t>
            </a:r>
            <a:r>
              <a:rPr lang="fr-FR" dirty="0" err="1"/>
              <a:t>genu</a:t>
            </a:r>
            <a:r>
              <a:rPr lang="fr-FR" dirty="0"/>
              <a:t> pectoral ( AS et IBODE)</a:t>
            </a:r>
          </a:p>
          <a:p>
            <a:pPr lvl="1"/>
            <a:r>
              <a:rPr lang="fr-FR" dirty="0"/>
              <a:t>Premier lever ( AS et IDE)</a:t>
            </a:r>
          </a:p>
          <a:p>
            <a:r>
              <a:rPr lang="fr-FR" dirty="0"/>
              <a:t>Formation indispensable, proche de la première intervention</a:t>
            </a:r>
          </a:p>
        </p:txBody>
      </p:sp>
      <p:pic>
        <p:nvPicPr>
          <p:cNvPr id="5" name="Image 4" descr="20140203_0848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5857" y="3401142"/>
            <a:ext cx="3270240" cy="1839511"/>
          </a:xfrm>
          <a:prstGeom prst="rect">
            <a:avLst/>
          </a:prstGeom>
        </p:spPr>
      </p:pic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id="{3DB8846B-4079-4BA7-BDB5-1D4FE6BAC6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534" y="188891"/>
            <a:ext cx="3988266" cy="297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Espace réservé du contenu 3">
            <a:extLst>
              <a:ext uri="{FF2B5EF4-FFF2-40B4-BE49-F238E27FC236}">
                <a16:creationId xmlns:a16="http://schemas.microsoft.com/office/drawing/2014/main" id="{0BB67A61-54CB-4978-A874-11E69793F3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14" y="5351754"/>
            <a:ext cx="2402494" cy="12095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81610" y="6271551"/>
            <a:ext cx="4942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b="1" dirty="0"/>
              <a:t>Les chirurgies majeures en ambulatoire</a:t>
            </a:r>
          </a:p>
        </p:txBody>
      </p:sp>
    </p:spTree>
    <p:extLst>
      <p:ext uri="{BB962C8B-B14F-4D97-AF65-F5344CB8AC3E}">
        <p14:creationId xmlns:p14="http://schemas.microsoft.com/office/powerpoint/2010/main" val="3214750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Premiers résultats : 20 premiers patients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20 patients opérés </a:t>
            </a:r>
          </a:p>
          <a:p>
            <a:r>
              <a:rPr lang="fr-FR" dirty="0"/>
              <a:t>Moyenne d’âge : 40 ans ( 22/69 ans)</a:t>
            </a:r>
          </a:p>
          <a:p>
            <a:r>
              <a:rPr lang="fr-FR" dirty="0"/>
              <a:t>1 échec (Malaise vagal à la sortie)</a:t>
            </a:r>
          </a:p>
          <a:p>
            <a:r>
              <a:rPr lang="fr-FR" dirty="0"/>
              <a:t>Patients rappelés à J1 et à distance (1 mois) :</a:t>
            </a:r>
          </a:p>
          <a:p>
            <a:pPr lvl="1"/>
            <a:r>
              <a:rPr lang="fr-FR" dirty="0"/>
              <a:t>Ravis</a:t>
            </a:r>
          </a:p>
          <a:p>
            <a:pPr lvl="1"/>
            <a:r>
              <a:rPr lang="fr-FR" dirty="0"/>
              <a:t>EVA : 2</a:t>
            </a:r>
          </a:p>
          <a:p>
            <a:pPr lvl="1"/>
            <a:r>
              <a:rPr lang="fr-FR" dirty="0"/>
              <a:t>Séance kiné pré op nécessaire et suffisante</a:t>
            </a:r>
          </a:p>
          <a:p>
            <a:pPr lvl="1"/>
            <a:r>
              <a:rPr lang="fr-FR" dirty="0"/>
              <a:t>Kiné post opératoire important</a:t>
            </a:r>
          </a:p>
          <a:p>
            <a:pPr lvl="1"/>
            <a:r>
              <a:rPr lang="fr-FR" dirty="0"/>
              <a:t>Recommanderaient à un proche 19/20</a:t>
            </a:r>
          </a:p>
          <a:p>
            <a:pPr marL="457200" lvl="1" indent="0">
              <a:buNone/>
            </a:pPr>
            <a:r>
              <a:rPr lang="fr-FR" dirty="0"/>
              <a:t>                              Première évaluation indispensable</a:t>
            </a:r>
          </a:p>
          <a:p>
            <a:pPr lvl="1"/>
            <a:endParaRPr lang="fr-FR" dirty="0"/>
          </a:p>
          <a:p>
            <a:endParaRPr lang="fr-FR" b="1" dirty="0"/>
          </a:p>
          <a:p>
            <a:endParaRPr lang="fr-FR" b="1" dirty="0"/>
          </a:p>
          <a:p>
            <a:endParaRPr lang="fr-FR" dirty="0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7A4E4016-D692-4322-A81A-7C387C0FB279}"/>
              </a:ext>
            </a:extLst>
          </p:cNvPr>
          <p:cNvSpPr/>
          <p:nvPr/>
        </p:nvSpPr>
        <p:spPr>
          <a:xfrm>
            <a:off x="1828636" y="55567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593D129E-5B70-467C-894D-A02F6D7AB6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140" y="5284037"/>
            <a:ext cx="2402494" cy="120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43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0FA2CB-6C8F-9545-ACEF-4CEB54B80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568" y="274638"/>
            <a:ext cx="7139136" cy="1143000"/>
          </a:xfrm>
        </p:spPr>
        <p:txBody>
          <a:bodyPr/>
          <a:lstStyle/>
          <a:p>
            <a:r>
              <a:rPr lang="fr-FR" dirty="0">
                <a:latin typeface="+mn-lt"/>
              </a:rPr>
              <a:t>Série du Pr Court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39631A-8DA3-E742-991C-9856E6BEE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07902"/>
            <a:ext cx="8229600" cy="52754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77 patients </a:t>
            </a:r>
          </a:p>
          <a:p>
            <a:endParaRPr lang="fr-FR" dirty="0"/>
          </a:p>
          <a:p>
            <a:r>
              <a:rPr lang="fr-FR" dirty="0"/>
              <a:t>43 femmes (55,8 %), 34 hommes (44,2 %)</a:t>
            </a:r>
          </a:p>
          <a:p>
            <a:endParaRPr lang="fr-FR" dirty="0"/>
          </a:p>
          <a:p>
            <a:r>
              <a:rPr lang="fr-FR" dirty="0"/>
              <a:t>Age moyen 48,3 ans</a:t>
            </a:r>
          </a:p>
          <a:p>
            <a:endParaRPr lang="fr-FR" dirty="0"/>
          </a:p>
          <a:p>
            <a:r>
              <a:rPr lang="fr-FR" dirty="0"/>
              <a:t>Score ASA : 1 et 2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Nombre de niveaux : </a:t>
            </a:r>
          </a:p>
          <a:p>
            <a:pPr lvl="1"/>
            <a:r>
              <a:rPr lang="fr-FR" dirty="0"/>
              <a:t>1 chez 74 patients (96,1%)</a:t>
            </a:r>
          </a:p>
          <a:p>
            <a:pPr lvl="1"/>
            <a:r>
              <a:rPr lang="fr-FR" dirty="0"/>
              <a:t>2 chez 3 patients (3,9%)</a:t>
            </a:r>
          </a:p>
          <a:p>
            <a:pPr lvl="1"/>
            <a:r>
              <a:rPr lang="fr-FR" dirty="0"/>
              <a:t>Associé à recalibrage 6 fois</a:t>
            </a:r>
          </a:p>
          <a:p>
            <a:endParaRPr lang="fr-FR" dirty="0"/>
          </a:p>
          <a:p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F373C26-7B2C-411B-8AB8-427EC866A28B}"/>
              </a:ext>
            </a:extLst>
          </p:cNvPr>
          <p:cNvCxnSpPr>
            <a:cxnSpLocks/>
          </p:cNvCxnSpPr>
          <p:nvPr/>
        </p:nvCxnSpPr>
        <p:spPr>
          <a:xfrm>
            <a:off x="3431704" y="1412776"/>
            <a:ext cx="46805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3" descr="picture 002">
            <a:extLst>
              <a:ext uri="{FF2B5EF4-FFF2-40B4-BE49-F238E27FC236}">
                <a16:creationId xmlns:a16="http://schemas.microsoft.com/office/drawing/2014/main" id="{28F4B9A0-3850-459A-BB58-1CE96EB9A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36508" y="3082908"/>
            <a:ext cx="2502896" cy="1877481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A1F3EEE8-1023-455F-B065-09C7ACDE3A23}"/>
              </a:ext>
            </a:extLst>
          </p:cNvPr>
          <p:cNvGrpSpPr/>
          <p:nvPr/>
        </p:nvGrpSpPr>
        <p:grpSpPr>
          <a:xfrm>
            <a:off x="8320350" y="784518"/>
            <a:ext cx="2135160" cy="1788510"/>
            <a:chOff x="357158" y="3714752"/>
            <a:chExt cx="3143272" cy="2357454"/>
          </a:xfrm>
        </p:grpSpPr>
        <p:pic>
          <p:nvPicPr>
            <p:cNvPr id="8" name="Picture 4" descr="C:\Users\COURT\Documents\Documents\HD\PICT0083.JPG">
              <a:extLst>
                <a:ext uri="{FF2B5EF4-FFF2-40B4-BE49-F238E27FC236}">
                  <a16:creationId xmlns:a16="http://schemas.microsoft.com/office/drawing/2014/main" id="{6585F433-CD7B-4326-BD60-4408303FA7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58" y="3714752"/>
              <a:ext cx="3143272" cy="2357454"/>
            </a:xfrm>
            <a:prstGeom prst="rect">
              <a:avLst/>
            </a:prstGeom>
            <a:noFill/>
          </p:spPr>
        </p:pic>
        <p:sp>
          <p:nvSpPr>
            <p:cNvPr id="9" name="Forme libre 11">
              <a:extLst>
                <a:ext uri="{FF2B5EF4-FFF2-40B4-BE49-F238E27FC236}">
                  <a16:creationId xmlns:a16="http://schemas.microsoft.com/office/drawing/2014/main" id="{AC49F6BB-5799-4744-9827-997353E802B3}"/>
                </a:ext>
              </a:extLst>
            </p:cNvPr>
            <p:cNvSpPr/>
            <p:nvPr/>
          </p:nvSpPr>
          <p:spPr>
            <a:xfrm>
              <a:off x="1857356" y="4714884"/>
              <a:ext cx="642923" cy="357190"/>
            </a:xfrm>
            <a:custGeom>
              <a:avLst/>
              <a:gdLst>
                <a:gd name="connsiteX0" fmla="*/ 0 w 657225"/>
                <a:gd name="connsiteY0" fmla="*/ 85724 h 445293"/>
                <a:gd name="connsiteX1" fmla="*/ 457200 w 657225"/>
                <a:gd name="connsiteY1" fmla="*/ 442912 h 445293"/>
                <a:gd name="connsiteX2" fmla="*/ 614362 w 657225"/>
                <a:gd name="connsiteY2" fmla="*/ 71437 h 445293"/>
                <a:gd name="connsiteX3" fmla="*/ 657225 w 657225"/>
                <a:gd name="connsiteY3" fmla="*/ 14287 h 445293"/>
                <a:gd name="connsiteX4" fmla="*/ 657225 w 657225"/>
                <a:gd name="connsiteY4" fmla="*/ 14287 h 445293"/>
                <a:gd name="connsiteX5" fmla="*/ 614362 w 657225"/>
                <a:gd name="connsiteY5" fmla="*/ 100012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225" h="445293">
                  <a:moveTo>
                    <a:pt x="0" y="85724"/>
                  </a:moveTo>
                  <a:cubicBezTo>
                    <a:pt x="177403" y="265508"/>
                    <a:pt x="354806" y="445293"/>
                    <a:pt x="457200" y="442912"/>
                  </a:cubicBezTo>
                  <a:cubicBezTo>
                    <a:pt x="559594" y="440531"/>
                    <a:pt x="581025" y="142874"/>
                    <a:pt x="614362" y="71437"/>
                  </a:cubicBezTo>
                  <a:cubicBezTo>
                    <a:pt x="647699" y="0"/>
                    <a:pt x="657225" y="14287"/>
                    <a:pt x="657225" y="14287"/>
                  </a:cubicBezTo>
                  <a:lnTo>
                    <a:pt x="657225" y="14287"/>
                  </a:lnTo>
                  <a:lnTo>
                    <a:pt x="614362" y="100012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" name="Espace réservé du contenu 3">
            <a:extLst>
              <a:ext uri="{FF2B5EF4-FFF2-40B4-BE49-F238E27FC236}">
                <a16:creationId xmlns:a16="http://schemas.microsoft.com/office/drawing/2014/main" id="{586D78C6-9D9E-4A06-8C2B-425791861A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66" y="5314720"/>
            <a:ext cx="2402494" cy="12095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8904" y="6488668"/>
            <a:ext cx="4942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b="1" dirty="0"/>
              <a:t>Les chirurgies majeures en ambulatoire</a:t>
            </a:r>
          </a:p>
        </p:txBody>
      </p:sp>
    </p:spTree>
    <p:extLst>
      <p:ext uri="{BB962C8B-B14F-4D97-AF65-F5344CB8AC3E}">
        <p14:creationId xmlns:p14="http://schemas.microsoft.com/office/powerpoint/2010/main" val="1804158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9197" y="0"/>
            <a:ext cx="8229600" cy="1143000"/>
          </a:xfrm>
        </p:spPr>
        <p:txBody>
          <a:bodyPr/>
          <a:lstStyle/>
          <a:p>
            <a:pPr algn="ctr"/>
            <a:r>
              <a:rPr lang="fr-FR" dirty="0">
                <a:latin typeface="+mn-lt"/>
              </a:rPr>
              <a:t>Résultats </a:t>
            </a:r>
          </a:p>
        </p:txBody>
      </p:sp>
      <p:pic>
        <p:nvPicPr>
          <p:cNvPr id="1026" name="Picture 2" descr="E:\HD ambu\IMG_03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690" t="10618" r="11164" b="11210"/>
          <a:stretch>
            <a:fillRect/>
          </a:stretch>
        </p:blipFill>
        <p:spPr bwMode="auto">
          <a:xfrm>
            <a:off x="3926131" y="1023068"/>
            <a:ext cx="3868130" cy="5180508"/>
          </a:xfrm>
          <a:prstGeom prst="rect">
            <a:avLst/>
          </a:prstGeom>
          <a:noFill/>
        </p:spPr>
      </p:pic>
      <p:sp>
        <p:nvSpPr>
          <p:cNvPr id="5" name="Arc 4"/>
          <p:cNvSpPr/>
          <p:nvPr/>
        </p:nvSpPr>
        <p:spPr>
          <a:xfrm rot="10800000">
            <a:off x="4793865" y="3613322"/>
            <a:ext cx="2000264" cy="1285884"/>
          </a:xfrm>
          <a:prstGeom prst="arc">
            <a:avLst>
              <a:gd name="adj1" fmla="val 10800014"/>
              <a:gd name="adj2" fmla="val 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Espace réservé du contenu 3">
            <a:extLst>
              <a:ext uri="{FF2B5EF4-FFF2-40B4-BE49-F238E27FC236}">
                <a16:creationId xmlns:a16="http://schemas.microsoft.com/office/drawing/2014/main" id="{21278641-95F7-48D4-8780-4C356E8FC8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140" y="5284037"/>
            <a:ext cx="2402494" cy="12095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3045" y="6380894"/>
            <a:ext cx="4942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b="1" dirty="0"/>
              <a:t>Les chirurgies majeures en ambulatoire</a:t>
            </a:r>
          </a:p>
        </p:txBody>
      </p:sp>
    </p:spTree>
    <p:extLst>
      <p:ext uri="{BB962C8B-B14F-4D97-AF65-F5344CB8AC3E}">
        <p14:creationId xmlns:p14="http://schemas.microsoft.com/office/powerpoint/2010/main" val="1604242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59A098-88EA-AF45-9BF6-F1F2B7852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Appel à J1 post-opératoire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CD5F3E-58C9-5148-9AF0-EEE32A9D5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Consultation aux urgences ou appel d’un médecin : aucun </a:t>
            </a:r>
          </a:p>
          <a:p>
            <a:endParaRPr lang="fr-FR" dirty="0"/>
          </a:p>
          <a:p>
            <a:r>
              <a:rPr lang="fr-FR" dirty="0"/>
              <a:t>EVA lombaire moyenne : 2,6/10 </a:t>
            </a:r>
          </a:p>
          <a:p>
            <a:endParaRPr lang="fr-FR" dirty="0"/>
          </a:p>
          <a:p>
            <a:r>
              <a:rPr lang="fr-FR" dirty="0"/>
              <a:t>EVA radiculaire moyenne : 1,9/10 </a:t>
            </a:r>
          </a:p>
          <a:p>
            <a:endParaRPr lang="fr-FR" dirty="0"/>
          </a:p>
          <a:p>
            <a:r>
              <a:rPr lang="fr-FR" dirty="0"/>
              <a:t>Satisfaction moyenne : 9,2/10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0B2C607-B60A-4748-B462-ACCD87455BA8}"/>
              </a:ext>
            </a:extLst>
          </p:cNvPr>
          <p:cNvCxnSpPr/>
          <p:nvPr/>
        </p:nvCxnSpPr>
        <p:spPr>
          <a:xfrm>
            <a:off x="3143672" y="1340768"/>
            <a:ext cx="61206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id="{9C4FAB38-15CF-4CC3-B51E-7C3A5F85B6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306" y="5102340"/>
            <a:ext cx="2402494" cy="12095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4763" y="6488668"/>
            <a:ext cx="4942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b="1" dirty="0"/>
              <a:t>Les chirurgies majeures en ambulatoire</a:t>
            </a:r>
          </a:p>
        </p:txBody>
      </p:sp>
    </p:spTree>
    <p:extLst>
      <p:ext uri="{BB962C8B-B14F-4D97-AF65-F5344CB8AC3E}">
        <p14:creationId xmlns:p14="http://schemas.microsoft.com/office/powerpoint/2010/main" val="703978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1920E-0F5C-734D-8753-37F234B9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922114"/>
          </a:xfrm>
        </p:spPr>
        <p:txBody>
          <a:bodyPr/>
          <a:lstStyle/>
          <a:p>
            <a:r>
              <a:rPr lang="fr-FR" dirty="0">
                <a:latin typeface="+mn-lt"/>
              </a:rPr>
              <a:t>Complications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03A6B1-9491-B644-830F-2BAC7C6C2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24745"/>
            <a:ext cx="8229600" cy="5462067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Brèches durales : 2/77 (1,54%) </a:t>
            </a:r>
          </a:p>
          <a:p>
            <a:r>
              <a:rPr lang="fr-FR" dirty="0"/>
              <a:t>Hospitalisation le soir une nuit : 4/77 (5%) </a:t>
            </a:r>
          </a:p>
          <a:p>
            <a:pPr lvl="1"/>
            <a:r>
              <a:rPr lang="fr-FR" dirty="0"/>
              <a:t>2 brèches</a:t>
            </a:r>
          </a:p>
          <a:p>
            <a:pPr lvl="1"/>
            <a:r>
              <a:rPr lang="fr-FR" dirty="0"/>
              <a:t>1 tachycardie d’étiologie indéterminée</a:t>
            </a:r>
          </a:p>
          <a:p>
            <a:pPr lvl="1"/>
            <a:r>
              <a:rPr lang="fr-FR" dirty="0"/>
              <a:t>1 malaise vagal</a:t>
            </a:r>
          </a:p>
          <a:p>
            <a:r>
              <a:rPr lang="fr-FR" dirty="0"/>
              <a:t>Récidive précoce : 1 syndrome partiel de la queue de cheval à J2, sur fragment migré, reprise</a:t>
            </a:r>
          </a:p>
          <a:p>
            <a:r>
              <a:rPr lang="fr-FR" dirty="0" err="1"/>
              <a:t>Hématorachis</a:t>
            </a:r>
            <a:r>
              <a:rPr lang="fr-FR" dirty="0"/>
              <a:t>, TVP : aucun </a:t>
            </a:r>
          </a:p>
          <a:p>
            <a:endParaRPr lang="fr-FR" dirty="0"/>
          </a:p>
          <a:p>
            <a:r>
              <a:rPr lang="fr-FR" dirty="0"/>
              <a:t>Récidive herniaire : </a:t>
            </a:r>
          </a:p>
          <a:p>
            <a:pPr lvl="1"/>
            <a:r>
              <a:rPr lang="fr-FR" dirty="0"/>
              <a:t>8/77 (6,16%)</a:t>
            </a:r>
          </a:p>
          <a:p>
            <a:pPr lvl="1"/>
            <a:r>
              <a:rPr lang="fr-FR" dirty="0"/>
              <a:t>Reprise chirurgicale chez 5 patients (3,85%)</a:t>
            </a:r>
          </a:p>
          <a:p>
            <a:pPr lvl="1"/>
            <a:endParaRPr lang="fr-FR" dirty="0"/>
          </a:p>
          <a:p>
            <a:endParaRPr lang="fr-FR" dirty="0"/>
          </a:p>
          <a:p>
            <a:r>
              <a:rPr lang="fr-FR" dirty="0"/>
              <a:t>Littérature :</a:t>
            </a:r>
          </a:p>
          <a:p>
            <a:pPr lvl="1"/>
            <a:r>
              <a:rPr lang="fr-FR" dirty="0"/>
              <a:t>Complications 0 à 4,7 % </a:t>
            </a:r>
          </a:p>
          <a:p>
            <a:pPr lvl="1"/>
            <a:r>
              <a:rPr lang="fr-FR" dirty="0"/>
              <a:t>Admissions 0 à 6,6 % </a:t>
            </a:r>
          </a:p>
          <a:p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80C42E2-5BBB-458E-A1F9-9BF9014665DA}"/>
              </a:ext>
            </a:extLst>
          </p:cNvPr>
          <p:cNvCxnSpPr/>
          <p:nvPr/>
        </p:nvCxnSpPr>
        <p:spPr>
          <a:xfrm>
            <a:off x="3287688" y="908720"/>
            <a:ext cx="61206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id="{36F8818D-FB5E-439F-AD57-30CA674E03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306" y="5102340"/>
            <a:ext cx="2402494" cy="12095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3375" y="6488668"/>
            <a:ext cx="4942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b="1" dirty="0"/>
              <a:t>Les chirurgies majeures en ambulatoire</a:t>
            </a:r>
          </a:p>
        </p:txBody>
      </p:sp>
    </p:spTree>
    <p:extLst>
      <p:ext uri="{BB962C8B-B14F-4D97-AF65-F5344CB8AC3E}">
        <p14:creationId xmlns:p14="http://schemas.microsoft.com/office/powerpoint/2010/main" val="3845161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Et le personnel?</a:t>
            </a:r>
            <a:br>
              <a:rPr lang="fr-FR" dirty="0"/>
            </a:br>
            <a:r>
              <a:rPr lang="fr-FR" dirty="0"/>
              <a:t>(AS,IDE,IBODE)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Questionnaire :</a:t>
            </a:r>
          </a:p>
          <a:p>
            <a:pPr lvl="1"/>
            <a:r>
              <a:rPr lang="fr-FR" dirty="0"/>
              <a:t>Sur 14 réponses ( sur 14 personnes) :</a:t>
            </a:r>
          </a:p>
          <a:p>
            <a:pPr lvl="2"/>
            <a:r>
              <a:rPr lang="fr-FR" dirty="0"/>
              <a:t>Formation suffisante</a:t>
            </a:r>
          </a:p>
          <a:p>
            <a:pPr lvl="2"/>
            <a:r>
              <a:rPr lang="fr-FR" dirty="0"/>
              <a:t>Stress avant le début ( 5 AS /6) </a:t>
            </a:r>
          </a:p>
          <a:p>
            <a:pPr lvl="2"/>
            <a:r>
              <a:rPr lang="fr-FR" dirty="0"/>
              <a:t>7 impatients avant le début</a:t>
            </a:r>
          </a:p>
          <a:p>
            <a:pPr lvl="2"/>
            <a:r>
              <a:rPr lang="fr-FR" dirty="0"/>
              <a:t>Toutes sauf 2 se feraient opérer d’une hernie discale en ambulatoire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D5A52C3-9937-4B4A-9F86-1935AB26D5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140" y="5284037"/>
            <a:ext cx="2402494" cy="12095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5445" y="6373017"/>
            <a:ext cx="4942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b="1" dirty="0"/>
              <a:t>Les chirurgies majeures en ambulatoire</a:t>
            </a:r>
          </a:p>
        </p:txBody>
      </p:sp>
    </p:spTree>
    <p:extLst>
      <p:ext uri="{BB962C8B-B14F-4D97-AF65-F5344CB8AC3E}">
        <p14:creationId xmlns:p14="http://schemas.microsoft.com/office/powerpoint/2010/main" val="3470554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123458-2C4F-4410-B96B-9CCD0AF0A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69776"/>
            <a:ext cx="8229600" cy="1330424"/>
          </a:xfrm>
        </p:spPr>
        <p:txBody>
          <a:bodyPr>
            <a:normAutofit/>
          </a:bodyPr>
          <a:lstStyle/>
          <a:p>
            <a:r>
              <a:rPr lang="en-US" sz="2400" b="1" dirty="0"/>
              <a:t>Outpatient anterior cervical discectomy: A French study and literature review</a:t>
            </a:r>
            <a:br>
              <a:rPr lang="fr-FR" sz="2800" dirty="0"/>
            </a:br>
            <a:r>
              <a:rPr lang="fr-FR" sz="1800" dirty="0" err="1"/>
              <a:t>Gennari</a:t>
            </a:r>
            <a:r>
              <a:rPr lang="fr-FR" sz="1800" dirty="0"/>
              <a:t> A, Mazas S, Coudert P, Gille O, Vital JM. </a:t>
            </a:r>
            <a:r>
              <a:rPr lang="fr-FR" sz="1800" i="1" dirty="0"/>
              <a:t>OTSR 2018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60A934-3EDD-435F-8577-52C81A26B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97" y="1999382"/>
            <a:ext cx="9036495" cy="4381946"/>
          </a:xfrm>
        </p:spPr>
        <p:txBody>
          <a:bodyPr>
            <a:normAutofit/>
          </a:bodyPr>
          <a:lstStyle/>
          <a:p>
            <a:r>
              <a:rPr lang="fr-FR" dirty="0"/>
              <a:t>30 patients, âge moyen 47ans</a:t>
            </a:r>
          </a:p>
          <a:p>
            <a:r>
              <a:rPr lang="fr-FR" dirty="0"/>
              <a:t>NCB 1 étage (13 prothèses, 17 arthrodèses)</a:t>
            </a:r>
          </a:p>
          <a:p>
            <a:r>
              <a:rPr lang="fr-FR" dirty="0"/>
              <a:t>Surveillance 10 H 10</a:t>
            </a:r>
          </a:p>
          <a:p>
            <a:r>
              <a:rPr lang="fr-FR" dirty="0"/>
              <a:t>Hématome compressif 0,2 % pdt la surveillance &lt; 6 H</a:t>
            </a:r>
          </a:p>
          <a:p>
            <a:r>
              <a:rPr lang="fr-FR" dirty="0"/>
              <a:t>Un patient hospitalisé déficit moteur (1%)</a:t>
            </a:r>
          </a:p>
          <a:p>
            <a:r>
              <a:rPr lang="fr-FR" dirty="0"/>
              <a:t>Deux hospitalisés à J1 pour dysphagie (7%) Satisfaction 9,5/10</a:t>
            </a:r>
          </a:p>
          <a:p>
            <a:r>
              <a:rPr lang="fr-FR" b="1" dirty="0"/>
              <a:t>Chirurgie possible chez des patients sélectionnés </a:t>
            </a:r>
          </a:p>
          <a:p>
            <a:pPr lvl="1"/>
            <a:r>
              <a:rPr lang="fr-FR" dirty="0"/>
              <a:t>Age &lt; 65 ans, 1 niveau, ASA1 ou 2, morphotype cervical habituel</a:t>
            </a:r>
          </a:p>
          <a:p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B2B5799-0066-4F89-ACE2-3C0E53D9BAA9}"/>
              </a:ext>
            </a:extLst>
          </p:cNvPr>
          <p:cNvCxnSpPr/>
          <p:nvPr/>
        </p:nvCxnSpPr>
        <p:spPr>
          <a:xfrm>
            <a:off x="3287688" y="1628800"/>
            <a:ext cx="61206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50331" y="6488668"/>
            <a:ext cx="4942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b="1" dirty="0"/>
              <a:t>Les chirurgies majeures en ambulatoire</a:t>
            </a:r>
          </a:p>
        </p:txBody>
      </p:sp>
      <p:pic>
        <p:nvPicPr>
          <p:cNvPr id="8" name="Espace réservé du contenu 3">
            <a:extLst>
              <a:ext uri="{FF2B5EF4-FFF2-40B4-BE49-F238E27FC236}">
                <a16:creationId xmlns:a16="http://schemas.microsoft.com/office/drawing/2014/main" id="{36F8818D-FB5E-439F-AD57-30CA674E03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518" y="5171768"/>
            <a:ext cx="2402494" cy="120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97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Hématome cervical compressif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Aux Etats Unis : Arthrodèse cervicale – prothèse cervicale : début 1996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r-FR" dirty="0"/>
              <a:t>Risque hématome cervical compressif </a:t>
            </a:r>
          </a:p>
          <a:p>
            <a:pPr lvl="1">
              <a:buNone/>
              <a:defRPr/>
            </a:pPr>
            <a:r>
              <a:rPr lang="fr-FR" dirty="0"/>
              <a:t>0,2 à 2,4% &lt; 6 heures</a:t>
            </a:r>
          </a:p>
          <a:p>
            <a:pPr lvl="1">
              <a:defRPr/>
            </a:pPr>
            <a:r>
              <a:rPr lang="fr-FR" b="1" dirty="0"/>
              <a:t>Aucun décès dans la littérature US (Attention 24h!!)</a:t>
            </a:r>
          </a:p>
          <a:p>
            <a:pPr>
              <a:defRPr/>
            </a:pPr>
            <a:r>
              <a:rPr lang="fr-FR" dirty="0"/>
              <a:t>Hématome &gt;20h post opératoire !</a:t>
            </a:r>
          </a:p>
          <a:p>
            <a:pPr>
              <a:defRPr/>
            </a:pPr>
            <a:r>
              <a:rPr lang="fr-FR" dirty="0"/>
              <a:t>Attention : </a:t>
            </a:r>
          </a:p>
          <a:p>
            <a:pPr lvl="1">
              <a:defRPr/>
            </a:pPr>
            <a:r>
              <a:rPr lang="fr-FR" dirty="0"/>
              <a:t>Surveillance</a:t>
            </a:r>
          </a:p>
          <a:p>
            <a:pPr lvl="1">
              <a:defRPr/>
            </a:pPr>
            <a:r>
              <a:rPr lang="fr-FR" dirty="0"/>
              <a:t>Explication</a:t>
            </a:r>
          </a:p>
          <a:p>
            <a:pPr lvl="1">
              <a:defRPr/>
            </a:pPr>
            <a:r>
              <a:rPr lang="fr-FR" dirty="0"/>
              <a:t>1 nuit d’hospitalisation «  sécurité »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Les chirurgies majeures en ambulatoire</a:t>
            </a:r>
          </a:p>
        </p:txBody>
      </p:sp>
      <p:pic>
        <p:nvPicPr>
          <p:cNvPr id="7" name="Espace réservé du contenu 3">
            <a:extLst>
              <a:ext uri="{FF2B5EF4-FFF2-40B4-BE49-F238E27FC236}">
                <a16:creationId xmlns:a16="http://schemas.microsoft.com/office/drawing/2014/main" id="{36F8818D-FB5E-439F-AD57-30CA674E03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364" y="5093376"/>
            <a:ext cx="2402494" cy="120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52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1631505" y="71414"/>
            <a:ext cx="8838059" cy="1071570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latin typeface="+mn-lt"/>
              </a:rPr>
              <a:t>Barrières à la chirurgie du rachis en ambulatoire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31504" y="1428736"/>
            <a:ext cx="9036496" cy="50246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dirty="0"/>
              <a:t>Psychologiques : patients-famille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fr-FR" dirty="0"/>
              <a:t>Chirurgie anxiogène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fr-FR" dirty="0"/>
              <a:t>Peur de la douleur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fr-FR" dirty="0"/>
              <a:t>Peur des complications neurologiques « paralysie »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fr-FR" dirty="0"/>
              <a:t>Habitude d’un certain « confort » avec la santé</a:t>
            </a:r>
          </a:p>
          <a:p>
            <a:pPr>
              <a:defRPr/>
            </a:pPr>
            <a:r>
              <a:rPr lang="fr-FR" dirty="0"/>
              <a:t>Chirurgien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fr-FR" dirty="0"/>
              <a:t>Crainte du chirurgien « de ne pas surveiller son patient »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fr-FR" dirty="0"/>
              <a:t>Risque Médico-légal : hémato rachis</a:t>
            </a:r>
          </a:p>
          <a:p>
            <a:pPr>
              <a:defRPr/>
            </a:pPr>
            <a:r>
              <a:rPr lang="fr-FR" dirty="0"/>
              <a:t>Médecin traitant et personnel paramédical</a:t>
            </a:r>
          </a:p>
          <a:p>
            <a:pPr>
              <a:defRPr/>
            </a:pPr>
            <a:r>
              <a:rPr lang="fr-FR" i="1" dirty="0"/>
              <a:t>Mais techniques mini invasives et organisation la rende possible</a:t>
            </a:r>
          </a:p>
          <a:p>
            <a:pPr lvl="1">
              <a:buFont typeface="Arial" pitchFamily="34" charset="0"/>
              <a:buChar char="–"/>
              <a:defRPr/>
            </a:pPr>
            <a:endParaRPr lang="fr-FR" i="1" dirty="0"/>
          </a:p>
          <a:p>
            <a:pPr lvl="1">
              <a:buFont typeface="Arial" pitchFamily="34" charset="0"/>
              <a:buChar char="–"/>
              <a:defRPr/>
            </a:pPr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83FED55-00F1-4911-9C4D-F31A718595A6}"/>
              </a:ext>
            </a:extLst>
          </p:cNvPr>
          <p:cNvCxnSpPr/>
          <p:nvPr/>
        </p:nvCxnSpPr>
        <p:spPr>
          <a:xfrm>
            <a:off x="3287688" y="1124744"/>
            <a:ext cx="61206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id="{1AD5D79E-1385-449D-BC6F-9676DFBF67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256" y="5317593"/>
            <a:ext cx="2402494" cy="1209560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11D2A050-A2AA-4167-AC4B-B377723C2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3941036"/>
            <a:ext cx="1524000" cy="133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picture 002">
            <a:extLst>
              <a:ext uri="{FF2B5EF4-FFF2-40B4-BE49-F238E27FC236}">
                <a16:creationId xmlns:a16="http://schemas.microsoft.com/office/drawing/2014/main" id="{CF9E4E06-837A-4FAF-B206-60F39E810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62989" y="5429264"/>
            <a:ext cx="1468515" cy="11015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67314" y="6305579"/>
            <a:ext cx="448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Les chirurgies majeures en ambulatoire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403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Certaines chirurgie du rachis : </a:t>
            </a:r>
          </a:p>
          <a:p>
            <a:pPr lvl="1"/>
            <a:r>
              <a:rPr lang="fr-FR" dirty="0"/>
              <a:t>Ambulatoire : oui</a:t>
            </a:r>
          </a:p>
          <a:p>
            <a:pPr lvl="1"/>
            <a:r>
              <a:rPr lang="fr-FR" dirty="0"/>
              <a:t>Hernie discale lombaire :</a:t>
            </a:r>
          </a:p>
          <a:p>
            <a:pPr lvl="2"/>
            <a:r>
              <a:rPr lang="fr-FR" dirty="0"/>
              <a:t>chirurgie  parfaitement adaptée</a:t>
            </a:r>
          </a:p>
          <a:p>
            <a:pPr lvl="2"/>
            <a:r>
              <a:rPr lang="fr-FR" dirty="0"/>
              <a:t>Pour débuter</a:t>
            </a:r>
          </a:p>
          <a:p>
            <a:pPr lvl="2"/>
            <a:r>
              <a:rPr lang="fr-FR" dirty="0"/>
              <a:t>Augmenter les types de chirurgies </a:t>
            </a:r>
          </a:p>
          <a:p>
            <a:pPr lvl="1"/>
            <a:r>
              <a:rPr lang="fr-FR" dirty="0"/>
              <a:t>Chirurgie cervicale antérieure possible</a:t>
            </a:r>
          </a:p>
          <a:p>
            <a:pPr lvl="1"/>
            <a:r>
              <a:rPr lang="fr-FR" dirty="0"/>
              <a:t>Aller plus loin : Arthrodèse?</a:t>
            </a:r>
          </a:p>
          <a:p>
            <a:r>
              <a:rPr lang="fr-FR" dirty="0"/>
              <a:t>1 nuit n’est pas une honte ……</a:t>
            </a:r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Les chirurgies majeures en ambulatoire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39127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BF3D46-9DAA-4BDE-8A7D-A0E4581A6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Premières hernies discales en ambulatoire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E81D1B-E132-44B6-B694-A499AAA83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USA en 1985</a:t>
            </a:r>
          </a:p>
          <a:p>
            <a:pPr>
              <a:defRPr/>
            </a:pPr>
            <a:r>
              <a:rPr lang="fr-FR" dirty="0"/>
              <a:t>Discectomie isolée en ambulatoire (4 états) : </a:t>
            </a:r>
          </a:p>
          <a:p>
            <a:pPr lvl="1">
              <a:defRPr/>
            </a:pPr>
            <a:r>
              <a:rPr lang="fr-FR" dirty="0"/>
              <a:t>4% en 1994</a:t>
            </a:r>
          </a:p>
          <a:p>
            <a:pPr lvl="1">
              <a:defRPr/>
            </a:pPr>
            <a:r>
              <a:rPr lang="fr-FR" dirty="0"/>
              <a:t>26% en 2000</a:t>
            </a:r>
          </a:p>
          <a:p>
            <a:pPr>
              <a:defRPr/>
            </a:pPr>
            <a:r>
              <a:rPr lang="fr-FR" dirty="0"/>
              <a:t>mais attention 23h d’hospitalisation</a:t>
            </a:r>
          </a:p>
          <a:p>
            <a:pPr marL="0" indent="0">
              <a:buNone/>
              <a:defRPr/>
            </a:pPr>
            <a:endParaRPr lang="fr-FR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fr-FR" kern="0" dirty="0"/>
              <a:t>Aucune complication liée au caractère ambulatoire.</a:t>
            </a:r>
          </a:p>
          <a:p>
            <a:pPr marL="0" indent="0">
              <a:buNone/>
              <a:defRPr/>
            </a:pPr>
            <a:endParaRPr lang="fr-FR" kern="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fr-FR" kern="0" dirty="0"/>
              <a:t>Diminution du taux de  complications par rapport à hospitalisation traditionnelle </a:t>
            </a:r>
            <a:r>
              <a:rPr lang="fr-FR" kern="0" baseline="30000" dirty="0"/>
              <a:t>1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kern="0" dirty="0"/>
              <a:t>3.5% vs. 6.5%, P &lt; 0. 0001 ;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kern="0" dirty="0"/>
              <a:t>FDR : Age, </a:t>
            </a:r>
            <a:r>
              <a:rPr lang="en-US" kern="0" dirty="0" err="1"/>
              <a:t>diabète</a:t>
            </a:r>
            <a:r>
              <a:rPr lang="en-US" kern="0" dirty="0"/>
              <a:t>, durée </a:t>
            </a:r>
            <a:r>
              <a:rPr lang="en-US" kern="0" dirty="0" err="1"/>
              <a:t>opératoire</a:t>
            </a:r>
            <a:endParaRPr lang="en-US" kern="0" dirty="0"/>
          </a:p>
          <a:p>
            <a:pPr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353D82F-1AE3-4FE6-853B-BC0F67590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701" y="6050290"/>
            <a:ext cx="86709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fr-FR" sz="1400" dirty="0" err="1"/>
              <a:t>Outpatient</a:t>
            </a:r>
            <a:r>
              <a:rPr lang="fr-FR" sz="1400" dirty="0"/>
              <a:t> </a:t>
            </a:r>
            <a:r>
              <a:rPr lang="fr-FR" sz="1400" dirty="0" err="1"/>
              <a:t>surgery</a:t>
            </a:r>
            <a:r>
              <a:rPr lang="fr-FR" sz="1400" dirty="0"/>
              <a:t> </a:t>
            </a:r>
            <a:r>
              <a:rPr lang="fr-FR" sz="1400" dirty="0" err="1"/>
              <a:t>reduces</a:t>
            </a:r>
            <a:r>
              <a:rPr lang="fr-FR" sz="1400" dirty="0"/>
              <a:t> short-</a:t>
            </a:r>
            <a:r>
              <a:rPr lang="fr-FR" sz="1400" dirty="0" err="1"/>
              <a:t>term</a:t>
            </a:r>
            <a:r>
              <a:rPr lang="fr-FR" sz="1400" dirty="0"/>
              <a:t> complications in </a:t>
            </a:r>
            <a:r>
              <a:rPr lang="fr-FR" sz="1400" dirty="0" err="1"/>
              <a:t>lumbar</a:t>
            </a:r>
            <a:r>
              <a:rPr lang="fr-FR" sz="1400" dirty="0"/>
              <a:t> </a:t>
            </a:r>
            <a:r>
              <a:rPr lang="fr-FR" sz="1400" dirty="0" err="1"/>
              <a:t>discectomy</a:t>
            </a:r>
            <a:r>
              <a:rPr lang="fr-FR" sz="1400" dirty="0"/>
              <a:t>: an </a:t>
            </a:r>
            <a:r>
              <a:rPr lang="fr-FR" sz="1400" dirty="0" err="1"/>
              <a:t>analysis</a:t>
            </a:r>
            <a:r>
              <a:rPr lang="fr-FR" sz="1400" dirty="0"/>
              <a:t> </a:t>
            </a:r>
          </a:p>
          <a:p>
            <a:r>
              <a:rPr lang="fr-FR" sz="1400" dirty="0"/>
              <a:t>of 4310 patients </a:t>
            </a:r>
            <a:r>
              <a:rPr lang="fr-FR" sz="1400" dirty="0" err="1"/>
              <a:t>from</a:t>
            </a:r>
            <a:r>
              <a:rPr lang="fr-FR" sz="1400" dirty="0"/>
              <a:t> the ACS-NSQIP </a:t>
            </a:r>
            <a:r>
              <a:rPr lang="fr-FR" sz="1400" dirty="0" err="1"/>
              <a:t>database</a:t>
            </a:r>
            <a:r>
              <a:rPr lang="fr-FR" sz="1400" dirty="0"/>
              <a:t>,  </a:t>
            </a:r>
            <a:r>
              <a:rPr lang="fr-FR" sz="1400" dirty="0" err="1"/>
              <a:t>Pugely</a:t>
            </a:r>
            <a:r>
              <a:rPr lang="fr-FR" sz="1400" dirty="0"/>
              <a:t> AJ, </a:t>
            </a:r>
            <a:r>
              <a:rPr lang="fr-FR" sz="1400" dirty="0" err="1"/>
              <a:t>Spine</a:t>
            </a:r>
            <a:r>
              <a:rPr lang="fr-FR" sz="1400" dirty="0"/>
              <a:t> 2013</a:t>
            </a:r>
          </a:p>
        </p:txBody>
      </p:sp>
      <p:pic>
        <p:nvPicPr>
          <p:cNvPr id="7" name="Espace réservé du contenu 3">
            <a:extLst>
              <a:ext uri="{FF2B5EF4-FFF2-40B4-BE49-F238E27FC236}">
                <a16:creationId xmlns:a16="http://schemas.microsoft.com/office/drawing/2014/main" id="{FF308723-488D-4A6A-9442-730A72D87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140" y="5284037"/>
            <a:ext cx="2402494" cy="120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2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E347CD-41BC-4446-A1FC-03081DA87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325562"/>
          </a:xfrm>
        </p:spPr>
        <p:txBody>
          <a:bodyPr/>
          <a:lstStyle/>
          <a:p>
            <a:r>
              <a:rPr lang="fr-FR" dirty="0">
                <a:latin typeface="+mn-lt"/>
              </a:rPr>
              <a:t>Quelle chirurgie du rachis?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8502AD-1F92-49C6-8E32-569A7F18B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97311"/>
            <a:ext cx="8229600" cy="4525963"/>
          </a:xfrm>
        </p:spPr>
        <p:txBody>
          <a:bodyPr/>
          <a:lstStyle/>
          <a:p>
            <a:r>
              <a:rPr lang="fr-FR" dirty="0"/>
              <a:t>Hernie Discale lombaire</a:t>
            </a:r>
          </a:p>
          <a:p>
            <a:r>
              <a:rPr lang="fr-FR" dirty="0"/>
              <a:t>Décompression lombaire sans ostéosynthèse, ni arthrodèse</a:t>
            </a:r>
          </a:p>
          <a:p>
            <a:r>
              <a:rPr lang="fr-FR" dirty="0"/>
              <a:t>Expansion vertébrale, cimentoplastie</a:t>
            </a:r>
          </a:p>
          <a:p>
            <a:r>
              <a:rPr lang="fr-FR" dirty="0"/>
              <a:t>Ablation  de matériel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Chirurgie cervicale voie antérieure (arthrodèse, prothèse discale)</a:t>
            </a:r>
          </a:p>
          <a:p>
            <a:endParaRPr lang="fr-FR" dirty="0"/>
          </a:p>
        </p:txBody>
      </p:sp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id="{24075B24-5643-44A8-BD0A-9377D11D7E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49" y="5650786"/>
            <a:ext cx="2401651" cy="1207213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0ADCE89-EB4A-41C1-BD9F-736921E0A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2213" t="15326" r="11450" b="11111"/>
          <a:stretch>
            <a:fillRect/>
          </a:stretch>
        </p:blipFill>
        <p:spPr bwMode="auto">
          <a:xfrm>
            <a:off x="6934029" y="2838903"/>
            <a:ext cx="1345116" cy="1291404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1FF07015-2D25-469B-A5B9-3D10FAB86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793" y="3099084"/>
            <a:ext cx="1422486" cy="1413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Image 8" descr="DSC08667.JPG">
            <a:extLst>
              <a:ext uri="{FF2B5EF4-FFF2-40B4-BE49-F238E27FC236}">
                <a16:creationId xmlns:a16="http://schemas.microsoft.com/office/drawing/2014/main" id="{A1B6DBAA-A3B4-4F49-B160-E7AF664CE22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6813" y="4784446"/>
            <a:ext cx="1822681" cy="1367011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8588E3F-4370-4EDA-8BD8-A4C22BAF2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15864" y="1261688"/>
            <a:ext cx="2401651" cy="179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15323BD-BE07-4956-BBDD-D1391BD812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7458"/>
            <a:ext cx="1865295" cy="9537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9031" y="6423274"/>
            <a:ext cx="448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Les chirurgies majeures en ambulatoire</a:t>
            </a:r>
          </a:p>
        </p:txBody>
      </p:sp>
    </p:spTree>
    <p:extLst>
      <p:ext uri="{BB962C8B-B14F-4D97-AF65-F5344CB8AC3E}">
        <p14:creationId xmlns:p14="http://schemas.microsoft.com/office/powerpoint/2010/main" val="372530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38282" y="192396"/>
            <a:ext cx="8929718" cy="142876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sz="3600" b="1" dirty="0">
                <a:latin typeface="+mn-lt"/>
              </a:rPr>
              <a:t>La discectomie en ambulatoire pour HD lombaire </a:t>
            </a:r>
          </a:p>
        </p:txBody>
      </p:sp>
      <p:sp>
        <p:nvSpPr>
          <p:cNvPr id="24579" name="Espace réservé du contenu 2"/>
          <p:cNvSpPr>
            <a:spLocks noGrp="1"/>
          </p:cNvSpPr>
          <p:nvPr>
            <p:ph idx="1"/>
          </p:nvPr>
        </p:nvSpPr>
        <p:spPr>
          <a:xfrm>
            <a:off x="1595406" y="1714488"/>
            <a:ext cx="8786874" cy="4714908"/>
          </a:xfrm>
        </p:spPr>
        <p:txBody>
          <a:bodyPr>
            <a:normAutofit/>
          </a:bodyPr>
          <a:lstStyle/>
          <a:p>
            <a:r>
              <a:rPr lang="fr-FR" dirty="0"/>
              <a:t>30 000 interventions en France par an</a:t>
            </a:r>
          </a:p>
          <a:p>
            <a:endParaRPr lang="fr-FR" dirty="0"/>
          </a:p>
          <a:p>
            <a:r>
              <a:rPr lang="fr-FR" dirty="0"/>
              <a:t>Hernie discale lombaire</a:t>
            </a:r>
          </a:p>
          <a:p>
            <a:pPr lvl="1"/>
            <a:r>
              <a:rPr lang="fr-FR" dirty="0"/>
              <a:t> En 2013 : 44 hernies discales </a:t>
            </a:r>
          </a:p>
          <a:p>
            <a:pPr lvl="1"/>
            <a:r>
              <a:rPr lang="fr-FR" dirty="0"/>
              <a:t> 3,2% en 2016</a:t>
            </a:r>
          </a:p>
          <a:p>
            <a:pPr lvl="1"/>
            <a:r>
              <a:rPr lang="fr-FR" dirty="0"/>
              <a:t> 4,6% en 2017</a:t>
            </a:r>
          </a:p>
          <a:p>
            <a:endParaRPr lang="fr-FR" dirty="0"/>
          </a:p>
          <a:p>
            <a:r>
              <a:rPr lang="fr-FR" dirty="0"/>
              <a:t>Sujet jeune bonne santé :</a:t>
            </a:r>
          </a:p>
          <a:p>
            <a:pPr lvl="1"/>
            <a:r>
              <a:rPr lang="fr-FR" dirty="0"/>
              <a:t>35 à 49 ans </a:t>
            </a:r>
          </a:p>
          <a:p>
            <a:r>
              <a:rPr lang="fr-FR" dirty="0"/>
              <a:t>Motivation : dans la Vie active, entourage familial</a:t>
            </a:r>
          </a:p>
          <a:p>
            <a:r>
              <a:rPr lang="fr-FR" dirty="0"/>
              <a:t>Rarement socialement isolé </a:t>
            </a:r>
          </a:p>
          <a:p>
            <a:pPr lvl="1">
              <a:buNone/>
            </a:pPr>
            <a:endParaRPr lang="fr-FR" dirty="0"/>
          </a:p>
          <a:p>
            <a:pPr lvl="1"/>
            <a:endParaRPr lang="fr-FR" dirty="0"/>
          </a:p>
        </p:txBody>
      </p:sp>
      <p:pic>
        <p:nvPicPr>
          <p:cNvPr id="5" name="Picture 4" descr="J:\DB_NEURO\VIRGINIE\formation\Douleur\hernie_discale_lombaire\ir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3985" y="2111696"/>
            <a:ext cx="3150472" cy="289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88A8013-B295-404E-B8CF-DB738C196EE0}"/>
              </a:ext>
            </a:extLst>
          </p:cNvPr>
          <p:cNvCxnSpPr/>
          <p:nvPr/>
        </p:nvCxnSpPr>
        <p:spPr>
          <a:xfrm>
            <a:off x="3287688" y="1340768"/>
            <a:ext cx="61206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Espace réservé du contenu 3">
            <a:extLst>
              <a:ext uri="{FF2B5EF4-FFF2-40B4-BE49-F238E27FC236}">
                <a16:creationId xmlns:a16="http://schemas.microsoft.com/office/drawing/2014/main" id="{FDA4514F-3D0B-41A9-8CFF-64D1312E63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122" y="5332106"/>
            <a:ext cx="2402494" cy="12095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7643" y="6488668"/>
            <a:ext cx="448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Les chirurgies majeures en ambulatoire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28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759BC5-B512-4263-A51A-55EE3DD70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latin typeface="+mn-lt"/>
              </a:rPr>
              <a:t>Chirurgie du rachis en ambulatoire </a:t>
            </a:r>
            <a:br>
              <a:rPr lang="fr-FR" sz="3600" b="1" dirty="0">
                <a:latin typeface="+mn-lt"/>
              </a:rPr>
            </a:br>
            <a:r>
              <a:rPr lang="fr-FR" sz="3600" b="1" dirty="0">
                <a:latin typeface="+mn-lt"/>
              </a:rPr>
              <a:t>Mode d’emploi…..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1122CC-AC64-4B94-BBC5-7A6279368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Avant de commencer :</a:t>
            </a:r>
          </a:p>
          <a:p>
            <a:endParaRPr lang="fr-FR" dirty="0"/>
          </a:p>
          <a:p>
            <a:pPr lvl="1"/>
            <a:r>
              <a:rPr lang="fr-FR" dirty="0"/>
              <a:t>Technique chirurgicale maitrisée</a:t>
            </a:r>
          </a:p>
          <a:p>
            <a:pPr lvl="1"/>
            <a:r>
              <a:rPr lang="fr-FR" dirty="0"/>
              <a:t>Environnement favorable au développement de la chirurgie ambulatoire</a:t>
            </a:r>
          </a:p>
          <a:p>
            <a:pPr lvl="1"/>
            <a:r>
              <a:rPr lang="fr-FR" dirty="0"/>
              <a:t>« Parcours patient »réfléchi et  écrit</a:t>
            </a:r>
          </a:p>
          <a:p>
            <a:pPr lvl="1"/>
            <a:r>
              <a:rPr lang="fr-FR" dirty="0"/>
              <a:t>Bien sélectionner les patients pour débuter </a:t>
            </a:r>
          </a:p>
          <a:p>
            <a:pPr lvl="1"/>
            <a:r>
              <a:rPr lang="fr-FR" dirty="0"/>
              <a:t>En fonction des structures, formation du personnel nécessaire</a:t>
            </a:r>
          </a:p>
          <a:p>
            <a:r>
              <a:rPr lang="fr-FR" dirty="0"/>
              <a:t>Ne pas décider seul d’innover en ambulatoire !!</a:t>
            </a:r>
          </a:p>
          <a:p>
            <a:r>
              <a:rPr lang="fr-FR" dirty="0"/>
              <a:t>Frein en CHU ( changement régulier de jeunes chirurgiens !)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1C6EE79-AA42-4FCF-AD81-8576AB1D3A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140" y="5284037"/>
            <a:ext cx="2402494" cy="12095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9008" y="6488668"/>
            <a:ext cx="448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Les chirurgies majeures en ambulatoire</a:t>
            </a:r>
          </a:p>
        </p:txBody>
      </p:sp>
    </p:spTree>
    <p:extLst>
      <p:ext uri="{BB962C8B-B14F-4D97-AF65-F5344CB8AC3E}">
        <p14:creationId xmlns:p14="http://schemas.microsoft.com/office/powerpoint/2010/main" val="3892632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A6EBD5-3A20-43AC-8D9D-8DFFF2AC8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Expérience à l’UCA de l’hôpital Bicêtre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54AAB4-2A13-4150-AEE9-37EB91053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2014 : appel à projet ARS</a:t>
            </a:r>
          </a:p>
          <a:p>
            <a:r>
              <a:rPr lang="fr-FR" dirty="0"/>
              <a:t>Technique mini invasive maitrisée par un chirurgien sénior</a:t>
            </a:r>
          </a:p>
          <a:p>
            <a:endParaRPr lang="fr-FR" dirty="0"/>
          </a:p>
          <a:p>
            <a:r>
              <a:rPr lang="fr-FR" dirty="0"/>
              <a:t>UCA Bicêtre : </a:t>
            </a:r>
          </a:p>
          <a:p>
            <a:pPr lvl="1"/>
            <a:r>
              <a:rPr lang="fr-FR" dirty="0"/>
              <a:t>unité satellite </a:t>
            </a:r>
          </a:p>
          <a:p>
            <a:pPr lvl="1"/>
            <a:r>
              <a:rPr lang="fr-FR" dirty="0"/>
              <a:t> 7 spécialités  chirurgicales</a:t>
            </a:r>
          </a:p>
          <a:p>
            <a:pPr lvl="1"/>
            <a:r>
              <a:rPr lang="fr-FR" dirty="0"/>
              <a:t>Personnel dédié</a:t>
            </a:r>
          </a:p>
          <a:p>
            <a:r>
              <a:rPr lang="fr-FR" dirty="0"/>
              <a:t>Jamais de chirurgie du rachis</a:t>
            </a:r>
          </a:p>
          <a:p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986FC4D-6944-4257-B8D6-6710A2940A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140" y="5284037"/>
            <a:ext cx="2402494" cy="12095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9586" y="6488668"/>
            <a:ext cx="4942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b="1" dirty="0"/>
              <a:t>Les chirurgies majeures en ambulatoire</a:t>
            </a:r>
          </a:p>
        </p:txBody>
      </p:sp>
    </p:spTree>
    <p:extLst>
      <p:ext uri="{BB962C8B-B14F-4D97-AF65-F5344CB8AC3E}">
        <p14:creationId xmlns:p14="http://schemas.microsoft.com/office/powerpoint/2010/main" val="3106330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Point de départ :</a:t>
            </a:r>
            <a:br>
              <a:rPr lang="fr-FR" dirty="0"/>
            </a:br>
            <a:r>
              <a:rPr lang="fr-FR" dirty="0"/>
              <a:t>la consultation de chirurgie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Ce qui ne change pas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F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Ce qui change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fr-FR" dirty="0"/>
              <a:t>Explications des risques et bénéfices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r-FR" dirty="0"/>
              <a:t>Vérifier éligibilité à la chirurgie ambulatoire</a:t>
            </a:r>
          </a:p>
          <a:p>
            <a:r>
              <a:rPr lang="fr-FR" dirty="0"/>
              <a:t>Explications sur la gestion de la douleur post opératoire</a:t>
            </a:r>
          </a:p>
          <a:p>
            <a:r>
              <a:rPr lang="fr-FR" b="1" dirty="0"/>
              <a:t>Remise des ordonnances d’antalgiques pour le post opératoire</a:t>
            </a:r>
          </a:p>
          <a:p>
            <a:r>
              <a:rPr lang="fr-FR" dirty="0"/>
              <a:t>Antalgiques : Paracétamol, AINS, </a:t>
            </a:r>
            <a:r>
              <a:rPr lang="fr-FR" dirty="0" err="1"/>
              <a:t>Nefopam</a:t>
            </a:r>
            <a:r>
              <a:rPr lang="fr-FR" dirty="0"/>
              <a:t>(</a:t>
            </a:r>
            <a:r>
              <a:rPr lang="fr-FR" dirty="0" err="1"/>
              <a:t>acupan</a:t>
            </a:r>
            <a:r>
              <a:rPr lang="fr-FR" dirty="0"/>
              <a:t>) et morphine</a:t>
            </a:r>
          </a:p>
          <a:p>
            <a:pPr marL="0" indent="0">
              <a:buNone/>
            </a:pPr>
            <a:r>
              <a:rPr lang="fr-FR" dirty="0"/>
              <a:t> ( </a:t>
            </a:r>
            <a:r>
              <a:rPr lang="fr-FR" dirty="0" err="1"/>
              <a:t>Sévrédol</a:t>
            </a:r>
            <a:r>
              <a:rPr lang="fr-FR" dirty="0"/>
              <a:t>)</a:t>
            </a:r>
          </a:p>
          <a:p>
            <a:endParaRPr lang="fr-FR" dirty="0"/>
          </a:p>
          <a:p>
            <a:pPr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Espace réservé du contenu 3">
            <a:extLst>
              <a:ext uri="{FF2B5EF4-FFF2-40B4-BE49-F238E27FC236}">
                <a16:creationId xmlns:a16="http://schemas.microsoft.com/office/drawing/2014/main" id="{9986FC4D-6944-4257-B8D6-6710A2940A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143" y="5589141"/>
            <a:ext cx="1857700" cy="9352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363" y="6339753"/>
            <a:ext cx="4942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b="1" dirty="0"/>
              <a:t>Les chirurgies majeures en ambulatoire</a:t>
            </a:r>
          </a:p>
        </p:txBody>
      </p:sp>
    </p:spTree>
    <p:extLst>
      <p:ext uri="{BB962C8B-B14F-4D97-AF65-F5344CB8AC3E}">
        <p14:creationId xmlns:p14="http://schemas.microsoft.com/office/powerpoint/2010/main" val="1505848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Point de départ :</a:t>
            </a:r>
            <a:br>
              <a:rPr lang="fr-FR" dirty="0"/>
            </a:br>
            <a:r>
              <a:rPr lang="fr-FR" dirty="0"/>
              <a:t>la consultation de chirurgie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Ce qui ne change pas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F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Ce qui change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fr-FR" dirty="0"/>
              <a:t>Programmer la date d’intervention</a:t>
            </a:r>
          </a:p>
          <a:p>
            <a:r>
              <a:rPr lang="fr-FR" dirty="0"/>
              <a:t>Demander au patient de prendre un RDV d’anesthésie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r-FR" dirty="0"/>
              <a:t>Ordonnance d’anticoagulant et pansements post opératoires</a:t>
            </a:r>
          </a:p>
          <a:p>
            <a:r>
              <a:rPr lang="fr-FR" dirty="0"/>
              <a:t>RDV avec kiné en pré opératoire</a:t>
            </a:r>
          </a:p>
          <a:p>
            <a:r>
              <a:rPr lang="fr-FR" dirty="0"/>
              <a:t>Anticipation RDV IDE à domicile des J1</a:t>
            </a:r>
          </a:p>
          <a:p>
            <a:r>
              <a:rPr lang="fr-FR" dirty="0"/>
              <a:t>Anticipation RDV kiné  à domicile des J1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0" y="6310263"/>
            <a:ext cx="4942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b="1" dirty="0"/>
              <a:t>Les chirurgies majeures en ambulatoire</a:t>
            </a:r>
          </a:p>
        </p:txBody>
      </p:sp>
      <p:pic>
        <p:nvPicPr>
          <p:cNvPr id="8" name="Espace réservé du contenu 3">
            <a:extLst>
              <a:ext uri="{FF2B5EF4-FFF2-40B4-BE49-F238E27FC236}">
                <a16:creationId xmlns:a16="http://schemas.microsoft.com/office/drawing/2014/main" id="{42677C17-478E-4B29-B52E-33237A08C9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763" y="5221284"/>
            <a:ext cx="2402494" cy="120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875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"/>
</p:tagLst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Présentation_EGRhumato_2019" id="{2B39C09D-0B8F-4C22-8082-349799998875}" vid="{D2C7214D-D8D5-488D-A5F5-0F2FC272B86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</TotalTime>
  <Words>1142</Words>
  <Application>Microsoft Office PowerPoint</Application>
  <PresentationFormat>Grand écran</PresentationFormat>
  <Paragraphs>221</Paragraphs>
  <Slides>20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Trebuchet MS</vt:lpstr>
      <vt:lpstr>Wingdings</vt:lpstr>
      <vt:lpstr>Wingdings 3</vt:lpstr>
      <vt:lpstr>Facette</vt:lpstr>
      <vt:lpstr>La chirurgie du rachis en ambulatoire </vt:lpstr>
      <vt:lpstr>Barrières à la chirurgie du rachis en ambulatoire</vt:lpstr>
      <vt:lpstr>Premières hernies discales en ambulatoire </vt:lpstr>
      <vt:lpstr>Quelle chirurgie du rachis?</vt:lpstr>
      <vt:lpstr>La discectomie en ambulatoire pour HD lombaire </vt:lpstr>
      <vt:lpstr>Chirurgie du rachis en ambulatoire  Mode d’emploi…..</vt:lpstr>
      <vt:lpstr>Expérience à l’UCA de l’hôpital Bicêtre</vt:lpstr>
      <vt:lpstr>Point de départ : la consultation de chirurgie</vt:lpstr>
      <vt:lpstr>Point de départ : la consultation de chirurgie</vt:lpstr>
      <vt:lpstr> Consultation de kinésithérapie pré opératoire </vt:lpstr>
      <vt:lpstr>Formation du personnel</vt:lpstr>
      <vt:lpstr>Premiers résultats : 20 premiers patients</vt:lpstr>
      <vt:lpstr>Série du Pr Court</vt:lpstr>
      <vt:lpstr>Résultats </vt:lpstr>
      <vt:lpstr>Appel à J1 post-opératoire</vt:lpstr>
      <vt:lpstr>Complications</vt:lpstr>
      <vt:lpstr>Et le personnel? (AS,IDE,IBODE)</vt:lpstr>
      <vt:lpstr>Outpatient anterior cervical discectomy: A French study and literature review Gennari A, Mazas S, Coudert P, Gille O, Vital JM. OTSR 2018</vt:lpstr>
      <vt:lpstr>Hématome cervical compressif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Devisme</dc:creator>
  <cp:lastModifiedBy>Fanny Devisme</cp:lastModifiedBy>
  <cp:revision>65</cp:revision>
  <dcterms:created xsi:type="dcterms:W3CDTF">2019-05-22T09:39:52Z</dcterms:created>
  <dcterms:modified xsi:type="dcterms:W3CDTF">2021-01-19T18:38:56Z</dcterms:modified>
</cp:coreProperties>
</file>