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handoutMasterIdLst>
    <p:handoutMasterId r:id="rId16"/>
  </p:handoutMasterIdLst>
  <p:sldIdLst>
    <p:sldId id="256" r:id="rId2"/>
    <p:sldId id="258" r:id="rId3"/>
    <p:sldId id="259" r:id="rId4"/>
    <p:sldId id="260" r:id="rId5"/>
    <p:sldId id="267" r:id="rId6"/>
    <p:sldId id="262" r:id="rId7"/>
    <p:sldId id="263" r:id="rId8"/>
    <p:sldId id="264" r:id="rId9"/>
    <p:sldId id="265" r:id="rId10"/>
    <p:sldId id="266" r:id="rId11"/>
    <p:sldId id="268" r:id="rId12"/>
    <p:sldId id="269"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BF0D"/>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notesViewPr>
    <p:cSldViewPr snapToGrid="0">
      <p:cViewPr varScale="1">
        <p:scale>
          <a:sx n="52" d="100"/>
          <a:sy n="52" d="100"/>
        </p:scale>
        <p:origin x="286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D:\SF%20covid\Flash%20Covid%202\r&#233;sultats%20Ile%20de%20France\histogrammes%20description_SF%20lib%20IDF.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SF%20covid\Flash%20Covid%202\r&#233;sultats%20Ile%20de%20France\histogrammes%20description_SF%20lib%20IDF.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SF%20covid\Flash%20Covid%202\r&#233;sultats%20Ile%20de%20France\histogrammes%20description_SF%20lib%20IDF.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SF%20covid\Flash%20Covid%202\r&#233;sultats%20Ile%20de%20France\histogrammes%20description_SF%20lib%20IDF.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SF%20covid\Flash%20Covid%202\r&#233;sultats%20Ile%20de%20France\histogrammes%20description_SF%20lib%20IDF.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Adaptation de l'activité</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bar"/>
        <c:grouping val="stacked"/>
        <c:varyColors val="0"/>
        <c:ser>
          <c:idx val="0"/>
          <c:order val="0"/>
          <c:tx>
            <c:strRef>
              <c:f>'adaptation activité IDF'!$B$2</c:f>
              <c:strCache>
                <c:ptCount val="1"/>
                <c:pt idx="0">
                  <c:v>Non réalisé en temps normal</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'adaptation activité IDF'!$A$3:$A$13</c:f>
              <c:strCache>
                <c:ptCount val="11"/>
                <c:pt idx="0">
                  <c:v>Interruption Volontaire de Grossesse</c:v>
                </c:pt>
                <c:pt idx="1">
                  <c:v>Suivi gynécologique de prévention</c:v>
                </c:pt>
                <c:pt idx="2">
                  <c:v>Rééducation périnéale</c:v>
                </c:pt>
                <c:pt idx="3">
                  <c:v>Visite postnatale</c:v>
                </c:pt>
                <c:pt idx="4">
                  <c:v>Suivi entre J2 et J12 du postpartum</c:v>
                </c:pt>
                <c:pt idx="5">
                  <c:v>Médecine alternative</c:v>
                </c:pt>
                <c:pt idx="6">
                  <c:v>Echographies</c:v>
                </c:pt>
                <c:pt idx="7">
                  <c:v>Préparation à la naissance collective</c:v>
                </c:pt>
                <c:pt idx="8">
                  <c:v>Préparation à la naissance individuelle</c:v>
                </c:pt>
                <c:pt idx="9">
                  <c:v>Consultation de suivi de grossesse</c:v>
                </c:pt>
                <c:pt idx="10">
                  <c:v>Entretien prénatal précoce</c:v>
                </c:pt>
              </c:strCache>
            </c:strRef>
          </c:cat>
          <c:val>
            <c:numRef>
              <c:f>'adaptation activité IDF'!$B$3:$B$13</c:f>
              <c:numCache>
                <c:formatCode>General</c:formatCode>
                <c:ptCount val="11"/>
                <c:pt idx="0">
                  <c:v>266</c:v>
                </c:pt>
                <c:pt idx="1">
                  <c:v>78</c:v>
                </c:pt>
                <c:pt idx="2">
                  <c:v>50</c:v>
                </c:pt>
                <c:pt idx="3">
                  <c:v>45</c:v>
                </c:pt>
                <c:pt idx="4">
                  <c:v>34</c:v>
                </c:pt>
                <c:pt idx="5">
                  <c:v>181</c:v>
                </c:pt>
                <c:pt idx="6">
                  <c:v>250</c:v>
                </c:pt>
                <c:pt idx="7">
                  <c:v>70</c:v>
                </c:pt>
                <c:pt idx="8">
                  <c:v>65</c:v>
                </c:pt>
                <c:pt idx="9">
                  <c:v>37</c:v>
                </c:pt>
                <c:pt idx="10">
                  <c:v>36</c:v>
                </c:pt>
              </c:numCache>
            </c:numRef>
          </c:val>
          <c:extLst>
            <c:ext xmlns:c16="http://schemas.microsoft.com/office/drawing/2014/chart" uri="{C3380CC4-5D6E-409C-BE32-E72D297353CC}">
              <c16:uniqueId val="{00000000-525F-A347-8FB2-E71AEF3F4027}"/>
            </c:ext>
          </c:extLst>
        </c:ser>
        <c:ser>
          <c:idx val="1"/>
          <c:order val="1"/>
          <c:tx>
            <c:strRef>
              <c:f>'adaptation activité IDF'!$C$2</c:f>
              <c:strCache>
                <c:ptCount val="1"/>
                <c:pt idx="0">
                  <c:v>Maintenu pendant la crise</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'adaptation activité IDF'!$A$3:$A$13</c:f>
              <c:strCache>
                <c:ptCount val="11"/>
                <c:pt idx="0">
                  <c:v>Interruption Volontaire de Grossesse</c:v>
                </c:pt>
                <c:pt idx="1">
                  <c:v>Suivi gynécologique de prévention</c:v>
                </c:pt>
                <c:pt idx="2">
                  <c:v>Rééducation périnéale</c:v>
                </c:pt>
                <c:pt idx="3">
                  <c:v>Visite postnatale</c:v>
                </c:pt>
                <c:pt idx="4">
                  <c:v>Suivi entre J2 et J12 du postpartum</c:v>
                </c:pt>
                <c:pt idx="5">
                  <c:v>Médecine alternative</c:v>
                </c:pt>
                <c:pt idx="6">
                  <c:v>Echographies</c:v>
                </c:pt>
                <c:pt idx="7">
                  <c:v>Préparation à la naissance collective</c:v>
                </c:pt>
                <c:pt idx="8">
                  <c:v>Préparation à la naissance individuelle</c:v>
                </c:pt>
                <c:pt idx="9">
                  <c:v>Consultation de suivi de grossesse</c:v>
                </c:pt>
                <c:pt idx="10">
                  <c:v>Entretien prénatal précoce</c:v>
                </c:pt>
              </c:strCache>
            </c:strRef>
          </c:cat>
          <c:val>
            <c:numRef>
              <c:f>'adaptation activité IDF'!$C$3:$C$13</c:f>
              <c:numCache>
                <c:formatCode>General</c:formatCode>
                <c:ptCount val="11"/>
                <c:pt idx="0">
                  <c:v>19</c:v>
                </c:pt>
                <c:pt idx="1">
                  <c:v>77</c:v>
                </c:pt>
                <c:pt idx="2">
                  <c:v>4</c:v>
                </c:pt>
                <c:pt idx="3">
                  <c:v>159</c:v>
                </c:pt>
                <c:pt idx="4">
                  <c:v>247</c:v>
                </c:pt>
                <c:pt idx="5">
                  <c:v>43</c:v>
                </c:pt>
                <c:pt idx="6">
                  <c:v>37</c:v>
                </c:pt>
                <c:pt idx="7">
                  <c:v>120</c:v>
                </c:pt>
                <c:pt idx="8">
                  <c:v>186</c:v>
                </c:pt>
                <c:pt idx="9">
                  <c:v>245</c:v>
                </c:pt>
                <c:pt idx="10">
                  <c:v>212</c:v>
                </c:pt>
              </c:numCache>
            </c:numRef>
          </c:val>
          <c:extLst>
            <c:ext xmlns:c16="http://schemas.microsoft.com/office/drawing/2014/chart" uri="{C3380CC4-5D6E-409C-BE32-E72D297353CC}">
              <c16:uniqueId val="{00000001-525F-A347-8FB2-E71AEF3F4027}"/>
            </c:ext>
          </c:extLst>
        </c:ser>
        <c:ser>
          <c:idx val="2"/>
          <c:order val="2"/>
          <c:tx>
            <c:strRef>
              <c:f>'adaptation activité IDF'!$D$2</c:f>
              <c:strCache>
                <c:ptCount val="1"/>
                <c:pt idx="0">
                  <c:v>Annulé ou reporté</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'adaptation activité IDF'!$A$3:$A$13</c:f>
              <c:strCache>
                <c:ptCount val="11"/>
                <c:pt idx="0">
                  <c:v>Interruption Volontaire de Grossesse</c:v>
                </c:pt>
                <c:pt idx="1">
                  <c:v>Suivi gynécologique de prévention</c:v>
                </c:pt>
                <c:pt idx="2">
                  <c:v>Rééducation périnéale</c:v>
                </c:pt>
                <c:pt idx="3">
                  <c:v>Visite postnatale</c:v>
                </c:pt>
                <c:pt idx="4">
                  <c:v>Suivi entre J2 et J12 du postpartum</c:v>
                </c:pt>
                <c:pt idx="5">
                  <c:v>Médecine alternative</c:v>
                </c:pt>
                <c:pt idx="6">
                  <c:v>Echographies</c:v>
                </c:pt>
                <c:pt idx="7">
                  <c:v>Préparation à la naissance collective</c:v>
                </c:pt>
                <c:pt idx="8">
                  <c:v>Préparation à la naissance individuelle</c:v>
                </c:pt>
                <c:pt idx="9">
                  <c:v>Consultation de suivi de grossesse</c:v>
                </c:pt>
                <c:pt idx="10">
                  <c:v>Entretien prénatal précoce</c:v>
                </c:pt>
              </c:strCache>
            </c:strRef>
          </c:cat>
          <c:val>
            <c:numRef>
              <c:f>'adaptation activité IDF'!$D$3:$D$13</c:f>
              <c:numCache>
                <c:formatCode>General</c:formatCode>
                <c:ptCount val="11"/>
                <c:pt idx="0">
                  <c:v>2</c:v>
                </c:pt>
                <c:pt idx="1">
                  <c:v>132</c:v>
                </c:pt>
                <c:pt idx="2">
                  <c:v>233</c:v>
                </c:pt>
                <c:pt idx="3">
                  <c:v>83</c:v>
                </c:pt>
                <c:pt idx="4">
                  <c:v>6</c:v>
                </c:pt>
                <c:pt idx="5">
                  <c:v>63</c:v>
                </c:pt>
                <c:pt idx="6">
                  <c:v>0</c:v>
                </c:pt>
                <c:pt idx="7">
                  <c:v>97</c:v>
                </c:pt>
                <c:pt idx="8">
                  <c:v>36</c:v>
                </c:pt>
                <c:pt idx="9">
                  <c:v>5</c:v>
                </c:pt>
                <c:pt idx="10">
                  <c:v>39</c:v>
                </c:pt>
              </c:numCache>
            </c:numRef>
          </c:val>
          <c:extLst>
            <c:ext xmlns:c16="http://schemas.microsoft.com/office/drawing/2014/chart" uri="{C3380CC4-5D6E-409C-BE32-E72D297353CC}">
              <c16:uniqueId val="{00000002-525F-A347-8FB2-E71AEF3F4027}"/>
            </c:ext>
          </c:extLst>
        </c:ser>
        <c:dLbls>
          <c:dLblPos val="ctr"/>
          <c:showLegendKey val="0"/>
          <c:showVal val="1"/>
          <c:showCatName val="0"/>
          <c:showSerName val="0"/>
          <c:showPercent val="0"/>
          <c:showBubbleSize val="0"/>
        </c:dLbls>
        <c:gapWidth val="150"/>
        <c:overlap val="100"/>
        <c:axId val="226638079"/>
        <c:axId val="226643071"/>
      </c:barChart>
      <c:catAx>
        <c:axId val="2266380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26643071"/>
        <c:crosses val="autoZero"/>
        <c:auto val="1"/>
        <c:lblAlgn val="ctr"/>
        <c:lblOffset val="100"/>
        <c:noMultiLvlLbl val="0"/>
      </c:catAx>
      <c:valAx>
        <c:axId val="22664307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266380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Activités réalisées en téléconsultation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bar"/>
        <c:grouping val="clustered"/>
        <c:varyColors val="0"/>
        <c:ser>
          <c:idx val="0"/>
          <c:order val="0"/>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'activités telecs IDF'!$A$1:$A$15</c:f>
              <c:strCache>
                <c:ptCount val="15"/>
                <c:pt idx="1">
                  <c:v>Médecine alternative</c:v>
                </c:pt>
                <c:pt idx="2">
                  <c:v>Violences faites aux femmes</c:v>
                </c:pt>
                <c:pt idx="3">
                  <c:v>Patientes présentant une fragilité psychologique</c:v>
                </c:pt>
                <c:pt idx="4">
                  <c:v>Interruption Volontaire de Grossesse</c:v>
                </c:pt>
                <c:pt idx="5">
                  <c:v>Prescription de contraception</c:v>
                </c:pt>
                <c:pt idx="6">
                  <c:v>Suivi gynécologique de prévention</c:v>
                </c:pt>
                <c:pt idx="7">
                  <c:v>Visite postnatale</c:v>
                </c:pt>
                <c:pt idx="8">
                  <c:v>Suivi entre J2 et J12 du postpartum</c:v>
                </c:pt>
                <c:pt idx="9">
                  <c:v>Consultation allaitement</c:v>
                </c:pt>
                <c:pt idx="10">
                  <c:v>Préparation à la naissance collective</c:v>
                </c:pt>
                <c:pt idx="11">
                  <c:v>Préparation à la naissance individuelle</c:v>
                </c:pt>
                <c:pt idx="12">
                  <c:v>Consultation de suivi de grossesse 9ème mois</c:v>
                </c:pt>
                <c:pt idx="13">
                  <c:v>Consultation de suivi de grossesse 4ème, 7ème mois</c:v>
                </c:pt>
                <c:pt idx="14">
                  <c:v>Entretien prénatal précoce</c:v>
                </c:pt>
              </c:strCache>
            </c:strRef>
          </c:cat>
          <c:val>
            <c:numRef>
              <c:f>'activités telecs IDF'!$B$1:$B$15</c:f>
              <c:numCache>
                <c:formatCode>General</c:formatCode>
                <c:ptCount val="15"/>
                <c:pt idx="1">
                  <c:v>6</c:v>
                </c:pt>
                <c:pt idx="2">
                  <c:v>12</c:v>
                </c:pt>
                <c:pt idx="3">
                  <c:v>119</c:v>
                </c:pt>
                <c:pt idx="4">
                  <c:v>22</c:v>
                </c:pt>
                <c:pt idx="5">
                  <c:v>135</c:v>
                </c:pt>
                <c:pt idx="6">
                  <c:v>85</c:v>
                </c:pt>
                <c:pt idx="7">
                  <c:v>81</c:v>
                </c:pt>
                <c:pt idx="8">
                  <c:v>58</c:v>
                </c:pt>
                <c:pt idx="9">
                  <c:v>20</c:v>
                </c:pt>
                <c:pt idx="10">
                  <c:v>135</c:v>
                </c:pt>
                <c:pt idx="11">
                  <c:v>183</c:v>
                </c:pt>
                <c:pt idx="12">
                  <c:v>19</c:v>
                </c:pt>
                <c:pt idx="13">
                  <c:v>150</c:v>
                </c:pt>
                <c:pt idx="14">
                  <c:v>194</c:v>
                </c:pt>
              </c:numCache>
            </c:numRef>
          </c:val>
          <c:extLst>
            <c:ext xmlns:c16="http://schemas.microsoft.com/office/drawing/2014/chart" uri="{C3380CC4-5D6E-409C-BE32-E72D297353CC}">
              <c16:uniqueId val="{00000000-4E0D-0848-8ABB-9CD29955BFEE}"/>
            </c:ext>
          </c:extLst>
        </c:ser>
        <c:dLbls>
          <c:dLblPos val="outEnd"/>
          <c:showLegendKey val="0"/>
          <c:showVal val="1"/>
          <c:showCatName val="0"/>
          <c:showSerName val="0"/>
          <c:showPercent val="0"/>
          <c:showBubbleSize val="0"/>
        </c:dLbls>
        <c:gapWidth val="182"/>
        <c:axId val="1088788223"/>
        <c:axId val="1088796959"/>
      </c:barChart>
      <c:catAx>
        <c:axId val="108878822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088796959"/>
        <c:crosses val="autoZero"/>
        <c:auto val="1"/>
        <c:lblAlgn val="ctr"/>
        <c:lblOffset val="100"/>
        <c:noMultiLvlLbl val="0"/>
      </c:catAx>
      <c:valAx>
        <c:axId val="108879695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08878822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Difficultés</a:t>
            </a:r>
            <a:r>
              <a:rPr lang="fr-FR" baseline="0"/>
              <a:t> pour orienter les femmes vers d'autres professionnels</a:t>
            </a:r>
            <a:endParaRPr lang="fr-F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bar"/>
        <c:grouping val="stacked"/>
        <c:varyColors val="0"/>
        <c:ser>
          <c:idx val="0"/>
          <c:order val="0"/>
          <c:tx>
            <c:strRef>
              <c:f>'orientation IDF'!$B$2</c:f>
              <c:strCache>
                <c:ptCount val="1"/>
                <c:pt idx="0">
                  <c:v>Non</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'orientation IDF'!$A$3:$A$9</c:f>
              <c:strCache>
                <c:ptCount val="7"/>
                <c:pt idx="0">
                  <c:v>Hôpital</c:v>
                </c:pt>
                <c:pt idx="1">
                  <c:v>Echographiste</c:v>
                </c:pt>
                <c:pt idx="2">
                  <c:v>Laboratoire d'analyse biologique</c:v>
                </c:pt>
                <c:pt idx="3">
                  <c:v>Spécialiste</c:v>
                </c:pt>
                <c:pt idx="4">
                  <c:v>Médecin généraliste</c:v>
                </c:pt>
                <c:pt idx="5">
                  <c:v>Assistante sociale</c:v>
                </c:pt>
                <c:pt idx="6">
                  <c:v>Psychologue</c:v>
                </c:pt>
              </c:strCache>
            </c:strRef>
          </c:cat>
          <c:val>
            <c:numRef>
              <c:f>'orientation IDF'!$B$3:$B$9</c:f>
              <c:numCache>
                <c:formatCode>General</c:formatCode>
                <c:ptCount val="7"/>
                <c:pt idx="0">
                  <c:v>215</c:v>
                </c:pt>
                <c:pt idx="1">
                  <c:v>244</c:v>
                </c:pt>
                <c:pt idx="2">
                  <c:v>203</c:v>
                </c:pt>
                <c:pt idx="3">
                  <c:v>110</c:v>
                </c:pt>
                <c:pt idx="4">
                  <c:v>199</c:v>
                </c:pt>
                <c:pt idx="5">
                  <c:v>99</c:v>
                </c:pt>
                <c:pt idx="6">
                  <c:v>132</c:v>
                </c:pt>
              </c:numCache>
            </c:numRef>
          </c:val>
          <c:extLst>
            <c:ext xmlns:c16="http://schemas.microsoft.com/office/drawing/2014/chart" uri="{C3380CC4-5D6E-409C-BE32-E72D297353CC}">
              <c16:uniqueId val="{00000000-C565-104D-A448-FCFE2143652E}"/>
            </c:ext>
          </c:extLst>
        </c:ser>
        <c:ser>
          <c:idx val="1"/>
          <c:order val="1"/>
          <c:tx>
            <c:strRef>
              <c:f>'orientation IDF'!$C$2</c:f>
              <c:strCache>
                <c:ptCount val="1"/>
                <c:pt idx="0">
                  <c:v>Oui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'orientation IDF'!$A$3:$A$9</c:f>
              <c:strCache>
                <c:ptCount val="7"/>
                <c:pt idx="0">
                  <c:v>Hôpital</c:v>
                </c:pt>
                <c:pt idx="1">
                  <c:v>Echographiste</c:v>
                </c:pt>
                <c:pt idx="2">
                  <c:v>Laboratoire d'analyse biologique</c:v>
                </c:pt>
                <c:pt idx="3">
                  <c:v>Spécialiste</c:v>
                </c:pt>
                <c:pt idx="4">
                  <c:v>Médecin généraliste</c:v>
                </c:pt>
                <c:pt idx="5">
                  <c:v>Assistante sociale</c:v>
                </c:pt>
                <c:pt idx="6">
                  <c:v>Psychologue</c:v>
                </c:pt>
              </c:strCache>
            </c:strRef>
          </c:cat>
          <c:val>
            <c:numRef>
              <c:f>'orientation IDF'!$C$3:$C$9</c:f>
              <c:numCache>
                <c:formatCode>General</c:formatCode>
                <c:ptCount val="7"/>
                <c:pt idx="0">
                  <c:v>47</c:v>
                </c:pt>
                <c:pt idx="1">
                  <c:v>31</c:v>
                </c:pt>
                <c:pt idx="2">
                  <c:v>74</c:v>
                </c:pt>
                <c:pt idx="3">
                  <c:v>99</c:v>
                </c:pt>
                <c:pt idx="4">
                  <c:v>39</c:v>
                </c:pt>
                <c:pt idx="5">
                  <c:v>99</c:v>
                </c:pt>
                <c:pt idx="6">
                  <c:v>82</c:v>
                </c:pt>
              </c:numCache>
            </c:numRef>
          </c:val>
          <c:extLst>
            <c:ext xmlns:c16="http://schemas.microsoft.com/office/drawing/2014/chart" uri="{C3380CC4-5D6E-409C-BE32-E72D297353CC}">
              <c16:uniqueId val="{00000001-C565-104D-A448-FCFE2143652E}"/>
            </c:ext>
          </c:extLst>
        </c:ser>
        <c:ser>
          <c:idx val="2"/>
          <c:order val="2"/>
          <c:tx>
            <c:strRef>
              <c:f>'orientation IDF'!$D$2</c:f>
              <c:strCache>
                <c:ptCount val="1"/>
                <c:pt idx="0">
                  <c:v>Oui mais pas plus qu'avant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'orientation IDF'!$A$3:$A$9</c:f>
              <c:strCache>
                <c:ptCount val="7"/>
                <c:pt idx="0">
                  <c:v>Hôpital</c:v>
                </c:pt>
                <c:pt idx="1">
                  <c:v>Echographiste</c:v>
                </c:pt>
                <c:pt idx="2">
                  <c:v>Laboratoire d'analyse biologique</c:v>
                </c:pt>
                <c:pt idx="3">
                  <c:v>Spécialiste</c:v>
                </c:pt>
                <c:pt idx="4">
                  <c:v>Médecin généraliste</c:v>
                </c:pt>
                <c:pt idx="5">
                  <c:v>Assistante sociale</c:v>
                </c:pt>
                <c:pt idx="6">
                  <c:v>Psychologue</c:v>
                </c:pt>
              </c:strCache>
            </c:strRef>
          </c:cat>
          <c:val>
            <c:numRef>
              <c:f>'orientation IDF'!$D$3:$D$9</c:f>
              <c:numCache>
                <c:formatCode>General</c:formatCode>
                <c:ptCount val="7"/>
                <c:pt idx="0">
                  <c:v>25</c:v>
                </c:pt>
                <c:pt idx="1">
                  <c:v>12</c:v>
                </c:pt>
                <c:pt idx="2">
                  <c:v>10</c:v>
                </c:pt>
                <c:pt idx="3">
                  <c:v>78</c:v>
                </c:pt>
                <c:pt idx="4">
                  <c:v>49</c:v>
                </c:pt>
                <c:pt idx="5">
                  <c:v>89</c:v>
                </c:pt>
                <c:pt idx="6">
                  <c:v>73</c:v>
                </c:pt>
              </c:numCache>
            </c:numRef>
          </c:val>
          <c:extLst>
            <c:ext xmlns:c16="http://schemas.microsoft.com/office/drawing/2014/chart" uri="{C3380CC4-5D6E-409C-BE32-E72D297353CC}">
              <c16:uniqueId val="{00000002-C565-104D-A448-FCFE2143652E}"/>
            </c:ext>
          </c:extLst>
        </c:ser>
        <c:dLbls>
          <c:dLblPos val="ctr"/>
          <c:showLegendKey val="0"/>
          <c:showVal val="1"/>
          <c:showCatName val="0"/>
          <c:showSerName val="0"/>
          <c:showPercent val="0"/>
          <c:showBubbleSize val="0"/>
        </c:dLbls>
        <c:gapWidth val="150"/>
        <c:overlap val="100"/>
        <c:axId val="226625423"/>
        <c:axId val="226627503"/>
      </c:barChart>
      <c:catAx>
        <c:axId val="22662542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26627503"/>
        <c:crosses val="autoZero"/>
        <c:auto val="1"/>
        <c:lblAlgn val="ctr"/>
        <c:lblOffset val="100"/>
        <c:noMultiLvlLbl val="0"/>
      </c:catAx>
      <c:valAx>
        <c:axId val="22662750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266254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Lien Ville-Hôpital</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bar"/>
        <c:grouping val="stacked"/>
        <c:varyColors val="0"/>
        <c:ser>
          <c:idx val="0"/>
          <c:order val="0"/>
          <c:tx>
            <c:strRef>
              <c:f>'VH IDF'!$B$2</c:f>
              <c:strCache>
                <c:ptCount val="1"/>
                <c:pt idx="0">
                  <c:v>Inexistante</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'VH IDF'!$A$3:$A$6</c:f>
              <c:strCache>
                <c:ptCount val="4"/>
                <c:pt idx="0">
                  <c:v>L'adoption de protocoles communs</c:v>
                </c:pt>
                <c:pt idx="1">
                  <c:v>L'organisation des soins non programmés à l'hôpital</c:v>
                </c:pt>
                <c:pt idx="2">
                  <c:v>La communication entre les professionnels (demande d'avis …)</c:v>
                </c:pt>
                <c:pt idx="3">
                  <c:v>La transmission des résultats médicaux (compte-rendu d'hospitalisation, échographie, biologie …)</c:v>
                </c:pt>
              </c:strCache>
            </c:strRef>
          </c:cat>
          <c:val>
            <c:numRef>
              <c:f>'VH IDF'!$B$3:$B$6</c:f>
              <c:numCache>
                <c:formatCode>General</c:formatCode>
                <c:ptCount val="4"/>
                <c:pt idx="0">
                  <c:v>98</c:v>
                </c:pt>
                <c:pt idx="1">
                  <c:v>44</c:v>
                </c:pt>
                <c:pt idx="2">
                  <c:v>27</c:v>
                </c:pt>
                <c:pt idx="3">
                  <c:v>32</c:v>
                </c:pt>
              </c:numCache>
            </c:numRef>
          </c:val>
          <c:extLst>
            <c:ext xmlns:c16="http://schemas.microsoft.com/office/drawing/2014/chart" uri="{C3380CC4-5D6E-409C-BE32-E72D297353CC}">
              <c16:uniqueId val="{00000000-6F9C-2C46-B3E3-B1B5466819C6}"/>
            </c:ext>
          </c:extLst>
        </c:ser>
        <c:ser>
          <c:idx val="1"/>
          <c:order val="1"/>
          <c:tx>
            <c:strRef>
              <c:f>'VH IDF'!$C$2</c:f>
              <c:strCache>
                <c:ptCount val="1"/>
                <c:pt idx="0">
                  <c:v>Moins bien qu'avant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'VH IDF'!$A$3:$A$6</c:f>
              <c:strCache>
                <c:ptCount val="4"/>
                <c:pt idx="0">
                  <c:v>L'adoption de protocoles communs</c:v>
                </c:pt>
                <c:pt idx="1">
                  <c:v>L'organisation des soins non programmés à l'hôpital</c:v>
                </c:pt>
                <c:pt idx="2">
                  <c:v>La communication entre les professionnels (demande d'avis …)</c:v>
                </c:pt>
                <c:pt idx="3">
                  <c:v>La transmission des résultats médicaux (compte-rendu d'hospitalisation, échographie, biologie …)</c:v>
                </c:pt>
              </c:strCache>
            </c:strRef>
          </c:cat>
          <c:val>
            <c:numRef>
              <c:f>'VH IDF'!$C$3:$C$6</c:f>
              <c:numCache>
                <c:formatCode>General</c:formatCode>
                <c:ptCount val="4"/>
                <c:pt idx="0">
                  <c:v>43</c:v>
                </c:pt>
                <c:pt idx="1">
                  <c:v>82</c:v>
                </c:pt>
                <c:pt idx="2">
                  <c:v>68</c:v>
                </c:pt>
                <c:pt idx="3">
                  <c:v>76</c:v>
                </c:pt>
              </c:numCache>
            </c:numRef>
          </c:val>
          <c:extLst>
            <c:ext xmlns:c16="http://schemas.microsoft.com/office/drawing/2014/chart" uri="{C3380CC4-5D6E-409C-BE32-E72D297353CC}">
              <c16:uniqueId val="{00000001-6F9C-2C46-B3E3-B1B5466819C6}"/>
            </c:ext>
          </c:extLst>
        </c:ser>
        <c:ser>
          <c:idx val="2"/>
          <c:order val="2"/>
          <c:tx>
            <c:strRef>
              <c:f>'VH IDF'!$D$2</c:f>
              <c:strCache>
                <c:ptCount val="1"/>
                <c:pt idx="0">
                  <c:v>Comme avant</c:v>
                </c:pt>
              </c:strCache>
            </c:strRef>
          </c:tx>
          <c:spPr>
            <a:solidFill>
              <a:schemeClr val="accent4">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'VH IDF'!$A$3:$A$6</c:f>
              <c:strCache>
                <c:ptCount val="4"/>
                <c:pt idx="0">
                  <c:v>L'adoption de protocoles communs</c:v>
                </c:pt>
                <c:pt idx="1">
                  <c:v>L'organisation des soins non programmés à l'hôpital</c:v>
                </c:pt>
                <c:pt idx="2">
                  <c:v>La communication entre les professionnels (demande d'avis …)</c:v>
                </c:pt>
                <c:pt idx="3">
                  <c:v>La transmission des résultats médicaux (compte-rendu d'hospitalisation, échographie, biologie …)</c:v>
                </c:pt>
              </c:strCache>
            </c:strRef>
          </c:cat>
          <c:val>
            <c:numRef>
              <c:f>'VH IDF'!$D$3:$D$6</c:f>
              <c:numCache>
                <c:formatCode>General</c:formatCode>
                <c:ptCount val="4"/>
                <c:pt idx="0">
                  <c:v>127</c:v>
                </c:pt>
                <c:pt idx="1">
                  <c:v>148</c:v>
                </c:pt>
                <c:pt idx="2">
                  <c:v>172</c:v>
                </c:pt>
                <c:pt idx="3">
                  <c:v>171</c:v>
                </c:pt>
              </c:numCache>
            </c:numRef>
          </c:val>
          <c:extLst>
            <c:ext xmlns:c16="http://schemas.microsoft.com/office/drawing/2014/chart" uri="{C3380CC4-5D6E-409C-BE32-E72D297353CC}">
              <c16:uniqueId val="{00000002-6F9C-2C46-B3E3-B1B5466819C6}"/>
            </c:ext>
          </c:extLst>
        </c:ser>
        <c:ser>
          <c:idx val="3"/>
          <c:order val="3"/>
          <c:tx>
            <c:strRef>
              <c:f>'VH IDF'!$E$2</c:f>
              <c:strCache>
                <c:ptCount val="1"/>
                <c:pt idx="0">
                  <c:v>Meilleure qu'avant</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'VH IDF'!$A$3:$A$6</c:f>
              <c:strCache>
                <c:ptCount val="4"/>
                <c:pt idx="0">
                  <c:v>L'adoption de protocoles communs</c:v>
                </c:pt>
                <c:pt idx="1">
                  <c:v>L'organisation des soins non programmés à l'hôpital</c:v>
                </c:pt>
                <c:pt idx="2">
                  <c:v>La communication entre les professionnels (demande d'avis …)</c:v>
                </c:pt>
                <c:pt idx="3">
                  <c:v>La transmission des résultats médicaux (compte-rendu d'hospitalisation, échographie, biologie …)</c:v>
                </c:pt>
              </c:strCache>
            </c:strRef>
          </c:cat>
          <c:val>
            <c:numRef>
              <c:f>'VH IDF'!$E$3:$E$6</c:f>
              <c:numCache>
                <c:formatCode>General</c:formatCode>
                <c:ptCount val="4"/>
                <c:pt idx="0">
                  <c:v>19</c:v>
                </c:pt>
                <c:pt idx="1">
                  <c:v>13</c:v>
                </c:pt>
                <c:pt idx="2">
                  <c:v>20</c:v>
                </c:pt>
                <c:pt idx="3">
                  <c:v>8</c:v>
                </c:pt>
              </c:numCache>
            </c:numRef>
          </c:val>
          <c:extLst>
            <c:ext xmlns:c16="http://schemas.microsoft.com/office/drawing/2014/chart" uri="{C3380CC4-5D6E-409C-BE32-E72D297353CC}">
              <c16:uniqueId val="{00000003-6F9C-2C46-B3E3-B1B5466819C6}"/>
            </c:ext>
          </c:extLst>
        </c:ser>
        <c:dLbls>
          <c:dLblPos val="ctr"/>
          <c:showLegendKey val="0"/>
          <c:showVal val="1"/>
          <c:showCatName val="0"/>
          <c:showSerName val="0"/>
          <c:showPercent val="0"/>
          <c:showBubbleSize val="0"/>
        </c:dLbls>
        <c:gapWidth val="150"/>
        <c:overlap val="100"/>
        <c:axId val="223664271"/>
        <c:axId val="223656783"/>
      </c:barChart>
      <c:catAx>
        <c:axId val="22366427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23656783"/>
        <c:crosses val="autoZero"/>
        <c:auto val="1"/>
        <c:lblAlgn val="ctr"/>
        <c:lblOffset val="100"/>
        <c:noMultiLvlLbl val="0"/>
      </c:catAx>
      <c:valAx>
        <c:axId val="22365678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236642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Lien</a:t>
            </a:r>
            <a:r>
              <a:rPr lang="fr-FR" baseline="0"/>
              <a:t> Ville-Hôpital</a:t>
            </a:r>
            <a:endParaRPr lang="fr-F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43078155935290485"/>
          <c:y val="0.11130010680402355"/>
          <c:w val="0.53163432197485505"/>
          <c:h val="0.76981924579927985"/>
        </c:manualLayout>
      </c:layout>
      <c:bar3DChart>
        <c:barDir val="bar"/>
        <c:grouping val="percentStacked"/>
        <c:varyColors val="0"/>
        <c:ser>
          <c:idx val="0"/>
          <c:order val="0"/>
          <c:tx>
            <c:strRef>
              <c:f>'VH IDF'!$B$8</c:f>
              <c:strCache>
                <c:ptCount val="1"/>
                <c:pt idx="0">
                  <c:v>Plus orienté vers la ville qu'avant</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'VH IDF'!$A$9</c:f>
              <c:strCache>
                <c:ptCount val="1"/>
                <c:pt idx="0">
                  <c:v>Répartition de l'activité entre la ville et l'hôpital</c:v>
                </c:pt>
              </c:strCache>
            </c:strRef>
          </c:cat>
          <c:val>
            <c:numRef>
              <c:f>'VH IDF'!$B$9</c:f>
              <c:numCache>
                <c:formatCode>General</c:formatCode>
                <c:ptCount val="1"/>
                <c:pt idx="0">
                  <c:v>135</c:v>
                </c:pt>
              </c:numCache>
            </c:numRef>
          </c:val>
          <c:extLst>
            <c:ext xmlns:c16="http://schemas.microsoft.com/office/drawing/2014/chart" uri="{C3380CC4-5D6E-409C-BE32-E72D297353CC}">
              <c16:uniqueId val="{00000000-1176-D641-92A2-13B35F55C780}"/>
            </c:ext>
          </c:extLst>
        </c:ser>
        <c:ser>
          <c:idx val="1"/>
          <c:order val="1"/>
          <c:tx>
            <c:strRef>
              <c:f>'VH IDF'!$C$8</c:f>
              <c:strCache>
                <c:ptCount val="1"/>
                <c:pt idx="0">
                  <c:v>Comme avant</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'VH IDF'!$A$9</c:f>
              <c:strCache>
                <c:ptCount val="1"/>
                <c:pt idx="0">
                  <c:v>Répartition de l'activité entre la ville et l'hôpital</c:v>
                </c:pt>
              </c:strCache>
            </c:strRef>
          </c:cat>
          <c:val>
            <c:numRef>
              <c:f>'VH IDF'!$C$9</c:f>
              <c:numCache>
                <c:formatCode>General</c:formatCode>
                <c:ptCount val="1"/>
                <c:pt idx="0">
                  <c:v>86</c:v>
                </c:pt>
              </c:numCache>
            </c:numRef>
          </c:val>
          <c:extLst>
            <c:ext xmlns:c16="http://schemas.microsoft.com/office/drawing/2014/chart" uri="{C3380CC4-5D6E-409C-BE32-E72D297353CC}">
              <c16:uniqueId val="{00000001-1176-D641-92A2-13B35F55C780}"/>
            </c:ext>
          </c:extLst>
        </c:ser>
        <c:ser>
          <c:idx val="2"/>
          <c:order val="2"/>
          <c:tx>
            <c:strRef>
              <c:f>'VH IDF'!$D$8</c:f>
              <c:strCache>
                <c:ptCount val="1"/>
                <c:pt idx="0">
                  <c:v>Plus orienté vers l'hôpital qu'avant</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'VH IDF'!$A$9</c:f>
              <c:strCache>
                <c:ptCount val="1"/>
                <c:pt idx="0">
                  <c:v>Répartition de l'activité entre la ville et l'hôpital</c:v>
                </c:pt>
              </c:strCache>
            </c:strRef>
          </c:cat>
          <c:val>
            <c:numRef>
              <c:f>'VH IDF'!$D$9</c:f>
              <c:numCache>
                <c:formatCode>General</c:formatCode>
                <c:ptCount val="1"/>
                <c:pt idx="0">
                  <c:v>66</c:v>
                </c:pt>
              </c:numCache>
            </c:numRef>
          </c:val>
          <c:extLst>
            <c:ext xmlns:c16="http://schemas.microsoft.com/office/drawing/2014/chart" uri="{C3380CC4-5D6E-409C-BE32-E72D297353CC}">
              <c16:uniqueId val="{00000002-1176-D641-92A2-13B35F55C780}"/>
            </c:ext>
          </c:extLst>
        </c:ser>
        <c:dLbls>
          <c:showLegendKey val="0"/>
          <c:showVal val="1"/>
          <c:showCatName val="0"/>
          <c:showSerName val="0"/>
          <c:showPercent val="0"/>
          <c:showBubbleSize val="0"/>
        </c:dLbls>
        <c:gapWidth val="150"/>
        <c:shape val="box"/>
        <c:axId val="223669679"/>
        <c:axId val="223663855"/>
        <c:axId val="0"/>
      </c:bar3DChart>
      <c:catAx>
        <c:axId val="223669679"/>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23663855"/>
        <c:crosses val="autoZero"/>
        <c:auto val="1"/>
        <c:lblAlgn val="ctr"/>
        <c:lblOffset val="100"/>
        <c:noMultiLvlLbl val="0"/>
      </c:catAx>
      <c:valAx>
        <c:axId val="22366385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236696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4B923E-ECA5-417F-B9B5-19899DA82782}"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2EA76E46-DCE6-4C7F-AAAA-596BA81EA9B7}">
      <dgm:prSet/>
      <dgm:spPr/>
      <dgm:t>
        <a:bodyPr/>
        <a:lstStyle/>
        <a:p>
          <a:pPr>
            <a:lnSpc>
              <a:spcPct val="100000"/>
            </a:lnSpc>
          </a:pPr>
          <a:r>
            <a:rPr lang="fr-FR"/>
            <a:t>Décrire l’adaptation des pratiques</a:t>
          </a:r>
          <a:endParaRPr lang="en-US"/>
        </a:p>
      </dgm:t>
    </dgm:pt>
    <dgm:pt modelId="{D2DD7F75-FEAD-4AB6-A035-71BBE3B0EEE6}" type="parTrans" cxnId="{93210731-8826-42BA-86C8-52965FFD510F}">
      <dgm:prSet/>
      <dgm:spPr/>
      <dgm:t>
        <a:bodyPr/>
        <a:lstStyle/>
        <a:p>
          <a:endParaRPr lang="en-US"/>
        </a:p>
      </dgm:t>
    </dgm:pt>
    <dgm:pt modelId="{CFDCCB0D-987D-486A-93AD-BF73B49FB9D7}" type="sibTrans" cxnId="{93210731-8826-42BA-86C8-52965FFD510F}">
      <dgm:prSet/>
      <dgm:spPr/>
      <dgm:t>
        <a:bodyPr/>
        <a:lstStyle/>
        <a:p>
          <a:endParaRPr lang="en-US"/>
        </a:p>
      </dgm:t>
    </dgm:pt>
    <dgm:pt modelId="{61F94AD6-E7D1-403A-AFBF-0937DA2A2BFD}">
      <dgm:prSet/>
      <dgm:spPr/>
      <dgm:t>
        <a:bodyPr/>
        <a:lstStyle/>
        <a:p>
          <a:pPr>
            <a:lnSpc>
              <a:spcPct val="100000"/>
            </a:lnSpc>
          </a:pPr>
          <a:r>
            <a:rPr lang="fr-FR"/>
            <a:t>Etudier la mise en place des téléconsultations</a:t>
          </a:r>
          <a:endParaRPr lang="en-US"/>
        </a:p>
      </dgm:t>
    </dgm:pt>
    <dgm:pt modelId="{7DA6EE15-8EB4-41FD-B8AF-3E01B9CB7348}" type="parTrans" cxnId="{59D4E9ED-2C28-41C4-A3F9-F94D02E53951}">
      <dgm:prSet/>
      <dgm:spPr/>
      <dgm:t>
        <a:bodyPr/>
        <a:lstStyle/>
        <a:p>
          <a:endParaRPr lang="en-US"/>
        </a:p>
      </dgm:t>
    </dgm:pt>
    <dgm:pt modelId="{FC604AA2-4E5C-4760-93C2-4D10F968437C}" type="sibTrans" cxnId="{59D4E9ED-2C28-41C4-A3F9-F94D02E53951}">
      <dgm:prSet/>
      <dgm:spPr/>
      <dgm:t>
        <a:bodyPr/>
        <a:lstStyle/>
        <a:p>
          <a:endParaRPr lang="en-US"/>
        </a:p>
      </dgm:t>
    </dgm:pt>
    <dgm:pt modelId="{E6D86B82-2B4D-5845-A609-EF850E8323CA}">
      <dgm:prSet/>
      <dgm:spPr/>
      <dgm:t>
        <a:bodyPr/>
        <a:lstStyle/>
        <a:p>
          <a:pPr>
            <a:lnSpc>
              <a:spcPct val="100000"/>
            </a:lnSpc>
          </a:pPr>
          <a:r>
            <a:rPr lang="fr-FR"/>
            <a:t>Décrire les repercussions de la crise sur le lien ville/hopital , sur le parcours de soins ( femmes fragilisées, situations de précarités , IVG)</a:t>
          </a:r>
          <a:endParaRPr lang="fr-FR" dirty="0"/>
        </a:p>
      </dgm:t>
    </dgm:pt>
    <dgm:pt modelId="{B3901D5C-35B4-5249-86D5-4D9350E66214}" type="parTrans" cxnId="{B48D94A9-5352-9A45-B3D4-E8E7A8683A79}">
      <dgm:prSet/>
      <dgm:spPr/>
      <dgm:t>
        <a:bodyPr/>
        <a:lstStyle/>
        <a:p>
          <a:endParaRPr lang="fr-FR"/>
        </a:p>
      </dgm:t>
    </dgm:pt>
    <dgm:pt modelId="{2CB27CDB-5F64-2241-B7A6-C0D356315354}" type="sibTrans" cxnId="{B48D94A9-5352-9A45-B3D4-E8E7A8683A79}">
      <dgm:prSet/>
      <dgm:spPr/>
      <dgm:t>
        <a:bodyPr/>
        <a:lstStyle/>
        <a:p>
          <a:endParaRPr lang="fr-FR"/>
        </a:p>
      </dgm:t>
    </dgm:pt>
    <dgm:pt modelId="{8E7172D7-77C0-DE4C-A866-133FF575614D}">
      <dgm:prSet/>
      <dgm:spPr/>
      <dgm:t>
        <a:bodyPr/>
        <a:lstStyle/>
        <a:p>
          <a:pPr>
            <a:lnSpc>
              <a:spcPct val="100000"/>
            </a:lnSpc>
          </a:pPr>
          <a:r>
            <a:rPr lang="fr-FR"/>
            <a:t>Evaluer le stress et l’anxiété des sages-femmes face à l’épidémie</a:t>
          </a:r>
          <a:endParaRPr lang="fr-FR" dirty="0"/>
        </a:p>
      </dgm:t>
    </dgm:pt>
    <dgm:pt modelId="{C078685D-102F-1246-B417-77FD7227A533}" type="parTrans" cxnId="{D0D89340-F657-FB41-81D4-DE48CBB1EDFA}">
      <dgm:prSet/>
      <dgm:spPr/>
      <dgm:t>
        <a:bodyPr/>
        <a:lstStyle/>
        <a:p>
          <a:endParaRPr lang="fr-FR"/>
        </a:p>
      </dgm:t>
    </dgm:pt>
    <dgm:pt modelId="{9893AD50-9C82-4349-B80D-9B1656314C02}" type="sibTrans" cxnId="{D0D89340-F657-FB41-81D4-DE48CBB1EDFA}">
      <dgm:prSet/>
      <dgm:spPr/>
      <dgm:t>
        <a:bodyPr/>
        <a:lstStyle/>
        <a:p>
          <a:endParaRPr lang="fr-FR"/>
        </a:p>
      </dgm:t>
    </dgm:pt>
    <dgm:pt modelId="{08D305E2-0FEA-4F39-9F28-0DCBA5B960E0}" type="pres">
      <dgm:prSet presAssocID="{8C4B923E-ECA5-417F-B9B5-19899DA82782}" presName="root" presStyleCnt="0">
        <dgm:presLayoutVars>
          <dgm:dir/>
          <dgm:resizeHandles val="exact"/>
        </dgm:presLayoutVars>
      </dgm:prSet>
      <dgm:spPr/>
    </dgm:pt>
    <dgm:pt modelId="{F80C134F-B9F6-4929-8EBA-8EA6BC143ADA}" type="pres">
      <dgm:prSet presAssocID="{2EA76E46-DCE6-4C7F-AAAA-596BA81EA9B7}" presName="compNode" presStyleCnt="0"/>
      <dgm:spPr/>
    </dgm:pt>
    <dgm:pt modelId="{D0C8E9CC-2C79-46AA-9ED3-8D36157F42C5}" type="pres">
      <dgm:prSet presAssocID="{2EA76E46-DCE6-4C7F-AAAA-596BA81EA9B7}" presName="bgRect" presStyleLbl="bgShp" presStyleIdx="0" presStyleCnt="4"/>
      <dgm:spPr/>
    </dgm:pt>
    <dgm:pt modelId="{EA1F93C8-8228-41A9-AF16-FF5DB703A4E9}" type="pres">
      <dgm:prSet presAssocID="{2EA76E46-DCE6-4C7F-AAAA-596BA81EA9B7}" presName="iconRect" presStyleLbl="node1" presStyleIdx="0" presStyleCnt="4"/>
      <dgm:spPr>
        <a:ln>
          <a:noFill/>
        </a:ln>
      </dgm:spPr>
    </dgm:pt>
    <dgm:pt modelId="{9E3B850C-C4F1-4808-A2AE-9812C5825D2C}" type="pres">
      <dgm:prSet presAssocID="{2EA76E46-DCE6-4C7F-AAAA-596BA81EA9B7}" presName="spaceRect" presStyleCnt="0"/>
      <dgm:spPr/>
    </dgm:pt>
    <dgm:pt modelId="{2ACA7FEC-6ADF-4B7E-92E3-A5E07E831992}" type="pres">
      <dgm:prSet presAssocID="{2EA76E46-DCE6-4C7F-AAAA-596BA81EA9B7}" presName="parTx" presStyleLbl="revTx" presStyleIdx="0" presStyleCnt="4">
        <dgm:presLayoutVars>
          <dgm:chMax val="0"/>
          <dgm:chPref val="0"/>
        </dgm:presLayoutVars>
      </dgm:prSet>
      <dgm:spPr/>
    </dgm:pt>
    <dgm:pt modelId="{B497D0BD-77B0-4113-B2FE-DA72F54E586E}" type="pres">
      <dgm:prSet presAssocID="{CFDCCB0D-987D-486A-93AD-BF73B49FB9D7}" presName="sibTrans" presStyleCnt="0"/>
      <dgm:spPr/>
    </dgm:pt>
    <dgm:pt modelId="{47BFB035-61E8-4464-8E72-12AAA2D61801}" type="pres">
      <dgm:prSet presAssocID="{61F94AD6-E7D1-403A-AFBF-0937DA2A2BFD}" presName="compNode" presStyleCnt="0"/>
      <dgm:spPr/>
    </dgm:pt>
    <dgm:pt modelId="{BB08E80C-C4AB-4459-B071-0BA2899D49D1}" type="pres">
      <dgm:prSet presAssocID="{61F94AD6-E7D1-403A-AFBF-0937DA2A2BFD}" presName="bgRect" presStyleLbl="bgShp" presStyleIdx="1" presStyleCnt="4"/>
      <dgm:spPr/>
    </dgm:pt>
    <dgm:pt modelId="{2F2D9EAE-AC38-4C93-8CF7-BCB339D68F6D}" type="pres">
      <dgm:prSet presAssocID="{61F94AD6-E7D1-403A-AFBF-0937DA2A2BFD}" presName="iconRect" presStyleLbl="node1" presStyleIdx="1" presStyleCnt="4"/>
      <dgm:spPr>
        <a:ln>
          <a:noFill/>
        </a:ln>
      </dgm:spPr>
    </dgm:pt>
    <dgm:pt modelId="{C59D34B8-80A4-4171-B03F-197BD6D4AACC}" type="pres">
      <dgm:prSet presAssocID="{61F94AD6-E7D1-403A-AFBF-0937DA2A2BFD}" presName="spaceRect" presStyleCnt="0"/>
      <dgm:spPr/>
    </dgm:pt>
    <dgm:pt modelId="{D0367B70-F06A-4C8C-A5B3-508178DD3E42}" type="pres">
      <dgm:prSet presAssocID="{61F94AD6-E7D1-403A-AFBF-0937DA2A2BFD}" presName="parTx" presStyleLbl="revTx" presStyleIdx="1" presStyleCnt="4">
        <dgm:presLayoutVars>
          <dgm:chMax val="0"/>
          <dgm:chPref val="0"/>
        </dgm:presLayoutVars>
      </dgm:prSet>
      <dgm:spPr/>
    </dgm:pt>
    <dgm:pt modelId="{778D490B-5FF6-4601-A16A-81E4DA64AD8C}" type="pres">
      <dgm:prSet presAssocID="{FC604AA2-4E5C-4760-93C2-4D10F968437C}" presName="sibTrans" presStyleCnt="0"/>
      <dgm:spPr/>
    </dgm:pt>
    <dgm:pt modelId="{F5BC8792-4392-C141-B07F-B8DE7DDB449A}" type="pres">
      <dgm:prSet presAssocID="{E6D86B82-2B4D-5845-A609-EF850E8323CA}" presName="compNode" presStyleCnt="0"/>
      <dgm:spPr/>
    </dgm:pt>
    <dgm:pt modelId="{5794A06F-78F9-144A-A6E4-59A72AA2FE04}" type="pres">
      <dgm:prSet presAssocID="{E6D86B82-2B4D-5845-A609-EF850E8323CA}" presName="bgRect" presStyleLbl="bgShp" presStyleIdx="2" presStyleCnt="4"/>
      <dgm:spPr/>
    </dgm:pt>
    <dgm:pt modelId="{EF6A1469-8C7E-F84E-8FA3-CBF0058E8CAE}" type="pres">
      <dgm:prSet presAssocID="{E6D86B82-2B4D-5845-A609-EF850E8323CA}" presName="iconRect" presStyleLbl="node1" presStyleIdx="2" presStyleCnt="4"/>
      <dgm:spPr/>
    </dgm:pt>
    <dgm:pt modelId="{CF6479B3-403E-2C4A-9B06-DBCE62FC614A}" type="pres">
      <dgm:prSet presAssocID="{E6D86B82-2B4D-5845-A609-EF850E8323CA}" presName="spaceRect" presStyleCnt="0"/>
      <dgm:spPr/>
    </dgm:pt>
    <dgm:pt modelId="{E285ABC0-5A24-6746-AC81-DFCB3AC97A1A}" type="pres">
      <dgm:prSet presAssocID="{E6D86B82-2B4D-5845-A609-EF850E8323CA}" presName="parTx" presStyleLbl="revTx" presStyleIdx="2" presStyleCnt="4">
        <dgm:presLayoutVars>
          <dgm:chMax val="0"/>
          <dgm:chPref val="0"/>
        </dgm:presLayoutVars>
      </dgm:prSet>
      <dgm:spPr/>
    </dgm:pt>
    <dgm:pt modelId="{F65BC556-458B-9B49-8663-417267D1DE2F}" type="pres">
      <dgm:prSet presAssocID="{2CB27CDB-5F64-2241-B7A6-C0D356315354}" presName="sibTrans" presStyleCnt="0"/>
      <dgm:spPr/>
    </dgm:pt>
    <dgm:pt modelId="{1CF2DC40-EB3B-C847-B5FC-240262D6AB69}" type="pres">
      <dgm:prSet presAssocID="{8E7172D7-77C0-DE4C-A866-133FF575614D}" presName="compNode" presStyleCnt="0"/>
      <dgm:spPr/>
    </dgm:pt>
    <dgm:pt modelId="{BC1D3A9E-3807-3F45-AC6E-0F0F60FBAE92}" type="pres">
      <dgm:prSet presAssocID="{8E7172D7-77C0-DE4C-A866-133FF575614D}" presName="bgRect" presStyleLbl="bgShp" presStyleIdx="3" presStyleCnt="4"/>
      <dgm:spPr/>
    </dgm:pt>
    <dgm:pt modelId="{4DADB3A8-72FE-8D45-AD35-9935C7D7EA85}" type="pres">
      <dgm:prSet presAssocID="{8E7172D7-77C0-DE4C-A866-133FF575614D}" presName="iconRect" presStyleLbl="node1" presStyleIdx="3" presStyleCnt="4"/>
      <dgm:spPr/>
    </dgm:pt>
    <dgm:pt modelId="{878E4A05-BECE-F74E-95F9-84E2B5E7529E}" type="pres">
      <dgm:prSet presAssocID="{8E7172D7-77C0-DE4C-A866-133FF575614D}" presName="spaceRect" presStyleCnt="0"/>
      <dgm:spPr/>
    </dgm:pt>
    <dgm:pt modelId="{0EF9FD48-C041-B449-B698-DD5F55275C23}" type="pres">
      <dgm:prSet presAssocID="{8E7172D7-77C0-DE4C-A866-133FF575614D}" presName="parTx" presStyleLbl="revTx" presStyleIdx="3" presStyleCnt="4">
        <dgm:presLayoutVars>
          <dgm:chMax val="0"/>
          <dgm:chPref val="0"/>
        </dgm:presLayoutVars>
      </dgm:prSet>
      <dgm:spPr/>
    </dgm:pt>
  </dgm:ptLst>
  <dgm:cxnLst>
    <dgm:cxn modelId="{93210731-8826-42BA-86C8-52965FFD510F}" srcId="{8C4B923E-ECA5-417F-B9B5-19899DA82782}" destId="{2EA76E46-DCE6-4C7F-AAAA-596BA81EA9B7}" srcOrd="0" destOrd="0" parTransId="{D2DD7F75-FEAD-4AB6-A035-71BBE3B0EEE6}" sibTransId="{CFDCCB0D-987D-486A-93AD-BF73B49FB9D7}"/>
    <dgm:cxn modelId="{8177A737-B217-A14A-9427-BFE546CF1B3B}" type="presOf" srcId="{E6D86B82-2B4D-5845-A609-EF850E8323CA}" destId="{E285ABC0-5A24-6746-AC81-DFCB3AC97A1A}" srcOrd="0" destOrd="0" presId="urn:microsoft.com/office/officeart/2018/2/layout/IconVerticalSolidList"/>
    <dgm:cxn modelId="{D0D89340-F657-FB41-81D4-DE48CBB1EDFA}" srcId="{8C4B923E-ECA5-417F-B9B5-19899DA82782}" destId="{8E7172D7-77C0-DE4C-A866-133FF575614D}" srcOrd="3" destOrd="0" parTransId="{C078685D-102F-1246-B417-77FD7227A533}" sibTransId="{9893AD50-9C82-4349-B80D-9B1656314C02}"/>
    <dgm:cxn modelId="{13610D76-0325-2541-AF92-C11F061E1F21}" type="presOf" srcId="{8E7172D7-77C0-DE4C-A866-133FF575614D}" destId="{0EF9FD48-C041-B449-B698-DD5F55275C23}" srcOrd="0" destOrd="0" presId="urn:microsoft.com/office/officeart/2018/2/layout/IconVerticalSolidList"/>
    <dgm:cxn modelId="{DBFB1B98-D247-4B3E-8EBF-3021A9E99548}" type="presOf" srcId="{8C4B923E-ECA5-417F-B9B5-19899DA82782}" destId="{08D305E2-0FEA-4F39-9F28-0DCBA5B960E0}" srcOrd="0" destOrd="0" presId="urn:microsoft.com/office/officeart/2018/2/layout/IconVerticalSolidList"/>
    <dgm:cxn modelId="{B48D94A9-5352-9A45-B3D4-E8E7A8683A79}" srcId="{8C4B923E-ECA5-417F-B9B5-19899DA82782}" destId="{E6D86B82-2B4D-5845-A609-EF850E8323CA}" srcOrd="2" destOrd="0" parTransId="{B3901D5C-35B4-5249-86D5-4D9350E66214}" sibTransId="{2CB27CDB-5F64-2241-B7A6-C0D356315354}"/>
    <dgm:cxn modelId="{E9695ECB-AD30-40C3-B52C-407E77A10E7D}" type="presOf" srcId="{2EA76E46-DCE6-4C7F-AAAA-596BA81EA9B7}" destId="{2ACA7FEC-6ADF-4B7E-92E3-A5E07E831992}" srcOrd="0" destOrd="0" presId="urn:microsoft.com/office/officeart/2018/2/layout/IconVerticalSolidList"/>
    <dgm:cxn modelId="{E3E29BCD-45B8-44C9-A2B0-2C073E4DA6A6}" type="presOf" srcId="{61F94AD6-E7D1-403A-AFBF-0937DA2A2BFD}" destId="{D0367B70-F06A-4C8C-A5B3-508178DD3E42}" srcOrd="0" destOrd="0" presId="urn:microsoft.com/office/officeart/2018/2/layout/IconVerticalSolidList"/>
    <dgm:cxn modelId="{59D4E9ED-2C28-41C4-A3F9-F94D02E53951}" srcId="{8C4B923E-ECA5-417F-B9B5-19899DA82782}" destId="{61F94AD6-E7D1-403A-AFBF-0937DA2A2BFD}" srcOrd="1" destOrd="0" parTransId="{7DA6EE15-8EB4-41FD-B8AF-3E01B9CB7348}" sibTransId="{FC604AA2-4E5C-4760-93C2-4D10F968437C}"/>
    <dgm:cxn modelId="{007AE970-9080-441E-889F-8BF26229B7E1}" type="presParOf" srcId="{08D305E2-0FEA-4F39-9F28-0DCBA5B960E0}" destId="{F80C134F-B9F6-4929-8EBA-8EA6BC143ADA}" srcOrd="0" destOrd="0" presId="urn:microsoft.com/office/officeart/2018/2/layout/IconVerticalSolidList"/>
    <dgm:cxn modelId="{97D25883-642F-400B-A282-6F78C08A5115}" type="presParOf" srcId="{F80C134F-B9F6-4929-8EBA-8EA6BC143ADA}" destId="{D0C8E9CC-2C79-46AA-9ED3-8D36157F42C5}" srcOrd="0" destOrd="0" presId="urn:microsoft.com/office/officeart/2018/2/layout/IconVerticalSolidList"/>
    <dgm:cxn modelId="{30F665D1-3DF9-4669-8C48-8F0D38778F3D}" type="presParOf" srcId="{F80C134F-B9F6-4929-8EBA-8EA6BC143ADA}" destId="{EA1F93C8-8228-41A9-AF16-FF5DB703A4E9}" srcOrd="1" destOrd="0" presId="urn:microsoft.com/office/officeart/2018/2/layout/IconVerticalSolidList"/>
    <dgm:cxn modelId="{09906F8F-985C-4F54-A243-26AF67E9997D}" type="presParOf" srcId="{F80C134F-B9F6-4929-8EBA-8EA6BC143ADA}" destId="{9E3B850C-C4F1-4808-A2AE-9812C5825D2C}" srcOrd="2" destOrd="0" presId="urn:microsoft.com/office/officeart/2018/2/layout/IconVerticalSolidList"/>
    <dgm:cxn modelId="{906D8662-846E-476C-A6A4-FDDBBCDB7C0A}" type="presParOf" srcId="{F80C134F-B9F6-4929-8EBA-8EA6BC143ADA}" destId="{2ACA7FEC-6ADF-4B7E-92E3-A5E07E831992}" srcOrd="3" destOrd="0" presId="urn:microsoft.com/office/officeart/2018/2/layout/IconVerticalSolidList"/>
    <dgm:cxn modelId="{8F7F0BA8-AA5C-45AF-ADB9-7282AA45D110}" type="presParOf" srcId="{08D305E2-0FEA-4F39-9F28-0DCBA5B960E0}" destId="{B497D0BD-77B0-4113-B2FE-DA72F54E586E}" srcOrd="1" destOrd="0" presId="urn:microsoft.com/office/officeart/2018/2/layout/IconVerticalSolidList"/>
    <dgm:cxn modelId="{92A0B34E-6F52-4268-BB78-69568AF27FBD}" type="presParOf" srcId="{08D305E2-0FEA-4F39-9F28-0DCBA5B960E0}" destId="{47BFB035-61E8-4464-8E72-12AAA2D61801}" srcOrd="2" destOrd="0" presId="urn:microsoft.com/office/officeart/2018/2/layout/IconVerticalSolidList"/>
    <dgm:cxn modelId="{D7092509-B846-48C4-9302-13502C18610B}" type="presParOf" srcId="{47BFB035-61E8-4464-8E72-12AAA2D61801}" destId="{BB08E80C-C4AB-4459-B071-0BA2899D49D1}" srcOrd="0" destOrd="0" presId="urn:microsoft.com/office/officeart/2018/2/layout/IconVerticalSolidList"/>
    <dgm:cxn modelId="{14880987-F6B2-4120-AB29-8D560B6B925C}" type="presParOf" srcId="{47BFB035-61E8-4464-8E72-12AAA2D61801}" destId="{2F2D9EAE-AC38-4C93-8CF7-BCB339D68F6D}" srcOrd="1" destOrd="0" presId="urn:microsoft.com/office/officeart/2018/2/layout/IconVerticalSolidList"/>
    <dgm:cxn modelId="{5FA42A57-2A92-4E57-B1D6-9F194A11E133}" type="presParOf" srcId="{47BFB035-61E8-4464-8E72-12AAA2D61801}" destId="{C59D34B8-80A4-4171-B03F-197BD6D4AACC}" srcOrd="2" destOrd="0" presId="urn:microsoft.com/office/officeart/2018/2/layout/IconVerticalSolidList"/>
    <dgm:cxn modelId="{98CB5534-8868-45BC-BFD8-C417C820C7D7}" type="presParOf" srcId="{47BFB035-61E8-4464-8E72-12AAA2D61801}" destId="{D0367B70-F06A-4C8C-A5B3-508178DD3E42}" srcOrd="3" destOrd="0" presId="urn:microsoft.com/office/officeart/2018/2/layout/IconVerticalSolidList"/>
    <dgm:cxn modelId="{2472EBF2-E8E2-4C2B-92B7-31F0C45E709E}" type="presParOf" srcId="{08D305E2-0FEA-4F39-9F28-0DCBA5B960E0}" destId="{778D490B-5FF6-4601-A16A-81E4DA64AD8C}" srcOrd="3" destOrd="0" presId="urn:microsoft.com/office/officeart/2018/2/layout/IconVerticalSolidList"/>
    <dgm:cxn modelId="{702ACF6D-936D-204C-9D91-BECCD35F5577}" type="presParOf" srcId="{08D305E2-0FEA-4F39-9F28-0DCBA5B960E0}" destId="{F5BC8792-4392-C141-B07F-B8DE7DDB449A}" srcOrd="4" destOrd="0" presId="urn:microsoft.com/office/officeart/2018/2/layout/IconVerticalSolidList"/>
    <dgm:cxn modelId="{6B94CA62-684F-6846-88D1-08CF180AB00A}" type="presParOf" srcId="{F5BC8792-4392-C141-B07F-B8DE7DDB449A}" destId="{5794A06F-78F9-144A-A6E4-59A72AA2FE04}" srcOrd="0" destOrd="0" presId="urn:microsoft.com/office/officeart/2018/2/layout/IconVerticalSolidList"/>
    <dgm:cxn modelId="{EC7680C0-3134-2843-8735-2BCE59ECD44C}" type="presParOf" srcId="{F5BC8792-4392-C141-B07F-B8DE7DDB449A}" destId="{EF6A1469-8C7E-F84E-8FA3-CBF0058E8CAE}" srcOrd="1" destOrd="0" presId="urn:microsoft.com/office/officeart/2018/2/layout/IconVerticalSolidList"/>
    <dgm:cxn modelId="{60C2A250-84F2-0340-8F45-03BDE41A2990}" type="presParOf" srcId="{F5BC8792-4392-C141-B07F-B8DE7DDB449A}" destId="{CF6479B3-403E-2C4A-9B06-DBCE62FC614A}" srcOrd="2" destOrd="0" presId="urn:microsoft.com/office/officeart/2018/2/layout/IconVerticalSolidList"/>
    <dgm:cxn modelId="{4CC8A6FF-6D07-3047-B2F2-72E05908383F}" type="presParOf" srcId="{F5BC8792-4392-C141-B07F-B8DE7DDB449A}" destId="{E285ABC0-5A24-6746-AC81-DFCB3AC97A1A}" srcOrd="3" destOrd="0" presId="urn:microsoft.com/office/officeart/2018/2/layout/IconVerticalSolidList"/>
    <dgm:cxn modelId="{7216EE07-A773-2940-9C2B-26E0A53DFE73}" type="presParOf" srcId="{08D305E2-0FEA-4F39-9F28-0DCBA5B960E0}" destId="{F65BC556-458B-9B49-8663-417267D1DE2F}" srcOrd="5" destOrd="0" presId="urn:microsoft.com/office/officeart/2018/2/layout/IconVerticalSolidList"/>
    <dgm:cxn modelId="{1CF307EC-915A-1540-8E5B-6ADC69CCEDEE}" type="presParOf" srcId="{08D305E2-0FEA-4F39-9F28-0DCBA5B960E0}" destId="{1CF2DC40-EB3B-C847-B5FC-240262D6AB69}" srcOrd="6" destOrd="0" presId="urn:microsoft.com/office/officeart/2018/2/layout/IconVerticalSolidList"/>
    <dgm:cxn modelId="{3762CA1B-1221-DF4F-9111-3E839EA93CF3}" type="presParOf" srcId="{1CF2DC40-EB3B-C847-B5FC-240262D6AB69}" destId="{BC1D3A9E-3807-3F45-AC6E-0F0F60FBAE92}" srcOrd="0" destOrd="0" presId="urn:microsoft.com/office/officeart/2018/2/layout/IconVerticalSolidList"/>
    <dgm:cxn modelId="{D996CDDB-6A28-134B-8AE2-0D98297B7722}" type="presParOf" srcId="{1CF2DC40-EB3B-C847-B5FC-240262D6AB69}" destId="{4DADB3A8-72FE-8D45-AD35-9935C7D7EA85}" srcOrd="1" destOrd="0" presId="urn:microsoft.com/office/officeart/2018/2/layout/IconVerticalSolidList"/>
    <dgm:cxn modelId="{BE04CCD8-F25D-D74D-A3BE-635D37320ECB}" type="presParOf" srcId="{1CF2DC40-EB3B-C847-B5FC-240262D6AB69}" destId="{878E4A05-BECE-F74E-95F9-84E2B5E7529E}" srcOrd="2" destOrd="0" presId="urn:microsoft.com/office/officeart/2018/2/layout/IconVerticalSolidList"/>
    <dgm:cxn modelId="{35BE207C-C371-0F45-B2F3-049CF11F1F7B}" type="presParOf" srcId="{1CF2DC40-EB3B-C847-B5FC-240262D6AB69}" destId="{0EF9FD48-C041-B449-B698-DD5F55275C2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6AA4B3-F969-4DF5-B537-346E13B5407F}" type="doc">
      <dgm:prSet loTypeId="urn:microsoft.com/office/officeart/2005/8/layout/vList2" loCatId="list" qsTypeId="urn:microsoft.com/office/officeart/2005/8/quickstyle/simple5" qsCatId="simple" csTypeId="urn:microsoft.com/office/officeart/2005/8/colors/accent2_2" csCatId="accent2" phldr="1"/>
      <dgm:spPr/>
      <dgm:t>
        <a:bodyPr/>
        <a:lstStyle/>
        <a:p>
          <a:endParaRPr lang="en-US"/>
        </a:p>
      </dgm:t>
    </dgm:pt>
    <dgm:pt modelId="{0EFC4712-874E-40B0-975B-E758D10E4142}">
      <dgm:prSet/>
      <dgm:spPr/>
      <dgm:t>
        <a:bodyPr/>
        <a:lstStyle/>
        <a:p>
          <a:r>
            <a:rPr lang="fr-FR" dirty="0"/>
            <a:t>VERSANT LIBERAL</a:t>
          </a:r>
        </a:p>
        <a:p>
          <a:r>
            <a:rPr lang="fr-FR" dirty="0"/>
            <a:t>Au total 1491 sages-femmes libérales dont 287 sages-femmes libérales d'Ile de France soit 33% des sages-femmes libérales d'Ile de France en activité </a:t>
          </a:r>
          <a:endParaRPr lang="en-US" dirty="0"/>
        </a:p>
      </dgm:t>
    </dgm:pt>
    <dgm:pt modelId="{BC9CF1E7-4935-4562-BC2F-07FBCE542DE7}" type="parTrans" cxnId="{279055FD-C8AB-40FF-BC12-BDD6FB34D5EE}">
      <dgm:prSet/>
      <dgm:spPr/>
      <dgm:t>
        <a:bodyPr/>
        <a:lstStyle/>
        <a:p>
          <a:endParaRPr lang="en-US"/>
        </a:p>
      </dgm:t>
    </dgm:pt>
    <dgm:pt modelId="{0FBA9FF3-0509-41B9-80A8-52C691A7A8BD}" type="sibTrans" cxnId="{279055FD-C8AB-40FF-BC12-BDD6FB34D5EE}">
      <dgm:prSet/>
      <dgm:spPr/>
      <dgm:t>
        <a:bodyPr/>
        <a:lstStyle/>
        <a:p>
          <a:endParaRPr lang="en-US"/>
        </a:p>
      </dgm:t>
    </dgm:pt>
    <dgm:pt modelId="{54B0CA05-8E8E-4413-B3FA-F0334ED7B7EA}">
      <dgm:prSet/>
      <dgm:spPr/>
      <dgm:t>
        <a:bodyPr/>
        <a:lstStyle/>
        <a:p>
          <a:r>
            <a:rPr lang="fr-FR" dirty="0"/>
            <a:t>VERSANT TERRITORIAL</a:t>
          </a:r>
        </a:p>
        <a:p>
          <a:r>
            <a:rPr lang="fr-FR" dirty="0"/>
            <a:t>Au total 116 sages-femmes territoriales dont 45 sages-femmes territoriales d'Ile de France </a:t>
          </a:r>
          <a:endParaRPr lang="en-US" dirty="0"/>
        </a:p>
      </dgm:t>
    </dgm:pt>
    <dgm:pt modelId="{4BD12F74-6F8E-4C98-BFC2-FB86A60F479D}" type="parTrans" cxnId="{FBA56AFB-7711-4F33-84E3-0E6FC7F4E1A6}">
      <dgm:prSet/>
      <dgm:spPr/>
      <dgm:t>
        <a:bodyPr/>
        <a:lstStyle/>
        <a:p>
          <a:endParaRPr lang="en-US"/>
        </a:p>
      </dgm:t>
    </dgm:pt>
    <dgm:pt modelId="{BD40CD73-0013-43C2-8EF2-D8F657475555}" type="sibTrans" cxnId="{FBA56AFB-7711-4F33-84E3-0E6FC7F4E1A6}">
      <dgm:prSet/>
      <dgm:spPr/>
      <dgm:t>
        <a:bodyPr/>
        <a:lstStyle/>
        <a:p>
          <a:endParaRPr lang="en-US"/>
        </a:p>
      </dgm:t>
    </dgm:pt>
    <dgm:pt modelId="{4BF5A05A-925D-4822-AAD5-DA683BD72746}">
      <dgm:prSet/>
      <dgm:spPr/>
      <dgm:t>
        <a:bodyPr/>
        <a:lstStyle/>
        <a:p>
          <a:r>
            <a:rPr lang="fr-FR" dirty="0"/>
            <a:t>VERSANT HOSPITALIER</a:t>
          </a:r>
        </a:p>
        <a:p>
          <a:r>
            <a:rPr lang="fr-FR" dirty="0"/>
            <a:t>au total 909 sages-femmes hospitalières dont 262 sages-femmes hospitalières d'Ile de France soit 9.9% des sages-femmes hospitalières d'Ile de France </a:t>
          </a:r>
          <a:endParaRPr lang="en-US" dirty="0"/>
        </a:p>
      </dgm:t>
    </dgm:pt>
    <dgm:pt modelId="{300A969A-BAEF-437E-8E36-48C88294D80B}" type="parTrans" cxnId="{7D3F8FEF-9874-4938-9809-C9C02E6D8BE3}">
      <dgm:prSet/>
      <dgm:spPr/>
      <dgm:t>
        <a:bodyPr/>
        <a:lstStyle/>
        <a:p>
          <a:endParaRPr lang="en-US"/>
        </a:p>
      </dgm:t>
    </dgm:pt>
    <dgm:pt modelId="{426E7E4B-FAB2-4A89-BC31-BCAAC448D892}" type="sibTrans" cxnId="{7D3F8FEF-9874-4938-9809-C9C02E6D8BE3}">
      <dgm:prSet/>
      <dgm:spPr/>
      <dgm:t>
        <a:bodyPr/>
        <a:lstStyle/>
        <a:p>
          <a:endParaRPr lang="en-US"/>
        </a:p>
      </dgm:t>
    </dgm:pt>
    <dgm:pt modelId="{9560CA62-52EC-3D4D-9EAC-2126C12EAE46}" type="pres">
      <dgm:prSet presAssocID="{CE6AA4B3-F969-4DF5-B537-346E13B5407F}" presName="linear" presStyleCnt="0">
        <dgm:presLayoutVars>
          <dgm:animLvl val="lvl"/>
          <dgm:resizeHandles val="exact"/>
        </dgm:presLayoutVars>
      </dgm:prSet>
      <dgm:spPr/>
    </dgm:pt>
    <dgm:pt modelId="{45F047C8-4321-C449-B972-6CAC7F71E63F}" type="pres">
      <dgm:prSet presAssocID="{0EFC4712-874E-40B0-975B-E758D10E4142}" presName="parentText" presStyleLbl="node1" presStyleIdx="0" presStyleCnt="3">
        <dgm:presLayoutVars>
          <dgm:chMax val="0"/>
          <dgm:bulletEnabled val="1"/>
        </dgm:presLayoutVars>
      </dgm:prSet>
      <dgm:spPr/>
    </dgm:pt>
    <dgm:pt modelId="{5D659F74-952A-724E-A469-E4D10CE1ED0A}" type="pres">
      <dgm:prSet presAssocID="{0FBA9FF3-0509-41B9-80A8-52C691A7A8BD}" presName="spacer" presStyleCnt="0"/>
      <dgm:spPr/>
    </dgm:pt>
    <dgm:pt modelId="{A36E40AF-DC10-6441-9F50-323503706E02}" type="pres">
      <dgm:prSet presAssocID="{54B0CA05-8E8E-4413-B3FA-F0334ED7B7EA}" presName="parentText" presStyleLbl="node1" presStyleIdx="1" presStyleCnt="3">
        <dgm:presLayoutVars>
          <dgm:chMax val="0"/>
          <dgm:bulletEnabled val="1"/>
        </dgm:presLayoutVars>
      </dgm:prSet>
      <dgm:spPr/>
    </dgm:pt>
    <dgm:pt modelId="{F98AB000-92A4-0946-8CA1-7DD29F063442}" type="pres">
      <dgm:prSet presAssocID="{BD40CD73-0013-43C2-8EF2-D8F657475555}" presName="spacer" presStyleCnt="0"/>
      <dgm:spPr/>
    </dgm:pt>
    <dgm:pt modelId="{D4610E70-61C1-6D4D-A32E-9E415B8D0DB5}" type="pres">
      <dgm:prSet presAssocID="{4BF5A05A-925D-4822-AAD5-DA683BD72746}" presName="parentText" presStyleLbl="node1" presStyleIdx="2" presStyleCnt="3">
        <dgm:presLayoutVars>
          <dgm:chMax val="0"/>
          <dgm:bulletEnabled val="1"/>
        </dgm:presLayoutVars>
      </dgm:prSet>
      <dgm:spPr/>
    </dgm:pt>
  </dgm:ptLst>
  <dgm:cxnLst>
    <dgm:cxn modelId="{603D4014-DAB9-8D40-97E9-59386337884E}" type="presOf" srcId="{0EFC4712-874E-40B0-975B-E758D10E4142}" destId="{45F047C8-4321-C449-B972-6CAC7F71E63F}" srcOrd="0" destOrd="0" presId="urn:microsoft.com/office/officeart/2005/8/layout/vList2"/>
    <dgm:cxn modelId="{BE6A6881-D9B7-F94F-A7F0-FAC75E77C0BA}" type="presOf" srcId="{4BF5A05A-925D-4822-AAD5-DA683BD72746}" destId="{D4610E70-61C1-6D4D-A32E-9E415B8D0DB5}" srcOrd="0" destOrd="0" presId="urn:microsoft.com/office/officeart/2005/8/layout/vList2"/>
    <dgm:cxn modelId="{078B22E7-2B2D-B145-ADCA-CC67F3E0E412}" type="presOf" srcId="{CE6AA4B3-F969-4DF5-B537-346E13B5407F}" destId="{9560CA62-52EC-3D4D-9EAC-2126C12EAE46}" srcOrd="0" destOrd="0" presId="urn:microsoft.com/office/officeart/2005/8/layout/vList2"/>
    <dgm:cxn modelId="{7D3F8FEF-9874-4938-9809-C9C02E6D8BE3}" srcId="{CE6AA4B3-F969-4DF5-B537-346E13B5407F}" destId="{4BF5A05A-925D-4822-AAD5-DA683BD72746}" srcOrd="2" destOrd="0" parTransId="{300A969A-BAEF-437E-8E36-48C88294D80B}" sibTransId="{426E7E4B-FAB2-4A89-BC31-BCAAC448D892}"/>
    <dgm:cxn modelId="{9F766FF6-42DA-C940-9236-03C7369DFFFB}" type="presOf" srcId="{54B0CA05-8E8E-4413-B3FA-F0334ED7B7EA}" destId="{A36E40AF-DC10-6441-9F50-323503706E02}" srcOrd="0" destOrd="0" presId="urn:microsoft.com/office/officeart/2005/8/layout/vList2"/>
    <dgm:cxn modelId="{FBA56AFB-7711-4F33-84E3-0E6FC7F4E1A6}" srcId="{CE6AA4B3-F969-4DF5-B537-346E13B5407F}" destId="{54B0CA05-8E8E-4413-B3FA-F0334ED7B7EA}" srcOrd="1" destOrd="0" parTransId="{4BD12F74-6F8E-4C98-BFC2-FB86A60F479D}" sibTransId="{BD40CD73-0013-43C2-8EF2-D8F657475555}"/>
    <dgm:cxn modelId="{279055FD-C8AB-40FF-BC12-BDD6FB34D5EE}" srcId="{CE6AA4B3-F969-4DF5-B537-346E13B5407F}" destId="{0EFC4712-874E-40B0-975B-E758D10E4142}" srcOrd="0" destOrd="0" parTransId="{BC9CF1E7-4935-4562-BC2F-07FBCE542DE7}" sibTransId="{0FBA9FF3-0509-41B9-80A8-52C691A7A8BD}"/>
    <dgm:cxn modelId="{455AC1EF-776B-9E4F-91BB-58B6951BFDB4}" type="presParOf" srcId="{9560CA62-52EC-3D4D-9EAC-2126C12EAE46}" destId="{45F047C8-4321-C449-B972-6CAC7F71E63F}" srcOrd="0" destOrd="0" presId="urn:microsoft.com/office/officeart/2005/8/layout/vList2"/>
    <dgm:cxn modelId="{5902CE56-0BC4-2449-A9B0-73888861D790}" type="presParOf" srcId="{9560CA62-52EC-3D4D-9EAC-2126C12EAE46}" destId="{5D659F74-952A-724E-A469-E4D10CE1ED0A}" srcOrd="1" destOrd="0" presId="urn:microsoft.com/office/officeart/2005/8/layout/vList2"/>
    <dgm:cxn modelId="{03192C58-E91B-AA4E-AC53-36248B946CB9}" type="presParOf" srcId="{9560CA62-52EC-3D4D-9EAC-2126C12EAE46}" destId="{A36E40AF-DC10-6441-9F50-323503706E02}" srcOrd="2" destOrd="0" presId="urn:microsoft.com/office/officeart/2005/8/layout/vList2"/>
    <dgm:cxn modelId="{C691BD85-C576-8E40-AF6B-8713256B31FE}" type="presParOf" srcId="{9560CA62-52EC-3D4D-9EAC-2126C12EAE46}" destId="{F98AB000-92A4-0946-8CA1-7DD29F063442}" srcOrd="3" destOrd="0" presId="urn:microsoft.com/office/officeart/2005/8/layout/vList2"/>
    <dgm:cxn modelId="{07EAF4B8-DF59-4E4B-8A74-A47DBA106B43}" type="presParOf" srcId="{9560CA62-52EC-3D4D-9EAC-2126C12EAE46}" destId="{D4610E70-61C1-6D4D-A32E-9E415B8D0DB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C8E9CC-2C79-46AA-9ED3-8D36157F42C5}">
      <dsp:nvSpPr>
        <dsp:cNvPr id="0" name=""/>
        <dsp:cNvSpPr/>
      </dsp:nvSpPr>
      <dsp:spPr>
        <a:xfrm>
          <a:off x="0" y="1610"/>
          <a:ext cx="8596668" cy="81632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1F93C8-8228-41A9-AF16-FF5DB703A4E9}">
      <dsp:nvSpPr>
        <dsp:cNvPr id="0" name=""/>
        <dsp:cNvSpPr/>
      </dsp:nvSpPr>
      <dsp:spPr>
        <a:xfrm>
          <a:off x="246938" y="185284"/>
          <a:ext cx="448979" cy="448979"/>
        </a:xfrm>
        <a:prstGeom prst="rect">
          <a:avLst/>
        </a:prstGeom>
        <a:solidFill>
          <a:schemeClr val="accent2">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ACA7FEC-6ADF-4B7E-92E3-A5E07E831992}">
      <dsp:nvSpPr>
        <dsp:cNvPr id="0" name=""/>
        <dsp:cNvSpPr/>
      </dsp:nvSpPr>
      <dsp:spPr>
        <a:xfrm>
          <a:off x="942857" y="1610"/>
          <a:ext cx="7653810" cy="8163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95" tIns="86395" rIns="86395" bIns="86395" numCol="1" spcCol="1270" anchor="ctr" anchorCtr="0">
          <a:noAutofit/>
        </a:bodyPr>
        <a:lstStyle/>
        <a:p>
          <a:pPr marL="0" lvl="0" indent="0" algn="l" defTabSz="800100">
            <a:lnSpc>
              <a:spcPct val="100000"/>
            </a:lnSpc>
            <a:spcBef>
              <a:spcPct val="0"/>
            </a:spcBef>
            <a:spcAft>
              <a:spcPct val="35000"/>
            </a:spcAft>
            <a:buNone/>
          </a:pPr>
          <a:r>
            <a:rPr lang="fr-FR" sz="1800" kern="1200"/>
            <a:t>Décrire l’adaptation des pratiques</a:t>
          </a:r>
          <a:endParaRPr lang="en-US" sz="1800" kern="1200"/>
        </a:p>
      </dsp:txBody>
      <dsp:txXfrm>
        <a:off x="942857" y="1610"/>
        <a:ext cx="7653810" cy="816326"/>
      </dsp:txXfrm>
    </dsp:sp>
    <dsp:sp modelId="{BB08E80C-C4AB-4459-B071-0BA2899D49D1}">
      <dsp:nvSpPr>
        <dsp:cNvPr id="0" name=""/>
        <dsp:cNvSpPr/>
      </dsp:nvSpPr>
      <dsp:spPr>
        <a:xfrm>
          <a:off x="0" y="1022019"/>
          <a:ext cx="8596668" cy="81632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2D9EAE-AC38-4C93-8CF7-BCB339D68F6D}">
      <dsp:nvSpPr>
        <dsp:cNvPr id="0" name=""/>
        <dsp:cNvSpPr/>
      </dsp:nvSpPr>
      <dsp:spPr>
        <a:xfrm>
          <a:off x="246938" y="1205692"/>
          <a:ext cx="448979" cy="448979"/>
        </a:xfrm>
        <a:prstGeom prst="rect">
          <a:avLst/>
        </a:prstGeom>
        <a:solidFill>
          <a:schemeClr val="accent2">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0367B70-F06A-4C8C-A5B3-508178DD3E42}">
      <dsp:nvSpPr>
        <dsp:cNvPr id="0" name=""/>
        <dsp:cNvSpPr/>
      </dsp:nvSpPr>
      <dsp:spPr>
        <a:xfrm>
          <a:off x="942857" y="1022019"/>
          <a:ext cx="7653810" cy="8163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95" tIns="86395" rIns="86395" bIns="86395" numCol="1" spcCol="1270" anchor="ctr" anchorCtr="0">
          <a:noAutofit/>
        </a:bodyPr>
        <a:lstStyle/>
        <a:p>
          <a:pPr marL="0" lvl="0" indent="0" algn="l" defTabSz="800100">
            <a:lnSpc>
              <a:spcPct val="100000"/>
            </a:lnSpc>
            <a:spcBef>
              <a:spcPct val="0"/>
            </a:spcBef>
            <a:spcAft>
              <a:spcPct val="35000"/>
            </a:spcAft>
            <a:buNone/>
          </a:pPr>
          <a:r>
            <a:rPr lang="fr-FR" sz="1800" kern="1200"/>
            <a:t>Etudier la mise en place des téléconsultations</a:t>
          </a:r>
          <a:endParaRPr lang="en-US" sz="1800" kern="1200"/>
        </a:p>
      </dsp:txBody>
      <dsp:txXfrm>
        <a:off x="942857" y="1022019"/>
        <a:ext cx="7653810" cy="816326"/>
      </dsp:txXfrm>
    </dsp:sp>
    <dsp:sp modelId="{5794A06F-78F9-144A-A6E4-59A72AA2FE04}">
      <dsp:nvSpPr>
        <dsp:cNvPr id="0" name=""/>
        <dsp:cNvSpPr/>
      </dsp:nvSpPr>
      <dsp:spPr>
        <a:xfrm>
          <a:off x="0" y="2042427"/>
          <a:ext cx="8596668" cy="81632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6A1469-8C7E-F84E-8FA3-CBF0058E8CAE}">
      <dsp:nvSpPr>
        <dsp:cNvPr id="0" name=""/>
        <dsp:cNvSpPr/>
      </dsp:nvSpPr>
      <dsp:spPr>
        <a:xfrm>
          <a:off x="246938" y="2226100"/>
          <a:ext cx="448979" cy="44897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85ABC0-5A24-6746-AC81-DFCB3AC97A1A}">
      <dsp:nvSpPr>
        <dsp:cNvPr id="0" name=""/>
        <dsp:cNvSpPr/>
      </dsp:nvSpPr>
      <dsp:spPr>
        <a:xfrm>
          <a:off x="942857" y="2042427"/>
          <a:ext cx="7653810" cy="8163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95" tIns="86395" rIns="86395" bIns="86395" numCol="1" spcCol="1270" anchor="ctr" anchorCtr="0">
          <a:noAutofit/>
        </a:bodyPr>
        <a:lstStyle/>
        <a:p>
          <a:pPr marL="0" lvl="0" indent="0" algn="l" defTabSz="800100">
            <a:lnSpc>
              <a:spcPct val="100000"/>
            </a:lnSpc>
            <a:spcBef>
              <a:spcPct val="0"/>
            </a:spcBef>
            <a:spcAft>
              <a:spcPct val="35000"/>
            </a:spcAft>
            <a:buNone/>
          </a:pPr>
          <a:r>
            <a:rPr lang="fr-FR" sz="1800" kern="1200"/>
            <a:t>Décrire les repercussions de la crise sur le lien ville/hopital , sur le parcours de soins ( femmes fragilisées, situations de précarités , IVG)</a:t>
          </a:r>
          <a:endParaRPr lang="fr-FR" sz="1800" kern="1200" dirty="0"/>
        </a:p>
      </dsp:txBody>
      <dsp:txXfrm>
        <a:off x="942857" y="2042427"/>
        <a:ext cx="7653810" cy="816326"/>
      </dsp:txXfrm>
    </dsp:sp>
    <dsp:sp modelId="{BC1D3A9E-3807-3F45-AC6E-0F0F60FBAE92}">
      <dsp:nvSpPr>
        <dsp:cNvPr id="0" name=""/>
        <dsp:cNvSpPr/>
      </dsp:nvSpPr>
      <dsp:spPr>
        <a:xfrm>
          <a:off x="0" y="3062835"/>
          <a:ext cx="8596668" cy="81632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ADB3A8-72FE-8D45-AD35-9935C7D7EA85}">
      <dsp:nvSpPr>
        <dsp:cNvPr id="0" name=""/>
        <dsp:cNvSpPr/>
      </dsp:nvSpPr>
      <dsp:spPr>
        <a:xfrm>
          <a:off x="246938" y="3246509"/>
          <a:ext cx="448979" cy="44897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F9FD48-C041-B449-B698-DD5F55275C23}">
      <dsp:nvSpPr>
        <dsp:cNvPr id="0" name=""/>
        <dsp:cNvSpPr/>
      </dsp:nvSpPr>
      <dsp:spPr>
        <a:xfrm>
          <a:off x="942857" y="3062835"/>
          <a:ext cx="7653810" cy="8163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95" tIns="86395" rIns="86395" bIns="86395" numCol="1" spcCol="1270" anchor="ctr" anchorCtr="0">
          <a:noAutofit/>
        </a:bodyPr>
        <a:lstStyle/>
        <a:p>
          <a:pPr marL="0" lvl="0" indent="0" algn="l" defTabSz="800100">
            <a:lnSpc>
              <a:spcPct val="100000"/>
            </a:lnSpc>
            <a:spcBef>
              <a:spcPct val="0"/>
            </a:spcBef>
            <a:spcAft>
              <a:spcPct val="35000"/>
            </a:spcAft>
            <a:buNone/>
          </a:pPr>
          <a:r>
            <a:rPr lang="fr-FR" sz="1800" kern="1200"/>
            <a:t>Evaluer le stress et l’anxiété des sages-femmes face à l’épidémie</a:t>
          </a:r>
          <a:endParaRPr lang="fr-FR" sz="1800" kern="1200" dirty="0"/>
        </a:p>
      </dsp:txBody>
      <dsp:txXfrm>
        <a:off x="942857" y="3062835"/>
        <a:ext cx="7653810" cy="8163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F047C8-4321-C449-B972-6CAC7F71E63F}">
      <dsp:nvSpPr>
        <dsp:cNvPr id="0" name=""/>
        <dsp:cNvSpPr/>
      </dsp:nvSpPr>
      <dsp:spPr>
        <a:xfrm>
          <a:off x="0" y="309046"/>
          <a:ext cx="8596668" cy="10530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VERSANT LIBERAL</a:t>
          </a:r>
        </a:p>
        <a:p>
          <a:pPr marL="0" lvl="0" indent="0" algn="l" defTabSz="800100">
            <a:lnSpc>
              <a:spcPct val="90000"/>
            </a:lnSpc>
            <a:spcBef>
              <a:spcPct val="0"/>
            </a:spcBef>
            <a:spcAft>
              <a:spcPct val="35000"/>
            </a:spcAft>
            <a:buNone/>
          </a:pPr>
          <a:r>
            <a:rPr lang="fr-FR" sz="1800" kern="1200" dirty="0"/>
            <a:t>Au total 1491 sages-femmes libérales dont 287 sages-femmes libérales d'Ile de France soit 33% des sages-femmes libérales d'Ile de France en activité </a:t>
          </a:r>
          <a:endParaRPr lang="en-US" sz="1800" kern="1200" dirty="0"/>
        </a:p>
      </dsp:txBody>
      <dsp:txXfrm>
        <a:off x="51403" y="360449"/>
        <a:ext cx="8493862" cy="950194"/>
      </dsp:txXfrm>
    </dsp:sp>
    <dsp:sp modelId="{A36E40AF-DC10-6441-9F50-323503706E02}">
      <dsp:nvSpPr>
        <dsp:cNvPr id="0" name=""/>
        <dsp:cNvSpPr/>
      </dsp:nvSpPr>
      <dsp:spPr>
        <a:xfrm>
          <a:off x="0" y="1413886"/>
          <a:ext cx="8596668" cy="10530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VERSANT TERRITORIAL</a:t>
          </a:r>
        </a:p>
        <a:p>
          <a:pPr marL="0" lvl="0" indent="0" algn="l" defTabSz="800100">
            <a:lnSpc>
              <a:spcPct val="90000"/>
            </a:lnSpc>
            <a:spcBef>
              <a:spcPct val="0"/>
            </a:spcBef>
            <a:spcAft>
              <a:spcPct val="35000"/>
            </a:spcAft>
            <a:buNone/>
          </a:pPr>
          <a:r>
            <a:rPr lang="fr-FR" sz="1800" kern="1200" dirty="0"/>
            <a:t>Au total 116 sages-femmes territoriales dont 45 sages-femmes territoriales d'Ile de France </a:t>
          </a:r>
          <a:endParaRPr lang="en-US" sz="1800" kern="1200" dirty="0"/>
        </a:p>
      </dsp:txBody>
      <dsp:txXfrm>
        <a:off x="51403" y="1465289"/>
        <a:ext cx="8493862" cy="950194"/>
      </dsp:txXfrm>
    </dsp:sp>
    <dsp:sp modelId="{D4610E70-61C1-6D4D-A32E-9E415B8D0DB5}">
      <dsp:nvSpPr>
        <dsp:cNvPr id="0" name=""/>
        <dsp:cNvSpPr/>
      </dsp:nvSpPr>
      <dsp:spPr>
        <a:xfrm>
          <a:off x="0" y="2518726"/>
          <a:ext cx="8596668" cy="10530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VERSANT HOSPITALIER</a:t>
          </a:r>
        </a:p>
        <a:p>
          <a:pPr marL="0" lvl="0" indent="0" algn="l" defTabSz="800100">
            <a:lnSpc>
              <a:spcPct val="90000"/>
            </a:lnSpc>
            <a:spcBef>
              <a:spcPct val="0"/>
            </a:spcBef>
            <a:spcAft>
              <a:spcPct val="35000"/>
            </a:spcAft>
            <a:buNone/>
          </a:pPr>
          <a:r>
            <a:rPr lang="fr-FR" sz="1800" kern="1200" dirty="0"/>
            <a:t>au total 909 sages-femmes hospitalières dont 262 sages-femmes hospitalières d'Ile de France soit 9.9% des sages-femmes hospitalières d'Ile de France </a:t>
          </a:r>
          <a:endParaRPr lang="en-US" sz="1800" kern="1200" dirty="0"/>
        </a:p>
      </dsp:txBody>
      <dsp:txXfrm>
        <a:off x="51403" y="2570129"/>
        <a:ext cx="8493862" cy="95019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175A0BA-8495-42D5-A5C5-18ED5B5ED04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91A05678-AABC-4DFC-9375-E22717F3201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288BD3-4FC6-4947-972D-2E4B0E5867B5}" type="datetimeFigureOut">
              <a:rPr lang="fr-FR" smtClean="0"/>
              <a:t>15/06/2020</a:t>
            </a:fld>
            <a:endParaRPr lang="fr-FR"/>
          </a:p>
        </p:txBody>
      </p:sp>
      <p:sp>
        <p:nvSpPr>
          <p:cNvPr id="4" name="Espace réservé du pied de page 3">
            <a:extLst>
              <a:ext uri="{FF2B5EF4-FFF2-40B4-BE49-F238E27FC236}">
                <a16:creationId xmlns:a16="http://schemas.microsoft.com/office/drawing/2014/main" id="{4CB1822E-7AF5-4664-9510-042DD6F6050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6FDD3124-E4DB-47A6-BAD2-3CA75375C35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B719B9-B80F-4299-B67F-9F69F51FEEAA}" type="slidenum">
              <a:rPr lang="fr-FR" smtClean="0"/>
              <a:t>‹N°›</a:t>
            </a:fld>
            <a:endParaRPr lang="fr-FR"/>
          </a:p>
        </p:txBody>
      </p:sp>
    </p:spTree>
    <p:extLst>
      <p:ext uri="{BB962C8B-B14F-4D97-AF65-F5344CB8AC3E}">
        <p14:creationId xmlns:p14="http://schemas.microsoft.com/office/powerpoint/2010/main" val="371725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34FD14-480E-4F47-964D-FC66814D943A}" type="datetimeFigureOut">
              <a:rPr lang="fr-FR" smtClean="0"/>
              <a:t>15/06/2020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4B055-8216-4AD2-AA77-28C1B33D67EB}" type="slidenum">
              <a:rPr lang="fr-FR" smtClean="0"/>
              <a:t>‹N°›</a:t>
            </a:fld>
            <a:endParaRPr lang="fr-FR"/>
          </a:p>
        </p:txBody>
      </p:sp>
    </p:spTree>
    <p:extLst>
      <p:ext uri="{BB962C8B-B14F-4D97-AF65-F5344CB8AC3E}">
        <p14:creationId xmlns:p14="http://schemas.microsoft.com/office/powerpoint/2010/main" val="1910749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Diapositive de titre">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E77FB7C4-87B1-458F-879F-3B59A16A35D2}"/>
              </a:ext>
            </a:extLst>
          </p:cNvPr>
          <p:cNvSpPr/>
          <p:nvPr userDrawn="1"/>
        </p:nvSpPr>
        <p:spPr>
          <a:xfrm>
            <a:off x="2530763" y="3592945"/>
            <a:ext cx="8007927" cy="2382429"/>
          </a:xfrm>
          <a:prstGeom prst="rect">
            <a:avLst/>
          </a:prstGeom>
          <a:solidFill>
            <a:srgbClr val="97BF0D"/>
          </a:solidFill>
          <a:ln>
            <a:solidFill>
              <a:srgbClr val="97BF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a:extLst>
              <a:ext uri="{FF2B5EF4-FFF2-40B4-BE49-F238E27FC236}">
                <a16:creationId xmlns:a16="http://schemas.microsoft.com/office/drawing/2014/main" id="{E75A1822-3559-4EE5-B21D-F9533DC6D151}"/>
              </a:ext>
            </a:extLst>
          </p:cNvPr>
          <p:cNvSpPr/>
          <p:nvPr userDrawn="1"/>
        </p:nvSpPr>
        <p:spPr>
          <a:xfrm>
            <a:off x="2024487" y="3343564"/>
            <a:ext cx="8143025" cy="2207491"/>
          </a:xfrm>
          <a:prstGeom prst="rect">
            <a:avLst/>
          </a:prstGeom>
          <a:solidFill>
            <a:schemeClr val="bg1"/>
          </a:solidFill>
          <a:ln w="76200">
            <a:solidFill>
              <a:srgbClr val="0044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ctrTitle"/>
          </p:nvPr>
        </p:nvSpPr>
        <p:spPr>
          <a:xfrm>
            <a:off x="2024487" y="3343564"/>
            <a:ext cx="8143025" cy="1283882"/>
          </a:xfrm>
        </p:spPr>
        <p:txBody>
          <a:bodyPr anchor="b">
            <a:noAutofit/>
          </a:bodyPr>
          <a:lstStyle>
            <a:lvl1pPr algn="ctr">
              <a:defRPr sz="4000" b="0">
                <a:solidFill>
                  <a:srgbClr val="004494"/>
                </a:solidFill>
              </a:defRPr>
            </a:lvl1pPr>
          </a:lstStyle>
          <a:p>
            <a:r>
              <a:rPr lang="fr-FR" dirty="0"/>
              <a:t>Modifiez le style du titre</a:t>
            </a:r>
            <a:endParaRPr lang="en-US" dirty="0"/>
          </a:p>
        </p:txBody>
      </p:sp>
      <p:sp>
        <p:nvSpPr>
          <p:cNvPr id="3" name="Subtitle 2"/>
          <p:cNvSpPr>
            <a:spLocks noGrp="1"/>
          </p:cNvSpPr>
          <p:nvPr>
            <p:ph type="subTitle" idx="1" hasCustomPrompt="1"/>
          </p:nvPr>
        </p:nvSpPr>
        <p:spPr>
          <a:xfrm>
            <a:off x="2024487" y="4627444"/>
            <a:ext cx="8143025" cy="923612"/>
          </a:xfrm>
        </p:spPr>
        <p:txBody>
          <a:bodyPr anchor="t">
            <a:normAutofit/>
          </a:bodyPr>
          <a:lstStyle>
            <a:lvl1pPr marL="0" indent="0" algn="ctr">
              <a:buNone/>
              <a:defRPr sz="2400" b="1">
                <a:solidFill>
                  <a:schemeClr val="tx1">
                    <a:lumMod val="50000"/>
                    <a:lumOff val="50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Auteur</a:t>
            </a:r>
            <a:endParaRPr lang="en-US" dirty="0"/>
          </a:p>
        </p:txBody>
      </p:sp>
      <p:sp>
        <p:nvSpPr>
          <p:cNvPr id="33" name="Triangle rectangle 32">
            <a:extLst>
              <a:ext uri="{FF2B5EF4-FFF2-40B4-BE49-F238E27FC236}">
                <a16:creationId xmlns:a16="http://schemas.microsoft.com/office/drawing/2014/main" id="{8D3A9162-B5DD-479A-8600-31B22FB00091}"/>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Triangle rectangle 34">
            <a:extLst>
              <a:ext uri="{FF2B5EF4-FFF2-40B4-BE49-F238E27FC236}">
                <a16:creationId xmlns:a16="http://schemas.microsoft.com/office/drawing/2014/main" id="{9A9E70BE-0834-4486-8E79-A5FDB8BA7E53}"/>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8" name="Image 37">
            <a:extLst>
              <a:ext uri="{FF2B5EF4-FFF2-40B4-BE49-F238E27FC236}">
                <a16:creationId xmlns:a16="http://schemas.microsoft.com/office/drawing/2014/main" id="{6E2C7333-2551-43EA-8B77-D3294773E6E5}"/>
              </a:ext>
            </a:extLst>
          </p:cNvPr>
          <p:cNvPicPr>
            <a:picLocks noChangeAspect="1"/>
          </p:cNvPicPr>
          <p:nvPr userDrawn="1"/>
        </p:nvPicPr>
        <p:blipFill>
          <a:blip r:embed="rId2"/>
          <a:stretch>
            <a:fillRect/>
          </a:stretch>
        </p:blipFill>
        <p:spPr>
          <a:xfrm>
            <a:off x="10737188" y="6290569"/>
            <a:ext cx="772142" cy="534379"/>
          </a:xfrm>
          <a:prstGeom prst="rect">
            <a:avLst/>
          </a:prstGeom>
        </p:spPr>
      </p:pic>
      <p:sp>
        <p:nvSpPr>
          <p:cNvPr id="14" name="Date Placeholder 3">
            <a:extLst>
              <a:ext uri="{FF2B5EF4-FFF2-40B4-BE49-F238E27FC236}">
                <a16:creationId xmlns:a16="http://schemas.microsoft.com/office/drawing/2014/main" id="{1EA64679-C69F-422E-A064-59AEEC2E7A60}"/>
              </a:ext>
            </a:extLst>
          </p:cNvPr>
          <p:cNvSpPr>
            <a:spLocks noGrp="1"/>
          </p:cNvSpPr>
          <p:nvPr>
            <p:ph type="dt" sz="half" idx="2"/>
          </p:nvPr>
        </p:nvSpPr>
        <p:spPr>
          <a:xfrm>
            <a:off x="6414650" y="6410328"/>
            <a:ext cx="2381291"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fr-FR" dirty="0"/>
              <a:t>Webinaire – 15/06/2020 – 17h00/18h30</a:t>
            </a:r>
            <a:endParaRPr lang="en-US" dirty="0"/>
          </a:p>
        </p:txBody>
      </p:sp>
      <p:sp>
        <p:nvSpPr>
          <p:cNvPr id="15" name="Footer Placeholder 4">
            <a:extLst>
              <a:ext uri="{FF2B5EF4-FFF2-40B4-BE49-F238E27FC236}">
                <a16:creationId xmlns:a16="http://schemas.microsoft.com/office/drawing/2014/main" id="{EC8FF0EE-366C-4BFA-AD41-D74489DA72F9}"/>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600" i="1" smtClean="0">
                <a:effectLst/>
              </a:defRPr>
            </a:lvl1pPr>
          </a:lstStyle>
          <a:p>
            <a:r>
              <a:rPr lang="fr-FR" b="1" dirty="0"/>
              <a:t>Périnatalité et Covid-19</a:t>
            </a:r>
          </a:p>
        </p:txBody>
      </p:sp>
      <p:sp>
        <p:nvSpPr>
          <p:cNvPr id="16" name="Slide Number Placeholder 5">
            <a:extLst>
              <a:ext uri="{FF2B5EF4-FFF2-40B4-BE49-F238E27FC236}">
                <a16:creationId xmlns:a16="http://schemas.microsoft.com/office/drawing/2014/main" id="{E665F378-596E-48E7-B95E-EF8EB3405A14}"/>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pic>
        <p:nvPicPr>
          <p:cNvPr id="6" name="Image 5">
            <a:extLst>
              <a:ext uri="{FF2B5EF4-FFF2-40B4-BE49-F238E27FC236}">
                <a16:creationId xmlns:a16="http://schemas.microsoft.com/office/drawing/2014/main" id="{BD30A360-4F6F-4345-AA8D-8DD5838D94AE}"/>
              </a:ext>
            </a:extLst>
          </p:cNvPr>
          <p:cNvPicPr>
            <a:picLocks noChangeAspect="1"/>
          </p:cNvPicPr>
          <p:nvPr userDrawn="1"/>
        </p:nvPicPr>
        <p:blipFill>
          <a:blip r:embed="rId3"/>
          <a:stretch>
            <a:fillRect/>
          </a:stretch>
        </p:blipFill>
        <p:spPr>
          <a:xfrm>
            <a:off x="2781434" y="-3"/>
            <a:ext cx="6352032" cy="3176016"/>
          </a:xfrm>
          <a:prstGeom prst="rect">
            <a:avLst/>
          </a:prstGeom>
        </p:spPr>
      </p:pic>
    </p:spTree>
    <p:extLst>
      <p:ext uri="{BB962C8B-B14F-4D97-AF65-F5344CB8AC3E}">
        <p14:creationId xmlns:p14="http://schemas.microsoft.com/office/powerpoint/2010/main" val="694201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dirty="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
        <p:nvSpPr>
          <p:cNvPr id="19" name="Triangle rectangle 18">
            <a:extLst>
              <a:ext uri="{FF2B5EF4-FFF2-40B4-BE49-F238E27FC236}">
                <a16:creationId xmlns:a16="http://schemas.microsoft.com/office/drawing/2014/main" id="{4463624B-CAB6-4859-A5F3-472383E30C63}"/>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Triangle rectangle 19">
            <a:extLst>
              <a:ext uri="{FF2B5EF4-FFF2-40B4-BE49-F238E27FC236}">
                <a16:creationId xmlns:a16="http://schemas.microsoft.com/office/drawing/2014/main" id="{10F0A63C-0941-41DC-9BC5-9F60FF988AB9}"/>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Date Placeholder 3">
            <a:extLst>
              <a:ext uri="{FF2B5EF4-FFF2-40B4-BE49-F238E27FC236}">
                <a16:creationId xmlns:a16="http://schemas.microsoft.com/office/drawing/2014/main" id="{C5FCA782-C597-48ED-8ECE-AC97B5C793E4}"/>
              </a:ext>
            </a:extLst>
          </p:cNvPr>
          <p:cNvSpPr>
            <a:spLocks noGrp="1"/>
          </p:cNvSpPr>
          <p:nvPr>
            <p:ph type="dt" sz="half" idx="2"/>
          </p:nvPr>
        </p:nvSpPr>
        <p:spPr>
          <a:xfrm>
            <a:off x="6414650" y="6410328"/>
            <a:ext cx="2381291"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fr-FR" dirty="0"/>
              <a:t>Webinaire – 15/06/2020 – 17h00/18h30</a:t>
            </a:r>
            <a:endParaRPr lang="en-US" dirty="0"/>
          </a:p>
        </p:txBody>
      </p:sp>
      <p:sp>
        <p:nvSpPr>
          <p:cNvPr id="11" name="Footer Placeholder 4">
            <a:extLst>
              <a:ext uri="{FF2B5EF4-FFF2-40B4-BE49-F238E27FC236}">
                <a16:creationId xmlns:a16="http://schemas.microsoft.com/office/drawing/2014/main" id="{7998137A-3171-442B-B7E5-40FCD70C969A}"/>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600" i="1" smtClean="0">
                <a:effectLst/>
              </a:defRPr>
            </a:lvl1pPr>
          </a:lstStyle>
          <a:p>
            <a:r>
              <a:rPr lang="fr-FR" b="1" dirty="0"/>
              <a:t>Périnatalité et Covid-19</a:t>
            </a:r>
          </a:p>
        </p:txBody>
      </p:sp>
      <p:sp>
        <p:nvSpPr>
          <p:cNvPr id="13" name="Slide Number Placeholder 5">
            <a:extLst>
              <a:ext uri="{FF2B5EF4-FFF2-40B4-BE49-F238E27FC236}">
                <a16:creationId xmlns:a16="http://schemas.microsoft.com/office/drawing/2014/main" id="{71E1F1EC-1159-4A68-92D7-8788060F2115}"/>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dirty="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
        <p:nvSpPr>
          <p:cNvPr id="19" name="Triangle rectangle 18">
            <a:extLst>
              <a:ext uri="{FF2B5EF4-FFF2-40B4-BE49-F238E27FC236}">
                <a16:creationId xmlns:a16="http://schemas.microsoft.com/office/drawing/2014/main" id="{6472E27A-D85D-48EF-9C6E-63506527A801}"/>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Triangle rectangle 19">
            <a:extLst>
              <a:ext uri="{FF2B5EF4-FFF2-40B4-BE49-F238E27FC236}">
                <a16:creationId xmlns:a16="http://schemas.microsoft.com/office/drawing/2014/main" id="{E1823107-3B5D-4854-A2F2-D3A4B940B08A}"/>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Date Placeholder 3">
            <a:extLst>
              <a:ext uri="{FF2B5EF4-FFF2-40B4-BE49-F238E27FC236}">
                <a16:creationId xmlns:a16="http://schemas.microsoft.com/office/drawing/2014/main" id="{BD6781F7-7C96-40E2-9554-68D52B3FBBA1}"/>
              </a:ext>
            </a:extLst>
          </p:cNvPr>
          <p:cNvSpPr>
            <a:spLocks noGrp="1"/>
          </p:cNvSpPr>
          <p:nvPr>
            <p:ph type="dt" sz="half" idx="2"/>
          </p:nvPr>
        </p:nvSpPr>
        <p:spPr>
          <a:xfrm>
            <a:off x="6414650" y="6410328"/>
            <a:ext cx="2381291"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fr-FR" dirty="0"/>
              <a:t>Webinaire – 15/06/2020 – 17h00/18h30</a:t>
            </a:r>
            <a:endParaRPr lang="en-US" dirty="0"/>
          </a:p>
        </p:txBody>
      </p:sp>
      <p:sp>
        <p:nvSpPr>
          <p:cNvPr id="11" name="Footer Placeholder 4">
            <a:extLst>
              <a:ext uri="{FF2B5EF4-FFF2-40B4-BE49-F238E27FC236}">
                <a16:creationId xmlns:a16="http://schemas.microsoft.com/office/drawing/2014/main" id="{2CC69E2C-7E60-4846-BF13-A448D69AABEA}"/>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600" i="1" smtClean="0">
                <a:effectLst/>
              </a:defRPr>
            </a:lvl1pPr>
          </a:lstStyle>
          <a:p>
            <a:r>
              <a:rPr lang="fr-FR" b="1" dirty="0"/>
              <a:t>Périnatalité et Covid-19</a:t>
            </a:r>
          </a:p>
        </p:txBody>
      </p:sp>
      <p:sp>
        <p:nvSpPr>
          <p:cNvPr id="13" name="Slide Number Placeholder 5">
            <a:extLst>
              <a:ext uri="{FF2B5EF4-FFF2-40B4-BE49-F238E27FC236}">
                <a16:creationId xmlns:a16="http://schemas.microsoft.com/office/drawing/2014/main" id="{DA2BF413-E287-4AFD-97DE-DB9345324C61}"/>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latin typeface="Arial" panose="020B0604020202020204" pitchFamily="34" charset="0"/>
                <a:cs typeface="Arial" panose="020B060402020202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dirty="0"/>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rgbClr val="97BF0D"/>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rgbClr val="97BF0D"/>
                </a:solidFill>
                <a:effectLst/>
                <a:latin typeface="Arial"/>
              </a:rPr>
              <a:t>”</a:t>
            </a:r>
          </a:p>
        </p:txBody>
      </p:sp>
      <p:sp>
        <p:nvSpPr>
          <p:cNvPr id="30" name="Triangle rectangle 29">
            <a:extLst>
              <a:ext uri="{FF2B5EF4-FFF2-40B4-BE49-F238E27FC236}">
                <a16:creationId xmlns:a16="http://schemas.microsoft.com/office/drawing/2014/main" id="{DFE1BCAB-04CE-4D4E-A04C-215BE3493454}"/>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Triangle rectangle 30">
            <a:extLst>
              <a:ext uri="{FF2B5EF4-FFF2-40B4-BE49-F238E27FC236}">
                <a16:creationId xmlns:a16="http://schemas.microsoft.com/office/drawing/2014/main" id="{28B7674D-4864-46CE-9CEB-AF441644ACFB}"/>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Date Placeholder 3">
            <a:extLst>
              <a:ext uri="{FF2B5EF4-FFF2-40B4-BE49-F238E27FC236}">
                <a16:creationId xmlns:a16="http://schemas.microsoft.com/office/drawing/2014/main" id="{B407F6FD-3028-4D02-80ED-502E5F5CA906}"/>
              </a:ext>
            </a:extLst>
          </p:cNvPr>
          <p:cNvSpPr>
            <a:spLocks noGrp="1"/>
          </p:cNvSpPr>
          <p:nvPr>
            <p:ph type="dt" sz="half" idx="2"/>
          </p:nvPr>
        </p:nvSpPr>
        <p:spPr>
          <a:xfrm>
            <a:off x="6414650" y="6410328"/>
            <a:ext cx="2381291"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fr-FR" dirty="0"/>
              <a:t>Webinaire – 15/06/2020 – 17h00/18h30</a:t>
            </a:r>
            <a:endParaRPr lang="en-US" dirty="0"/>
          </a:p>
        </p:txBody>
      </p:sp>
      <p:sp>
        <p:nvSpPr>
          <p:cNvPr id="14" name="Footer Placeholder 4">
            <a:extLst>
              <a:ext uri="{FF2B5EF4-FFF2-40B4-BE49-F238E27FC236}">
                <a16:creationId xmlns:a16="http://schemas.microsoft.com/office/drawing/2014/main" id="{1421CD1C-8FB5-4FDB-B841-62A794076BC0}"/>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600" i="1" smtClean="0">
                <a:effectLst/>
              </a:defRPr>
            </a:lvl1pPr>
          </a:lstStyle>
          <a:p>
            <a:r>
              <a:rPr lang="fr-FR" b="1" dirty="0"/>
              <a:t>Périnatalité et Covid-19</a:t>
            </a:r>
          </a:p>
        </p:txBody>
      </p:sp>
      <p:sp>
        <p:nvSpPr>
          <p:cNvPr id="16" name="Slide Number Placeholder 5">
            <a:extLst>
              <a:ext uri="{FF2B5EF4-FFF2-40B4-BE49-F238E27FC236}">
                <a16:creationId xmlns:a16="http://schemas.microsoft.com/office/drawing/2014/main" id="{AD4FC293-98A0-47CB-9686-6CA6E4E10275}"/>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53B7EB3-4487-4955-918A-2ECDF7280FE5}"/>
              </a:ext>
            </a:extLst>
          </p:cNvPr>
          <p:cNvSpPr/>
          <p:nvPr userDrawn="1"/>
        </p:nvSpPr>
        <p:spPr>
          <a:xfrm>
            <a:off x="2530763" y="2863273"/>
            <a:ext cx="8007927" cy="2382429"/>
          </a:xfrm>
          <a:prstGeom prst="rect">
            <a:avLst/>
          </a:prstGeom>
          <a:solidFill>
            <a:srgbClr val="97BF0D"/>
          </a:solidFill>
          <a:ln>
            <a:solidFill>
              <a:srgbClr val="97BF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1BCAAF99-75BA-411F-B93D-20F69324579C}"/>
              </a:ext>
            </a:extLst>
          </p:cNvPr>
          <p:cNvSpPr/>
          <p:nvPr userDrawn="1"/>
        </p:nvSpPr>
        <p:spPr>
          <a:xfrm>
            <a:off x="2024487" y="2613892"/>
            <a:ext cx="8143025" cy="2207491"/>
          </a:xfrm>
          <a:prstGeom prst="rect">
            <a:avLst/>
          </a:prstGeom>
          <a:solidFill>
            <a:schemeClr val="bg1"/>
          </a:solidFill>
          <a:ln w="76200">
            <a:solidFill>
              <a:srgbClr val="0044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Title 1">
            <a:extLst>
              <a:ext uri="{FF2B5EF4-FFF2-40B4-BE49-F238E27FC236}">
                <a16:creationId xmlns:a16="http://schemas.microsoft.com/office/drawing/2014/main" id="{6C595613-1A42-44EF-AF32-7D764C9865F4}"/>
              </a:ext>
            </a:extLst>
          </p:cNvPr>
          <p:cNvSpPr>
            <a:spLocks noGrp="1"/>
          </p:cNvSpPr>
          <p:nvPr>
            <p:ph type="ctrTitle"/>
          </p:nvPr>
        </p:nvSpPr>
        <p:spPr>
          <a:xfrm>
            <a:off x="2024487" y="2613892"/>
            <a:ext cx="8143025" cy="1283882"/>
          </a:xfrm>
        </p:spPr>
        <p:txBody>
          <a:bodyPr anchor="b">
            <a:noAutofit/>
          </a:bodyPr>
          <a:lstStyle>
            <a:lvl1pPr algn="ctr">
              <a:defRPr sz="4000" b="0">
                <a:solidFill>
                  <a:srgbClr val="004494"/>
                </a:solidFill>
              </a:defRPr>
            </a:lvl1pPr>
          </a:lstStyle>
          <a:p>
            <a:r>
              <a:rPr lang="fr-FR" dirty="0"/>
              <a:t>Modifiez le style du titre</a:t>
            </a:r>
            <a:endParaRPr lang="en-US" dirty="0"/>
          </a:p>
        </p:txBody>
      </p:sp>
      <p:sp>
        <p:nvSpPr>
          <p:cNvPr id="27" name="Subtitle 2">
            <a:extLst>
              <a:ext uri="{FF2B5EF4-FFF2-40B4-BE49-F238E27FC236}">
                <a16:creationId xmlns:a16="http://schemas.microsoft.com/office/drawing/2014/main" id="{D2F12090-0304-4101-9050-33D9762C4FAE}"/>
              </a:ext>
            </a:extLst>
          </p:cNvPr>
          <p:cNvSpPr>
            <a:spLocks noGrp="1"/>
          </p:cNvSpPr>
          <p:nvPr>
            <p:ph type="subTitle" idx="1" hasCustomPrompt="1"/>
          </p:nvPr>
        </p:nvSpPr>
        <p:spPr>
          <a:xfrm>
            <a:off x="2024487" y="3897772"/>
            <a:ext cx="8143025" cy="923612"/>
          </a:xfrm>
        </p:spPr>
        <p:txBody>
          <a:bodyPr anchor="t">
            <a:normAutofit/>
          </a:bodyPr>
          <a:lstStyle>
            <a:lvl1pPr marL="0" indent="0" algn="ctr">
              <a:buNone/>
              <a:defRPr sz="2400" b="1">
                <a:solidFill>
                  <a:schemeClr val="tx1">
                    <a:lumMod val="50000"/>
                    <a:lumOff val="50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TITRE</a:t>
            </a:r>
            <a:endParaRPr lang="en-US" dirty="0"/>
          </a:p>
        </p:txBody>
      </p:sp>
      <p:sp>
        <p:nvSpPr>
          <p:cNvPr id="50" name="Triangle rectangle 49">
            <a:extLst>
              <a:ext uri="{FF2B5EF4-FFF2-40B4-BE49-F238E27FC236}">
                <a16:creationId xmlns:a16="http://schemas.microsoft.com/office/drawing/2014/main" id="{F8421E75-C03A-4490-84C5-022335C91B70}"/>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Triangle rectangle 50">
            <a:extLst>
              <a:ext uri="{FF2B5EF4-FFF2-40B4-BE49-F238E27FC236}">
                <a16:creationId xmlns:a16="http://schemas.microsoft.com/office/drawing/2014/main" id="{A0D1A316-C248-471A-B884-9176B904AB82}"/>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3" name="Image 12">
            <a:extLst>
              <a:ext uri="{FF2B5EF4-FFF2-40B4-BE49-F238E27FC236}">
                <a16:creationId xmlns:a16="http://schemas.microsoft.com/office/drawing/2014/main" id="{5129294D-D646-454E-9ACF-99B891E9097C}"/>
              </a:ext>
            </a:extLst>
          </p:cNvPr>
          <p:cNvPicPr>
            <a:picLocks noChangeAspect="1"/>
          </p:cNvPicPr>
          <p:nvPr userDrawn="1"/>
        </p:nvPicPr>
        <p:blipFill>
          <a:blip r:embed="rId2"/>
          <a:stretch>
            <a:fillRect/>
          </a:stretch>
        </p:blipFill>
        <p:spPr>
          <a:xfrm>
            <a:off x="10737188" y="6290569"/>
            <a:ext cx="772142" cy="534379"/>
          </a:xfrm>
          <a:prstGeom prst="rect">
            <a:avLst/>
          </a:prstGeom>
        </p:spPr>
      </p:pic>
      <p:sp>
        <p:nvSpPr>
          <p:cNvPr id="14" name="Date Placeholder 3">
            <a:extLst>
              <a:ext uri="{FF2B5EF4-FFF2-40B4-BE49-F238E27FC236}">
                <a16:creationId xmlns:a16="http://schemas.microsoft.com/office/drawing/2014/main" id="{FE9C0DF1-1318-4D97-BD83-899E047FF0D8}"/>
              </a:ext>
            </a:extLst>
          </p:cNvPr>
          <p:cNvSpPr>
            <a:spLocks noGrp="1"/>
          </p:cNvSpPr>
          <p:nvPr>
            <p:ph type="dt" sz="half" idx="2"/>
          </p:nvPr>
        </p:nvSpPr>
        <p:spPr>
          <a:xfrm>
            <a:off x="6414650" y="6410328"/>
            <a:ext cx="2381291"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fr-FR" dirty="0"/>
              <a:t>Webinaire – 15/06/2020 – 17h00/18h30</a:t>
            </a:r>
            <a:endParaRPr lang="en-US" dirty="0"/>
          </a:p>
        </p:txBody>
      </p:sp>
      <p:sp>
        <p:nvSpPr>
          <p:cNvPr id="15" name="Footer Placeholder 4">
            <a:extLst>
              <a:ext uri="{FF2B5EF4-FFF2-40B4-BE49-F238E27FC236}">
                <a16:creationId xmlns:a16="http://schemas.microsoft.com/office/drawing/2014/main" id="{D28B8224-4145-4687-B6AA-0A88434E1F07}"/>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600" i="1" smtClean="0">
                <a:effectLst/>
              </a:defRPr>
            </a:lvl1pPr>
          </a:lstStyle>
          <a:p>
            <a:r>
              <a:rPr lang="fr-FR" b="1" dirty="0"/>
              <a:t>Périnatalité et Covid-19</a:t>
            </a:r>
          </a:p>
        </p:txBody>
      </p:sp>
      <p:sp>
        <p:nvSpPr>
          <p:cNvPr id="19" name="Slide Number Placeholder 5">
            <a:extLst>
              <a:ext uri="{FF2B5EF4-FFF2-40B4-BE49-F238E27FC236}">
                <a16:creationId xmlns:a16="http://schemas.microsoft.com/office/drawing/2014/main" id="{FD69C06C-CB3D-4100-AB4E-374D0EA9F4C5}"/>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7" name="Triangle rectangle 16">
            <a:extLst>
              <a:ext uri="{FF2B5EF4-FFF2-40B4-BE49-F238E27FC236}">
                <a16:creationId xmlns:a16="http://schemas.microsoft.com/office/drawing/2014/main" id="{A2EA5685-06B6-4C0F-BCE1-F7BC48D35D99}"/>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Triangle rectangle 17">
            <a:extLst>
              <a:ext uri="{FF2B5EF4-FFF2-40B4-BE49-F238E27FC236}">
                <a16:creationId xmlns:a16="http://schemas.microsoft.com/office/drawing/2014/main" id="{E0C14684-3D72-4E3B-B265-097A6F938BB2}"/>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Date Placeholder 3">
            <a:extLst>
              <a:ext uri="{FF2B5EF4-FFF2-40B4-BE49-F238E27FC236}">
                <a16:creationId xmlns:a16="http://schemas.microsoft.com/office/drawing/2014/main" id="{56753D72-F0FB-413D-827A-ED727F66D7D5}"/>
              </a:ext>
            </a:extLst>
          </p:cNvPr>
          <p:cNvSpPr>
            <a:spLocks noGrp="1"/>
          </p:cNvSpPr>
          <p:nvPr>
            <p:ph type="dt" sz="half" idx="2"/>
          </p:nvPr>
        </p:nvSpPr>
        <p:spPr>
          <a:xfrm>
            <a:off x="6414650" y="6410328"/>
            <a:ext cx="2381291"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fr-FR" dirty="0"/>
              <a:t>Webinaire – 15/06/2020 – 17h00/18h30</a:t>
            </a:r>
            <a:endParaRPr lang="en-US" dirty="0"/>
          </a:p>
        </p:txBody>
      </p:sp>
      <p:sp>
        <p:nvSpPr>
          <p:cNvPr id="14" name="Footer Placeholder 4">
            <a:extLst>
              <a:ext uri="{FF2B5EF4-FFF2-40B4-BE49-F238E27FC236}">
                <a16:creationId xmlns:a16="http://schemas.microsoft.com/office/drawing/2014/main" id="{0ED211FC-B206-4810-B80E-89C831569814}"/>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600" i="1" smtClean="0">
                <a:effectLst/>
              </a:defRPr>
            </a:lvl1pPr>
          </a:lstStyle>
          <a:p>
            <a:r>
              <a:rPr lang="fr-FR" b="1" dirty="0"/>
              <a:t>Périnatalité et Covid-19</a:t>
            </a:r>
          </a:p>
        </p:txBody>
      </p:sp>
      <p:sp>
        <p:nvSpPr>
          <p:cNvPr id="15" name="Slide Number Placeholder 5">
            <a:extLst>
              <a:ext uri="{FF2B5EF4-FFF2-40B4-BE49-F238E27FC236}">
                <a16:creationId xmlns:a16="http://schemas.microsoft.com/office/drawing/2014/main" id="{7797D929-1FFD-4CE6-BD6E-5D470ADF21C3}"/>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1" cap="none"/>
            </a:lvl1pPr>
          </a:lstStyle>
          <a:p>
            <a:r>
              <a:rPr lang="fr-FR" dirty="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b="1">
                <a:solidFill>
                  <a:schemeClr val="tx1">
                    <a:lumMod val="50000"/>
                    <a:lumOff val="50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
        <p:nvSpPr>
          <p:cNvPr id="23" name="Triangle rectangle 22">
            <a:extLst>
              <a:ext uri="{FF2B5EF4-FFF2-40B4-BE49-F238E27FC236}">
                <a16:creationId xmlns:a16="http://schemas.microsoft.com/office/drawing/2014/main" id="{CBAE7FC9-F0DC-4689-9DCA-4F60D5C56C74}"/>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Triangle rectangle 23">
            <a:extLst>
              <a:ext uri="{FF2B5EF4-FFF2-40B4-BE49-F238E27FC236}">
                <a16:creationId xmlns:a16="http://schemas.microsoft.com/office/drawing/2014/main" id="{55C3F1E3-EA21-49CF-B92A-EE059376FE90}"/>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Date Placeholder 3">
            <a:extLst>
              <a:ext uri="{FF2B5EF4-FFF2-40B4-BE49-F238E27FC236}">
                <a16:creationId xmlns:a16="http://schemas.microsoft.com/office/drawing/2014/main" id="{DAA66E79-46F8-483B-AACE-B18B73D61007}"/>
              </a:ext>
            </a:extLst>
          </p:cNvPr>
          <p:cNvSpPr>
            <a:spLocks noGrp="1"/>
          </p:cNvSpPr>
          <p:nvPr>
            <p:ph type="dt" sz="half" idx="2"/>
          </p:nvPr>
        </p:nvSpPr>
        <p:spPr>
          <a:xfrm>
            <a:off x="6414650" y="6410328"/>
            <a:ext cx="2381291"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fr-FR" dirty="0"/>
              <a:t>Webinaire – 15/06/2020 – 17h00/18h30</a:t>
            </a:r>
            <a:endParaRPr lang="en-US" dirty="0"/>
          </a:p>
        </p:txBody>
      </p:sp>
      <p:sp>
        <p:nvSpPr>
          <p:cNvPr id="13" name="Footer Placeholder 4">
            <a:extLst>
              <a:ext uri="{FF2B5EF4-FFF2-40B4-BE49-F238E27FC236}">
                <a16:creationId xmlns:a16="http://schemas.microsoft.com/office/drawing/2014/main" id="{6F034E9F-9138-4792-A366-3D63CF63B6C7}"/>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600" i="1" smtClean="0">
                <a:effectLst/>
              </a:defRPr>
            </a:lvl1pPr>
          </a:lstStyle>
          <a:p>
            <a:r>
              <a:rPr lang="fr-FR" b="1" dirty="0"/>
              <a:t>Périnatalité et Covid-19</a:t>
            </a:r>
          </a:p>
        </p:txBody>
      </p:sp>
      <p:sp>
        <p:nvSpPr>
          <p:cNvPr id="15" name="Slide Number Placeholder 5">
            <a:extLst>
              <a:ext uri="{FF2B5EF4-FFF2-40B4-BE49-F238E27FC236}">
                <a16:creationId xmlns:a16="http://schemas.microsoft.com/office/drawing/2014/main" id="{70F10983-81A1-470D-8CF0-496D15A616B5}"/>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5" name="Triangle rectangle 14">
            <a:extLst>
              <a:ext uri="{FF2B5EF4-FFF2-40B4-BE49-F238E27FC236}">
                <a16:creationId xmlns:a16="http://schemas.microsoft.com/office/drawing/2014/main" id="{E094352F-D0EC-4FF0-ACA3-C607AC00D5A2}"/>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riangle rectangle 15">
            <a:extLst>
              <a:ext uri="{FF2B5EF4-FFF2-40B4-BE49-F238E27FC236}">
                <a16:creationId xmlns:a16="http://schemas.microsoft.com/office/drawing/2014/main" id="{18B8481E-E99F-4244-A220-CDBB463D8EC7}"/>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Date Placeholder 3">
            <a:extLst>
              <a:ext uri="{FF2B5EF4-FFF2-40B4-BE49-F238E27FC236}">
                <a16:creationId xmlns:a16="http://schemas.microsoft.com/office/drawing/2014/main" id="{5A1B058A-B284-49FF-9278-237D78C289C2}"/>
              </a:ext>
            </a:extLst>
          </p:cNvPr>
          <p:cNvSpPr>
            <a:spLocks noGrp="1"/>
          </p:cNvSpPr>
          <p:nvPr>
            <p:ph type="dt" sz="half" idx="10"/>
          </p:nvPr>
        </p:nvSpPr>
        <p:spPr>
          <a:xfrm>
            <a:off x="6414650" y="6410328"/>
            <a:ext cx="2381291"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fr-FR" dirty="0"/>
              <a:t>Webinaire – 15/06/2020 – 17h00/18h30</a:t>
            </a:r>
            <a:endParaRPr lang="en-US" dirty="0"/>
          </a:p>
        </p:txBody>
      </p:sp>
      <p:sp>
        <p:nvSpPr>
          <p:cNvPr id="13" name="Footer Placeholder 4">
            <a:extLst>
              <a:ext uri="{FF2B5EF4-FFF2-40B4-BE49-F238E27FC236}">
                <a16:creationId xmlns:a16="http://schemas.microsoft.com/office/drawing/2014/main" id="{AF1BA37B-FB23-4177-8CEC-CFBBF7CA422B}"/>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600" i="1" smtClean="0">
                <a:effectLst/>
              </a:defRPr>
            </a:lvl1pPr>
          </a:lstStyle>
          <a:p>
            <a:r>
              <a:rPr lang="fr-FR" b="1" dirty="0"/>
              <a:t>Périnatalité et Covid-19</a:t>
            </a:r>
          </a:p>
        </p:txBody>
      </p:sp>
      <p:sp>
        <p:nvSpPr>
          <p:cNvPr id="17" name="Slide Number Placeholder 5">
            <a:extLst>
              <a:ext uri="{FF2B5EF4-FFF2-40B4-BE49-F238E27FC236}">
                <a16:creationId xmlns:a16="http://schemas.microsoft.com/office/drawing/2014/main" id="{DC434291-C6CD-42F7-A798-EFBA117CADAE}"/>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dirty="0"/>
              <a:t>Modifiez le style du titre</a:t>
            </a:r>
            <a:endParaRPr lang="en-US" dirty="0"/>
          </a:p>
        </p:txBody>
      </p:sp>
      <p:sp>
        <p:nvSpPr>
          <p:cNvPr id="25" name="Triangle rectangle 24">
            <a:extLst>
              <a:ext uri="{FF2B5EF4-FFF2-40B4-BE49-F238E27FC236}">
                <a16:creationId xmlns:a16="http://schemas.microsoft.com/office/drawing/2014/main" id="{43FDA7E1-6421-4390-9F28-730397FC7297}"/>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Triangle rectangle 25">
            <a:extLst>
              <a:ext uri="{FF2B5EF4-FFF2-40B4-BE49-F238E27FC236}">
                <a16:creationId xmlns:a16="http://schemas.microsoft.com/office/drawing/2014/main" id="{C652D044-4D73-49B0-A072-009B65842B7E}"/>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Date Placeholder 3">
            <a:extLst>
              <a:ext uri="{FF2B5EF4-FFF2-40B4-BE49-F238E27FC236}">
                <a16:creationId xmlns:a16="http://schemas.microsoft.com/office/drawing/2014/main" id="{2789B761-141F-4480-AB91-ADFEFA8F9BEF}"/>
              </a:ext>
            </a:extLst>
          </p:cNvPr>
          <p:cNvSpPr>
            <a:spLocks noGrp="1"/>
          </p:cNvSpPr>
          <p:nvPr>
            <p:ph type="dt" sz="half" idx="2"/>
          </p:nvPr>
        </p:nvSpPr>
        <p:spPr>
          <a:xfrm>
            <a:off x="6414650" y="6410328"/>
            <a:ext cx="2381291"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fr-FR" dirty="0"/>
              <a:t>Webinaire – 15/06/2020 – 17h00/18h30</a:t>
            </a:r>
            <a:endParaRPr lang="en-US" dirty="0"/>
          </a:p>
        </p:txBody>
      </p:sp>
      <p:sp>
        <p:nvSpPr>
          <p:cNvPr id="10" name="Footer Placeholder 4">
            <a:extLst>
              <a:ext uri="{FF2B5EF4-FFF2-40B4-BE49-F238E27FC236}">
                <a16:creationId xmlns:a16="http://schemas.microsoft.com/office/drawing/2014/main" id="{2F636620-931D-47A0-926D-F2E926FA06D5}"/>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600" i="1" smtClean="0">
                <a:effectLst/>
              </a:defRPr>
            </a:lvl1pPr>
          </a:lstStyle>
          <a:p>
            <a:r>
              <a:rPr lang="fr-FR" b="1" dirty="0"/>
              <a:t>Périnatalité et Covid-19</a:t>
            </a:r>
          </a:p>
        </p:txBody>
      </p:sp>
      <p:sp>
        <p:nvSpPr>
          <p:cNvPr id="12" name="Slide Number Placeholder 5">
            <a:extLst>
              <a:ext uri="{FF2B5EF4-FFF2-40B4-BE49-F238E27FC236}">
                <a16:creationId xmlns:a16="http://schemas.microsoft.com/office/drawing/2014/main" id="{DAE32AC1-0BA0-4D1F-8262-B04784F31CB1}"/>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0" name="Triangle rectangle 19">
            <a:extLst>
              <a:ext uri="{FF2B5EF4-FFF2-40B4-BE49-F238E27FC236}">
                <a16:creationId xmlns:a16="http://schemas.microsoft.com/office/drawing/2014/main" id="{1091DF81-EE49-433A-B148-2DF48AB88272}"/>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Triangle rectangle 20">
            <a:extLst>
              <a:ext uri="{FF2B5EF4-FFF2-40B4-BE49-F238E27FC236}">
                <a16:creationId xmlns:a16="http://schemas.microsoft.com/office/drawing/2014/main" id="{6B6AF4AE-F394-43BF-A09F-EDC9010E72E1}"/>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Date Placeholder 3">
            <a:extLst>
              <a:ext uri="{FF2B5EF4-FFF2-40B4-BE49-F238E27FC236}">
                <a16:creationId xmlns:a16="http://schemas.microsoft.com/office/drawing/2014/main" id="{2D9362EB-EEE7-4387-868D-64070DD18292}"/>
              </a:ext>
            </a:extLst>
          </p:cNvPr>
          <p:cNvSpPr>
            <a:spLocks noGrp="1"/>
          </p:cNvSpPr>
          <p:nvPr>
            <p:ph type="dt" sz="half" idx="2"/>
          </p:nvPr>
        </p:nvSpPr>
        <p:spPr>
          <a:xfrm>
            <a:off x="6414650" y="6410328"/>
            <a:ext cx="2381291"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fr-FR" dirty="0"/>
              <a:t>Webinaire – 15/06/2020 – 17h00/18h30</a:t>
            </a:r>
            <a:endParaRPr lang="en-US" dirty="0"/>
          </a:p>
        </p:txBody>
      </p:sp>
      <p:sp>
        <p:nvSpPr>
          <p:cNvPr id="14" name="Footer Placeholder 4">
            <a:extLst>
              <a:ext uri="{FF2B5EF4-FFF2-40B4-BE49-F238E27FC236}">
                <a16:creationId xmlns:a16="http://schemas.microsoft.com/office/drawing/2014/main" id="{4A3DC1D9-51C3-4DC6-B15B-E18EB6D3327D}"/>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600" i="1" smtClean="0">
                <a:effectLst/>
              </a:defRPr>
            </a:lvl1pPr>
          </a:lstStyle>
          <a:p>
            <a:r>
              <a:rPr lang="fr-FR" b="1" dirty="0"/>
              <a:t>Périnatalité et Covid-19</a:t>
            </a:r>
          </a:p>
        </p:txBody>
      </p:sp>
      <p:sp>
        <p:nvSpPr>
          <p:cNvPr id="15" name="Slide Number Placeholder 5">
            <a:extLst>
              <a:ext uri="{FF2B5EF4-FFF2-40B4-BE49-F238E27FC236}">
                <a16:creationId xmlns:a16="http://schemas.microsoft.com/office/drawing/2014/main" id="{0F12F5B6-122E-4660-9A48-6FEDBC323814}"/>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dirty="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atin typeface="Arial" panose="020B0604020202020204" pitchFamily="34" charset="0"/>
                <a:cs typeface="Arial" panose="020B0604020202020204" pitchFamily="34" charset="0"/>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dirty="0"/>
              <a:t>Cliquez pour modifier les styles du texte du masque</a:t>
            </a:r>
          </a:p>
        </p:txBody>
      </p:sp>
      <p:sp>
        <p:nvSpPr>
          <p:cNvPr id="26" name="Triangle rectangle 25">
            <a:extLst>
              <a:ext uri="{FF2B5EF4-FFF2-40B4-BE49-F238E27FC236}">
                <a16:creationId xmlns:a16="http://schemas.microsoft.com/office/drawing/2014/main" id="{855C2331-35AD-4B1E-84FA-6DCF1E277806}"/>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Triangle rectangle 26">
            <a:extLst>
              <a:ext uri="{FF2B5EF4-FFF2-40B4-BE49-F238E27FC236}">
                <a16:creationId xmlns:a16="http://schemas.microsoft.com/office/drawing/2014/main" id="{EDFD58A6-013B-470B-93D0-4D0E46837069}"/>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Date Placeholder 3">
            <a:extLst>
              <a:ext uri="{FF2B5EF4-FFF2-40B4-BE49-F238E27FC236}">
                <a16:creationId xmlns:a16="http://schemas.microsoft.com/office/drawing/2014/main" id="{D9DA81AA-205A-4622-9C06-62660F666262}"/>
              </a:ext>
            </a:extLst>
          </p:cNvPr>
          <p:cNvSpPr>
            <a:spLocks noGrp="1"/>
          </p:cNvSpPr>
          <p:nvPr>
            <p:ph type="dt" sz="half" idx="10"/>
          </p:nvPr>
        </p:nvSpPr>
        <p:spPr>
          <a:xfrm>
            <a:off x="6414650" y="6410328"/>
            <a:ext cx="2381291"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fr-FR" dirty="0"/>
              <a:t>Webinaire – 15/06/2020 – 17h00/18h30</a:t>
            </a:r>
            <a:endParaRPr lang="en-US" dirty="0"/>
          </a:p>
        </p:txBody>
      </p:sp>
      <p:sp>
        <p:nvSpPr>
          <p:cNvPr id="12" name="Footer Placeholder 4">
            <a:extLst>
              <a:ext uri="{FF2B5EF4-FFF2-40B4-BE49-F238E27FC236}">
                <a16:creationId xmlns:a16="http://schemas.microsoft.com/office/drawing/2014/main" id="{EB7E9782-335E-449D-BDBB-271CC8061EBA}"/>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600" i="1" smtClean="0">
                <a:effectLst/>
              </a:defRPr>
            </a:lvl1pPr>
          </a:lstStyle>
          <a:p>
            <a:r>
              <a:rPr lang="fr-FR" b="1" dirty="0"/>
              <a:t>Périnatalité et Covid-19</a:t>
            </a:r>
          </a:p>
        </p:txBody>
      </p:sp>
      <p:sp>
        <p:nvSpPr>
          <p:cNvPr id="14" name="Slide Number Placeholder 5">
            <a:extLst>
              <a:ext uri="{FF2B5EF4-FFF2-40B4-BE49-F238E27FC236}">
                <a16:creationId xmlns:a16="http://schemas.microsoft.com/office/drawing/2014/main" id="{2AF1BE10-0A47-4AE4-B57C-593C2DEA648B}"/>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dirty="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atin typeface="Arial" panose="020B0604020202020204" pitchFamily="34" charset="0"/>
                <a:cs typeface="Arial" panose="020B0604020202020204" pitchFamily="34" charset="0"/>
              </a:defRPr>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Cliquez pour modifier les styles du texte du masque</a:t>
            </a:r>
          </a:p>
        </p:txBody>
      </p:sp>
      <p:sp>
        <p:nvSpPr>
          <p:cNvPr id="23" name="Triangle rectangle 22">
            <a:extLst>
              <a:ext uri="{FF2B5EF4-FFF2-40B4-BE49-F238E27FC236}">
                <a16:creationId xmlns:a16="http://schemas.microsoft.com/office/drawing/2014/main" id="{F2782EC0-EF39-4AB1-A2D4-C63D0F009FF8}"/>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Triangle rectangle 23">
            <a:extLst>
              <a:ext uri="{FF2B5EF4-FFF2-40B4-BE49-F238E27FC236}">
                <a16:creationId xmlns:a16="http://schemas.microsoft.com/office/drawing/2014/main" id="{4F375CD5-1927-4959-8A1C-23308447A8AD}"/>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Date Placeholder 3">
            <a:extLst>
              <a:ext uri="{FF2B5EF4-FFF2-40B4-BE49-F238E27FC236}">
                <a16:creationId xmlns:a16="http://schemas.microsoft.com/office/drawing/2014/main" id="{00A08B67-4CAA-4E0C-96BA-C85BCE342ABC}"/>
              </a:ext>
            </a:extLst>
          </p:cNvPr>
          <p:cNvSpPr>
            <a:spLocks noGrp="1"/>
          </p:cNvSpPr>
          <p:nvPr>
            <p:ph type="dt" sz="half" idx="10"/>
          </p:nvPr>
        </p:nvSpPr>
        <p:spPr>
          <a:xfrm>
            <a:off x="6414650" y="6410328"/>
            <a:ext cx="2381291"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fr-FR" dirty="0"/>
              <a:t>Webinaire – 15/06/2020 – 17h00/18h30</a:t>
            </a:r>
            <a:endParaRPr lang="en-US" dirty="0"/>
          </a:p>
        </p:txBody>
      </p:sp>
      <p:sp>
        <p:nvSpPr>
          <p:cNvPr id="12" name="Footer Placeholder 4">
            <a:extLst>
              <a:ext uri="{FF2B5EF4-FFF2-40B4-BE49-F238E27FC236}">
                <a16:creationId xmlns:a16="http://schemas.microsoft.com/office/drawing/2014/main" id="{B04A181B-26E9-4161-B458-C75761D02A82}"/>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600" i="1" smtClean="0">
                <a:effectLst/>
              </a:defRPr>
            </a:lvl1pPr>
          </a:lstStyle>
          <a:p>
            <a:r>
              <a:rPr lang="fr-FR" b="1" dirty="0"/>
              <a:t>Périnatalité et Covid-19</a:t>
            </a:r>
          </a:p>
        </p:txBody>
      </p:sp>
      <p:sp>
        <p:nvSpPr>
          <p:cNvPr id="14" name="Slide Number Placeholder 5">
            <a:extLst>
              <a:ext uri="{FF2B5EF4-FFF2-40B4-BE49-F238E27FC236}">
                <a16:creationId xmlns:a16="http://schemas.microsoft.com/office/drawing/2014/main" id="{89AB2F2A-88DB-4018-B283-EAE8DF01C707}"/>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dirty="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pic>
        <p:nvPicPr>
          <p:cNvPr id="9" name="Image 8">
            <a:extLst>
              <a:ext uri="{FF2B5EF4-FFF2-40B4-BE49-F238E27FC236}">
                <a16:creationId xmlns:a16="http://schemas.microsoft.com/office/drawing/2014/main" id="{BB10E808-469D-4FA2-ACD4-56FC89F93DCA}"/>
              </a:ext>
            </a:extLst>
          </p:cNvPr>
          <p:cNvPicPr>
            <a:picLocks noChangeAspect="1"/>
          </p:cNvPicPr>
          <p:nvPr userDrawn="1"/>
        </p:nvPicPr>
        <p:blipFill>
          <a:blip r:embed="rId14"/>
          <a:stretch>
            <a:fillRect/>
          </a:stretch>
        </p:blipFill>
        <p:spPr>
          <a:xfrm>
            <a:off x="10737188" y="6290569"/>
            <a:ext cx="772142" cy="534379"/>
          </a:xfrm>
          <a:prstGeom prst="rect">
            <a:avLst/>
          </a:prstGeom>
        </p:spPr>
      </p:pic>
      <p:sp>
        <p:nvSpPr>
          <p:cNvPr id="10" name="Date Placeholder 3">
            <a:extLst>
              <a:ext uri="{FF2B5EF4-FFF2-40B4-BE49-F238E27FC236}">
                <a16:creationId xmlns:a16="http://schemas.microsoft.com/office/drawing/2014/main" id="{F734A203-EF4F-4662-BD8E-D155919ADFE9}"/>
              </a:ext>
            </a:extLst>
          </p:cNvPr>
          <p:cNvSpPr>
            <a:spLocks noGrp="1"/>
          </p:cNvSpPr>
          <p:nvPr>
            <p:ph type="dt" sz="half" idx="2"/>
          </p:nvPr>
        </p:nvSpPr>
        <p:spPr>
          <a:xfrm>
            <a:off x="6414650" y="6410328"/>
            <a:ext cx="2381291"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fr-FR" dirty="0"/>
              <a:t>Webinaire – 15/06/2020 – 17h00/18h30</a:t>
            </a:r>
            <a:endParaRPr lang="en-US" dirty="0"/>
          </a:p>
        </p:txBody>
      </p:sp>
      <p:sp>
        <p:nvSpPr>
          <p:cNvPr id="11" name="Footer Placeholder 4">
            <a:extLst>
              <a:ext uri="{FF2B5EF4-FFF2-40B4-BE49-F238E27FC236}">
                <a16:creationId xmlns:a16="http://schemas.microsoft.com/office/drawing/2014/main" id="{00BAF606-25B6-41AF-9936-E5E75EC9BB33}"/>
              </a:ext>
            </a:extLst>
          </p:cNvPr>
          <p:cNvSpPr>
            <a:spLocks noGrp="1"/>
          </p:cNvSpPr>
          <p:nvPr>
            <p:ph type="ftr" sz="quarter" idx="3"/>
          </p:nvPr>
        </p:nvSpPr>
        <p:spPr>
          <a:xfrm>
            <a:off x="1065253" y="6410328"/>
            <a:ext cx="4892197" cy="365125"/>
          </a:xfrm>
          <a:prstGeom prst="rect">
            <a:avLst/>
          </a:prstGeom>
        </p:spPr>
        <p:txBody>
          <a:bodyPr vert="horz" lIns="91440" tIns="45720" rIns="91440" bIns="45720" rtlCol="0" anchor="ctr"/>
          <a:lstStyle>
            <a:lvl1pPr algn="l">
              <a:defRPr lang="fr-FR" sz="1600" i="1" smtClean="0">
                <a:effectLst/>
              </a:defRPr>
            </a:lvl1pPr>
          </a:lstStyle>
          <a:p>
            <a:r>
              <a:rPr lang="fr-FR" b="1" dirty="0"/>
              <a:t>Périnatalité et Covid-19</a:t>
            </a:r>
          </a:p>
        </p:txBody>
      </p:sp>
      <p:sp>
        <p:nvSpPr>
          <p:cNvPr id="12" name="Slide Number Placeholder 5">
            <a:extLst>
              <a:ext uri="{FF2B5EF4-FFF2-40B4-BE49-F238E27FC236}">
                <a16:creationId xmlns:a16="http://schemas.microsoft.com/office/drawing/2014/main" id="{9AFBB2B8-C7DD-4627-A359-5D6FDD31FEC8}"/>
              </a:ext>
            </a:extLst>
          </p:cNvPr>
          <p:cNvSpPr>
            <a:spLocks noGrp="1"/>
          </p:cNvSpPr>
          <p:nvPr>
            <p:ph type="sldNum" sz="quarter" idx="4"/>
          </p:nvPr>
        </p:nvSpPr>
        <p:spPr>
          <a:xfrm>
            <a:off x="9269531" y="6410328"/>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669" r:id="rId1"/>
    <p:sldLayoutId id="2147483649" r:id="rId2"/>
    <p:sldLayoutId id="2147483665" r:id="rId3"/>
    <p:sldLayoutId id="2147483651" r:id="rId4"/>
    <p:sldLayoutId id="2147483666" r:id="rId5"/>
    <p:sldLayoutId id="2147483654" r:id="rId6"/>
    <p:sldLayoutId id="2147483655" r:id="rId7"/>
    <p:sldLayoutId id="2147483667" r:id="rId8"/>
    <p:sldLayoutId id="2147483657" r:id="rId9"/>
    <p:sldLayoutId id="2147483660" r:id="rId10"/>
    <p:sldLayoutId id="2147483662" r:id="rId11"/>
    <p:sldLayoutId id="2147483663" r:id="rId12"/>
  </p:sldLayoutIdLst>
  <p:hf hdr="0"/>
  <p:txStyles>
    <p:titleStyle>
      <a:lvl1pPr algn="l" defTabSz="457200" rtl="0" eaLnBrk="1" latinLnBrk="0" hangingPunct="1">
        <a:spcBef>
          <a:spcPct val="0"/>
        </a:spcBef>
        <a:buNone/>
        <a:defRPr sz="3600" kern="1200">
          <a:solidFill>
            <a:srgbClr val="004494"/>
          </a:solidFill>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rgbClr val="004494"/>
        </a:buClr>
        <a:buSzPct val="80000"/>
        <a:buFont typeface="Wingdings 3" charset="2"/>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ts val="1000"/>
        </a:spcBef>
        <a:spcAft>
          <a:spcPts val="0"/>
        </a:spcAft>
        <a:buClr>
          <a:srgbClr val="97BF0D"/>
        </a:buClr>
        <a:buSzPct val="80000"/>
        <a:buFont typeface="Wingdings 3" charset="2"/>
        <a:buChar char=""/>
        <a:defRPr sz="16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ts val="1000"/>
        </a:spcBef>
        <a:spcAft>
          <a:spcPts val="0"/>
        </a:spcAft>
        <a:buClr>
          <a:srgbClr val="97BF0D"/>
        </a:buClr>
        <a:buSzPct val="80000"/>
        <a:buFont typeface="Wingdings 3" charset="2"/>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ts val="1000"/>
        </a:spcBef>
        <a:spcAft>
          <a:spcPts val="0"/>
        </a:spcAft>
        <a:buClr>
          <a:srgbClr val="97BF0D"/>
        </a:buClr>
        <a:buSzPct val="80000"/>
        <a:buFont typeface="Wingdings 3" charset="2"/>
        <a:buChar char=""/>
        <a:defRPr sz="12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ts val="1000"/>
        </a:spcBef>
        <a:spcAft>
          <a:spcPts val="0"/>
        </a:spcAft>
        <a:buClr>
          <a:srgbClr val="97BF0D"/>
        </a:buClr>
        <a:buSzPct val="80000"/>
        <a:buFont typeface="Wingdings 3" charset="2"/>
        <a:buChar char=""/>
        <a:defRPr sz="12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98146C-DA6A-44ED-B8FC-9D49A2F03108}"/>
              </a:ext>
            </a:extLst>
          </p:cNvPr>
          <p:cNvSpPr>
            <a:spLocks noGrp="1"/>
          </p:cNvSpPr>
          <p:nvPr>
            <p:ph type="ctrTitle"/>
          </p:nvPr>
        </p:nvSpPr>
        <p:spPr/>
        <p:txBody>
          <a:bodyPr/>
          <a:lstStyle/>
          <a:p>
            <a:r>
              <a:rPr lang="fr-FR" dirty="0"/>
              <a:t>Enquête </a:t>
            </a:r>
            <a:r>
              <a:rPr lang="fr-FR" dirty="0" err="1"/>
              <a:t>Covid</a:t>
            </a:r>
            <a:r>
              <a:rPr lang="fr-FR" dirty="0"/>
              <a:t> SF</a:t>
            </a:r>
          </a:p>
        </p:txBody>
      </p:sp>
      <p:sp>
        <p:nvSpPr>
          <p:cNvPr id="3" name="Sous-titre 2">
            <a:extLst>
              <a:ext uri="{FF2B5EF4-FFF2-40B4-BE49-F238E27FC236}">
                <a16:creationId xmlns:a16="http://schemas.microsoft.com/office/drawing/2014/main" id="{2BB26161-7002-44E3-B83F-6AAE314FB28B}"/>
              </a:ext>
            </a:extLst>
          </p:cNvPr>
          <p:cNvSpPr>
            <a:spLocks noGrp="1"/>
          </p:cNvSpPr>
          <p:nvPr>
            <p:ph type="subTitle" idx="1"/>
          </p:nvPr>
        </p:nvSpPr>
        <p:spPr/>
        <p:txBody>
          <a:bodyPr>
            <a:normAutofit lnSpcReduction="10000"/>
          </a:bodyPr>
          <a:lstStyle/>
          <a:p>
            <a:r>
              <a:rPr lang="fr-FR" dirty="0"/>
              <a:t>Adrien GANTOIS</a:t>
            </a:r>
          </a:p>
          <a:p>
            <a:r>
              <a:rPr lang="fr-FR" dirty="0"/>
              <a:t>Président du CNSF</a:t>
            </a:r>
          </a:p>
        </p:txBody>
      </p:sp>
      <p:sp>
        <p:nvSpPr>
          <p:cNvPr id="4" name="Espace réservé de la date 3">
            <a:extLst>
              <a:ext uri="{FF2B5EF4-FFF2-40B4-BE49-F238E27FC236}">
                <a16:creationId xmlns:a16="http://schemas.microsoft.com/office/drawing/2014/main" id="{0F657CF9-4F53-4FAA-9F22-B6EFC3314C14}"/>
              </a:ext>
            </a:extLst>
          </p:cNvPr>
          <p:cNvSpPr>
            <a:spLocks noGrp="1"/>
          </p:cNvSpPr>
          <p:nvPr>
            <p:ph type="dt" sz="half" idx="2"/>
          </p:nvPr>
        </p:nvSpPr>
        <p:spPr/>
        <p:txBody>
          <a:bodyPr/>
          <a:lstStyle/>
          <a:p>
            <a:r>
              <a:rPr lang="fr-FR"/>
              <a:t>Webinaire – 15/06/2020 – 17h00/18h30</a:t>
            </a:r>
            <a:endParaRPr lang="en-US" dirty="0"/>
          </a:p>
        </p:txBody>
      </p:sp>
      <p:sp>
        <p:nvSpPr>
          <p:cNvPr id="5" name="Espace réservé du pied de page 4">
            <a:extLst>
              <a:ext uri="{FF2B5EF4-FFF2-40B4-BE49-F238E27FC236}">
                <a16:creationId xmlns:a16="http://schemas.microsoft.com/office/drawing/2014/main" id="{E3699B66-D288-48D2-8B36-E911111B00D4}"/>
              </a:ext>
            </a:extLst>
          </p:cNvPr>
          <p:cNvSpPr>
            <a:spLocks noGrp="1"/>
          </p:cNvSpPr>
          <p:nvPr>
            <p:ph type="ftr" sz="quarter" idx="3"/>
          </p:nvPr>
        </p:nvSpPr>
        <p:spPr/>
        <p:txBody>
          <a:bodyPr/>
          <a:lstStyle/>
          <a:p>
            <a:r>
              <a:rPr lang="fr-FR" b="1"/>
              <a:t>Périnatalité et Covid-19</a:t>
            </a:r>
            <a:endParaRPr lang="fr-FR" b="1" dirty="0"/>
          </a:p>
        </p:txBody>
      </p:sp>
      <p:sp>
        <p:nvSpPr>
          <p:cNvPr id="6" name="Espace réservé du numéro de diapositive 5">
            <a:extLst>
              <a:ext uri="{FF2B5EF4-FFF2-40B4-BE49-F238E27FC236}">
                <a16:creationId xmlns:a16="http://schemas.microsoft.com/office/drawing/2014/main" id="{5050C6F3-B6A8-49FE-99F1-CF1A9CE23EEA}"/>
              </a:ext>
            </a:extLst>
          </p:cNvPr>
          <p:cNvSpPr>
            <a:spLocks noGrp="1"/>
          </p:cNvSpPr>
          <p:nvPr>
            <p:ph type="sldNum" sz="quarter" idx="4"/>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92760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7BB54E-BDF0-5943-9E3C-EDE1DE7EA435}"/>
              </a:ext>
            </a:extLst>
          </p:cNvPr>
          <p:cNvSpPr>
            <a:spLocks noGrp="1"/>
          </p:cNvSpPr>
          <p:nvPr>
            <p:ph type="title"/>
          </p:nvPr>
        </p:nvSpPr>
        <p:spPr/>
        <p:txBody>
          <a:bodyPr/>
          <a:lstStyle/>
          <a:p>
            <a:r>
              <a:rPr lang="fr-FR" dirty="0"/>
              <a:t>5- Lien Ville/Hôpital </a:t>
            </a:r>
          </a:p>
        </p:txBody>
      </p:sp>
      <p:sp>
        <p:nvSpPr>
          <p:cNvPr id="5" name="Espace réservé de la date 4">
            <a:extLst>
              <a:ext uri="{FF2B5EF4-FFF2-40B4-BE49-F238E27FC236}">
                <a16:creationId xmlns:a16="http://schemas.microsoft.com/office/drawing/2014/main" id="{718830D5-588F-974D-9AA0-555AB1A53DDF}"/>
              </a:ext>
            </a:extLst>
          </p:cNvPr>
          <p:cNvSpPr>
            <a:spLocks noGrp="1"/>
          </p:cNvSpPr>
          <p:nvPr>
            <p:ph type="dt" sz="half" idx="10"/>
          </p:nvPr>
        </p:nvSpPr>
        <p:spPr/>
        <p:txBody>
          <a:bodyPr/>
          <a:lstStyle/>
          <a:p>
            <a:r>
              <a:rPr lang="fr-FR"/>
              <a:t>Webinaire – 15/06/2020 – 17h00/18h30</a:t>
            </a:r>
            <a:endParaRPr lang="en-US" dirty="0"/>
          </a:p>
        </p:txBody>
      </p:sp>
      <p:sp>
        <p:nvSpPr>
          <p:cNvPr id="6" name="Espace réservé du pied de page 5">
            <a:extLst>
              <a:ext uri="{FF2B5EF4-FFF2-40B4-BE49-F238E27FC236}">
                <a16:creationId xmlns:a16="http://schemas.microsoft.com/office/drawing/2014/main" id="{1E12D97E-3953-5F4E-A9C1-BEDAD0EA2287}"/>
              </a:ext>
            </a:extLst>
          </p:cNvPr>
          <p:cNvSpPr>
            <a:spLocks noGrp="1"/>
          </p:cNvSpPr>
          <p:nvPr>
            <p:ph type="ftr" sz="quarter" idx="3"/>
          </p:nvPr>
        </p:nvSpPr>
        <p:spPr/>
        <p:txBody>
          <a:bodyPr/>
          <a:lstStyle/>
          <a:p>
            <a:r>
              <a:rPr lang="fr-FR" b="1"/>
              <a:t>Périnatalité et Covid-19</a:t>
            </a:r>
            <a:endParaRPr lang="fr-FR" b="1" dirty="0"/>
          </a:p>
        </p:txBody>
      </p:sp>
      <p:sp>
        <p:nvSpPr>
          <p:cNvPr id="7" name="Espace réservé du numéro de diapositive 6">
            <a:extLst>
              <a:ext uri="{FF2B5EF4-FFF2-40B4-BE49-F238E27FC236}">
                <a16:creationId xmlns:a16="http://schemas.microsoft.com/office/drawing/2014/main" id="{66117121-E5F4-1D45-A66E-958521E89426}"/>
              </a:ext>
            </a:extLst>
          </p:cNvPr>
          <p:cNvSpPr>
            <a:spLocks noGrp="1"/>
          </p:cNvSpPr>
          <p:nvPr>
            <p:ph type="sldNum" sz="quarter" idx="4"/>
          </p:nvPr>
        </p:nvSpPr>
        <p:spPr/>
        <p:txBody>
          <a:bodyPr/>
          <a:lstStyle/>
          <a:p>
            <a:fld id="{D57F1E4F-1CFF-5643-939E-217C01CDF565}" type="slidenum">
              <a:rPr lang="en-US" smtClean="0"/>
              <a:pPr/>
              <a:t>10</a:t>
            </a:fld>
            <a:endParaRPr lang="en-US" dirty="0"/>
          </a:p>
        </p:txBody>
      </p:sp>
      <p:graphicFrame>
        <p:nvGraphicFramePr>
          <p:cNvPr id="8" name="Espace réservé du contenu 7">
            <a:extLst>
              <a:ext uri="{FF2B5EF4-FFF2-40B4-BE49-F238E27FC236}">
                <a16:creationId xmlns:a16="http://schemas.microsoft.com/office/drawing/2014/main" id="{CE839C5A-7ABB-D542-B43A-721EE223F044}"/>
              </a:ext>
            </a:extLst>
          </p:cNvPr>
          <p:cNvGraphicFramePr>
            <a:graphicFrameLocks noGrp="1"/>
          </p:cNvGraphicFramePr>
          <p:nvPr>
            <p:ph sz="half" idx="1"/>
            <p:extLst>
              <p:ext uri="{D42A27DB-BD31-4B8C-83A1-F6EECF244321}">
                <p14:modId xmlns:p14="http://schemas.microsoft.com/office/powerpoint/2010/main" val="3398233500"/>
              </p:ext>
            </p:extLst>
          </p:nvPr>
        </p:nvGraphicFramePr>
        <p:xfrm>
          <a:off x="465513" y="1679172"/>
          <a:ext cx="5491937" cy="436285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Espace réservé du contenu 8">
            <a:extLst>
              <a:ext uri="{FF2B5EF4-FFF2-40B4-BE49-F238E27FC236}">
                <a16:creationId xmlns:a16="http://schemas.microsoft.com/office/drawing/2014/main" id="{2616E5F6-AA5A-5845-B54D-EED5CB8CCF25}"/>
              </a:ext>
            </a:extLst>
          </p:cNvPr>
          <p:cNvGraphicFramePr>
            <a:graphicFrameLocks noGrp="1"/>
          </p:cNvGraphicFramePr>
          <p:nvPr>
            <p:ph sz="half" idx="2"/>
            <p:extLst>
              <p:ext uri="{D42A27DB-BD31-4B8C-83A1-F6EECF244321}">
                <p14:modId xmlns:p14="http://schemas.microsoft.com/office/powerpoint/2010/main" val="1164931523"/>
              </p:ext>
            </p:extLst>
          </p:nvPr>
        </p:nvGraphicFramePr>
        <p:xfrm>
          <a:off x="5957450" y="1562794"/>
          <a:ext cx="5332199" cy="44792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3847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0A2F03-7FDF-634A-8024-87FD8AAC99D8}"/>
              </a:ext>
            </a:extLst>
          </p:cNvPr>
          <p:cNvSpPr>
            <a:spLocks noGrp="1"/>
          </p:cNvSpPr>
          <p:nvPr>
            <p:ph type="title"/>
          </p:nvPr>
        </p:nvSpPr>
        <p:spPr/>
        <p:txBody>
          <a:bodyPr/>
          <a:lstStyle/>
          <a:p>
            <a:r>
              <a:rPr lang="fr-FR" dirty="0"/>
              <a:t>Responsables scientifiques</a:t>
            </a:r>
          </a:p>
        </p:txBody>
      </p:sp>
      <p:sp>
        <p:nvSpPr>
          <p:cNvPr id="3" name="Espace réservé du contenu 2">
            <a:extLst>
              <a:ext uri="{FF2B5EF4-FFF2-40B4-BE49-F238E27FC236}">
                <a16:creationId xmlns:a16="http://schemas.microsoft.com/office/drawing/2014/main" id="{2C3F9148-3E1A-284F-9A25-8175D4F00690}"/>
              </a:ext>
            </a:extLst>
          </p:cNvPr>
          <p:cNvSpPr>
            <a:spLocks noGrp="1"/>
          </p:cNvSpPr>
          <p:nvPr>
            <p:ph idx="1"/>
          </p:nvPr>
        </p:nvSpPr>
        <p:spPr/>
        <p:txBody>
          <a:bodyPr/>
          <a:lstStyle/>
          <a:p>
            <a:r>
              <a:rPr lang="fr-FR" b="1" dirty="0"/>
              <a:t>Anne Rousseau</a:t>
            </a:r>
            <a:r>
              <a:rPr lang="fr-FR" dirty="0"/>
              <a:t>, sage-femme, PhD, </a:t>
            </a:r>
            <a:r>
              <a:rPr lang="fr-FR" dirty="0" err="1"/>
              <a:t>Maître</a:t>
            </a:r>
            <a:r>
              <a:rPr lang="fr-FR" dirty="0"/>
              <a:t> de </a:t>
            </a:r>
            <a:r>
              <a:rPr lang="fr-FR" dirty="0" err="1"/>
              <a:t>Conférences</a:t>
            </a:r>
            <a:r>
              <a:rPr lang="fr-FR" dirty="0"/>
              <a:t> en </a:t>
            </a:r>
            <a:r>
              <a:rPr lang="fr-FR" dirty="0" err="1"/>
              <a:t>Maïeutique</a:t>
            </a:r>
            <a:r>
              <a:rPr lang="fr-FR" dirty="0"/>
              <a:t>, </a:t>
            </a:r>
            <a:r>
              <a:rPr lang="fr-FR" dirty="0" err="1"/>
              <a:t>Département</a:t>
            </a:r>
            <a:r>
              <a:rPr lang="fr-FR" dirty="0"/>
              <a:t> de </a:t>
            </a:r>
            <a:r>
              <a:rPr lang="fr-FR" dirty="0" err="1"/>
              <a:t>Maïeutique</a:t>
            </a:r>
            <a:r>
              <a:rPr lang="fr-FR" dirty="0"/>
              <a:t> - E.A. 7285 RISCQ, U.F.R. Simone Veil – Santé, </a:t>
            </a:r>
            <a:r>
              <a:rPr lang="fr-FR" dirty="0" err="1"/>
              <a:t>Universite</a:t>
            </a:r>
            <a:r>
              <a:rPr lang="fr-FR" dirty="0"/>
              <a:t>́ de Versailles Saint Quentin en Yvelines ; </a:t>
            </a:r>
          </a:p>
          <a:p>
            <a:r>
              <a:rPr lang="fr-FR" dirty="0"/>
              <a:t> </a:t>
            </a:r>
            <a:r>
              <a:rPr lang="fr-FR" b="1" dirty="0"/>
              <a:t>Sophie Baumann</a:t>
            </a:r>
            <a:r>
              <a:rPr lang="fr-FR" dirty="0"/>
              <a:t>, sage-femme, PhD, </a:t>
            </a:r>
            <a:r>
              <a:rPr lang="fr-FR" dirty="0" err="1"/>
              <a:t>Département</a:t>
            </a:r>
            <a:r>
              <a:rPr lang="fr-FR" dirty="0"/>
              <a:t> de </a:t>
            </a:r>
            <a:r>
              <a:rPr lang="fr-FR" dirty="0" err="1"/>
              <a:t>Maïeutique</a:t>
            </a:r>
            <a:r>
              <a:rPr lang="fr-FR" dirty="0"/>
              <a:t>, UFR Simone Veil-Santé, </a:t>
            </a:r>
            <a:r>
              <a:rPr lang="fr-FR" dirty="0" err="1"/>
              <a:t>Universite</a:t>
            </a:r>
            <a:r>
              <a:rPr lang="fr-FR" dirty="0"/>
              <a:t>́ Versailles-Saint-Quentin-en-Yvelines ; </a:t>
            </a:r>
          </a:p>
          <a:p>
            <a:r>
              <a:rPr lang="fr-FR" b="1" dirty="0"/>
              <a:t>Laurent Gaucher</a:t>
            </a:r>
            <a:r>
              <a:rPr lang="fr-FR" dirty="0"/>
              <a:t>, sage-femme, doctorant, EA 7425 HESPER </a:t>
            </a:r>
            <a:r>
              <a:rPr lang="fr-FR" dirty="0" err="1"/>
              <a:t>Universite</a:t>
            </a:r>
            <a:r>
              <a:rPr lang="fr-FR" dirty="0"/>
              <a:t>́ Lyon 1, Hospices Civils de Lyon, membre du Conseil d’Administration du CNSF. </a:t>
            </a:r>
          </a:p>
          <a:p>
            <a:endParaRPr lang="fr-FR" dirty="0"/>
          </a:p>
        </p:txBody>
      </p:sp>
      <p:sp>
        <p:nvSpPr>
          <p:cNvPr id="4" name="Espace réservé de la date 3">
            <a:extLst>
              <a:ext uri="{FF2B5EF4-FFF2-40B4-BE49-F238E27FC236}">
                <a16:creationId xmlns:a16="http://schemas.microsoft.com/office/drawing/2014/main" id="{C7827BAD-F270-6044-BC60-4DB9AC0B1D68}"/>
              </a:ext>
            </a:extLst>
          </p:cNvPr>
          <p:cNvSpPr>
            <a:spLocks noGrp="1"/>
          </p:cNvSpPr>
          <p:nvPr>
            <p:ph type="dt" sz="half" idx="2"/>
          </p:nvPr>
        </p:nvSpPr>
        <p:spPr/>
        <p:txBody>
          <a:bodyPr/>
          <a:lstStyle/>
          <a:p>
            <a:r>
              <a:rPr lang="fr-FR"/>
              <a:t>Webinaire – 15/06/2020 – 17h00/18h30</a:t>
            </a:r>
            <a:endParaRPr lang="en-US" dirty="0"/>
          </a:p>
        </p:txBody>
      </p:sp>
      <p:sp>
        <p:nvSpPr>
          <p:cNvPr id="5" name="Espace réservé du pied de page 4">
            <a:extLst>
              <a:ext uri="{FF2B5EF4-FFF2-40B4-BE49-F238E27FC236}">
                <a16:creationId xmlns:a16="http://schemas.microsoft.com/office/drawing/2014/main" id="{BCCBD256-6BB1-9A49-922B-EC72CA429731}"/>
              </a:ext>
            </a:extLst>
          </p:cNvPr>
          <p:cNvSpPr>
            <a:spLocks noGrp="1"/>
          </p:cNvSpPr>
          <p:nvPr>
            <p:ph type="ftr" sz="quarter" idx="3"/>
          </p:nvPr>
        </p:nvSpPr>
        <p:spPr/>
        <p:txBody>
          <a:bodyPr/>
          <a:lstStyle/>
          <a:p>
            <a:r>
              <a:rPr lang="fr-FR" b="1"/>
              <a:t>Périnatalité et Covid-19</a:t>
            </a:r>
            <a:endParaRPr lang="fr-FR" b="1" dirty="0"/>
          </a:p>
        </p:txBody>
      </p:sp>
      <p:sp>
        <p:nvSpPr>
          <p:cNvPr id="6" name="Espace réservé du numéro de diapositive 5">
            <a:extLst>
              <a:ext uri="{FF2B5EF4-FFF2-40B4-BE49-F238E27FC236}">
                <a16:creationId xmlns:a16="http://schemas.microsoft.com/office/drawing/2014/main" id="{3F7F9F21-A768-8C41-8794-E605B816DBE2}"/>
              </a:ext>
            </a:extLst>
          </p:cNvPr>
          <p:cNvSpPr>
            <a:spLocks noGrp="1"/>
          </p:cNvSpPr>
          <p:nvPr>
            <p:ph type="sldNum" sz="quarter" idx="4"/>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073695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D56275-E96A-AA4B-BDAE-18282B321476}"/>
              </a:ext>
            </a:extLst>
          </p:cNvPr>
          <p:cNvSpPr>
            <a:spLocks noGrp="1"/>
          </p:cNvSpPr>
          <p:nvPr>
            <p:ph type="title"/>
          </p:nvPr>
        </p:nvSpPr>
        <p:spPr/>
        <p:txBody>
          <a:bodyPr/>
          <a:lstStyle/>
          <a:p>
            <a:r>
              <a:rPr lang="fr-FR" dirty="0"/>
              <a:t>Remerciements</a:t>
            </a:r>
          </a:p>
        </p:txBody>
      </p:sp>
      <p:sp>
        <p:nvSpPr>
          <p:cNvPr id="3" name="Espace réservé du contenu 2">
            <a:extLst>
              <a:ext uri="{FF2B5EF4-FFF2-40B4-BE49-F238E27FC236}">
                <a16:creationId xmlns:a16="http://schemas.microsoft.com/office/drawing/2014/main" id="{66CB182A-836A-4E4D-8DAD-6DF680E5031A}"/>
              </a:ext>
            </a:extLst>
          </p:cNvPr>
          <p:cNvSpPr>
            <a:spLocks noGrp="1"/>
          </p:cNvSpPr>
          <p:nvPr>
            <p:ph idx="1"/>
          </p:nvPr>
        </p:nvSpPr>
        <p:spPr/>
        <p:txBody>
          <a:bodyPr>
            <a:normAutofit fontScale="92500" lnSpcReduction="20000"/>
          </a:bodyPr>
          <a:lstStyle/>
          <a:p>
            <a:r>
              <a:rPr lang="fr-FR" dirty="0"/>
              <a:t>Le </a:t>
            </a:r>
            <a:r>
              <a:rPr lang="fr-FR" b="1" dirty="0"/>
              <a:t>Groupe Accord </a:t>
            </a:r>
            <a:r>
              <a:rPr lang="fr-FR" dirty="0"/>
              <a:t>(Assembler, Coordonner, Comprendre, Rechercher, </a:t>
            </a:r>
            <a:r>
              <a:rPr lang="fr-FR" dirty="0" err="1"/>
              <a:t>Débattre</a:t>
            </a:r>
            <a:r>
              <a:rPr lang="fr-FR" dirty="0"/>
              <a:t> en Soins Primaires) et plus </a:t>
            </a:r>
            <a:r>
              <a:rPr lang="fr-FR" dirty="0" err="1"/>
              <a:t>spécifiquement</a:t>
            </a:r>
            <a:r>
              <a:rPr lang="fr-FR" dirty="0"/>
              <a:t> Olivier Saint-</a:t>
            </a:r>
            <a:r>
              <a:rPr lang="fr-FR" dirty="0" err="1"/>
              <a:t>Lary</a:t>
            </a:r>
            <a:r>
              <a:rPr lang="fr-FR" dirty="0"/>
              <a:t>, Yann Bourgueil, Sylvain Gautier et Aline </a:t>
            </a:r>
            <a:r>
              <a:rPr lang="fr-FR" dirty="0" err="1"/>
              <a:t>Ramond</a:t>
            </a:r>
            <a:r>
              <a:rPr lang="fr-FR" dirty="0"/>
              <a:t>. </a:t>
            </a:r>
          </a:p>
          <a:p>
            <a:r>
              <a:rPr lang="fr-FR" dirty="0"/>
              <a:t>Le </a:t>
            </a:r>
            <a:r>
              <a:rPr lang="fr-FR" b="1" dirty="0"/>
              <a:t>Conseil National de l’Ordre des Sages-Femmes </a:t>
            </a:r>
            <a:r>
              <a:rPr lang="fr-FR" dirty="0"/>
              <a:t>pour nous avoir fourni les </a:t>
            </a:r>
            <a:r>
              <a:rPr lang="fr-FR" dirty="0" err="1"/>
              <a:t>données</a:t>
            </a:r>
            <a:r>
              <a:rPr lang="fr-FR" dirty="0"/>
              <a:t> utiles aux futures analyses des </a:t>
            </a:r>
            <a:r>
              <a:rPr lang="fr-FR" dirty="0" err="1"/>
              <a:t>résultats</a:t>
            </a:r>
            <a:r>
              <a:rPr lang="fr-FR" dirty="0"/>
              <a:t> de cette </a:t>
            </a:r>
            <a:r>
              <a:rPr lang="fr-FR" dirty="0" err="1"/>
              <a:t>enquête</a:t>
            </a:r>
            <a:r>
              <a:rPr lang="fr-FR" dirty="0"/>
              <a:t>. </a:t>
            </a:r>
          </a:p>
          <a:p>
            <a:r>
              <a:rPr lang="fr-FR" b="1" dirty="0"/>
              <a:t>L’Organisation nationale syndicale des sages-femmes </a:t>
            </a:r>
            <a:r>
              <a:rPr lang="fr-FR" dirty="0"/>
              <a:t>(ONSSF), </a:t>
            </a:r>
            <a:r>
              <a:rPr lang="fr-FR" b="1" dirty="0"/>
              <a:t>l’Association Nationale des Sages- Femmes </a:t>
            </a:r>
            <a:r>
              <a:rPr lang="fr-FR" b="1" dirty="0" err="1"/>
              <a:t>Libérales</a:t>
            </a:r>
            <a:r>
              <a:rPr lang="fr-FR" b="1" dirty="0"/>
              <a:t> </a:t>
            </a:r>
            <a:r>
              <a:rPr lang="fr-FR" dirty="0"/>
              <a:t>(ANSFL), et </a:t>
            </a:r>
            <a:r>
              <a:rPr lang="fr-FR" b="1" dirty="0"/>
              <a:t>l’Association Nationale des Sages-Femmes Coordinatrices</a:t>
            </a:r>
            <a:r>
              <a:rPr lang="fr-FR" dirty="0"/>
              <a:t> (ANSFC) pour avoir diffusé les questionnaires de l’</a:t>
            </a:r>
            <a:r>
              <a:rPr lang="fr-FR" dirty="0" err="1"/>
              <a:t>enquête</a:t>
            </a:r>
            <a:r>
              <a:rPr lang="fr-FR" dirty="0"/>
              <a:t> au niveau national. </a:t>
            </a:r>
          </a:p>
          <a:p>
            <a:r>
              <a:rPr lang="fr-FR" dirty="0"/>
              <a:t>Les </a:t>
            </a:r>
            <a:r>
              <a:rPr lang="fr-FR" b="1" dirty="0" err="1"/>
              <a:t>réseaux</a:t>
            </a:r>
            <a:r>
              <a:rPr lang="fr-FR" b="1" dirty="0"/>
              <a:t> de </a:t>
            </a:r>
            <a:r>
              <a:rPr lang="fr-FR" b="1" dirty="0" err="1"/>
              <a:t>périnatalités</a:t>
            </a:r>
            <a:r>
              <a:rPr lang="fr-FR" dirty="0"/>
              <a:t>, les </a:t>
            </a:r>
            <a:r>
              <a:rPr lang="fr-FR" b="1" dirty="0"/>
              <a:t>URPS</a:t>
            </a:r>
            <a:r>
              <a:rPr lang="fr-FR" dirty="0"/>
              <a:t> et autres associations pour avoir diffusé les questionnaires de l’</a:t>
            </a:r>
            <a:r>
              <a:rPr lang="fr-FR" dirty="0" err="1"/>
              <a:t>enquête</a:t>
            </a:r>
            <a:r>
              <a:rPr lang="fr-FR" dirty="0"/>
              <a:t> au niveau local. </a:t>
            </a:r>
          </a:p>
          <a:p>
            <a:r>
              <a:rPr lang="fr-FR" dirty="0"/>
              <a:t>Alexandra Benoit, Baptiste </a:t>
            </a:r>
            <a:r>
              <a:rPr lang="fr-FR" dirty="0" err="1"/>
              <a:t>Bertho</a:t>
            </a:r>
            <a:r>
              <a:rPr lang="fr-FR" dirty="0"/>
              <a:t>, </a:t>
            </a:r>
            <a:r>
              <a:rPr lang="fr-FR" dirty="0" err="1"/>
              <a:t>Aurélie</a:t>
            </a:r>
            <a:r>
              <a:rPr lang="fr-FR" dirty="0"/>
              <a:t> </a:t>
            </a:r>
            <a:r>
              <a:rPr lang="fr-FR" dirty="0" err="1"/>
              <a:t>Bonnand</a:t>
            </a:r>
            <a:r>
              <a:rPr lang="fr-FR" dirty="0"/>
              <a:t>, Corinne Dupont, Claire </a:t>
            </a:r>
            <a:r>
              <a:rPr lang="fr-FR" dirty="0" err="1"/>
              <a:t>Dran</a:t>
            </a:r>
            <a:r>
              <a:rPr lang="fr-FR" dirty="0"/>
              <a:t> et Adrien Gantois pour avoir testé les questionnaires de cette </a:t>
            </a:r>
            <a:r>
              <a:rPr lang="fr-FR" dirty="0" err="1"/>
              <a:t>enquête</a:t>
            </a:r>
            <a:r>
              <a:rPr lang="fr-FR" dirty="0"/>
              <a:t>. </a:t>
            </a:r>
          </a:p>
          <a:p>
            <a:r>
              <a:rPr lang="fr-FR" dirty="0"/>
              <a:t>Toutes les sages-femmes qui ont participé à cette </a:t>
            </a:r>
            <a:r>
              <a:rPr lang="fr-FR" dirty="0" err="1"/>
              <a:t>enquête</a:t>
            </a:r>
            <a:r>
              <a:rPr lang="fr-FR" dirty="0"/>
              <a:t>. </a:t>
            </a:r>
          </a:p>
          <a:p>
            <a:endParaRPr lang="fr-FR" dirty="0"/>
          </a:p>
        </p:txBody>
      </p:sp>
      <p:sp>
        <p:nvSpPr>
          <p:cNvPr id="4" name="Espace réservé de la date 3">
            <a:extLst>
              <a:ext uri="{FF2B5EF4-FFF2-40B4-BE49-F238E27FC236}">
                <a16:creationId xmlns:a16="http://schemas.microsoft.com/office/drawing/2014/main" id="{6D120276-D393-5045-9770-7FD282EE412E}"/>
              </a:ext>
            </a:extLst>
          </p:cNvPr>
          <p:cNvSpPr>
            <a:spLocks noGrp="1"/>
          </p:cNvSpPr>
          <p:nvPr>
            <p:ph type="dt" sz="half" idx="2"/>
          </p:nvPr>
        </p:nvSpPr>
        <p:spPr/>
        <p:txBody>
          <a:bodyPr/>
          <a:lstStyle/>
          <a:p>
            <a:r>
              <a:rPr lang="fr-FR"/>
              <a:t>Webinaire – 15/06/2020 – 17h00/18h30</a:t>
            </a:r>
            <a:endParaRPr lang="en-US" dirty="0"/>
          </a:p>
        </p:txBody>
      </p:sp>
      <p:sp>
        <p:nvSpPr>
          <p:cNvPr id="5" name="Espace réservé du pied de page 4">
            <a:extLst>
              <a:ext uri="{FF2B5EF4-FFF2-40B4-BE49-F238E27FC236}">
                <a16:creationId xmlns:a16="http://schemas.microsoft.com/office/drawing/2014/main" id="{AB104617-9AD7-AE44-9D72-275BF3A329CF}"/>
              </a:ext>
            </a:extLst>
          </p:cNvPr>
          <p:cNvSpPr>
            <a:spLocks noGrp="1"/>
          </p:cNvSpPr>
          <p:nvPr>
            <p:ph type="ftr" sz="quarter" idx="3"/>
          </p:nvPr>
        </p:nvSpPr>
        <p:spPr/>
        <p:txBody>
          <a:bodyPr/>
          <a:lstStyle/>
          <a:p>
            <a:r>
              <a:rPr lang="fr-FR" b="1"/>
              <a:t>Périnatalité et Covid-19</a:t>
            </a:r>
            <a:endParaRPr lang="fr-FR" b="1" dirty="0"/>
          </a:p>
        </p:txBody>
      </p:sp>
      <p:sp>
        <p:nvSpPr>
          <p:cNvPr id="6" name="Espace réservé du numéro de diapositive 5">
            <a:extLst>
              <a:ext uri="{FF2B5EF4-FFF2-40B4-BE49-F238E27FC236}">
                <a16:creationId xmlns:a16="http://schemas.microsoft.com/office/drawing/2014/main" id="{CF7BDB24-E1B6-4443-92D8-CEDB6C5FFF9D}"/>
              </a:ext>
            </a:extLst>
          </p:cNvPr>
          <p:cNvSpPr>
            <a:spLocks noGrp="1"/>
          </p:cNvSpPr>
          <p:nvPr>
            <p:ph type="sldNum" sz="quarter" idx="4"/>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984896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FDF837-CAA6-B64B-87A3-C2E4CBBADA41}"/>
              </a:ext>
            </a:extLst>
          </p:cNvPr>
          <p:cNvSpPr>
            <a:spLocks noGrp="1"/>
          </p:cNvSpPr>
          <p:nvPr>
            <p:ph type="ctrTitle"/>
          </p:nvPr>
        </p:nvSpPr>
        <p:spPr/>
        <p:txBody>
          <a:bodyPr/>
          <a:lstStyle/>
          <a:p>
            <a:r>
              <a:rPr lang="fr-FR" dirty="0"/>
              <a:t>Pour plus d’infos :</a:t>
            </a:r>
          </a:p>
        </p:txBody>
      </p:sp>
      <p:sp>
        <p:nvSpPr>
          <p:cNvPr id="3" name="Sous-titre 2">
            <a:extLst>
              <a:ext uri="{FF2B5EF4-FFF2-40B4-BE49-F238E27FC236}">
                <a16:creationId xmlns:a16="http://schemas.microsoft.com/office/drawing/2014/main" id="{5EEE2979-56F8-754C-9862-9352D0B273D8}"/>
              </a:ext>
            </a:extLst>
          </p:cNvPr>
          <p:cNvSpPr>
            <a:spLocks noGrp="1"/>
          </p:cNvSpPr>
          <p:nvPr>
            <p:ph type="subTitle" idx="1"/>
          </p:nvPr>
        </p:nvSpPr>
        <p:spPr/>
        <p:txBody>
          <a:bodyPr/>
          <a:lstStyle/>
          <a:p>
            <a:r>
              <a:rPr lang="fr-FR" dirty="0" err="1"/>
              <a:t>www.cnsf.asso.fr</a:t>
            </a:r>
            <a:endParaRPr lang="fr-FR" dirty="0"/>
          </a:p>
        </p:txBody>
      </p:sp>
      <p:sp>
        <p:nvSpPr>
          <p:cNvPr id="4" name="Espace réservé de la date 3">
            <a:extLst>
              <a:ext uri="{FF2B5EF4-FFF2-40B4-BE49-F238E27FC236}">
                <a16:creationId xmlns:a16="http://schemas.microsoft.com/office/drawing/2014/main" id="{F7988774-6457-0340-AC5A-28ECFFCBEDED}"/>
              </a:ext>
            </a:extLst>
          </p:cNvPr>
          <p:cNvSpPr>
            <a:spLocks noGrp="1"/>
          </p:cNvSpPr>
          <p:nvPr>
            <p:ph type="dt" sz="half" idx="2"/>
          </p:nvPr>
        </p:nvSpPr>
        <p:spPr/>
        <p:txBody>
          <a:bodyPr/>
          <a:lstStyle/>
          <a:p>
            <a:r>
              <a:rPr lang="fr-FR"/>
              <a:t>Webinaire – 15/06/2020 – 17h00/18h30</a:t>
            </a:r>
            <a:endParaRPr lang="en-US" dirty="0"/>
          </a:p>
        </p:txBody>
      </p:sp>
      <p:sp>
        <p:nvSpPr>
          <p:cNvPr id="5" name="Espace réservé du pied de page 4">
            <a:extLst>
              <a:ext uri="{FF2B5EF4-FFF2-40B4-BE49-F238E27FC236}">
                <a16:creationId xmlns:a16="http://schemas.microsoft.com/office/drawing/2014/main" id="{DB1B6BC1-F7C0-D847-BB2A-CB03E6DC1A9D}"/>
              </a:ext>
            </a:extLst>
          </p:cNvPr>
          <p:cNvSpPr>
            <a:spLocks noGrp="1"/>
          </p:cNvSpPr>
          <p:nvPr>
            <p:ph type="ftr" sz="quarter" idx="3"/>
          </p:nvPr>
        </p:nvSpPr>
        <p:spPr/>
        <p:txBody>
          <a:bodyPr/>
          <a:lstStyle/>
          <a:p>
            <a:r>
              <a:rPr lang="fr-FR" b="1"/>
              <a:t>Périnatalité et Covid-19</a:t>
            </a:r>
            <a:endParaRPr lang="fr-FR" b="1" dirty="0"/>
          </a:p>
        </p:txBody>
      </p:sp>
      <p:sp>
        <p:nvSpPr>
          <p:cNvPr id="6" name="Espace réservé du numéro de diapositive 5">
            <a:extLst>
              <a:ext uri="{FF2B5EF4-FFF2-40B4-BE49-F238E27FC236}">
                <a16:creationId xmlns:a16="http://schemas.microsoft.com/office/drawing/2014/main" id="{02107583-2DD6-C14D-AFA9-4DB0BDA3F2A7}"/>
              </a:ext>
            </a:extLst>
          </p:cNvPr>
          <p:cNvSpPr>
            <a:spLocks noGrp="1"/>
          </p:cNvSpPr>
          <p:nvPr>
            <p:ph type="sldNum" sz="quarter" idx="4"/>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018672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9CF59F-499B-EE4B-9729-1E13627D34CB}"/>
              </a:ext>
            </a:extLst>
          </p:cNvPr>
          <p:cNvSpPr>
            <a:spLocks noGrp="1"/>
          </p:cNvSpPr>
          <p:nvPr>
            <p:ph type="title"/>
          </p:nvPr>
        </p:nvSpPr>
        <p:spPr/>
        <p:txBody>
          <a:bodyPr/>
          <a:lstStyle/>
          <a:p>
            <a:r>
              <a:rPr lang="fr-FR" dirty="0"/>
              <a:t>TIMES LINE CNSF/COVID 19</a:t>
            </a:r>
          </a:p>
        </p:txBody>
      </p:sp>
      <p:pic>
        <p:nvPicPr>
          <p:cNvPr id="9" name="Espace réservé du contenu 8">
            <a:extLst>
              <a:ext uri="{FF2B5EF4-FFF2-40B4-BE49-F238E27FC236}">
                <a16:creationId xmlns:a16="http://schemas.microsoft.com/office/drawing/2014/main" id="{5919BC8A-F5B3-C242-B6DD-2E54D630B4CB}"/>
              </a:ext>
            </a:extLst>
          </p:cNvPr>
          <p:cNvPicPr>
            <a:picLocks noGrp="1" noChangeAspect="1"/>
          </p:cNvPicPr>
          <p:nvPr>
            <p:ph idx="1"/>
          </p:nvPr>
        </p:nvPicPr>
        <p:blipFill>
          <a:blip r:embed="rId2"/>
          <a:stretch>
            <a:fillRect/>
          </a:stretch>
        </p:blipFill>
        <p:spPr>
          <a:xfrm>
            <a:off x="5498275" y="514350"/>
            <a:ext cx="2901187" cy="5527675"/>
          </a:xfrm>
        </p:spPr>
      </p:pic>
      <p:sp>
        <p:nvSpPr>
          <p:cNvPr id="4" name="Espace réservé du texte 3">
            <a:extLst>
              <a:ext uri="{FF2B5EF4-FFF2-40B4-BE49-F238E27FC236}">
                <a16:creationId xmlns:a16="http://schemas.microsoft.com/office/drawing/2014/main" id="{4152416B-7C18-2046-8F9E-5D943510A282}"/>
              </a:ext>
            </a:extLst>
          </p:cNvPr>
          <p:cNvSpPr>
            <a:spLocks noGrp="1"/>
          </p:cNvSpPr>
          <p:nvPr>
            <p:ph type="body" sz="half" idx="2"/>
          </p:nvPr>
        </p:nvSpPr>
        <p:spPr/>
        <p:txBody>
          <a:bodyPr/>
          <a:lstStyle/>
          <a:p>
            <a:endParaRPr lang="fr-FR" dirty="0"/>
          </a:p>
        </p:txBody>
      </p:sp>
      <p:sp>
        <p:nvSpPr>
          <p:cNvPr id="5" name="Espace réservé de la date 4">
            <a:extLst>
              <a:ext uri="{FF2B5EF4-FFF2-40B4-BE49-F238E27FC236}">
                <a16:creationId xmlns:a16="http://schemas.microsoft.com/office/drawing/2014/main" id="{53DE8561-27E5-B849-9B46-52DC43745CE9}"/>
              </a:ext>
            </a:extLst>
          </p:cNvPr>
          <p:cNvSpPr>
            <a:spLocks noGrp="1"/>
          </p:cNvSpPr>
          <p:nvPr>
            <p:ph type="dt" sz="half" idx="10"/>
          </p:nvPr>
        </p:nvSpPr>
        <p:spPr/>
        <p:txBody>
          <a:bodyPr/>
          <a:lstStyle/>
          <a:p>
            <a:r>
              <a:rPr lang="fr-FR"/>
              <a:t>Webinaire – 15/06/2020 – 17h00/18h30</a:t>
            </a:r>
            <a:endParaRPr lang="en-US" dirty="0"/>
          </a:p>
        </p:txBody>
      </p:sp>
      <p:sp>
        <p:nvSpPr>
          <p:cNvPr id="6" name="Espace réservé du pied de page 5">
            <a:extLst>
              <a:ext uri="{FF2B5EF4-FFF2-40B4-BE49-F238E27FC236}">
                <a16:creationId xmlns:a16="http://schemas.microsoft.com/office/drawing/2014/main" id="{A8347984-97CE-9D41-AD4A-DE25D4EE3F06}"/>
              </a:ext>
            </a:extLst>
          </p:cNvPr>
          <p:cNvSpPr>
            <a:spLocks noGrp="1"/>
          </p:cNvSpPr>
          <p:nvPr>
            <p:ph type="ftr" sz="quarter" idx="3"/>
          </p:nvPr>
        </p:nvSpPr>
        <p:spPr/>
        <p:txBody>
          <a:bodyPr/>
          <a:lstStyle/>
          <a:p>
            <a:r>
              <a:rPr lang="fr-FR" b="1"/>
              <a:t>Périnatalité et Covid-19</a:t>
            </a:r>
            <a:endParaRPr lang="fr-FR" b="1" dirty="0"/>
          </a:p>
        </p:txBody>
      </p:sp>
      <p:sp>
        <p:nvSpPr>
          <p:cNvPr id="7" name="Espace réservé du numéro de diapositive 6">
            <a:extLst>
              <a:ext uri="{FF2B5EF4-FFF2-40B4-BE49-F238E27FC236}">
                <a16:creationId xmlns:a16="http://schemas.microsoft.com/office/drawing/2014/main" id="{E77033DD-1986-0A40-AF68-AF9731997BA5}"/>
              </a:ext>
            </a:extLst>
          </p:cNvPr>
          <p:cNvSpPr>
            <a:spLocks noGrp="1"/>
          </p:cNvSpPr>
          <p:nvPr>
            <p:ph type="sldNum" sz="quarter" idx="4"/>
          </p:nvPr>
        </p:nvSpPr>
        <p:spPr/>
        <p:txBody>
          <a:bodyPr/>
          <a:lstStyle/>
          <a:p>
            <a:fld id="{D57F1E4F-1CFF-5643-939E-217C01CDF565}" type="slidenum">
              <a:rPr lang="en-US" smtClean="0"/>
              <a:pPr/>
              <a:t>2</a:t>
            </a:fld>
            <a:endParaRPr lang="en-US" dirty="0"/>
          </a:p>
        </p:txBody>
      </p:sp>
      <p:pic>
        <p:nvPicPr>
          <p:cNvPr id="11" name="Image 10" descr="Une image contenant texte&#10;&#10;Description générée automatiquement">
            <a:extLst>
              <a:ext uri="{FF2B5EF4-FFF2-40B4-BE49-F238E27FC236}">
                <a16:creationId xmlns:a16="http://schemas.microsoft.com/office/drawing/2014/main" id="{476E6FA9-74A7-A145-8AF8-9FAA279C99D4}"/>
              </a:ext>
            </a:extLst>
          </p:cNvPr>
          <p:cNvPicPr>
            <a:picLocks noChangeAspect="1"/>
          </p:cNvPicPr>
          <p:nvPr/>
        </p:nvPicPr>
        <p:blipFill>
          <a:blip r:embed="rId3"/>
          <a:stretch>
            <a:fillRect/>
          </a:stretch>
        </p:blipFill>
        <p:spPr>
          <a:xfrm>
            <a:off x="8623527" y="514350"/>
            <a:ext cx="2669907" cy="5527675"/>
          </a:xfrm>
          <a:prstGeom prst="rect">
            <a:avLst/>
          </a:prstGeom>
        </p:spPr>
      </p:pic>
    </p:spTree>
    <p:extLst>
      <p:ext uri="{BB962C8B-B14F-4D97-AF65-F5344CB8AC3E}">
        <p14:creationId xmlns:p14="http://schemas.microsoft.com/office/powerpoint/2010/main" val="2456303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3934510F-D332-4FC0-A64B-F1947298DFBA}"/>
              </a:ext>
            </a:extLst>
          </p:cNvPr>
          <p:cNvSpPr>
            <a:spLocks noGrp="1"/>
          </p:cNvSpPr>
          <p:nvPr>
            <p:ph type="title"/>
          </p:nvPr>
        </p:nvSpPr>
        <p:spPr>
          <a:xfrm>
            <a:off x="677334" y="609600"/>
            <a:ext cx="8596668" cy="1320800"/>
          </a:xfrm>
        </p:spPr>
        <p:txBody>
          <a:bodyPr anchor="t">
            <a:normAutofit/>
          </a:bodyPr>
          <a:lstStyle/>
          <a:p>
            <a:r>
              <a:rPr lang="en-US" dirty="0"/>
              <a:t>ENQUÊTE COVID – SF </a:t>
            </a:r>
          </a:p>
        </p:txBody>
      </p:sp>
      <p:pic>
        <p:nvPicPr>
          <p:cNvPr id="8" name="Image 7" descr="Une image contenant périphérique, ordinateur&#10;&#10;Description générée automatiquement">
            <a:extLst>
              <a:ext uri="{FF2B5EF4-FFF2-40B4-BE49-F238E27FC236}">
                <a16:creationId xmlns:a16="http://schemas.microsoft.com/office/drawing/2014/main" id="{BFD9C134-5C83-F747-8B81-B9F5C4294D5F}"/>
              </a:ext>
            </a:extLst>
          </p:cNvPr>
          <p:cNvPicPr>
            <a:picLocks noChangeAspect="1"/>
          </p:cNvPicPr>
          <p:nvPr/>
        </p:nvPicPr>
        <p:blipFill>
          <a:blip r:embed="rId2"/>
          <a:stretch>
            <a:fillRect/>
          </a:stretch>
        </p:blipFill>
        <p:spPr>
          <a:xfrm>
            <a:off x="1323764" y="2160589"/>
            <a:ext cx="2891174" cy="3880772"/>
          </a:xfrm>
          <a:prstGeom prst="rect">
            <a:avLst/>
          </a:prstGeom>
          <a:noFill/>
        </p:spPr>
      </p:pic>
      <p:sp>
        <p:nvSpPr>
          <p:cNvPr id="20" name="Content Placeholder 2">
            <a:extLst>
              <a:ext uri="{FF2B5EF4-FFF2-40B4-BE49-F238E27FC236}">
                <a16:creationId xmlns:a16="http://schemas.microsoft.com/office/drawing/2014/main" id="{4B1FEC6D-058C-4E12-9A44-19D02014F834}"/>
              </a:ext>
            </a:extLst>
          </p:cNvPr>
          <p:cNvSpPr>
            <a:spLocks noGrp="1"/>
          </p:cNvSpPr>
          <p:nvPr>
            <p:ph sz="half" idx="2"/>
          </p:nvPr>
        </p:nvSpPr>
        <p:spPr>
          <a:xfrm>
            <a:off x="5089970" y="2160589"/>
            <a:ext cx="4184034" cy="3880773"/>
          </a:xfrm>
        </p:spPr>
        <p:txBody>
          <a:bodyPr>
            <a:normAutofit/>
          </a:bodyPr>
          <a:lstStyle/>
          <a:p>
            <a:pPr>
              <a:lnSpc>
                <a:spcPct val="90000"/>
              </a:lnSpc>
            </a:pPr>
            <a:r>
              <a:rPr lang="fr-FR" sz="1400"/>
              <a:t>Les professionnels et les structures ont adapté leur activité et leur organisation. Mais, à ce jour, nous manquons de données sur les répercussions de cette pandémie sur les pratiques des sages-femmes sur l’ensemble du territoire français.</a:t>
            </a:r>
            <a:br>
              <a:rPr lang="fr-FR" sz="1400"/>
            </a:br>
            <a:r>
              <a:rPr lang="fr-FR" sz="1400"/>
              <a:t>Face à ce constat, un groupe de travail dirigé par </a:t>
            </a:r>
            <a:r>
              <a:rPr lang="fr-FR" sz="1400" b="1"/>
              <a:t>Anne Rousseau de l’Université de Versailles-Saint- Quentin-en-Yvelines </a:t>
            </a:r>
            <a:r>
              <a:rPr lang="fr-FR" sz="1400"/>
              <a:t>en collaboration avec le </a:t>
            </a:r>
            <a:r>
              <a:rPr lang="fr-FR" sz="1400" b="1"/>
              <a:t>groupe Accord </a:t>
            </a:r>
            <a:r>
              <a:rPr lang="fr-FR" sz="1400"/>
              <a:t>(Assembler, Coordonner, Comprendre, Rechercher, Débattre en Soins Primaires) et le </a:t>
            </a:r>
            <a:r>
              <a:rPr lang="fr-FR" sz="1400" b="1"/>
              <a:t>Collège National des Sages-Femmes de France</a:t>
            </a:r>
            <a:r>
              <a:rPr lang="fr-FR" sz="1400"/>
              <a:t>, a mené une étude de cohorte par </a:t>
            </a:r>
            <a:r>
              <a:rPr lang="fr-FR" sz="1400" b="1"/>
              <a:t>auto-questionnaire en ligne du 29/04/2020 au 15/05/2020 </a:t>
            </a:r>
            <a:r>
              <a:rPr lang="fr-FR" sz="1400"/>
              <a:t>auprès des sages-femmes libérales, territoriales, hospitalières et coordinatrices. </a:t>
            </a:r>
          </a:p>
          <a:p>
            <a:pPr>
              <a:lnSpc>
                <a:spcPct val="90000"/>
              </a:lnSpc>
            </a:pPr>
            <a:endParaRPr lang="en-US" sz="1400" dirty="0"/>
          </a:p>
        </p:txBody>
      </p:sp>
      <p:sp>
        <p:nvSpPr>
          <p:cNvPr id="4" name="Espace réservé de la date 3">
            <a:extLst>
              <a:ext uri="{FF2B5EF4-FFF2-40B4-BE49-F238E27FC236}">
                <a16:creationId xmlns:a16="http://schemas.microsoft.com/office/drawing/2014/main" id="{A7731E18-17AB-7546-875A-4EBD9631E763}"/>
              </a:ext>
            </a:extLst>
          </p:cNvPr>
          <p:cNvSpPr>
            <a:spLocks noGrp="1"/>
          </p:cNvSpPr>
          <p:nvPr>
            <p:ph type="dt" sz="half" idx="10"/>
          </p:nvPr>
        </p:nvSpPr>
        <p:spPr>
          <a:xfrm>
            <a:off x="6414650" y="6410328"/>
            <a:ext cx="2381291" cy="365125"/>
          </a:xfrm>
        </p:spPr>
        <p:txBody>
          <a:bodyPr anchor="ctr">
            <a:normAutofit/>
          </a:bodyPr>
          <a:lstStyle/>
          <a:p>
            <a:pPr>
              <a:spcAft>
                <a:spcPts val="600"/>
              </a:spcAft>
            </a:pPr>
            <a:r>
              <a:rPr lang="fr-FR"/>
              <a:t>Webinaire – 15/06/2020 – 17h00/18h30</a:t>
            </a:r>
            <a:endParaRPr lang="en-US"/>
          </a:p>
        </p:txBody>
      </p:sp>
      <p:sp>
        <p:nvSpPr>
          <p:cNvPr id="5" name="Espace réservé du pied de page 4">
            <a:extLst>
              <a:ext uri="{FF2B5EF4-FFF2-40B4-BE49-F238E27FC236}">
                <a16:creationId xmlns:a16="http://schemas.microsoft.com/office/drawing/2014/main" id="{4D67123F-B600-7543-AEED-E2BCE5228457}"/>
              </a:ext>
            </a:extLst>
          </p:cNvPr>
          <p:cNvSpPr>
            <a:spLocks noGrp="1"/>
          </p:cNvSpPr>
          <p:nvPr>
            <p:ph type="ftr" sz="quarter" idx="3"/>
          </p:nvPr>
        </p:nvSpPr>
        <p:spPr>
          <a:xfrm>
            <a:off x="1065253" y="6410328"/>
            <a:ext cx="4892197" cy="365125"/>
          </a:xfrm>
        </p:spPr>
        <p:txBody>
          <a:bodyPr anchor="ctr">
            <a:normAutofit/>
          </a:bodyPr>
          <a:lstStyle/>
          <a:p>
            <a:pPr>
              <a:spcAft>
                <a:spcPts val="600"/>
              </a:spcAft>
            </a:pPr>
            <a:r>
              <a:rPr lang="fr-FR" b="1"/>
              <a:t>Périnatalité et Covid-19</a:t>
            </a:r>
          </a:p>
        </p:txBody>
      </p:sp>
      <p:sp>
        <p:nvSpPr>
          <p:cNvPr id="6" name="Espace réservé du numéro de diapositive 5">
            <a:extLst>
              <a:ext uri="{FF2B5EF4-FFF2-40B4-BE49-F238E27FC236}">
                <a16:creationId xmlns:a16="http://schemas.microsoft.com/office/drawing/2014/main" id="{5C0FC20F-D562-234C-A106-78A6D728FD34}"/>
              </a:ext>
            </a:extLst>
          </p:cNvPr>
          <p:cNvSpPr>
            <a:spLocks noGrp="1"/>
          </p:cNvSpPr>
          <p:nvPr>
            <p:ph type="sldNum" sz="quarter" idx="4"/>
          </p:nvPr>
        </p:nvSpPr>
        <p:spPr>
          <a:xfrm>
            <a:off x="9269531" y="6410328"/>
            <a:ext cx="683339" cy="365125"/>
          </a:xfrm>
        </p:spPr>
        <p:txBody>
          <a:bodyPr anchor="ctr">
            <a:normAutofit/>
          </a:bodyPr>
          <a:lstStyle/>
          <a:p>
            <a:pPr>
              <a:spcAft>
                <a:spcPts val="600"/>
              </a:spcAft>
            </a:pPr>
            <a:fld id="{D57F1E4F-1CFF-5643-939E-217C01CDF565}" type="slidenum">
              <a:rPr lang="en-US" smtClean="0"/>
              <a:pPr>
                <a:spcAft>
                  <a:spcPts val="600"/>
                </a:spcAft>
              </a:pPr>
              <a:t>3</a:t>
            </a:fld>
            <a:endParaRPr lang="en-US"/>
          </a:p>
        </p:txBody>
      </p:sp>
    </p:spTree>
    <p:extLst>
      <p:ext uri="{BB962C8B-B14F-4D97-AF65-F5344CB8AC3E}">
        <p14:creationId xmlns:p14="http://schemas.microsoft.com/office/powerpoint/2010/main" val="2638513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3C1CCF-26D7-D345-85ED-5B8B35825446}"/>
              </a:ext>
            </a:extLst>
          </p:cNvPr>
          <p:cNvSpPr>
            <a:spLocks noGrp="1"/>
          </p:cNvSpPr>
          <p:nvPr>
            <p:ph type="title"/>
          </p:nvPr>
        </p:nvSpPr>
        <p:spPr>
          <a:xfrm>
            <a:off x="677334" y="609600"/>
            <a:ext cx="8596668" cy="1320800"/>
          </a:xfrm>
        </p:spPr>
        <p:txBody>
          <a:bodyPr anchor="t">
            <a:normAutofit/>
          </a:bodyPr>
          <a:lstStyle/>
          <a:p>
            <a:r>
              <a:rPr lang="fr-FR" dirty="0"/>
              <a:t>OBJECTIFS</a:t>
            </a:r>
          </a:p>
        </p:txBody>
      </p:sp>
      <p:sp>
        <p:nvSpPr>
          <p:cNvPr id="5" name="Espace réservé de la date 4">
            <a:extLst>
              <a:ext uri="{FF2B5EF4-FFF2-40B4-BE49-F238E27FC236}">
                <a16:creationId xmlns:a16="http://schemas.microsoft.com/office/drawing/2014/main" id="{A1193395-5C6E-8D42-AC40-0ED20DE27AC8}"/>
              </a:ext>
            </a:extLst>
          </p:cNvPr>
          <p:cNvSpPr>
            <a:spLocks noGrp="1"/>
          </p:cNvSpPr>
          <p:nvPr>
            <p:ph type="dt" sz="half" idx="2"/>
          </p:nvPr>
        </p:nvSpPr>
        <p:spPr>
          <a:xfrm>
            <a:off x="6414650" y="6410328"/>
            <a:ext cx="2381291" cy="365125"/>
          </a:xfrm>
        </p:spPr>
        <p:txBody>
          <a:bodyPr anchor="ctr">
            <a:normAutofit/>
          </a:bodyPr>
          <a:lstStyle/>
          <a:p>
            <a:pPr>
              <a:spcAft>
                <a:spcPts val="600"/>
              </a:spcAft>
            </a:pPr>
            <a:r>
              <a:rPr lang="fr-FR"/>
              <a:t>Webinaire – 15/06/2020 – 17h00/18h30</a:t>
            </a:r>
            <a:endParaRPr lang="en-US"/>
          </a:p>
        </p:txBody>
      </p:sp>
      <p:sp>
        <p:nvSpPr>
          <p:cNvPr id="6" name="Espace réservé du pied de page 5">
            <a:extLst>
              <a:ext uri="{FF2B5EF4-FFF2-40B4-BE49-F238E27FC236}">
                <a16:creationId xmlns:a16="http://schemas.microsoft.com/office/drawing/2014/main" id="{479C4744-F332-5C4C-B075-D206A7345946}"/>
              </a:ext>
            </a:extLst>
          </p:cNvPr>
          <p:cNvSpPr>
            <a:spLocks noGrp="1"/>
          </p:cNvSpPr>
          <p:nvPr>
            <p:ph type="ftr" sz="quarter" idx="3"/>
          </p:nvPr>
        </p:nvSpPr>
        <p:spPr>
          <a:xfrm>
            <a:off x="1065253" y="6410328"/>
            <a:ext cx="4892197" cy="365125"/>
          </a:xfrm>
        </p:spPr>
        <p:txBody>
          <a:bodyPr anchor="ctr">
            <a:normAutofit/>
          </a:bodyPr>
          <a:lstStyle/>
          <a:p>
            <a:pPr>
              <a:spcAft>
                <a:spcPts val="600"/>
              </a:spcAft>
            </a:pPr>
            <a:r>
              <a:rPr lang="fr-FR" b="1"/>
              <a:t>Périnatalité et Covid-19</a:t>
            </a:r>
          </a:p>
        </p:txBody>
      </p:sp>
      <p:sp>
        <p:nvSpPr>
          <p:cNvPr id="7" name="Espace réservé du numéro de diapositive 6">
            <a:extLst>
              <a:ext uri="{FF2B5EF4-FFF2-40B4-BE49-F238E27FC236}">
                <a16:creationId xmlns:a16="http://schemas.microsoft.com/office/drawing/2014/main" id="{157C1074-7A6D-004C-9A02-BFE8038BD460}"/>
              </a:ext>
            </a:extLst>
          </p:cNvPr>
          <p:cNvSpPr>
            <a:spLocks noGrp="1"/>
          </p:cNvSpPr>
          <p:nvPr>
            <p:ph type="sldNum" sz="quarter" idx="4"/>
          </p:nvPr>
        </p:nvSpPr>
        <p:spPr>
          <a:xfrm>
            <a:off x="9269531" y="6410328"/>
            <a:ext cx="683339" cy="365125"/>
          </a:xfrm>
        </p:spPr>
        <p:txBody>
          <a:bodyPr anchor="ctr">
            <a:normAutofit/>
          </a:bodyPr>
          <a:lstStyle/>
          <a:p>
            <a:pPr>
              <a:spcAft>
                <a:spcPts val="600"/>
              </a:spcAft>
            </a:pPr>
            <a:fld id="{D57F1E4F-1CFF-5643-939E-217C01CDF565}" type="slidenum">
              <a:rPr lang="en-US" smtClean="0"/>
              <a:pPr>
                <a:spcAft>
                  <a:spcPts val="600"/>
                </a:spcAft>
              </a:pPr>
              <a:t>4</a:t>
            </a:fld>
            <a:endParaRPr lang="en-US"/>
          </a:p>
        </p:txBody>
      </p:sp>
      <p:graphicFrame>
        <p:nvGraphicFramePr>
          <p:cNvPr id="9" name="Espace réservé du contenu 2">
            <a:extLst>
              <a:ext uri="{FF2B5EF4-FFF2-40B4-BE49-F238E27FC236}">
                <a16:creationId xmlns:a16="http://schemas.microsoft.com/office/drawing/2014/main" id="{5767682A-6E89-4A59-9FA4-E10E91A063E0}"/>
              </a:ext>
            </a:extLst>
          </p:cNvPr>
          <p:cNvGraphicFramePr>
            <a:graphicFrameLocks noGrp="1"/>
          </p:cNvGraphicFramePr>
          <p:nvPr>
            <p:ph idx="1"/>
            <p:extLst>
              <p:ext uri="{D42A27DB-BD31-4B8C-83A1-F6EECF244321}">
                <p14:modId xmlns:p14="http://schemas.microsoft.com/office/powerpoint/2010/main" val="299050918"/>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1474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FCFC55-A5F3-8342-85FF-B3320210E3A4}"/>
              </a:ext>
            </a:extLst>
          </p:cNvPr>
          <p:cNvSpPr>
            <a:spLocks noGrp="1"/>
          </p:cNvSpPr>
          <p:nvPr>
            <p:ph type="title"/>
          </p:nvPr>
        </p:nvSpPr>
        <p:spPr>
          <a:xfrm>
            <a:off x="677334" y="609600"/>
            <a:ext cx="8596668" cy="1320800"/>
          </a:xfrm>
        </p:spPr>
        <p:txBody>
          <a:bodyPr anchor="t">
            <a:normAutofit/>
          </a:bodyPr>
          <a:lstStyle/>
          <a:p>
            <a:r>
              <a:rPr lang="fr-FR" dirty="0"/>
              <a:t>Résultats Enquête COVID SF/ Focus Ile de France</a:t>
            </a:r>
          </a:p>
        </p:txBody>
      </p:sp>
      <p:sp>
        <p:nvSpPr>
          <p:cNvPr id="4" name="Espace réservé de la date 3">
            <a:extLst>
              <a:ext uri="{FF2B5EF4-FFF2-40B4-BE49-F238E27FC236}">
                <a16:creationId xmlns:a16="http://schemas.microsoft.com/office/drawing/2014/main" id="{C9CCA8AB-0E82-4342-9F00-9D2735EFAD96}"/>
              </a:ext>
            </a:extLst>
          </p:cNvPr>
          <p:cNvSpPr>
            <a:spLocks noGrp="1"/>
          </p:cNvSpPr>
          <p:nvPr>
            <p:ph type="dt" sz="half" idx="2"/>
          </p:nvPr>
        </p:nvSpPr>
        <p:spPr>
          <a:xfrm>
            <a:off x="6414650" y="6410328"/>
            <a:ext cx="2381291" cy="365125"/>
          </a:xfrm>
        </p:spPr>
        <p:txBody>
          <a:bodyPr anchor="ctr">
            <a:normAutofit/>
          </a:bodyPr>
          <a:lstStyle/>
          <a:p>
            <a:pPr>
              <a:spcAft>
                <a:spcPts val="600"/>
              </a:spcAft>
            </a:pPr>
            <a:r>
              <a:rPr lang="fr-FR"/>
              <a:t>Webinaire – 15/06/2020 – 17h00/18h30</a:t>
            </a:r>
            <a:endParaRPr lang="en-US"/>
          </a:p>
        </p:txBody>
      </p:sp>
      <p:sp>
        <p:nvSpPr>
          <p:cNvPr id="5" name="Espace réservé du pied de page 4">
            <a:extLst>
              <a:ext uri="{FF2B5EF4-FFF2-40B4-BE49-F238E27FC236}">
                <a16:creationId xmlns:a16="http://schemas.microsoft.com/office/drawing/2014/main" id="{FD6E0252-5485-5D47-90D8-FD9978F0D2B5}"/>
              </a:ext>
            </a:extLst>
          </p:cNvPr>
          <p:cNvSpPr>
            <a:spLocks noGrp="1"/>
          </p:cNvSpPr>
          <p:nvPr>
            <p:ph type="ftr" sz="quarter" idx="3"/>
          </p:nvPr>
        </p:nvSpPr>
        <p:spPr>
          <a:xfrm>
            <a:off x="1065253" y="6410328"/>
            <a:ext cx="4892197" cy="365125"/>
          </a:xfrm>
        </p:spPr>
        <p:txBody>
          <a:bodyPr anchor="ctr">
            <a:normAutofit/>
          </a:bodyPr>
          <a:lstStyle/>
          <a:p>
            <a:pPr>
              <a:spcAft>
                <a:spcPts val="600"/>
              </a:spcAft>
            </a:pPr>
            <a:r>
              <a:rPr lang="fr-FR" b="1"/>
              <a:t>Périnatalité et Covid-19</a:t>
            </a:r>
          </a:p>
        </p:txBody>
      </p:sp>
      <p:sp>
        <p:nvSpPr>
          <p:cNvPr id="6" name="Espace réservé du numéro de diapositive 5">
            <a:extLst>
              <a:ext uri="{FF2B5EF4-FFF2-40B4-BE49-F238E27FC236}">
                <a16:creationId xmlns:a16="http://schemas.microsoft.com/office/drawing/2014/main" id="{B4916D9B-56B3-0F49-A838-13BC3F1FF4B7}"/>
              </a:ext>
            </a:extLst>
          </p:cNvPr>
          <p:cNvSpPr>
            <a:spLocks noGrp="1"/>
          </p:cNvSpPr>
          <p:nvPr>
            <p:ph type="sldNum" sz="quarter" idx="4"/>
          </p:nvPr>
        </p:nvSpPr>
        <p:spPr>
          <a:xfrm>
            <a:off x="9269531" y="6410328"/>
            <a:ext cx="683339" cy="365125"/>
          </a:xfrm>
        </p:spPr>
        <p:txBody>
          <a:bodyPr anchor="ctr">
            <a:normAutofit/>
          </a:bodyPr>
          <a:lstStyle/>
          <a:p>
            <a:pPr>
              <a:spcAft>
                <a:spcPts val="600"/>
              </a:spcAft>
            </a:pPr>
            <a:fld id="{D57F1E4F-1CFF-5643-939E-217C01CDF565}" type="slidenum">
              <a:rPr lang="en-US" smtClean="0"/>
              <a:pPr>
                <a:spcAft>
                  <a:spcPts val="600"/>
                </a:spcAft>
              </a:pPr>
              <a:t>5</a:t>
            </a:fld>
            <a:endParaRPr lang="en-US"/>
          </a:p>
        </p:txBody>
      </p:sp>
      <p:graphicFrame>
        <p:nvGraphicFramePr>
          <p:cNvPr id="11" name="Espace réservé du contenu 8">
            <a:extLst>
              <a:ext uri="{FF2B5EF4-FFF2-40B4-BE49-F238E27FC236}">
                <a16:creationId xmlns:a16="http://schemas.microsoft.com/office/drawing/2014/main" id="{9585182A-EEBB-44D7-A5C4-75397F739B10}"/>
              </a:ext>
            </a:extLst>
          </p:cNvPr>
          <p:cNvGraphicFramePr>
            <a:graphicFrameLocks noGrp="1"/>
          </p:cNvGraphicFramePr>
          <p:nvPr>
            <p:ph idx="1"/>
            <p:extLst>
              <p:ext uri="{D42A27DB-BD31-4B8C-83A1-F6EECF244321}">
                <p14:modId xmlns:p14="http://schemas.microsoft.com/office/powerpoint/2010/main" val="794463872"/>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153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558CA24C-D2DF-4EE3-9664-4C5FEDFEA184}"/>
              </a:ext>
            </a:extLst>
          </p:cNvPr>
          <p:cNvSpPr>
            <a:spLocks noGrp="1"/>
          </p:cNvSpPr>
          <p:nvPr>
            <p:ph type="title"/>
          </p:nvPr>
        </p:nvSpPr>
        <p:spPr>
          <a:xfrm>
            <a:off x="677334" y="1498604"/>
            <a:ext cx="3854528" cy="1278466"/>
          </a:xfrm>
        </p:spPr>
        <p:txBody>
          <a:bodyPr anchor="b">
            <a:normAutofit/>
          </a:bodyPr>
          <a:lstStyle/>
          <a:p>
            <a:r>
              <a:rPr lang="en-US" dirty="0"/>
              <a:t>1- Description de </a:t>
            </a:r>
            <a:r>
              <a:rPr lang="en-US" dirty="0" err="1"/>
              <a:t>l’échantillon</a:t>
            </a:r>
            <a:endParaRPr lang="en-US" dirty="0"/>
          </a:p>
        </p:txBody>
      </p:sp>
      <p:sp>
        <p:nvSpPr>
          <p:cNvPr id="27" name="Text Placeholder 3">
            <a:extLst>
              <a:ext uri="{FF2B5EF4-FFF2-40B4-BE49-F238E27FC236}">
                <a16:creationId xmlns:a16="http://schemas.microsoft.com/office/drawing/2014/main" id="{1C13F3FA-41A5-42D0-A75F-27649295229D}"/>
              </a:ext>
            </a:extLst>
          </p:cNvPr>
          <p:cNvSpPr>
            <a:spLocks noGrp="1"/>
          </p:cNvSpPr>
          <p:nvPr>
            <p:ph type="body" sz="half" idx="2"/>
          </p:nvPr>
        </p:nvSpPr>
        <p:spPr>
          <a:xfrm>
            <a:off x="677334" y="2777069"/>
            <a:ext cx="3854528" cy="2584449"/>
          </a:xfrm>
        </p:spPr>
        <p:txBody>
          <a:bodyPr/>
          <a:lstStyle/>
          <a:p>
            <a:r>
              <a:rPr lang="fr-FR" dirty="0"/>
              <a:t>Sages-femmes libérales, n=287 (soit 33% des sages-femmes libérales en activité en Ile de France, Code APE : n=866)</a:t>
            </a:r>
          </a:p>
          <a:p>
            <a:endParaRPr lang="en-US" dirty="0"/>
          </a:p>
        </p:txBody>
      </p:sp>
      <p:sp>
        <p:nvSpPr>
          <p:cNvPr id="4" name="Espace réservé de la date 3">
            <a:extLst>
              <a:ext uri="{FF2B5EF4-FFF2-40B4-BE49-F238E27FC236}">
                <a16:creationId xmlns:a16="http://schemas.microsoft.com/office/drawing/2014/main" id="{65B8FC02-AC59-D343-8DDE-67096B16E6D7}"/>
              </a:ext>
            </a:extLst>
          </p:cNvPr>
          <p:cNvSpPr>
            <a:spLocks noGrp="1"/>
          </p:cNvSpPr>
          <p:nvPr>
            <p:ph type="dt" sz="half" idx="10"/>
          </p:nvPr>
        </p:nvSpPr>
        <p:spPr>
          <a:xfrm>
            <a:off x="6414650" y="6410328"/>
            <a:ext cx="2381291" cy="365125"/>
          </a:xfrm>
        </p:spPr>
        <p:txBody>
          <a:bodyPr anchor="ctr">
            <a:normAutofit/>
          </a:bodyPr>
          <a:lstStyle/>
          <a:p>
            <a:pPr>
              <a:spcAft>
                <a:spcPts val="600"/>
              </a:spcAft>
            </a:pPr>
            <a:r>
              <a:rPr lang="fr-FR"/>
              <a:t>Webinaire – 15/06/2020 – 17h00/18h30</a:t>
            </a:r>
            <a:endParaRPr lang="en-US"/>
          </a:p>
        </p:txBody>
      </p:sp>
      <p:sp>
        <p:nvSpPr>
          <p:cNvPr id="5" name="Espace réservé du pied de page 4">
            <a:extLst>
              <a:ext uri="{FF2B5EF4-FFF2-40B4-BE49-F238E27FC236}">
                <a16:creationId xmlns:a16="http://schemas.microsoft.com/office/drawing/2014/main" id="{5879689F-95FC-1940-BB1A-93B155FC649A}"/>
              </a:ext>
            </a:extLst>
          </p:cNvPr>
          <p:cNvSpPr>
            <a:spLocks noGrp="1"/>
          </p:cNvSpPr>
          <p:nvPr>
            <p:ph type="ftr" sz="quarter" idx="3"/>
          </p:nvPr>
        </p:nvSpPr>
        <p:spPr>
          <a:xfrm>
            <a:off x="1065253" y="6410328"/>
            <a:ext cx="4892197" cy="365125"/>
          </a:xfrm>
        </p:spPr>
        <p:txBody>
          <a:bodyPr anchor="ctr">
            <a:normAutofit/>
          </a:bodyPr>
          <a:lstStyle/>
          <a:p>
            <a:pPr>
              <a:spcAft>
                <a:spcPts val="600"/>
              </a:spcAft>
            </a:pPr>
            <a:r>
              <a:rPr lang="fr-FR" b="1"/>
              <a:t>Périnatalité et Covid-19</a:t>
            </a:r>
          </a:p>
        </p:txBody>
      </p:sp>
      <p:sp>
        <p:nvSpPr>
          <p:cNvPr id="6" name="Espace réservé du numéro de diapositive 5">
            <a:extLst>
              <a:ext uri="{FF2B5EF4-FFF2-40B4-BE49-F238E27FC236}">
                <a16:creationId xmlns:a16="http://schemas.microsoft.com/office/drawing/2014/main" id="{39C4D4A8-4B07-AC44-8EDF-FEF3E7CA22D1}"/>
              </a:ext>
            </a:extLst>
          </p:cNvPr>
          <p:cNvSpPr>
            <a:spLocks noGrp="1"/>
          </p:cNvSpPr>
          <p:nvPr>
            <p:ph type="sldNum" sz="quarter" idx="4"/>
          </p:nvPr>
        </p:nvSpPr>
        <p:spPr>
          <a:xfrm>
            <a:off x="9269531" y="6410328"/>
            <a:ext cx="683339" cy="365125"/>
          </a:xfrm>
        </p:spPr>
        <p:txBody>
          <a:bodyPr anchor="ctr">
            <a:normAutofit/>
          </a:bodyPr>
          <a:lstStyle/>
          <a:p>
            <a:pPr>
              <a:spcAft>
                <a:spcPts val="600"/>
              </a:spcAft>
            </a:pPr>
            <a:fld id="{D57F1E4F-1CFF-5643-939E-217C01CDF565}" type="slidenum">
              <a:rPr lang="en-US" smtClean="0"/>
              <a:pPr>
                <a:spcAft>
                  <a:spcPts val="600"/>
                </a:spcAft>
              </a:pPr>
              <a:t>6</a:t>
            </a:fld>
            <a:endParaRPr lang="en-US"/>
          </a:p>
        </p:txBody>
      </p:sp>
      <p:graphicFrame>
        <p:nvGraphicFramePr>
          <p:cNvPr id="7" name="Tableau 6">
            <a:extLst>
              <a:ext uri="{FF2B5EF4-FFF2-40B4-BE49-F238E27FC236}">
                <a16:creationId xmlns:a16="http://schemas.microsoft.com/office/drawing/2014/main" id="{2150A8E6-58B0-9449-A373-E22FA210AB3F}"/>
              </a:ext>
            </a:extLst>
          </p:cNvPr>
          <p:cNvGraphicFramePr>
            <a:graphicFrameLocks noGrp="1"/>
          </p:cNvGraphicFramePr>
          <p:nvPr>
            <p:extLst>
              <p:ext uri="{D42A27DB-BD31-4B8C-83A1-F6EECF244321}">
                <p14:modId xmlns:p14="http://schemas.microsoft.com/office/powerpoint/2010/main" val="2513539777"/>
              </p:ext>
            </p:extLst>
          </p:nvPr>
        </p:nvGraphicFramePr>
        <p:xfrm>
          <a:off x="4531862" y="910399"/>
          <a:ext cx="6754206" cy="5037201"/>
        </p:xfrm>
        <a:graphic>
          <a:graphicData uri="http://schemas.openxmlformats.org/drawingml/2006/table">
            <a:tbl>
              <a:tblPr firstRow="1" firstCol="1" bandRow="1">
                <a:tableStyleId>{5C22544A-7EE6-4342-B048-85BDC9FD1C3A}</a:tableStyleId>
              </a:tblPr>
              <a:tblGrid>
                <a:gridCol w="2749500">
                  <a:extLst>
                    <a:ext uri="{9D8B030D-6E8A-4147-A177-3AD203B41FA5}">
                      <a16:colId xmlns:a16="http://schemas.microsoft.com/office/drawing/2014/main" val="2173275519"/>
                    </a:ext>
                  </a:extLst>
                </a:gridCol>
                <a:gridCol w="2212660">
                  <a:extLst>
                    <a:ext uri="{9D8B030D-6E8A-4147-A177-3AD203B41FA5}">
                      <a16:colId xmlns:a16="http://schemas.microsoft.com/office/drawing/2014/main" val="1096882884"/>
                    </a:ext>
                  </a:extLst>
                </a:gridCol>
                <a:gridCol w="1792046">
                  <a:extLst>
                    <a:ext uri="{9D8B030D-6E8A-4147-A177-3AD203B41FA5}">
                      <a16:colId xmlns:a16="http://schemas.microsoft.com/office/drawing/2014/main" val="548133365"/>
                    </a:ext>
                  </a:extLst>
                </a:gridCol>
              </a:tblGrid>
              <a:tr h="230333">
                <a:tc>
                  <a:txBody>
                    <a:bodyPr/>
                    <a:lstStyle/>
                    <a:p>
                      <a:pPr>
                        <a:lnSpc>
                          <a:spcPct val="107000"/>
                        </a:lnSpc>
                        <a:spcAft>
                          <a:spcPts val="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tc>
                  <a:txBody>
                    <a:bodyPr/>
                    <a:lstStyle/>
                    <a:p>
                      <a:pPr>
                        <a:lnSpc>
                          <a:spcPct val="107000"/>
                        </a:lnSpc>
                        <a:spcAft>
                          <a:spcPts val="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tc>
                  <a:txBody>
                    <a:bodyPr/>
                    <a:lstStyle/>
                    <a:p>
                      <a:pPr>
                        <a:lnSpc>
                          <a:spcPct val="107000"/>
                        </a:lnSpc>
                        <a:spcAft>
                          <a:spcPts val="0"/>
                        </a:spcAft>
                      </a:pPr>
                      <a:r>
                        <a:rPr lang="fr-FR" sz="1100">
                          <a:effectLst/>
                        </a:rPr>
                        <a:t>N=287</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extLst>
                  <a:ext uri="{0D108BD9-81ED-4DB2-BD59-A6C34878D82A}">
                    <a16:rowId xmlns:a16="http://schemas.microsoft.com/office/drawing/2014/main" val="4175372903"/>
                  </a:ext>
                </a:extLst>
              </a:tr>
              <a:tr h="629650">
                <a:tc>
                  <a:txBody>
                    <a:bodyPr/>
                    <a:lstStyle/>
                    <a:p>
                      <a:pPr>
                        <a:lnSpc>
                          <a:spcPct val="107000"/>
                        </a:lnSpc>
                        <a:spcAft>
                          <a:spcPts val="0"/>
                        </a:spcAft>
                      </a:pPr>
                      <a:r>
                        <a:rPr lang="fr-FR" sz="1100">
                          <a:effectLst/>
                        </a:rPr>
                        <a:t>Age (années)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tc>
                  <a:txBody>
                    <a:bodyPr/>
                    <a:lstStyle/>
                    <a:p>
                      <a:pPr>
                        <a:lnSpc>
                          <a:spcPct val="107000"/>
                        </a:lnSpc>
                        <a:spcAft>
                          <a:spcPts val="0"/>
                        </a:spcAft>
                      </a:pPr>
                      <a:r>
                        <a:rPr lang="en-GB" sz="1100">
                          <a:effectLst/>
                        </a:rPr>
                        <a:t>moy +/- SD</a:t>
                      </a:r>
                      <a:endParaRPr lang="fr-FR" sz="1100">
                        <a:effectLst/>
                      </a:endParaRPr>
                    </a:p>
                    <a:p>
                      <a:pPr>
                        <a:lnSpc>
                          <a:spcPct val="107000"/>
                        </a:lnSpc>
                        <a:spcAft>
                          <a:spcPts val="0"/>
                        </a:spcAft>
                      </a:pPr>
                      <a:r>
                        <a:rPr lang="en-GB" sz="1100">
                          <a:effectLst/>
                        </a:rPr>
                        <a:t>med</a:t>
                      </a:r>
                      <a:endParaRPr lang="fr-FR" sz="1100">
                        <a:effectLst/>
                      </a:endParaRPr>
                    </a:p>
                    <a:p>
                      <a:pPr>
                        <a:lnSpc>
                          <a:spcPct val="107000"/>
                        </a:lnSpc>
                        <a:spcAft>
                          <a:spcPts val="0"/>
                        </a:spcAft>
                      </a:pPr>
                      <a:r>
                        <a:rPr lang="en-GB" sz="1100">
                          <a:effectLst/>
                        </a:rPr>
                        <a:t>[MIN ; MAX]</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tc>
                  <a:txBody>
                    <a:bodyPr/>
                    <a:lstStyle/>
                    <a:p>
                      <a:pPr>
                        <a:lnSpc>
                          <a:spcPct val="107000"/>
                        </a:lnSpc>
                        <a:spcAft>
                          <a:spcPts val="0"/>
                        </a:spcAft>
                      </a:pPr>
                      <a:r>
                        <a:rPr lang="fr-FR" sz="1100">
                          <a:effectLst/>
                        </a:rPr>
                        <a:t>42.8 +/- 10.2</a:t>
                      </a:r>
                    </a:p>
                    <a:p>
                      <a:pPr>
                        <a:lnSpc>
                          <a:spcPct val="107000"/>
                        </a:lnSpc>
                        <a:spcAft>
                          <a:spcPts val="0"/>
                        </a:spcAft>
                      </a:pPr>
                      <a:r>
                        <a:rPr lang="fr-FR" sz="1100">
                          <a:effectLst/>
                        </a:rPr>
                        <a:t>42</a:t>
                      </a:r>
                    </a:p>
                    <a:p>
                      <a:pPr>
                        <a:lnSpc>
                          <a:spcPct val="107000"/>
                        </a:lnSpc>
                        <a:spcAft>
                          <a:spcPts val="0"/>
                        </a:spcAft>
                      </a:pPr>
                      <a:r>
                        <a:rPr lang="fr-FR" sz="1100">
                          <a:effectLst/>
                        </a:rPr>
                        <a:t>[24 ; 70]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extLst>
                  <a:ext uri="{0D108BD9-81ED-4DB2-BD59-A6C34878D82A}">
                    <a16:rowId xmlns:a16="http://schemas.microsoft.com/office/drawing/2014/main" val="1345382412"/>
                  </a:ext>
                </a:extLst>
              </a:tr>
              <a:tr h="429991">
                <a:tc>
                  <a:txBody>
                    <a:bodyPr/>
                    <a:lstStyle/>
                    <a:p>
                      <a:pPr>
                        <a:lnSpc>
                          <a:spcPct val="107000"/>
                        </a:lnSpc>
                        <a:spcAft>
                          <a:spcPts val="0"/>
                        </a:spcAft>
                      </a:pPr>
                      <a:r>
                        <a:rPr lang="fr-FR" sz="1100">
                          <a:effectLst/>
                        </a:rPr>
                        <a:t>Sexe, n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tc>
                  <a:txBody>
                    <a:bodyPr/>
                    <a:lstStyle/>
                    <a:p>
                      <a:pPr>
                        <a:lnSpc>
                          <a:spcPct val="107000"/>
                        </a:lnSpc>
                        <a:spcAft>
                          <a:spcPts val="0"/>
                        </a:spcAft>
                      </a:pPr>
                      <a:r>
                        <a:rPr lang="fr-FR" sz="1100">
                          <a:effectLst/>
                        </a:rPr>
                        <a:t>Femmes</a:t>
                      </a:r>
                    </a:p>
                    <a:p>
                      <a:pPr>
                        <a:lnSpc>
                          <a:spcPct val="107000"/>
                        </a:lnSpc>
                        <a:spcAft>
                          <a:spcPts val="0"/>
                        </a:spcAft>
                      </a:pPr>
                      <a:r>
                        <a:rPr lang="fr-FR" sz="1100">
                          <a:effectLst/>
                        </a:rPr>
                        <a:t>Hommes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tc>
                  <a:txBody>
                    <a:bodyPr/>
                    <a:lstStyle/>
                    <a:p>
                      <a:pPr>
                        <a:lnSpc>
                          <a:spcPct val="107000"/>
                        </a:lnSpc>
                        <a:spcAft>
                          <a:spcPts val="0"/>
                        </a:spcAft>
                      </a:pPr>
                      <a:r>
                        <a:rPr lang="fr-FR" sz="1100">
                          <a:effectLst/>
                        </a:rPr>
                        <a:t>282 (98,2)</a:t>
                      </a:r>
                    </a:p>
                    <a:p>
                      <a:pPr>
                        <a:lnSpc>
                          <a:spcPct val="107000"/>
                        </a:lnSpc>
                        <a:spcAft>
                          <a:spcPts val="0"/>
                        </a:spcAft>
                      </a:pPr>
                      <a:r>
                        <a:rPr lang="fr-FR" sz="1100">
                          <a:effectLst/>
                        </a:rPr>
                        <a:t>5 (1,8)</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extLst>
                  <a:ext uri="{0D108BD9-81ED-4DB2-BD59-A6C34878D82A}">
                    <a16:rowId xmlns:a16="http://schemas.microsoft.com/office/drawing/2014/main" val="848241772"/>
                  </a:ext>
                </a:extLst>
              </a:tr>
              <a:tr h="629650">
                <a:tc>
                  <a:txBody>
                    <a:bodyPr/>
                    <a:lstStyle/>
                    <a:p>
                      <a:pPr>
                        <a:lnSpc>
                          <a:spcPct val="107000"/>
                        </a:lnSpc>
                        <a:spcAft>
                          <a:spcPts val="0"/>
                        </a:spcAft>
                      </a:pPr>
                      <a:r>
                        <a:rPr lang="fr-FR" sz="1100">
                          <a:effectLst/>
                        </a:rPr>
                        <a:t>Expérience (années)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tc>
                  <a:txBody>
                    <a:bodyPr/>
                    <a:lstStyle/>
                    <a:p>
                      <a:pPr>
                        <a:lnSpc>
                          <a:spcPct val="107000"/>
                        </a:lnSpc>
                        <a:spcAft>
                          <a:spcPts val="0"/>
                        </a:spcAft>
                      </a:pPr>
                      <a:r>
                        <a:rPr lang="en-GB" sz="1100">
                          <a:effectLst/>
                        </a:rPr>
                        <a:t>moy +/- SD</a:t>
                      </a:r>
                      <a:endParaRPr lang="fr-FR" sz="1100">
                        <a:effectLst/>
                      </a:endParaRPr>
                    </a:p>
                    <a:p>
                      <a:pPr>
                        <a:lnSpc>
                          <a:spcPct val="107000"/>
                        </a:lnSpc>
                        <a:spcAft>
                          <a:spcPts val="0"/>
                        </a:spcAft>
                      </a:pPr>
                      <a:r>
                        <a:rPr lang="en-GB" sz="1100">
                          <a:effectLst/>
                        </a:rPr>
                        <a:t>med</a:t>
                      </a:r>
                      <a:endParaRPr lang="fr-FR" sz="1100">
                        <a:effectLst/>
                      </a:endParaRPr>
                    </a:p>
                    <a:p>
                      <a:pPr>
                        <a:lnSpc>
                          <a:spcPct val="107000"/>
                        </a:lnSpc>
                        <a:spcAft>
                          <a:spcPts val="0"/>
                        </a:spcAft>
                      </a:pPr>
                      <a:r>
                        <a:rPr lang="en-GB" sz="1100">
                          <a:effectLst/>
                        </a:rPr>
                        <a:t>[MIN ; MAX]</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tc>
                  <a:txBody>
                    <a:bodyPr/>
                    <a:lstStyle/>
                    <a:p>
                      <a:pPr>
                        <a:lnSpc>
                          <a:spcPct val="107000"/>
                        </a:lnSpc>
                        <a:spcAft>
                          <a:spcPts val="0"/>
                        </a:spcAft>
                      </a:pPr>
                      <a:r>
                        <a:rPr lang="en-GB" sz="1100">
                          <a:effectLst/>
                        </a:rPr>
                        <a:t>18.9 +/- 10.4</a:t>
                      </a:r>
                      <a:endParaRPr lang="fr-FR" sz="1100">
                        <a:effectLst/>
                      </a:endParaRPr>
                    </a:p>
                    <a:p>
                      <a:pPr>
                        <a:lnSpc>
                          <a:spcPct val="107000"/>
                        </a:lnSpc>
                        <a:spcAft>
                          <a:spcPts val="0"/>
                        </a:spcAft>
                      </a:pPr>
                      <a:r>
                        <a:rPr lang="en-GB" sz="1100">
                          <a:effectLst/>
                        </a:rPr>
                        <a:t>18</a:t>
                      </a:r>
                      <a:endParaRPr lang="fr-FR" sz="1100">
                        <a:effectLst/>
                      </a:endParaRPr>
                    </a:p>
                    <a:p>
                      <a:pPr>
                        <a:lnSpc>
                          <a:spcPct val="107000"/>
                        </a:lnSpc>
                        <a:spcAft>
                          <a:spcPts val="0"/>
                        </a:spcAft>
                      </a:pPr>
                      <a:r>
                        <a:rPr lang="en-GB" sz="1100">
                          <a:effectLst/>
                        </a:rPr>
                        <a:t>[1 ; 45]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extLst>
                  <a:ext uri="{0D108BD9-81ED-4DB2-BD59-A6C34878D82A}">
                    <a16:rowId xmlns:a16="http://schemas.microsoft.com/office/drawing/2014/main" val="3470899946"/>
                  </a:ext>
                </a:extLst>
              </a:tr>
              <a:tr h="1028968">
                <a:tc>
                  <a:txBody>
                    <a:bodyPr/>
                    <a:lstStyle/>
                    <a:p>
                      <a:pPr>
                        <a:lnSpc>
                          <a:spcPct val="107000"/>
                        </a:lnSpc>
                        <a:spcAft>
                          <a:spcPts val="0"/>
                        </a:spcAft>
                      </a:pPr>
                      <a:r>
                        <a:rPr lang="fr-FR" sz="1100">
                          <a:effectLst/>
                        </a:rPr>
                        <a:t>Mode d'exercice, 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tc>
                  <a:txBody>
                    <a:bodyPr/>
                    <a:lstStyle/>
                    <a:p>
                      <a:pPr>
                        <a:lnSpc>
                          <a:spcPct val="107000"/>
                        </a:lnSpc>
                        <a:spcAft>
                          <a:spcPts val="0"/>
                        </a:spcAft>
                      </a:pPr>
                      <a:r>
                        <a:rPr lang="fr-FR" sz="1100">
                          <a:effectLst/>
                        </a:rPr>
                        <a:t>seul</a:t>
                      </a:r>
                    </a:p>
                    <a:p>
                      <a:pPr>
                        <a:lnSpc>
                          <a:spcPct val="107000"/>
                        </a:lnSpc>
                        <a:spcAft>
                          <a:spcPts val="0"/>
                        </a:spcAft>
                      </a:pPr>
                      <a:r>
                        <a:rPr lang="fr-FR" sz="1100">
                          <a:effectLst/>
                        </a:rPr>
                        <a:t>en groupe mono-professionnel</a:t>
                      </a:r>
                    </a:p>
                    <a:p>
                      <a:pPr>
                        <a:lnSpc>
                          <a:spcPct val="107000"/>
                        </a:lnSpc>
                        <a:spcAft>
                          <a:spcPts val="0"/>
                        </a:spcAft>
                      </a:pPr>
                      <a:r>
                        <a:rPr lang="fr-FR" sz="1100">
                          <a:effectLst/>
                        </a:rPr>
                        <a:t>en groupe pluri-professionnel</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tc>
                  <a:txBody>
                    <a:bodyPr/>
                    <a:lstStyle/>
                    <a:p>
                      <a:pPr>
                        <a:lnSpc>
                          <a:spcPct val="107000"/>
                        </a:lnSpc>
                        <a:spcAft>
                          <a:spcPts val="0"/>
                        </a:spcAft>
                      </a:pPr>
                      <a:r>
                        <a:rPr lang="fr-FR" sz="1100">
                          <a:effectLst/>
                        </a:rPr>
                        <a:t>90 (31,3)</a:t>
                      </a:r>
                    </a:p>
                    <a:p>
                      <a:pPr>
                        <a:lnSpc>
                          <a:spcPct val="107000"/>
                        </a:lnSpc>
                        <a:spcAft>
                          <a:spcPts val="0"/>
                        </a:spcAft>
                      </a:pPr>
                      <a:r>
                        <a:rPr lang="fr-FR" sz="1100">
                          <a:effectLst/>
                        </a:rPr>
                        <a:t>57 (19,9)</a:t>
                      </a:r>
                    </a:p>
                    <a:p>
                      <a:pPr>
                        <a:lnSpc>
                          <a:spcPct val="107000"/>
                        </a:lnSpc>
                        <a:spcAft>
                          <a:spcPts val="0"/>
                        </a:spcAft>
                      </a:pPr>
                      <a:r>
                        <a:rPr lang="fr-FR" sz="1100">
                          <a:effectLst/>
                        </a:rPr>
                        <a:t>140 (48,8)</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extLst>
                  <a:ext uri="{0D108BD9-81ED-4DB2-BD59-A6C34878D82A}">
                    <a16:rowId xmlns:a16="http://schemas.microsoft.com/office/drawing/2014/main" val="2491049363"/>
                  </a:ext>
                </a:extLst>
              </a:tr>
              <a:tr h="629650">
                <a:tc>
                  <a:txBody>
                    <a:bodyPr/>
                    <a:lstStyle/>
                    <a:p>
                      <a:pPr>
                        <a:lnSpc>
                          <a:spcPct val="107000"/>
                        </a:lnSpc>
                        <a:spcAft>
                          <a:spcPts val="0"/>
                        </a:spcAft>
                      </a:pPr>
                      <a:r>
                        <a:rPr lang="fr-FR" sz="1100">
                          <a:effectLst/>
                        </a:rPr>
                        <a:t>Situation maritale, 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tc>
                  <a:txBody>
                    <a:bodyPr/>
                    <a:lstStyle/>
                    <a:p>
                      <a:pPr>
                        <a:lnSpc>
                          <a:spcPct val="107000"/>
                        </a:lnSpc>
                        <a:spcAft>
                          <a:spcPts val="0"/>
                        </a:spcAft>
                      </a:pPr>
                      <a:r>
                        <a:rPr lang="fr-FR" sz="1100">
                          <a:effectLst/>
                        </a:rPr>
                        <a:t>célibataire, veuf, divorcé</a:t>
                      </a:r>
                    </a:p>
                    <a:p>
                      <a:pPr>
                        <a:lnSpc>
                          <a:spcPct val="107000"/>
                        </a:lnSpc>
                        <a:spcAft>
                          <a:spcPts val="0"/>
                        </a:spcAft>
                      </a:pPr>
                      <a:r>
                        <a:rPr lang="fr-FR" sz="1100">
                          <a:effectLst/>
                        </a:rPr>
                        <a:t>marié, en couple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tc>
                  <a:txBody>
                    <a:bodyPr/>
                    <a:lstStyle/>
                    <a:p>
                      <a:pPr>
                        <a:lnSpc>
                          <a:spcPct val="107000"/>
                        </a:lnSpc>
                        <a:spcAft>
                          <a:spcPts val="0"/>
                        </a:spcAft>
                      </a:pPr>
                      <a:r>
                        <a:rPr lang="fr-FR" sz="1100">
                          <a:effectLst/>
                        </a:rPr>
                        <a:t>70 (24,4)</a:t>
                      </a:r>
                    </a:p>
                    <a:p>
                      <a:pPr>
                        <a:lnSpc>
                          <a:spcPct val="107000"/>
                        </a:lnSpc>
                        <a:spcAft>
                          <a:spcPts val="0"/>
                        </a:spcAft>
                      </a:pPr>
                      <a:r>
                        <a:rPr lang="fr-FR" sz="1100">
                          <a:effectLst/>
                        </a:rPr>
                        <a:t>217 (75,6)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extLst>
                  <a:ext uri="{0D108BD9-81ED-4DB2-BD59-A6C34878D82A}">
                    <a16:rowId xmlns:a16="http://schemas.microsoft.com/office/drawing/2014/main" val="1072206606"/>
                  </a:ext>
                </a:extLst>
              </a:tr>
              <a:tr h="1228626">
                <a:tc>
                  <a:txBody>
                    <a:bodyPr/>
                    <a:lstStyle/>
                    <a:p>
                      <a:pPr>
                        <a:lnSpc>
                          <a:spcPct val="107000"/>
                        </a:lnSpc>
                        <a:spcAft>
                          <a:spcPts val="0"/>
                        </a:spcAft>
                      </a:pPr>
                      <a:r>
                        <a:rPr lang="fr-FR" sz="1100">
                          <a:effectLst/>
                        </a:rPr>
                        <a:t>Nombre d'enfants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tc>
                  <a:txBody>
                    <a:bodyPr/>
                    <a:lstStyle/>
                    <a:p>
                      <a:pPr>
                        <a:lnSpc>
                          <a:spcPct val="107000"/>
                        </a:lnSpc>
                        <a:spcAft>
                          <a:spcPts val="0"/>
                        </a:spcAft>
                      </a:pPr>
                      <a:r>
                        <a:rPr lang="fr-FR" sz="1100">
                          <a:effectLst/>
                        </a:rPr>
                        <a:t>0</a:t>
                      </a:r>
                    </a:p>
                    <a:p>
                      <a:pPr>
                        <a:lnSpc>
                          <a:spcPct val="107000"/>
                        </a:lnSpc>
                        <a:spcAft>
                          <a:spcPts val="0"/>
                        </a:spcAft>
                      </a:pPr>
                      <a:r>
                        <a:rPr lang="fr-FR" sz="1100">
                          <a:effectLst/>
                        </a:rPr>
                        <a:t>1</a:t>
                      </a:r>
                    </a:p>
                    <a:p>
                      <a:pPr>
                        <a:lnSpc>
                          <a:spcPct val="107000"/>
                        </a:lnSpc>
                        <a:spcAft>
                          <a:spcPts val="0"/>
                        </a:spcAft>
                      </a:pPr>
                      <a:r>
                        <a:rPr lang="fr-FR" sz="1100">
                          <a:effectLst/>
                        </a:rPr>
                        <a:t>2</a:t>
                      </a:r>
                    </a:p>
                    <a:p>
                      <a:pPr>
                        <a:lnSpc>
                          <a:spcPct val="107000"/>
                        </a:lnSpc>
                        <a:spcAft>
                          <a:spcPts val="0"/>
                        </a:spcAft>
                      </a:pPr>
                      <a:r>
                        <a:rPr lang="fr-FR" sz="1100">
                          <a:effectLst/>
                        </a:rPr>
                        <a:t>3</a:t>
                      </a:r>
                    </a:p>
                    <a:p>
                      <a:pPr>
                        <a:lnSpc>
                          <a:spcPct val="107000"/>
                        </a:lnSpc>
                        <a:spcAft>
                          <a:spcPts val="0"/>
                        </a:spcAft>
                      </a:pPr>
                      <a:r>
                        <a:rPr lang="fr-FR" sz="1100">
                          <a:effectLst/>
                        </a:rPr>
                        <a:t>4</a:t>
                      </a:r>
                    </a:p>
                    <a:p>
                      <a:pPr>
                        <a:lnSpc>
                          <a:spcPct val="107000"/>
                        </a:lnSpc>
                        <a:spcAft>
                          <a:spcPts val="0"/>
                        </a:spcAft>
                      </a:pPr>
                      <a:r>
                        <a:rPr lang="fr-FR" sz="1100">
                          <a:effectLst/>
                        </a:rPr>
                        <a:t>&gt;4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tc>
                  <a:txBody>
                    <a:bodyPr/>
                    <a:lstStyle/>
                    <a:p>
                      <a:pPr>
                        <a:lnSpc>
                          <a:spcPct val="107000"/>
                        </a:lnSpc>
                        <a:spcAft>
                          <a:spcPts val="0"/>
                        </a:spcAft>
                      </a:pPr>
                      <a:r>
                        <a:rPr lang="fr-FR" sz="1100">
                          <a:effectLst/>
                        </a:rPr>
                        <a:t>92 (32,1)</a:t>
                      </a:r>
                    </a:p>
                    <a:p>
                      <a:pPr>
                        <a:lnSpc>
                          <a:spcPct val="107000"/>
                        </a:lnSpc>
                        <a:spcAft>
                          <a:spcPts val="0"/>
                        </a:spcAft>
                      </a:pPr>
                      <a:r>
                        <a:rPr lang="fr-FR" sz="1100">
                          <a:effectLst/>
                        </a:rPr>
                        <a:t>40 (13,9)</a:t>
                      </a:r>
                    </a:p>
                    <a:p>
                      <a:pPr>
                        <a:lnSpc>
                          <a:spcPct val="107000"/>
                        </a:lnSpc>
                        <a:spcAft>
                          <a:spcPts val="0"/>
                        </a:spcAft>
                      </a:pPr>
                      <a:r>
                        <a:rPr lang="fr-FR" sz="1100">
                          <a:effectLst/>
                        </a:rPr>
                        <a:t>78 (27,2)</a:t>
                      </a:r>
                    </a:p>
                    <a:p>
                      <a:pPr>
                        <a:lnSpc>
                          <a:spcPct val="107000"/>
                        </a:lnSpc>
                        <a:spcAft>
                          <a:spcPts val="0"/>
                        </a:spcAft>
                      </a:pPr>
                      <a:r>
                        <a:rPr lang="fr-FR" sz="1100">
                          <a:effectLst/>
                        </a:rPr>
                        <a:t>66 (23,0)</a:t>
                      </a:r>
                    </a:p>
                    <a:p>
                      <a:pPr>
                        <a:lnSpc>
                          <a:spcPct val="107000"/>
                        </a:lnSpc>
                        <a:spcAft>
                          <a:spcPts val="0"/>
                        </a:spcAft>
                      </a:pPr>
                      <a:r>
                        <a:rPr lang="fr-FR" sz="1100">
                          <a:effectLst/>
                        </a:rPr>
                        <a:t>7 (2,4)</a:t>
                      </a:r>
                    </a:p>
                    <a:p>
                      <a:pPr>
                        <a:lnSpc>
                          <a:spcPct val="107000"/>
                        </a:lnSpc>
                        <a:spcAft>
                          <a:spcPts val="0"/>
                        </a:spcAft>
                      </a:pPr>
                      <a:r>
                        <a:rPr lang="fr-FR" sz="1100">
                          <a:effectLst/>
                        </a:rPr>
                        <a:t>4 (1,4)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extLst>
                  <a:ext uri="{0D108BD9-81ED-4DB2-BD59-A6C34878D82A}">
                    <a16:rowId xmlns:a16="http://schemas.microsoft.com/office/drawing/2014/main" val="2460463174"/>
                  </a:ext>
                </a:extLst>
              </a:tr>
              <a:tr h="230333">
                <a:tc>
                  <a:txBody>
                    <a:bodyPr/>
                    <a:lstStyle/>
                    <a:p>
                      <a:pPr>
                        <a:lnSpc>
                          <a:spcPct val="107000"/>
                        </a:lnSpc>
                        <a:spcAft>
                          <a:spcPts val="0"/>
                        </a:spcAft>
                      </a:pPr>
                      <a:r>
                        <a:rPr lang="fr-FR" sz="1100">
                          <a:effectLst/>
                        </a:rPr>
                        <a:t>Diagnostiqué Covid+, 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tc>
                  <a:txBody>
                    <a:bodyPr/>
                    <a:lstStyle/>
                    <a:p>
                      <a:pPr>
                        <a:lnSpc>
                          <a:spcPct val="107000"/>
                        </a:lnSpc>
                        <a:spcAft>
                          <a:spcPts val="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tc>
                  <a:txBody>
                    <a:bodyPr/>
                    <a:lstStyle/>
                    <a:p>
                      <a:pPr>
                        <a:lnSpc>
                          <a:spcPct val="107000"/>
                        </a:lnSpc>
                        <a:spcAft>
                          <a:spcPts val="0"/>
                        </a:spcAft>
                      </a:pPr>
                      <a:r>
                        <a:rPr lang="fr-FR" sz="1100" dirty="0">
                          <a:effectLst/>
                        </a:rPr>
                        <a:t>14 (4,9)</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442" marR="69442" marT="0" marB="0"/>
                </a:tc>
                <a:extLst>
                  <a:ext uri="{0D108BD9-81ED-4DB2-BD59-A6C34878D82A}">
                    <a16:rowId xmlns:a16="http://schemas.microsoft.com/office/drawing/2014/main" val="2297564764"/>
                  </a:ext>
                </a:extLst>
              </a:tr>
            </a:tbl>
          </a:graphicData>
        </a:graphic>
      </p:graphicFrame>
    </p:spTree>
    <p:extLst>
      <p:ext uri="{BB962C8B-B14F-4D97-AF65-F5344CB8AC3E}">
        <p14:creationId xmlns:p14="http://schemas.microsoft.com/office/powerpoint/2010/main" val="1658549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956339-AB70-0C46-A2EC-FFC1066B0416}"/>
              </a:ext>
            </a:extLst>
          </p:cNvPr>
          <p:cNvSpPr>
            <a:spLocks noGrp="1"/>
          </p:cNvSpPr>
          <p:nvPr>
            <p:ph type="title"/>
          </p:nvPr>
        </p:nvSpPr>
        <p:spPr/>
        <p:txBody>
          <a:bodyPr/>
          <a:lstStyle/>
          <a:p>
            <a:r>
              <a:rPr lang="fr-FR" dirty="0"/>
              <a:t>2- Adaptation de l’activité des sages-femmes libérales d’IDF</a:t>
            </a:r>
          </a:p>
        </p:txBody>
      </p:sp>
      <p:sp>
        <p:nvSpPr>
          <p:cNvPr id="4" name="Espace réservé du texte 3">
            <a:extLst>
              <a:ext uri="{FF2B5EF4-FFF2-40B4-BE49-F238E27FC236}">
                <a16:creationId xmlns:a16="http://schemas.microsoft.com/office/drawing/2014/main" id="{673F55BF-639B-544F-932A-A4FD7A1ED4E4}"/>
              </a:ext>
            </a:extLst>
          </p:cNvPr>
          <p:cNvSpPr>
            <a:spLocks noGrp="1"/>
          </p:cNvSpPr>
          <p:nvPr>
            <p:ph type="body" sz="half" idx="2"/>
          </p:nvPr>
        </p:nvSpPr>
        <p:spPr/>
        <p:txBody>
          <a:bodyPr/>
          <a:lstStyle/>
          <a:p>
            <a:endParaRPr lang="fr-FR"/>
          </a:p>
        </p:txBody>
      </p:sp>
      <p:sp>
        <p:nvSpPr>
          <p:cNvPr id="5" name="Espace réservé de la date 4">
            <a:extLst>
              <a:ext uri="{FF2B5EF4-FFF2-40B4-BE49-F238E27FC236}">
                <a16:creationId xmlns:a16="http://schemas.microsoft.com/office/drawing/2014/main" id="{2ED7166D-CC0D-2648-83BB-DEBCECF0C152}"/>
              </a:ext>
            </a:extLst>
          </p:cNvPr>
          <p:cNvSpPr>
            <a:spLocks noGrp="1"/>
          </p:cNvSpPr>
          <p:nvPr>
            <p:ph type="dt" sz="half" idx="10"/>
          </p:nvPr>
        </p:nvSpPr>
        <p:spPr/>
        <p:txBody>
          <a:bodyPr/>
          <a:lstStyle/>
          <a:p>
            <a:r>
              <a:rPr lang="fr-FR"/>
              <a:t>Webinaire – 15/06/2020 – 17h00/18h30</a:t>
            </a:r>
            <a:endParaRPr lang="en-US" dirty="0"/>
          </a:p>
        </p:txBody>
      </p:sp>
      <p:sp>
        <p:nvSpPr>
          <p:cNvPr id="6" name="Espace réservé du pied de page 5">
            <a:extLst>
              <a:ext uri="{FF2B5EF4-FFF2-40B4-BE49-F238E27FC236}">
                <a16:creationId xmlns:a16="http://schemas.microsoft.com/office/drawing/2014/main" id="{73388712-AE73-BA47-927F-71020708BA60}"/>
              </a:ext>
            </a:extLst>
          </p:cNvPr>
          <p:cNvSpPr>
            <a:spLocks noGrp="1"/>
          </p:cNvSpPr>
          <p:nvPr>
            <p:ph type="ftr" sz="quarter" idx="3"/>
          </p:nvPr>
        </p:nvSpPr>
        <p:spPr/>
        <p:txBody>
          <a:bodyPr/>
          <a:lstStyle/>
          <a:p>
            <a:r>
              <a:rPr lang="fr-FR" b="1"/>
              <a:t>Périnatalité et Covid-19</a:t>
            </a:r>
            <a:endParaRPr lang="fr-FR" b="1" dirty="0"/>
          </a:p>
        </p:txBody>
      </p:sp>
      <p:sp>
        <p:nvSpPr>
          <p:cNvPr id="7" name="Espace réservé du numéro de diapositive 6">
            <a:extLst>
              <a:ext uri="{FF2B5EF4-FFF2-40B4-BE49-F238E27FC236}">
                <a16:creationId xmlns:a16="http://schemas.microsoft.com/office/drawing/2014/main" id="{AE1E3673-C066-9042-B769-6AFA83142C01}"/>
              </a:ext>
            </a:extLst>
          </p:cNvPr>
          <p:cNvSpPr>
            <a:spLocks noGrp="1"/>
          </p:cNvSpPr>
          <p:nvPr>
            <p:ph type="sldNum" sz="quarter" idx="4"/>
          </p:nvPr>
        </p:nvSpPr>
        <p:spPr/>
        <p:txBody>
          <a:bodyPr/>
          <a:lstStyle/>
          <a:p>
            <a:fld id="{D57F1E4F-1CFF-5643-939E-217C01CDF565}" type="slidenum">
              <a:rPr lang="en-US" smtClean="0"/>
              <a:pPr/>
              <a:t>7</a:t>
            </a:fld>
            <a:endParaRPr lang="en-US" dirty="0"/>
          </a:p>
        </p:txBody>
      </p:sp>
      <p:graphicFrame>
        <p:nvGraphicFramePr>
          <p:cNvPr id="8" name="Espace réservé du contenu 7">
            <a:extLst>
              <a:ext uri="{FF2B5EF4-FFF2-40B4-BE49-F238E27FC236}">
                <a16:creationId xmlns:a16="http://schemas.microsoft.com/office/drawing/2014/main" id="{4338BBBC-1005-8443-8197-6E4B7138805C}"/>
              </a:ext>
            </a:extLst>
          </p:cNvPr>
          <p:cNvGraphicFramePr>
            <a:graphicFrameLocks noGrp="1"/>
          </p:cNvGraphicFramePr>
          <p:nvPr>
            <p:ph idx="1"/>
            <p:extLst>
              <p:ext uri="{D42A27DB-BD31-4B8C-83A1-F6EECF244321}">
                <p14:modId xmlns:p14="http://schemas.microsoft.com/office/powerpoint/2010/main" val="3907717847"/>
              </p:ext>
            </p:extLst>
          </p:nvPr>
        </p:nvGraphicFramePr>
        <p:xfrm>
          <a:off x="4760913" y="315884"/>
          <a:ext cx="6012382" cy="60944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92922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FA405F-9BE9-1549-8012-F19E21FC5910}"/>
              </a:ext>
            </a:extLst>
          </p:cNvPr>
          <p:cNvSpPr>
            <a:spLocks noGrp="1"/>
          </p:cNvSpPr>
          <p:nvPr>
            <p:ph type="title"/>
          </p:nvPr>
        </p:nvSpPr>
        <p:spPr/>
        <p:txBody>
          <a:bodyPr/>
          <a:lstStyle/>
          <a:p>
            <a:r>
              <a:rPr lang="fr-FR" dirty="0"/>
              <a:t>3- Mise en place des téléconsultations</a:t>
            </a:r>
          </a:p>
        </p:txBody>
      </p:sp>
      <p:sp>
        <p:nvSpPr>
          <p:cNvPr id="4" name="Espace réservé du texte 3">
            <a:extLst>
              <a:ext uri="{FF2B5EF4-FFF2-40B4-BE49-F238E27FC236}">
                <a16:creationId xmlns:a16="http://schemas.microsoft.com/office/drawing/2014/main" id="{C842CECE-BA97-7D49-9452-8071FB4038B9}"/>
              </a:ext>
            </a:extLst>
          </p:cNvPr>
          <p:cNvSpPr>
            <a:spLocks noGrp="1"/>
          </p:cNvSpPr>
          <p:nvPr>
            <p:ph type="body" sz="half" idx="2"/>
          </p:nvPr>
        </p:nvSpPr>
        <p:spPr/>
        <p:txBody>
          <a:bodyPr/>
          <a:lstStyle/>
          <a:p>
            <a:r>
              <a:rPr lang="fr-FR" dirty="0"/>
              <a:t>237 (82,6%) sages-femmes libérales d’IDF déclarent avoir mis en place la téléconsultation</a:t>
            </a:r>
          </a:p>
          <a:p>
            <a:endParaRPr lang="fr-FR" dirty="0"/>
          </a:p>
        </p:txBody>
      </p:sp>
      <p:sp>
        <p:nvSpPr>
          <p:cNvPr id="5" name="Espace réservé de la date 4">
            <a:extLst>
              <a:ext uri="{FF2B5EF4-FFF2-40B4-BE49-F238E27FC236}">
                <a16:creationId xmlns:a16="http://schemas.microsoft.com/office/drawing/2014/main" id="{594AA3D0-D418-F343-B3FE-53DD01EF2CE4}"/>
              </a:ext>
            </a:extLst>
          </p:cNvPr>
          <p:cNvSpPr>
            <a:spLocks noGrp="1"/>
          </p:cNvSpPr>
          <p:nvPr>
            <p:ph type="dt" sz="half" idx="10"/>
          </p:nvPr>
        </p:nvSpPr>
        <p:spPr/>
        <p:txBody>
          <a:bodyPr/>
          <a:lstStyle/>
          <a:p>
            <a:r>
              <a:rPr lang="fr-FR"/>
              <a:t>Webinaire – 15/06/2020 – 17h00/18h30</a:t>
            </a:r>
            <a:endParaRPr lang="en-US" dirty="0"/>
          </a:p>
        </p:txBody>
      </p:sp>
      <p:sp>
        <p:nvSpPr>
          <p:cNvPr id="6" name="Espace réservé du pied de page 5">
            <a:extLst>
              <a:ext uri="{FF2B5EF4-FFF2-40B4-BE49-F238E27FC236}">
                <a16:creationId xmlns:a16="http://schemas.microsoft.com/office/drawing/2014/main" id="{3CFF7EF2-A2E7-AC42-B9A2-8026ACF803DB}"/>
              </a:ext>
            </a:extLst>
          </p:cNvPr>
          <p:cNvSpPr>
            <a:spLocks noGrp="1"/>
          </p:cNvSpPr>
          <p:nvPr>
            <p:ph type="ftr" sz="quarter" idx="3"/>
          </p:nvPr>
        </p:nvSpPr>
        <p:spPr/>
        <p:txBody>
          <a:bodyPr/>
          <a:lstStyle/>
          <a:p>
            <a:r>
              <a:rPr lang="fr-FR" b="1"/>
              <a:t>Périnatalité et Covid-19</a:t>
            </a:r>
            <a:endParaRPr lang="fr-FR" b="1" dirty="0"/>
          </a:p>
        </p:txBody>
      </p:sp>
      <p:sp>
        <p:nvSpPr>
          <p:cNvPr id="7" name="Espace réservé du numéro de diapositive 6">
            <a:extLst>
              <a:ext uri="{FF2B5EF4-FFF2-40B4-BE49-F238E27FC236}">
                <a16:creationId xmlns:a16="http://schemas.microsoft.com/office/drawing/2014/main" id="{BA720CBF-96EF-EB41-8109-7EA70ED70D79}"/>
              </a:ext>
            </a:extLst>
          </p:cNvPr>
          <p:cNvSpPr>
            <a:spLocks noGrp="1"/>
          </p:cNvSpPr>
          <p:nvPr>
            <p:ph type="sldNum" sz="quarter" idx="4"/>
          </p:nvPr>
        </p:nvSpPr>
        <p:spPr/>
        <p:txBody>
          <a:bodyPr/>
          <a:lstStyle/>
          <a:p>
            <a:fld id="{D57F1E4F-1CFF-5643-939E-217C01CDF565}" type="slidenum">
              <a:rPr lang="en-US" smtClean="0"/>
              <a:pPr/>
              <a:t>8</a:t>
            </a:fld>
            <a:endParaRPr lang="en-US" dirty="0"/>
          </a:p>
        </p:txBody>
      </p:sp>
      <p:graphicFrame>
        <p:nvGraphicFramePr>
          <p:cNvPr id="8" name="Espace réservé du contenu 7">
            <a:extLst>
              <a:ext uri="{FF2B5EF4-FFF2-40B4-BE49-F238E27FC236}">
                <a16:creationId xmlns:a16="http://schemas.microsoft.com/office/drawing/2014/main" id="{56DBBB5C-5E96-A941-898D-6A6E10D6C54E}"/>
              </a:ext>
            </a:extLst>
          </p:cNvPr>
          <p:cNvGraphicFramePr>
            <a:graphicFrameLocks noGrp="1"/>
          </p:cNvGraphicFramePr>
          <p:nvPr>
            <p:ph idx="1"/>
            <p:extLst>
              <p:ext uri="{D42A27DB-BD31-4B8C-83A1-F6EECF244321}">
                <p14:modId xmlns:p14="http://schemas.microsoft.com/office/powerpoint/2010/main" val="2200001558"/>
              </p:ext>
            </p:extLst>
          </p:nvPr>
        </p:nvGraphicFramePr>
        <p:xfrm>
          <a:off x="5214041" y="514350"/>
          <a:ext cx="4892197" cy="5527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8105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6019DB-71FB-6846-BDFA-39CC41A14AC2}"/>
              </a:ext>
            </a:extLst>
          </p:cNvPr>
          <p:cNvSpPr>
            <a:spLocks noGrp="1"/>
          </p:cNvSpPr>
          <p:nvPr>
            <p:ph type="title"/>
          </p:nvPr>
        </p:nvSpPr>
        <p:spPr/>
        <p:txBody>
          <a:bodyPr/>
          <a:lstStyle/>
          <a:p>
            <a:r>
              <a:rPr lang="fr-FR" dirty="0"/>
              <a:t>4- Parcours de soins</a:t>
            </a:r>
          </a:p>
        </p:txBody>
      </p:sp>
      <p:sp>
        <p:nvSpPr>
          <p:cNvPr id="4" name="Espace réservé du texte 3">
            <a:extLst>
              <a:ext uri="{FF2B5EF4-FFF2-40B4-BE49-F238E27FC236}">
                <a16:creationId xmlns:a16="http://schemas.microsoft.com/office/drawing/2014/main" id="{812C00F1-E6ED-A94A-BF7C-E0332AA19061}"/>
              </a:ext>
            </a:extLst>
          </p:cNvPr>
          <p:cNvSpPr>
            <a:spLocks noGrp="1"/>
          </p:cNvSpPr>
          <p:nvPr>
            <p:ph type="body" sz="half" idx="2"/>
          </p:nvPr>
        </p:nvSpPr>
        <p:spPr/>
        <p:txBody>
          <a:bodyPr/>
          <a:lstStyle/>
          <a:p>
            <a:endParaRPr lang="fr-FR"/>
          </a:p>
        </p:txBody>
      </p:sp>
      <p:sp>
        <p:nvSpPr>
          <p:cNvPr id="5" name="Espace réservé de la date 4">
            <a:extLst>
              <a:ext uri="{FF2B5EF4-FFF2-40B4-BE49-F238E27FC236}">
                <a16:creationId xmlns:a16="http://schemas.microsoft.com/office/drawing/2014/main" id="{A4CC2E38-C715-7B48-B3DA-AA42D4611969}"/>
              </a:ext>
            </a:extLst>
          </p:cNvPr>
          <p:cNvSpPr>
            <a:spLocks noGrp="1"/>
          </p:cNvSpPr>
          <p:nvPr>
            <p:ph type="dt" sz="half" idx="10"/>
          </p:nvPr>
        </p:nvSpPr>
        <p:spPr/>
        <p:txBody>
          <a:bodyPr/>
          <a:lstStyle/>
          <a:p>
            <a:r>
              <a:rPr lang="fr-FR"/>
              <a:t>Webinaire – 15/06/2020 – 17h00/18h30</a:t>
            </a:r>
            <a:endParaRPr lang="en-US" dirty="0"/>
          </a:p>
        </p:txBody>
      </p:sp>
      <p:sp>
        <p:nvSpPr>
          <p:cNvPr id="6" name="Espace réservé du pied de page 5">
            <a:extLst>
              <a:ext uri="{FF2B5EF4-FFF2-40B4-BE49-F238E27FC236}">
                <a16:creationId xmlns:a16="http://schemas.microsoft.com/office/drawing/2014/main" id="{4AD328D7-8F8B-4C43-9964-5E12D76AE7FF}"/>
              </a:ext>
            </a:extLst>
          </p:cNvPr>
          <p:cNvSpPr>
            <a:spLocks noGrp="1"/>
          </p:cNvSpPr>
          <p:nvPr>
            <p:ph type="ftr" sz="quarter" idx="3"/>
          </p:nvPr>
        </p:nvSpPr>
        <p:spPr/>
        <p:txBody>
          <a:bodyPr/>
          <a:lstStyle/>
          <a:p>
            <a:r>
              <a:rPr lang="fr-FR" b="1"/>
              <a:t>Périnatalité et Covid-19</a:t>
            </a:r>
            <a:endParaRPr lang="fr-FR" b="1" dirty="0"/>
          </a:p>
        </p:txBody>
      </p:sp>
      <p:sp>
        <p:nvSpPr>
          <p:cNvPr id="7" name="Espace réservé du numéro de diapositive 6">
            <a:extLst>
              <a:ext uri="{FF2B5EF4-FFF2-40B4-BE49-F238E27FC236}">
                <a16:creationId xmlns:a16="http://schemas.microsoft.com/office/drawing/2014/main" id="{13665C8D-F610-D94D-BE64-C6C8952F0FDA}"/>
              </a:ext>
            </a:extLst>
          </p:cNvPr>
          <p:cNvSpPr>
            <a:spLocks noGrp="1"/>
          </p:cNvSpPr>
          <p:nvPr>
            <p:ph type="sldNum" sz="quarter" idx="4"/>
          </p:nvPr>
        </p:nvSpPr>
        <p:spPr/>
        <p:txBody>
          <a:bodyPr/>
          <a:lstStyle/>
          <a:p>
            <a:fld id="{D57F1E4F-1CFF-5643-939E-217C01CDF565}" type="slidenum">
              <a:rPr lang="en-US" smtClean="0"/>
              <a:pPr/>
              <a:t>9</a:t>
            </a:fld>
            <a:endParaRPr lang="en-US" dirty="0"/>
          </a:p>
        </p:txBody>
      </p:sp>
      <p:graphicFrame>
        <p:nvGraphicFramePr>
          <p:cNvPr id="8" name="Espace réservé du contenu 7">
            <a:extLst>
              <a:ext uri="{FF2B5EF4-FFF2-40B4-BE49-F238E27FC236}">
                <a16:creationId xmlns:a16="http://schemas.microsoft.com/office/drawing/2014/main" id="{31130956-1885-2243-A2DC-2AC5DF28B6DE}"/>
              </a:ext>
            </a:extLst>
          </p:cNvPr>
          <p:cNvGraphicFramePr>
            <a:graphicFrameLocks noGrp="1"/>
          </p:cNvGraphicFramePr>
          <p:nvPr>
            <p:ph idx="1"/>
            <p:extLst>
              <p:ext uri="{D42A27DB-BD31-4B8C-83A1-F6EECF244321}">
                <p14:modId xmlns:p14="http://schemas.microsoft.com/office/powerpoint/2010/main" val="3243199567"/>
              </p:ext>
            </p:extLst>
          </p:nvPr>
        </p:nvGraphicFramePr>
        <p:xfrm>
          <a:off x="5439608" y="514350"/>
          <a:ext cx="4513262" cy="5527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89561814"/>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ModèlePrésentation_EGRhumato_2019" id="{2B39C09D-0B8F-4C22-8082-349799998875}" vid="{D2C7214D-D8D5-488D-A5F5-0F2FC272B86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879</Words>
  <Application>Microsoft Office PowerPoint</Application>
  <PresentationFormat>Grand écran</PresentationFormat>
  <Paragraphs>132</Paragraphs>
  <Slides>13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Trebuchet MS</vt:lpstr>
      <vt:lpstr>Wingdings 3</vt:lpstr>
      <vt:lpstr>Facette</vt:lpstr>
      <vt:lpstr>Enquête Covid SF</vt:lpstr>
      <vt:lpstr>TIMES LINE CNSF/COVID 19</vt:lpstr>
      <vt:lpstr>ENQUÊTE COVID – SF </vt:lpstr>
      <vt:lpstr>OBJECTIFS</vt:lpstr>
      <vt:lpstr>Résultats Enquête COVID SF/ Focus Ile de France</vt:lpstr>
      <vt:lpstr>1- Description de l’échantillon</vt:lpstr>
      <vt:lpstr>2- Adaptation de l’activité des sages-femmes libérales d’IDF</vt:lpstr>
      <vt:lpstr>3- Mise en place des téléconsultations</vt:lpstr>
      <vt:lpstr>4- Parcours de soins</vt:lpstr>
      <vt:lpstr>5- Lien Ville/Hôpital </vt:lpstr>
      <vt:lpstr>Responsables scientifiques</vt:lpstr>
      <vt:lpstr>Remerciements</vt:lpstr>
      <vt:lpstr>Pour plus d’infos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Enquête Covid Flash 2</dc:title>
  <dc:creator>Adrien GANTOIS</dc:creator>
  <cp:lastModifiedBy>Fanny Devisme</cp:lastModifiedBy>
  <cp:revision>4</cp:revision>
  <dcterms:created xsi:type="dcterms:W3CDTF">2020-06-12T17:08:11Z</dcterms:created>
  <dcterms:modified xsi:type="dcterms:W3CDTF">2020-06-15T06:40:22Z</dcterms:modified>
</cp:coreProperties>
</file>