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9"/>
  </p:notesMasterIdLst>
  <p:handoutMasterIdLst>
    <p:handoutMasterId r:id="rId10"/>
  </p:handout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7BF0D"/>
    <a:srgbClr val="00449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4201" autoAdjust="0"/>
  </p:normalViewPr>
  <p:slideViewPr>
    <p:cSldViewPr snapToGrid="0">
      <p:cViewPr varScale="1">
        <p:scale>
          <a:sx n="57" d="100"/>
          <a:sy n="57" d="100"/>
        </p:scale>
        <p:origin x="1176" y="66"/>
      </p:cViewPr>
      <p:guideLst/>
    </p:cSldViewPr>
  </p:slideViewPr>
  <p:notesTextViewPr>
    <p:cViewPr>
      <p:scale>
        <a:sx n="1" d="1"/>
        <a:sy n="1" d="1"/>
      </p:scale>
      <p:origin x="0" y="0"/>
    </p:cViewPr>
  </p:notesTextViewPr>
  <p:notesViewPr>
    <p:cSldViewPr snapToGrid="0">
      <p:cViewPr varScale="1">
        <p:scale>
          <a:sx n="52" d="100"/>
          <a:sy n="52" d="100"/>
        </p:scale>
        <p:origin x="286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2175A0BA-8495-42D5-A5C5-18ED5B5ED04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91A05678-AABC-4DFC-9375-E22717F3201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F288BD3-4FC6-4947-972D-2E4B0E5867B5}" type="datetimeFigureOut">
              <a:rPr lang="fr-FR" smtClean="0"/>
              <a:t>15/06/2020</a:t>
            </a:fld>
            <a:endParaRPr lang="fr-FR"/>
          </a:p>
        </p:txBody>
      </p:sp>
      <p:sp>
        <p:nvSpPr>
          <p:cNvPr id="4" name="Espace réservé du pied de page 3">
            <a:extLst>
              <a:ext uri="{FF2B5EF4-FFF2-40B4-BE49-F238E27FC236}">
                <a16:creationId xmlns:a16="http://schemas.microsoft.com/office/drawing/2014/main" id="{4CB1822E-7AF5-4664-9510-042DD6F6050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6FDD3124-E4DB-47A6-BAD2-3CA75375C35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3B719B9-B80F-4299-B67F-9F69F51FEEAA}" type="slidenum">
              <a:rPr lang="fr-FR" smtClean="0"/>
              <a:t>‹N°›</a:t>
            </a:fld>
            <a:endParaRPr lang="fr-FR"/>
          </a:p>
        </p:txBody>
      </p:sp>
    </p:spTree>
    <p:extLst>
      <p:ext uri="{BB962C8B-B14F-4D97-AF65-F5344CB8AC3E}">
        <p14:creationId xmlns:p14="http://schemas.microsoft.com/office/powerpoint/2010/main" val="3717258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34FD14-480E-4F47-964D-FC66814D943A}" type="datetimeFigureOut">
              <a:rPr lang="fr-FR" smtClean="0"/>
              <a:t>15/06/2020</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44B055-8216-4AD2-AA77-28C1B33D67EB}" type="slidenum">
              <a:rPr lang="fr-FR" smtClean="0"/>
              <a:t>‹N°›</a:t>
            </a:fld>
            <a:endParaRPr lang="fr-FR"/>
          </a:p>
        </p:txBody>
      </p:sp>
    </p:spTree>
    <p:extLst>
      <p:ext uri="{BB962C8B-B14F-4D97-AF65-F5344CB8AC3E}">
        <p14:creationId xmlns:p14="http://schemas.microsoft.com/office/powerpoint/2010/main" val="19107491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SF libérales</a:t>
            </a:r>
            <a:r>
              <a:rPr lang="fr-FR" baseline="0" dirty="0"/>
              <a:t> ou de PMI venues en renfort dans les maternités sous tension</a:t>
            </a:r>
          </a:p>
          <a:p>
            <a:r>
              <a:rPr lang="fr-FR" baseline="0" dirty="0"/>
              <a:t>Mutualisation de plateaux techniques : 91, 9 3, 95</a:t>
            </a:r>
          </a:p>
          <a:p>
            <a:r>
              <a:rPr lang="fr-FR" baseline="0" dirty="0"/>
              <a:t>Collaboration : </a:t>
            </a:r>
          </a:p>
          <a:p>
            <a:pPr marL="171450" indent="-171450">
              <a:buFontTx/>
              <a:buChar char="-"/>
            </a:pPr>
            <a:r>
              <a:rPr lang="fr-FR" baseline="0" dirty="0"/>
              <a:t>Renvoi vers les échographistes en ville et les autres professionnels de ville</a:t>
            </a:r>
          </a:p>
          <a:p>
            <a:pPr marL="171450" indent="-171450">
              <a:buFontTx/>
              <a:buChar char="-"/>
            </a:pPr>
            <a:r>
              <a:rPr lang="fr-FR" baseline="0" dirty="0"/>
              <a:t>des articulations avec les pharmacies , les laboratoires …</a:t>
            </a:r>
          </a:p>
          <a:p>
            <a:pPr marL="171450" indent="-171450">
              <a:buFontTx/>
              <a:buChar char="-"/>
            </a:pPr>
            <a:r>
              <a:rPr lang="fr-FR" baseline="0" dirty="0"/>
              <a:t>Pendant le confinement, il y a eu les cours de sport en ligne pour garder la forme, en périnatalité il y a eu les cours de préparation à la naissance en visioconférence</a:t>
            </a:r>
            <a:endParaRPr lang="fr-FR" dirty="0"/>
          </a:p>
        </p:txBody>
      </p:sp>
      <p:sp>
        <p:nvSpPr>
          <p:cNvPr id="4" name="Espace réservé du numéro de diapositive 3"/>
          <p:cNvSpPr>
            <a:spLocks noGrp="1"/>
          </p:cNvSpPr>
          <p:nvPr>
            <p:ph type="sldNum" sz="quarter" idx="10"/>
          </p:nvPr>
        </p:nvSpPr>
        <p:spPr/>
        <p:txBody>
          <a:bodyPr/>
          <a:lstStyle/>
          <a:p>
            <a:fld id="{7144B055-8216-4AD2-AA77-28C1B33D67EB}" type="slidenum">
              <a:rPr lang="fr-FR" smtClean="0"/>
              <a:t>2</a:t>
            </a:fld>
            <a:endParaRPr lang="fr-FR"/>
          </a:p>
        </p:txBody>
      </p:sp>
    </p:spTree>
    <p:extLst>
      <p:ext uri="{BB962C8B-B14F-4D97-AF65-F5344CB8AC3E}">
        <p14:creationId xmlns:p14="http://schemas.microsoft.com/office/powerpoint/2010/main" val="969304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Plus compliquer de s’assurer</a:t>
            </a:r>
            <a:r>
              <a:rPr lang="fr-FR" baseline="0" dirty="0"/>
              <a:t> de la continuité du suivi pendant le confinement</a:t>
            </a:r>
            <a:endParaRPr lang="fr-FR" dirty="0"/>
          </a:p>
          <a:p>
            <a:r>
              <a:rPr lang="fr-FR" dirty="0"/>
              <a:t>Mis à mal pendant</a:t>
            </a:r>
            <a:r>
              <a:rPr lang="fr-FR" baseline="0" dirty="0"/>
              <a:t> le COVID car plus de conseiller PRADO au sein des maternités</a:t>
            </a:r>
          </a:p>
          <a:p>
            <a:r>
              <a:rPr lang="fr-FR" baseline="0" dirty="0"/>
              <a:t>Patientes sorties sans relai alors même que les réponses rapides HAS insister sur le relai en ville</a:t>
            </a:r>
          </a:p>
          <a:p>
            <a:r>
              <a:rPr lang="fr-FR" baseline="0" dirty="0"/>
              <a:t>Pour les maternités sans travail en réseau &gt;&gt; sorties non accompagnées</a:t>
            </a:r>
          </a:p>
          <a:p>
            <a:r>
              <a:rPr lang="fr-FR" baseline="0" dirty="0"/>
              <a:t>Pour les maternités avec réseau &gt;&gt; plus de faciliter à mettre en place les préconisations &gt;&gt; travail à renforcer en post-</a:t>
            </a:r>
            <a:r>
              <a:rPr lang="fr-FR" baseline="0" dirty="0" err="1"/>
              <a:t>covid</a:t>
            </a:r>
            <a:endParaRPr lang="fr-FR" baseline="0" dirty="0"/>
          </a:p>
          <a:p>
            <a:r>
              <a:rPr lang="fr-FR" baseline="0" dirty="0"/>
              <a:t>Plus compliqué si le réseau de ville (en nombre de professionnel) est peu conséquent</a:t>
            </a:r>
          </a:p>
          <a:p>
            <a:r>
              <a:rPr lang="fr-FR" baseline="0" dirty="0"/>
              <a:t>Co-construction : nécessité de discuter entre les acteurs de ville et la maternité les parcours pour limiter le coté unilatéral descendant hôpital vers la ville sans concertation</a:t>
            </a:r>
          </a:p>
          <a:p>
            <a:endParaRPr lang="fr-FR" dirty="0"/>
          </a:p>
        </p:txBody>
      </p:sp>
      <p:sp>
        <p:nvSpPr>
          <p:cNvPr id="4" name="Espace réservé du numéro de diapositive 3"/>
          <p:cNvSpPr>
            <a:spLocks noGrp="1"/>
          </p:cNvSpPr>
          <p:nvPr>
            <p:ph type="sldNum" sz="quarter" idx="10"/>
          </p:nvPr>
        </p:nvSpPr>
        <p:spPr/>
        <p:txBody>
          <a:bodyPr/>
          <a:lstStyle/>
          <a:p>
            <a:fld id="{7144B055-8216-4AD2-AA77-28C1B33D67EB}" type="slidenum">
              <a:rPr lang="fr-FR" smtClean="0"/>
              <a:t>3</a:t>
            </a:fld>
            <a:endParaRPr lang="fr-FR"/>
          </a:p>
        </p:txBody>
      </p:sp>
    </p:spTree>
    <p:extLst>
      <p:ext uri="{BB962C8B-B14F-4D97-AF65-F5344CB8AC3E}">
        <p14:creationId xmlns:p14="http://schemas.microsoft.com/office/powerpoint/2010/main" val="35784502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Initiatives du</a:t>
            </a:r>
            <a:r>
              <a:rPr lang="fr-FR" baseline="0" dirty="0"/>
              <a:t> réseau Nouvelle Aquitaine</a:t>
            </a:r>
          </a:p>
          <a:p>
            <a:r>
              <a:rPr lang="fr-FR" baseline="0" dirty="0"/>
              <a:t>Mutualisation des bonnes idées</a:t>
            </a:r>
          </a:p>
          <a:p>
            <a:r>
              <a:rPr lang="fr-FR" baseline="0" dirty="0"/>
              <a:t>Cette initiative semble intéressante à pérenniser pour sensibiliser les femmes enceintes et jeunes parents à leur sécurité émotionnelle et informer des ressources disponibles sur le territoire</a:t>
            </a:r>
          </a:p>
          <a:p>
            <a:r>
              <a:rPr lang="fr-FR" baseline="0" dirty="0"/>
              <a:t>Plus grande visibilité de la santé mentale et de sa prise en charge</a:t>
            </a:r>
          </a:p>
        </p:txBody>
      </p:sp>
      <p:sp>
        <p:nvSpPr>
          <p:cNvPr id="4" name="Espace réservé du numéro de diapositive 3"/>
          <p:cNvSpPr>
            <a:spLocks noGrp="1"/>
          </p:cNvSpPr>
          <p:nvPr>
            <p:ph type="sldNum" sz="quarter" idx="10"/>
          </p:nvPr>
        </p:nvSpPr>
        <p:spPr/>
        <p:txBody>
          <a:bodyPr/>
          <a:lstStyle/>
          <a:p>
            <a:fld id="{7144B055-8216-4AD2-AA77-28C1B33D67EB}" type="slidenum">
              <a:rPr lang="fr-FR" smtClean="0"/>
              <a:t>4</a:t>
            </a:fld>
            <a:endParaRPr lang="fr-FR"/>
          </a:p>
        </p:txBody>
      </p:sp>
    </p:spTree>
    <p:extLst>
      <p:ext uri="{BB962C8B-B14F-4D97-AF65-F5344CB8AC3E}">
        <p14:creationId xmlns:p14="http://schemas.microsoft.com/office/powerpoint/2010/main" val="1799878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La singularité de cette période de confinement a été pour le public de pouvoir s'adresser à un personnel bien identifié qu'il savait de proximité. Le consultant sait que dans un second temps, il pourra poursuivre son suivi avec son interlocuteur CCF en mode présentiel à proximité de chez lui.</a:t>
            </a:r>
          </a:p>
          <a:p>
            <a:r>
              <a:rPr lang="fr-FR" dirty="0"/>
              <a:t>Exemple : les CCF. permet un contact avec un public fragile et ayant des difficultés à se déplacer.</a:t>
            </a:r>
          </a:p>
          <a:p>
            <a:r>
              <a:rPr lang="fr-FR" dirty="0"/>
              <a:t>Pour les femmes qui travaillent, le suivi a été facilité et elles souhaitent poursuivre le suivi à distance.</a:t>
            </a:r>
          </a:p>
          <a:p>
            <a:r>
              <a:rPr lang="fr-FR" dirty="0"/>
              <a:t>Pour les femmes qui travaillent, le suivi a été facilité et elles souhaitent poursuivre le suivi à distance.</a:t>
            </a:r>
          </a:p>
          <a:p>
            <a:r>
              <a:rPr lang="fr-FR" dirty="0"/>
              <a:t>2 types de public, 1 connu et l'autre non avant le confinement:</a:t>
            </a:r>
          </a:p>
          <a:p>
            <a:r>
              <a:rPr lang="fr-FR" dirty="0"/>
              <a:t>1/  Maintien du lien et poursuite de l'accompagnement</a:t>
            </a:r>
          </a:p>
          <a:p>
            <a:r>
              <a:rPr lang="fr-FR" dirty="0"/>
              <a:t>2/ Rompre l'isolement créé par le confinement, générateur de violences et d'angoisses.</a:t>
            </a:r>
            <a:br>
              <a:rPr lang="fr-FR" dirty="0"/>
            </a:br>
            <a:endParaRPr lang="fr-FR" dirty="0"/>
          </a:p>
          <a:p>
            <a:r>
              <a:rPr lang="fr-FR" dirty="0"/>
              <a:t>Pour les urgences concernant les femmes victimes de violence le télé-entretien est parfait, mais il l'est moins pour le suivi de fond.</a:t>
            </a:r>
          </a:p>
          <a:p>
            <a:r>
              <a:rPr lang="fr-FR" dirty="0"/>
              <a:t>Apport positif des réunions  par audioconférence ou visioconférences. Gain de temps , pas de déplacement, meilleure écoute et plus d'efficacité. Mode d'échange à conserver dans l'avenir.</a:t>
            </a:r>
          </a:p>
          <a:p>
            <a:endParaRPr lang="fr-FR" dirty="0"/>
          </a:p>
          <a:p>
            <a:r>
              <a:rPr lang="fr-FR" dirty="0"/>
              <a:t>IVG médicamenteuse avec 1 seule consultation en présentiel, pour signer l'accord pour pratiquer l'IVG à domicile et la 1ère prise de comprimés.</a:t>
            </a:r>
          </a:p>
          <a:p>
            <a:r>
              <a:rPr lang="fr-FR" dirty="0"/>
              <a:t>Les examens préalables, échographie de datation et Groupe sanguin Rh, étaient pratiqués avant la consultation avec des ordonnances scannées, envoyées aux patientes par mail ou par téléphone.</a:t>
            </a:r>
          </a:p>
          <a:p>
            <a:r>
              <a:rPr lang="fr-FR" dirty="0"/>
              <a:t>La consultation de contrôle est effectuée par téléphone, les femmes nous ayant envoyé préalablement leur résultat de </a:t>
            </a:r>
            <a:r>
              <a:rPr lang="fr-FR" dirty="0" err="1"/>
              <a:t>bHCG</a:t>
            </a:r>
            <a:r>
              <a:rPr lang="fr-FR" dirty="0"/>
              <a:t> par mail ou par </a:t>
            </a:r>
            <a:r>
              <a:rPr lang="fr-FR" dirty="0" err="1"/>
              <a:t>mms</a:t>
            </a:r>
            <a:r>
              <a:rPr lang="fr-FR" dirty="0"/>
              <a:t>. Il n'y a pas eu plus de perdues de vue que d'habitude, peut-être y en a t-il eut moins, et pas de complications non plus.</a:t>
            </a:r>
          </a:p>
          <a:p>
            <a:r>
              <a:rPr lang="fr-FR" dirty="0"/>
              <a:t>Des IVG médicamenteuses à domicile ont </a:t>
            </a:r>
            <a:r>
              <a:rPr lang="fr-FR" dirty="0" err="1"/>
              <a:t>pû</a:t>
            </a:r>
            <a:r>
              <a:rPr lang="fr-FR" dirty="0"/>
              <a:t> être pratiquées jusqu'à 9 SA, par dérogation, pendant le confinement. Quelques </a:t>
            </a:r>
            <a:r>
              <a:rPr lang="fr-FR" dirty="0" err="1"/>
              <a:t>unsont</a:t>
            </a:r>
            <a:r>
              <a:rPr lang="fr-FR" dirty="0"/>
              <a:t> été faits à 8 SA et plus, sans difficultés particulières, ni complications.</a:t>
            </a:r>
          </a:p>
          <a:p>
            <a:r>
              <a:rPr lang="fr-FR" dirty="0"/>
              <a:t>Cette extension de délai permettant de pratiquer les IVG médicamenteuses à domicile, rendrait service à certains nombres de femmes qui préfèrent cette méthode et qui n'ont pas toujours des rendez-vous assez rapidement pour être dans le délai légal actuel, soit 7 SA maximum en ville.</a:t>
            </a:r>
          </a:p>
          <a:p>
            <a:br>
              <a:rPr lang="fr-FR" dirty="0"/>
            </a:br>
            <a:r>
              <a:rPr lang="fr-FR" dirty="0"/>
              <a:t>Ecoute téléphonique : rappel systématique des familles en post natal sur la base des CS8 par la PMI de Paris , mise en place d’un</a:t>
            </a:r>
            <a:r>
              <a:rPr lang="fr-FR" baseline="0" dirty="0"/>
              <a:t> accès à une psychologue pour des publics fragiles repérés  par d’autres directions du département ( 17 psychologues de PMI mobilisés ) ou boite mail dédiée permettant aux partenaires ou usagers de nous solliciter pendant la grossesse et après la naissance , ou adressage  par les équipes en présentiel et les professionnels assurant l’accueil téléphonique , aux psychologues de PMI confinées à domicile des futures mères ou mères exprimant un besoin : retour positif et vraie demande …..</a:t>
            </a:r>
            <a:endParaRPr lang="fr-FR" dirty="0"/>
          </a:p>
          <a:p>
            <a:endParaRPr lang="fr-FR" dirty="0"/>
          </a:p>
          <a:p>
            <a:br>
              <a:rPr lang="fr-FR" dirty="0"/>
            </a:br>
            <a:endParaRPr lang="fr-FR" dirty="0"/>
          </a:p>
          <a:p>
            <a:endParaRPr lang="fr-FR" dirty="0"/>
          </a:p>
        </p:txBody>
      </p:sp>
      <p:sp>
        <p:nvSpPr>
          <p:cNvPr id="4" name="Espace réservé du numéro de diapositive 3"/>
          <p:cNvSpPr>
            <a:spLocks noGrp="1"/>
          </p:cNvSpPr>
          <p:nvPr>
            <p:ph type="sldNum" sz="quarter" idx="10"/>
          </p:nvPr>
        </p:nvSpPr>
        <p:spPr/>
        <p:txBody>
          <a:bodyPr/>
          <a:lstStyle/>
          <a:p>
            <a:fld id="{7144B055-8216-4AD2-AA77-28C1B33D67EB}" type="slidenum">
              <a:rPr lang="fr-FR" smtClean="0"/>
              <a:t>5</a:t>
            </a:fld>
            <a:endParaRPr lang="fr-FR"/>
          </a:p>
        </p:txBody>
      </p:sp>
    </p:spTree>
    <p:extLst>
      <p:ext uri="{BB962C8B-B14F-4D97-AF65-F5344CB8AC3E}">
        <p14:creationId xmlns:p14="http://schemas.microsoft.com/office/powerpoint/2010/main" val="23337531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Groupe </a:t>
            </a:r>
            <a:r>
              <a:rPr lang="fr-FR" dirty="0" err="1"/>
              <a:t>WhatsAPP</a:t>
            </a:r>
            <a:r>
              <a:rPr lang="fr-FR" dirty="0"/>
              <a:t> : maternités du 95</a:t>
            </a:r>
            <a:r>
              <a:rPr lang="fr-FR" baseline="0" dirty="0"/>
              <a:t> pour la recherche de places, maternités du 93 &gt;&gt; organisation territoriale et collaboration public privé</a:t>
            </a:r>
          </a:p>
          <a:p>
            <a:r>
              <a:rPr lang="fr-FR" baseline="0" dirty="0"/>
              <a:t>Avec les SF libérales dédiées COVID+</a:t>
            </a:r>
          </a:p>
          <a:p>
            <a:r>
              <a:rPr lang="fr-FR" baseline="0" dirty="0"/>
              <a:t>Au sein des structures, entre les différents centres de PMI d’une même circonscription &gt;&gt; chacun pourrait donner des exemples</a:t>
            </a:r>
            <a:endParaRPr lang="fr-FR" dirty="0"/>
          </a:p>
          <a:p>
            <a:r>
              <a:rPr lang="fr-FR" dirty="0"/>
              <a:t>Information</a:t>
            </a:r>
            <a:r>
              <a:rPr lang="fr-FR" baseline="0" dirty="0"/>
              <a:t> des professionnels à différents niveaux : intra-hospitalier, réseau local ville-hôpital, réseau de périnatalité</a:t>
            </a:r>
          </a:p>
          <a:p>
            <a:r>
              <a:rPr lang="fr-FR" baseline="0" dirty="0"/>
              <a:t>Centraliser les informations qui venaient de toute part, classer, redistribuer</a:t>
            </a:r>
          </a:p>
          <a:p>
            <a:r>
              <a:rPr lang="fr-FR" baseline="0" dirty="0"/>
              <a:t>Pour les professionnels de ville : veille des informations &gt;&gt; à un seul endroit / se sentir moins isolé</a:t>
            </a:r>
          </a:p>
          <a:p>
            <a:r>
              <a:rPr lang="fr-FR" baseline="0" dirty="0"/>
              <a:t>Le COVID a encore plus mis en évidence le besoin de communiquer facilement et rapidement avec des outil simples et disponibles pour le plus grand nombre et résoudre le problème majeur de l’interopérabilité des systèmes informatiques tout en garantissant la sécurité des échanges, données….</a:t>
            </a:r>
            <a:endParaRPr lang="fr-FR" dirty="0"/>
          </a:p>
        </p:txBody>
      </p:sp>
      <p:sp>
        <p:nvSpPr>
          <p:cNvPr id="4" name="Espace réservé du numéro de diapositive 3"/>
          <p:cNvSpPr>
            <a:spLocks noGrp="1"/>
          </p:cNvSpPr>
          <p:nvPr>
            <p:ph type="sldNum" sz="quarter" idx="10"/>
          </p:nvPr>
        </p:nvSpPr>
        <p:spPr/>
        <p:txBody>
          <a:bodyPr/>
          <a:lstStyle/>
          <a:p>
            <a:fld id="{7144B055-8216-4AD2-AA77-28C1B33D67EB}" type="slidenum">
              <a:rPr lang="fr-FR" smtClean="0"/>
              <a:t>6</a:t>
            </a:fld>
            <a:endParaRPr lang="fr-FR"/>
          </a:p>
        </p:txBody>
      </p:sp>
    </p:spTree>
    <p:extLst>
      <p:ext uri="{BB962C8B-B14F-4D97-AF65-F5344CB8AC3E}">
        <p14:creationId xmlns:p14="http://schemas.microsoft.com/office/powerpoint/2010/main" val="22109988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Comparaison</a:t>
            </a:r>
            <a:r>
              <a:rPr lang="fr-FR" baseline="0" dirty="0"/>
              <a:t> avec les </a:t>
            </a:r>
            <a:r>
              <a:rPr lang="fr-FR" baseline="0" dirty="0" err="1"/>
              <a:t>dom-tom</a:t>
            </a:r>
            <a:r>
              <a:rPr lang="fr-FR" baseline="0" dirty="0"/>
              <a:t> sans la mer et les palmiers</a:t>
            </a:r>
          </a:p>
          <a:p>
            <a:r>
              <a:rPr lang="fr-FR" baseline="0" dirty="0"/>
              <a:t>Mobilisation &gt;&gt;Encore plus que les autres territoires</a:t>
            </a:r>
          </a:p>
          <a:p>
            <a:r>
              <a:rPr lang="fr-FR" baseline="0" dirty="0"/>
              <a:t>Le travail de décloisonnement et d’accompagnement des situations complexes de manière globale : Maison des femmes, UAP de Montreuil, femmes en errance de ST </a:t>
            </a:r>
            <a:r>
              <a:rPr lang="fr-FR" baseline="0" dirty="0" err="1"/>
              <a:t>denis</a:t>
            </a:r>
            <a:endParaRPr lang="fr-FR" baseline="0" dirty="0"/>
          </a:p>
          <a:p>
            <a:r>
              <a:rPr lang="fr-FR" baseline="0" dirty="0"/>
              <a:t>Le COVID a aussi permis  de décentraliser les lieux de prise en charge classique vers la ville, le domicile ou encore avec le recours à la téléconsultation</a:t>
            </a:r>
          </a:p>
          <a:p>
            <a:endParaRPr lang="fr-FR" baseline="0" dirty="0"/>
          </a:p>
          <a:p>
            <a:r>
              <a:rPr lang="fr-FR" baseline="0" dirty="0"/>
              <a:t>Démarche d’aller vers engagée par le CD/ PMI 93 : </a:t>
            </a:r>
          </a:p>
          <a:p>
            <a:pPr marL="171450" indent="-171450">
              <a:buFontTx/>
              <a:buChar char="-"/>
            </a:pPr>
            <a:r>
              <a:rPr lang="fr-FR" baseline="0" dirty="0"/>
              <a:t>une équipe mobile dans le cadre de la stratégie pauvreté composée d’une sage femme , d’une puéricultrice, d’un travailleur social et d’un médiateur santé pour aller au côté des associations dans les camps , les hôtels sociaux , les centres d’hébergement …. </a:t>
            </a:r>
          </a:p>
          <a:p>
            <a:pPr marL="171450" indent="-171450">
              <a:buFontTx/>
              <a:buChar char="-"/>
            </a:pPr>
            <a:r>
              <a:rPr lang="fr-FR" baseline="0" dirty="0"/>
              <a:t>Une équipe mobile ouverture des droits des femmes enceintes dans les suites du projet parcours des femmes enceintes porté par l’ARS, le réseau NEF , la CPAM et le CD 93 pour ouvrir les droits notamment dans les centres de PMI et travailler avec l’équipe mobile stratégie pauvreté </a:t>
            </a:r>
            <a:endParaRPr lang="fr-FR" dirty="0"/>
          </a:p>
        </p:txBody>
      </p:sp>
      <p:sp>
        <p:nvSpPr>
          <p:cNvPr id="4" name="Espace réservé du numéro de diapositive 3"/>
          <p:cNvSpPr>
            <a:spLocks noGrp="1"/>
          </p:cNvSpPr>
          <p:nvPr>
            <p:ph type="sldNum" sz="quarter" idx="10"/>
          </p:nvPr>
        </p:nvSpPr>
        <p:spPr/>
        <p:txBody>
          <a:bodyPr/>
          <a:lstStyle/>
          <a:p>
            <a:fld id="{7144B055-8216-4AD2-AA77-28C1B33D67EB}" type="slidenum">
              <a:rPr lang="fr-FR" smtClean="0"/>
              <a:t>7</a:t>
            </a:fld>
            <a:endParaRPr lang="fr-FR"/>
          </a:p>
        </p:txBody>
      </p:sp>
    </p:spTree>
    <p:extLst>
      <p:ext uri="{BB962C8B-B14F-4D97-AF65-F5344CB8AC3E}">
        <p14:creationId xmlns:p14="http://schemas.microsoft.com/office/powerpoint/2010/main" val="38118035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Diapositive de titre">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E77FB7C4-87B1-458F-879F-3B59A16A35D2}"/>
              </a:ext>
            </a:extLst>
          </p:cNvPr>
          <p:cNvSpPr/>
          <p:nvPr userDrawn="1"/>
        </p:nvSpPr>
        <p:spPr>
          <a:xfrm>
            <a:off x="2530763" y="3592945"/>
            <a:ext cx="8007927" cy="2382429"/>
          </a:xfrm>
          <a:prstGeom prst="rect">
            <a:avLst/>
          </a:prstGeom>
          <a:solidFill>
            <a:srgbClr val="97BF0D"/>
          </a:solidFill>
          <a:ln>
            <a:solidFill>
              <a:srgbClr val="97BF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id="{E75A1822-3559-4EE5-B21D-F9533DC6D151}"/>
              </a:ext>
            </a:extLst>
          </p:cNvPr>
          <p:cNvSpPr/>
          <p:nvPr userDrawn="1"/>
        </p:nvSpPr>
        <p:spPr>
          <a:xfrm>
            <a:off x="2024487" y="3343564"/>
            <a:ext cx="8143025" cy="2207491"/>
          </a:xfrm>
          <a:prstGeom prst="rect">
            <a:avLst/>
          </a:prstGeom>
          <a:solidFill>
            <a:schemeClr val="bg1"/>
          </a:solidFill>
          <a:ln w="76200">
            <a:solidFill>
              <a:srgbClr val="0044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le 1"/>
          <p:cNvSpPr>
            <a:spLocks noGrp="1"/>
          </p:cNvSpPr>
          <p:nvPr>
            <p:ph type="ctrTitle"/>
          </p:nvPr>
        </p:nvSpPr>
        <p:spPr>
          <a:xfrm>
            <a:off x="2024487" y="3343564"/>
            <a:ext cx="8143025" cy="1283882"/>
          </a:xfrm>
        </p:spPr>
        <p:txBody>
          <a:bodyPr anchor="b">
            <a:noAutofit/>
          </a:bodyPr>
          <a:lstStyle>
            <a:lvl1pPr algn="ctr">
              <a:defRPr sz="4000" b="0">
                <a:solidFill>
                  <a:srgbClr val="004494"/>
                </a:solidFill>
              </a:defRPr>
            </a:lvl1pPr>
          </a:lstStyle>
          <a:p>
            <a:r>
              <a:rPr lang="fr-FR" dirty="0"/>
              <a:t>Modifiez le style du titre</a:t>
            </a:r>
            <a:endParaRPr lang="en-US" dirty="0"/>
          </a:p>
        </p:txBody>
      </p:sp>
      <p:sp>
        <p:nvSpPr>
          <p:cNvPr id="3" name="Subtitle 2"/>
          <p:cNvSpPr>
            <a:spLocks noGrp="1"/>
          </p:cNvSpPr>
          <p:nvPr>
            <p:ph type="subTitle" idx="1" hasCustomPrompt="1"/>
          </p:nvPr>
        </p:nvSpPr>
        <p:spPr>
          <a:xfrm>
            <a:off x="2024487" y="4627444"/>
            <a:ext cx="8143025" cy="923612"/>
          </a:xfrm>
        </p:spPr>
        <p:txBody>
          <a:bodyPr anchor="t">
            <a:normAutofit/>
          </a:bodyPr>
          <a:lstStyle>
            <a:lvl1pPr marL="0" indent="0" algn="ctr">
              <a:buNone/>
              <a:defRPr sz="2400" b="1">
                <a:solidFill>
                  <a:schemeClr val="tx1">
                    <a:lumMod val="50000"/>
                    <a:lumOff val="50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Auteur</a:t>
            </a:r>
            <a:endParaRPr lang="en-US" dirty="0"/>
          </a:p>
        </p:txBody>
      </p:sp>
      <p:sp>
        <p:nvSpPr>
          <p:cNvPr id="33" name="Triangle rectangle 32">
            <a:extLst>
              <a:ext uri="{FF2B5EF4-FFF2-40B4-BE49-F238E27FC236}">
                <a16:creationId xmlns:a16="http://schemas.microsoft.com/office/drawing/2014/main" id="{8D3A9162-B5DD-479A-8600-31B22FB00091}"/>
              </a:ext>
            </a:extLst>
          </p:cNvPr>
          <p:cNvSpPr/>
          <p:nvPr userDrawn="1"/>
        </p:nvSpPr>
        <p:spPr>
          <a:xfrm rot="10800000" flipH="1" flipV="1">
            <a:off x="2484" y="1419224"/>
            <a:ext cx="871188" cy="5458691"/>
          </a:xfrm>
          <a:prstGeom prst="rtTriangle">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Triangle rectangle 34">
            <a:extLst>
              <a:ext uri="{FF2B5EF4-FFF2-40B4-BE49-F238E27FC236}">
                <a16:creationId xmlns:a16="http://schemas.microsoft.com/office/drawing/2014/main" id="{9A9E70BE-0834-4486-8E79-A5FDB8BA7E53}"/>
              </a:ext>
            </a:extLst>
          </p:cNvPr>
          <p:cNvSpPr/>
          <p:nvPr userDrawn="1"/>
        </p:nvSpPr>
        <p:spPr>
          <a:xfrm rot="10800000">
            <a:off x="11227491" y="-2"/>
            <a:ext cx="964509" cy="5458691"/>
          </a:xfrm>
          <a:prstGeom prst="rtTriangle">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8" name="Image 37">
            <a:extLst>
              <a:ext uri="{FF2B5EF4-FFF2-40B4-BE49-F238E27FC236}">
                <a16:creationId xmlns:a16="http://schemas.microsoft.com/office/drawing/2014/main" id="{6E2C7333-2551-43EA-8B77-D3294773E6E5}"/>
              </a:ext>
            </a:extLst>
          </p:cNvPr>
          <p:cNvPicPr>
            <a:picLocks noChangeAspect="1"/>
          </p:cNvPicPr>
          <p:nvPr userDrawn="1"/>
        </p:nvPicPr>
        <p:blipFill>
          <a:blip r:embed="rId2"/>
          <a:stretch>
            <a:fillRect/>
          </a:stretch>
        </p:blipFill>
        <p:spPr>
          <a:xfrm>
            <a:off x="10737188" y="6290569"/>
            <a:ext cx="772142" cy="534379"/>
          </a:xfrm>
          <a:prstGeom prst="rect">
            <a:avLst/>
          </a:prstGeom>
        </p:spPr>
      </p:pic>
      <p:sp>
        <p:nvSpPr>
          <p:cNvPr id="14" name="Date Placeholder 3">
            <a:extLst>
              <a:ext uri="{FF2B5EF4-FFF2-40B4-BE49-F238E27FC236}">
                <a16:creationId xmlns:a16="http://schemas.microsoft.com/office/drawing/2014/main" id="{1EA64679-C69F-422E-A064-59AEEC2E7A60}"/>
              </a:ext>
            </a:extLst>
          </p:cNvPr>
          <p:cNvSpPr>
            <a:spLocks noGrp="1"/>
          </p:cNvSpPr>
          <p:nvPr>
            <p:ph type="dt" sz="half" idx="2"/>
          </p:nvPr>
        </p:nvSpPr>
        <p:spPr>
          <a:xfrm>
            <a:off x="6414650" y="6410328"/>
            <a:ext cx="2381291" cy="365125"/>
          </a:xfrm>
          <a:prstGeom prst="rect">
            <a:avLst/>
          </a:prstGeom>
        </p:spPr>
        <p:txBody>
          <a:bodyPr vert="horz" lIns="91440" tIns="45720" rIns="91440" bIns="45720" rtlCol="0" anchor="ctr"/>
          <a:lstStyle>
            <a:lvl1pPr algn="r">
              <a:defRPr sz="900">
                <a:solidFill>
                  <a:schemeClr val="tx1">
                    <a:tint val="75000"/>
                  </a:schemeClr>
                </a:solidFill>
              </a:defRPr>
            </a:lvl1pPr>
          </a:lstStyle>
          <a:p>
            <a:r>
              <a:rPr lang="fr-FR" dirty="0"/>
              <a:t>Webinaire – 15/06/2020 – 17h00/18h30</a:t>
            </a:r>
            <a:endParaRPr lang="en-US" dirty="0"/>
          </a:p>
        </p:txBody>
      </p:sp>
      <p:sp>
        <p:nvSpPr>
          <p:cNvPr id="15" name="Footer Placeholder 4">
            <a:extLst>
              <a:ext uri="{FF2B5EF4-FFF2-40B4-BE49-F238E27FC236}">
                <a16:creationId xmlns:a16="http://schemas.microsoft.com/office/drawing/2014/main" id="{EC8FF0EE-366C-4BFA-AD41-D74489DA72F9}"/>
              </a:ext>
            </a:extLst>
          </p:cNvPr>
          <p:cNvSpPr>
            <a:spLocks noGrp="1"/>
          </p:cNvSpPr>
          <p:nvPr>
            <p:ph type="ftr" sz="quarter" idx="3"/>
          </p:nvPr>
        </p:nvSpPr>
        <p:spPr>
          <a:xfrm>
            <a:off x="1065253" y="6410328"/>
            <a:ext cx="4892197" cy="365125"/>
          </a:xfrm>
          <a:prstGeom prst="rect">
            <a:avLst/>
          </a:prstGeom>
        </p:spPr>
        <p:txBody>
          <a:bodyPr vert="horz" lIns="91440" tIns="45720" rIns="91440" bIns="45720" rtlCol="0" anchor="ctr"/>
          <a:lstStyle>
            <a:lvl1pPr algn="l">
              <a:defRPr lang="fr-FR" sz="1600" i="1" smtClean="0">
                <a:effectLst/>
              </a:defRPr>
            </a:lvl1pPr>
          </a:lstStyle>
          <a:p>
            <a:r>
              <a:rPr lang="fr-FR" b="1" dirty="0"/>
              <a:t>Périnatalité et Covid-19</a:t>
            </a:r>
          </a:p>
        </p:txBody>
      </p:sp>
      <p:sp>
        <p:nvSpPr>
          <p:cNvPr id="16" name="Slide Number Placeholder 5">
            <a:extLst>
              <a:ext uri="{FF2B5EF4-FFF2-40B4-BE49-F238E27FC236}">
                <a16:creationId xmlns:a16="http://schemas.microsoft.com/office/drawing/2014/main" id="{E665F378-596E-48E7-B95E-EF8EB3405A14}"/>
              </a:ext>
            </a:extLst>
          </p:cNvPr>
          <p:cNvSpPr>
            <a:spLocks noGrp="1"/>
          </p:cNvSpPr>
          <p:nvPr>
            <p:ph type="sldNum" sz="quarter" idx="4"/>
          </p:nvPr>
        </p:nvSpPr>
        <p:spPr>
          <a:xfrm>
            <a:off x="9269531" y="6410328"/>
            <a:ext cx="683339" cy="365125"/>
          </a:xfrm>
          <a:prstGeom prst="rect">
            <a:avLst/>
          </a:prstGeom>
        </p:spPr>
        <p:txBody>
          <a:bodyPr vert="horz" lIns="91440" tIns="45720" rIns="91440" bIns="45720" rtlCol="0" anchor="ctr"/>
          <a:lstStyle>
            <a:lvl1pPr algn="r">
              <a:defRPr sz="900" b="1">
                <a:solidFill>
                  <a:srgbClr val="004494"/>
                </a:solidFill>
              </a:defRPr>
            </a:lvl1pPr>
          </a:lstStyle>
          <a:p>
            <a:fld id="{D57F1E4F-1CFF-5643-939E-217C01CDF565}" type="slidenum">
              <a:rPr lang="en-US" smtClean="0"/>
              <a:pPr/>
              <a:t>‹N°›</a:t>
            </a:fld>
            <a:endParaRPr lang="en-US" dirty="0"/>
          </a:p>
        </p:txBody>
      </p:sp>
      <p:pic>
        <p:nvPicPr>
          <p:cNvPr id="6" name="Image 5">
            <a:extLst>
              <a:ext uri="{FF2B5EF4-FFF2-40B4-BE49-F238E27FC236}">
                <a16:creationId xmlns:a16="http://schemas.microsoft.com/office/drawing/2014/main" id="{BD30A360-4F6F-4345-AA8D-8DD5838D94AE}"/>
              </a:ext>
            </a:extLst>
          </p:cNvPr>
          <p:cNvPicPr>
            <a:picLocks noChangeAspect="1"/>
          </p:cNvPicPr>
          <p:nvPr userDrawn="1"/>
        </p:nvPicPr>
        <p:blipFill>
          <a:blip r:embed="rId3"/>
          <a:stretch>
            <a:fillRect/>
          </a:stretch>
        </p:blipFill>
        <p:spPr>
          <a:xfrm>
            <a:off x="2781434" y="-3"/>
            <a:ext cx="6352032" cy="3176016"/>
          </a:xfrm>
          <a:prstGeom prst="rect">
            <a:avLst/>
          </a:prstGeom>
        </p:spPr>
      </p:pic>
    </p:spTree>
    <p:extLst>
      <p:ext uri="{BB962C8B-B14F-4D97-AF65-F5344CB8AC3E}">
        <p14:creationId xmlns:p14="http://schemas.microsoft.com/office/powerpoint/2010/main" val="694201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fr-FR" dirty="0"/>
              <a:t>Modifiez le style du titre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dirty="0"/>
              <a:t>Cliquez pour modifier les styles du texte du masque</a:t>
            </a:r>
          </a:p>
        </p:txBody>
      </p:sp>
      <p:sp>
        <p:nvSpPr>
          <p:cNvPr id="19" name="Triangle rectangle 18">
            <a:extLst>
              <a:ext uri="{FF2B5EF4-FFF2-40B4-BE49-F238E27FC236}">
                <a16:creationId xmlns:a16="http://schemas.microsoft.com/office/drawing/2014/main" id="{4463624B-CAB6-4859-A5F3-472383E30C63}"/>
              </a:ext>
            </a:extLst>
          </p:cNvPr>
          <p:cNvSpPr/>
          <p:nvPr userDrawn="1"/>
        </p:nvSpPr>
        <p:spPr>
          <a:xfrm rot="10800000" flipH="1" flipV="1">
            <a:off x="2484" y="1419224"/>
            <a:ext cx="871188" cy="5458691"/>
          </a:xfrm>
          <a:prstGeom prst="rtTriangle">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Triangle rectangle 19">
            <a:extLst>
              <a:ext uri="{FF2B5EF4-FFF2-40B4-BE49-F238E27FC236}">
                <a16:creationId xmlns:a16="http://schemas.microsoft.com/office/drawing/2014/main" id="{10F0A63C-0941-41DC-9BC5-9F60FF988AB9}"/>
              </a:ext>
            </a:extLst>
          </p:cNvPr>
          <p:cNvSpPr/>
          <p:nvPr userDrawn="1"/>
        </p:nvSpPr>
        <p:spPr>
          <a:xfrm rot="10800000">
            <a:off x="11227491" y="-2"/>
            <a:ext cx="964509" cy="5458691"/>
          </a:xfrm>
          <a:prstGeom prst="rtTriangle">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Date Placeholder 3">
            <a:extLst>
              <a:ext uri="{FF2B5EF4-FFF2-40B4-BE49-F238E27FC236}">
                <a16:creationId xmlns:a16="http://schemas.microsoft.com/office/drawing/2014/main" id="{C5FCA782-C597-48ED-8ECE-AC97B5C793E4}"/>
              </a:ext>
            </a:extLst>
          </p:cNvPr>
          <p:cNvSpPr>
            <a:spLocks noGrp="1"/>
          </p:cNvSpPr>
          <p:nvPr>
            <p:ph type="dt" sz="half" idx="2"/>
          </p:nvPr>
        </p:nvSpPr>
        <p:spPr>
          <a:xfrm>
            <a:off x="6414650" y="6410328"/>
            <a:ext cx="2381291" cy="365125"/>
          </a:xfrm>
          <a:prstGeom prst="rect">
            <a:avLst/>
          </a:prstGeom>
        </p:spPr>
        <p:txBody>
          <a:bodyPr vert="horz" lIns="91440" tIns="45720" rIns="91440" bIns="45720" rtlCol="0" anchor="ctr"/>
          <a:lstStyle>
            <a:lvl1pPr algn="r">
              <a:defRPr sz="900">
                <a:solidFill>
                  <a:schemeClr val="tx1">
                    <a:tint val="75000"/>
                  </a:schemeClr>
                </a:solidFill>
              </a:defRPr>
            </a:lvl1pPr>
          </a:lstStyle>
          <a:p>
            <a:r>
              <a:rPr lang="fr-FR" dirty="0"/>
              <a:t>Webinaire – 15/06/2020 – 17h00/18h30</a:t>
            </a:r>
            <a:endParaRPr lang="en-US" dirty="0"/>
          </a:p>
        </p:txBody>
      </p:sp>
      <p:sp>
        <p:nvSpPr>
          <p:cNvPr id="11" name="Footer Placeholder 4">
            <a:extLst>
              <a:ext uri="{FF2B5EF4-FFF2-40B4-BE49-F238E27FC236}">
                <a16:creationId xmlns:a16="http://schemas.microsoft.com/office/drawing/2014/main" id="{7998137A-3171-442B-B7E5-40FCD70C969A}"/>
              </a:ext>
            </a:extLst>
          </p:cNvPr>
          <p:cNvSpPr>
            <a:spLocks noGrp="1"/>
          </p:cNvSpPr>
          <p:nvPr>
            <p:ph type="ftr" sz="quarter" idx="3"/>
          </p:nvPr>
        </p:nvSpPr>
        <p:spPr>
          <a:xfrm>
            <a:off x="1065253" y="6410328"/>
            <a:ext cx="4892197" cy="365125"/>
          </a:xfrm>
          <a:prstGeom prst="rect">
            <a:avLst/>
          </a:prstGeom>
        </p:spPr>
        <p:txBody>
          <a:bodyPr vert="horz" lIns="91440" tIns="45720" rIns="91440" bIns="45720" rtlCol="0" anchor="ctr"/>
          <a:lstStyle>
            <a:lvl1pPr algn="l">
              <a:defRPr lang="fr-FR" sz="1600" i="1" smtClean="0">
                <a:effectLst/>
              </a:defRPr>
            </a:lvl1pPr>
          </a:lstStyle>
          <a:p>
            <a:r>
              <a:rPr lang="fr-FR" b="1" dirty="0"/>
              <a:t>Périnatalité et Covid-19</a:t>
            </a:r>
          </a:p>
        </p:txBody>
      </p:sp>
      <p:sp>
        <p:nvSpPr>
          <p:cNvPr id="13" name="Slide Number Placeholder 5">
            <a:extLst>
              <a:ext uri="{FF2B5EF4-FFF2-40B4-BE49-F238E27FC236}">
                <a16:creationId xmlns:a16="http://schemas.microsoft.com/office/drawing/2014/main" id="{71E1F1EC-1159-4A68-92D7-8788060F2115}"/>
              </a:ext>
            </a:extLst>
          </p:cNvPr>
          <p:cNvSpPr>
            <a:spLocks noGrp="1"/>
          </p:cNvSpPr>
          <p:nvPr>
            <p:ph type="sldNum" sz="quarter" idx="4"/>
          </p:nvPr>
        </p:nvSpPr>
        <p:spPr>
          <a:xfrm>
            <a:off x="9269531" y="6410328"/>
            <a:ext cx="683339" cy="365125"/>
          </a:xfrm>
          <a:prstGeom prst="rect">
            <a:avLst/>
          </a:prstGeom>
        </p:spPr>
        <p:txBody>
          <a:bodyPr vert="horz" lIns="91440" tIns="45720" rIns="91440" bIns="45720" rtlCol="0" anchor="ctr"/>
          <a:lstStyle>
            <a:lvl1pPr algn="r">
              <a:defRPr sz="900" b="1">
                <a:solidFill>
                  <a:srgbClr val="004494"/>
                </a:solidFill>
              </a:defRPr>
            </a:lvl1pPr>
          </a:lstStyle>
          <a:p>
            <a:fld id="{D57F1E4F-1CFF-5643-939E-217C01CDF565}" type="slidenum">
              <a:rPr lang="en-US" smtClean="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fr-FR" dirty="0"/>
              <a:t>Modifiez le style du titre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dirty="0"/>
              <a:t>Cliquez pour modifier les styles du texte du masque</a:t>
            </a:r>
          </a:p>
        </p:txBody>
      </p:sp>
      <p:sp>
        <p:nvSpPr>
          <p:cNvPr id="19" name="Triangle rectangle 18">
            <a:extLst>
              <a:ext uri="{FF2B5EF4-FFF2-40B4-BE49-F238E27FC236}">
                <a16:creationId xmlns:a16="http://schemas.microsoft.com/office/drawing/2014/main" id="{6472E27A-D85D-48EF-9C6E-63506527A801}"/>
              </a:ext>
            </a:extLst>
          </p:cNvPr>
          <p:cNvSpPr/>
          <p:nvPr userDrawn="1"/>
        </p:nvSpPr>
        <p:spPr>
          <a:xfrm rot="10800000" flipH="1" flipV="1">
            <a:off x="2484" y="1419224"/>
            <a:ext cx="871188" cy="5458691"/>
          </a:xfrm>
          <a:prstGeom prst="rtTriangle">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Triangle rectangle 19">
            <a:extLst>
              <a:ext uri="{FF2B5EF4-FFF2-40B4-BE49-F238E27FC236}">
                <a16:creationId xmlns:a16="http://schemas.microsoft.com/office/drawing/2014/main" id="{E1823107-3B5D-4854-A2F2-D3A4B940B08A}"/>
              </a:ext>
            </a:extLst>
          </p:cNvPr>
          <p:cNvSpPr/>
          <p:nvPr userDrawn="1"/>
        </p:nvSpPr>
        <p:spPr>
          <a:xfrm rot="10800000">
            <a:off x="11227491" y="-2"/>
            <a:ext cx="964509" cy="5458691"/>
          </a:xfrm>
          <a:prstGeom prst="rtTriangle">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Date Placeholder 3">
            <a:extLst>
              <a:ext uri="{FF2B5EF4-FFF2-40B4-BE49-F238E27FC236}">
                <a16:creationId xmlns:a16="http://schemas.microsoft.com/office/drawing/2014/main" id="{BD6781F7-7C96-40E2-9554-68D52B3FBBA1}"/>
              </a:ext>
            </a:extLst>
          </p:cNvPr>
          <p:cNvSpPr>
            <a:spLocks noGrp="1"/>
          </p:cNvSpPr>
          <p:nvPr>
            <p:ph type="dt" sz="half" idx="2"/>
          </p:nvPr>
        </p:nvSpPr>
        <p:spPr>
          <a:xfrm>
            <a:off x="6414650" y="6410328"/>
            <a:ext cx="2381291" cy="365125"/>
          </a:xfrm>
          <a:prstGeom prst="rect">
            <a:avLst/>
          </a:prstGeom>
        </p:spPr>
        <p:txBody>
          <a:bodyPr vert="horz" lIns="91440" tIns="45720" rIns="91440" bIns="45720" rtlCol="0" anchor="ctr"/>
          <a:lstStyle>
            <a:lvl1pPr algn="r">
              <a:defRPr sz="900">
                <a:solidFill>
                  <a:schemeClr val="tx1">
                    <a:tint val="75000"/>
                  </a:schemeClr>
                </a:solidFill>
              </a:defRPr>
            </a:lvl1pPr>
          </a:lstStyle>
          <a:p>
            <a:r>
              <a:rPr lang="fr-FR" dirty="0"/>
              <a:t>Webinaire – 15/06/2020 – 17h00/18h30</a:t>
            </a:r>
            <a:endParaRPr lang="en-US" dirty="0"/>
          </a:p>
        </p:txBody>
      </p:sp>
      <p:sp>
        <p:nvSpPr>
          <p:cNvPr id="11" name="Footer Placeholder 4">
            <a:extLst>
              <a:ext uri="{FF2B5EF4-FFF2-40B4-BE49-F238E27FC236}">
                <a16:creationId xmlns:a16="http://schemas.microsoft.com/office/drawing/2014/main" id="{2CC69E2C-7E60-4846-BF13-A448D69AABEA}"/>
              </a:ext>
            </a:extLst>
          </p:cNvPr>
          <p:cNvSpPr>
            <a:spLocks noGrp="1"/>
          </p:cNvSpPr>
          <p:nvPr>
            <p:ph type="ftr" sz="quarter" idx="3"/>
          </p:nvPr>
        </p:nvSpPr>
        <p:spPr>
          <a:xfrm>
            <a:off x="1065253" y="6410328"/>
            <a:ext cx="4892197" cy="365125"/>
          </a:xfrm>
          <a:prstGeom prst="rect">
            <a:avLst/>
          </a:prstGeom>
        </p:spPr>
        <p:txBody>
          <a:bodyPr vert="horz" lIns="91440" tIns="45720" rIns="91440" bIns="45720" rtlCol="0" anchor="ctr"/>
          <a:lstStyle>
            <a:lvl1pPr algn="l">
              <a:defRPr lang="fr-FR" sz="1600" i="1" smtClean="0">
                <a:effectLst/>
              </a:defRPr>
            </a:lvl1pPr>
          </a:lstStyle>
          <a:p>
            <a:r>
              <a:rPr lang="fr-FR" b="1" dirty="0"/>
              <a:t>Périnatalité et Covid-19</a:t>
            </a:r>
          </a:p>
        </p:txBody>
      </p:sp>
      <p:sp>
        <p:nvSpPr>
          <p:cNvPr id="13" name="Slide Number Placeholder 5">
            <a:extLst>
              <a:ext uri="{FF2B5EF4-FFF2-40B4-BE49-F238E27FC236}">
                <a16:creationId xmlns:a16="http://schemas.microsoft.com/office/drawing/2014/main" id="{DA2BF413-E287-4AFD-97DE-DB9345324C61}"/>
              </a:ext>
            </a:extLst>
          </p:cNvPr>
          <p:cNvSpPr>
            <a:spLocks noGrp="1"/>
          </p:cNvSpPr>
          <p:nvPr>
            <p:ph type="sldNum" sz="quarter" idx="4"/>
          </p:nvPr>
        </p:nvSpPr>
        <p:spPr>
          <a:xfrm>
            <a:off x="9269531" y="6410328"/>
            <a:ext cx="683339" cy="365125"/>
          </a:xfrm>
          <a:prstGeom prst="rect">
            <a:avLst/>
          </a:prstGeom>
        </p:spPr>
        <p:txBody>
          <a:bodyPr vert="horz" lIns="91440" tIns="45720" rIns="91440" bIns="45720" rtlCol="0" anchor="ctr"/>
          <a:lstStyle>
            <a:lvl1pPr algn="r">
              <a:defRPr sz="900" b="1">
                <a:solidFill>
                  <a:srgbClr val="004494"/>
                </a:solidFill>
              </a:defRPr>
            </a:lvl1pPr>
          </a:lstStyle>
          <a:p>
            <a:fld id="{D57F1E4F-1CFF-5643-939E-217C01CDF565}" type="slidenum">
              <a:rPr lang="en-US" smtClean="0"/>
              <a:pPr/>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latin typeface="Arial" panose="020B0604020202020204" pitchFamily="34" charset="0"/>
                <a:cs typeface="Arial" panose="020B0604020202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dirty="0"/>
              <a:t>Cliquez pour 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dirty="0"/>
              <a:t>Cliquez pour modifier les styles du texte du masque</a:t>
            </a: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rgbClr val="97BF0D"/>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rgbClr val="97BF0D"/>
                </a:solidFill>
                <a:effectLst/>
                <a:latin typeface="Arial"/>
              </a:rPr>
              <a:t>”</a:t>
            </a:r>
          </a:p>
        </p:txBody>
      </p:sp>
      <p:sp>
        <p:nvSpPr>
          <p:cNvPr id="30" name="Triangle rectangle 29">
            <a:extLst>
              <a:ext uri="{FF2B5EF4-FFF2-40B4-BE49-F238E27FC236}">
                <a16:creationId xmlns:a16="http://schemas.microsoft.com/office/drawing/2014/main" id="{DFE1BCAB-04CE-4D4E-A04C-215BE3493454}"/>
              </a:ext>
            </a:extLst>
          </p:cNvPr>
          <p:cNvSpPr/>
          <p:nvPr userDrawn="1"/>
        </p:nvSpPr>
        <p:spPr>
          <a:xfrm rot="10800000" flipH="1" flipV="1">
            <a:off x="2484" y="1419224"/>
            <a:ext cx="871188" cy="5458691"/>
          </a:xfrm>
          <a:prstGeom prst="rtTriangle">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Triangle rectangle 30">
            <a:extLst>
              <a:ext uri="{FF2B5EF4-FFF2-40B4-BE49-F238E27FC236}">
                <a16:creationId xmlns:a16="http://schemas.microsoft.com/office/drawing/2014/main" id="{28B7674D-4864-46CE-9CEB-AF441644ACFB}"/>
              </a:ext>
            </a:extLst>
          </p:cNvPr>
          <p:cNvSpPr/>
          <p:nvPr userDrawn="1"/>
        </p:nvSpPr>
        <p:spPr>
          <a:xfrm rot="10800000">
            <a:off x="11227491" y="-2"/>
            <a:ext cx="964509" cy="5458691"/>
          </a:xfrm>
          <a:prstGeom prst="rtTriangle">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Date Placeholder 3">
            <a:extLst>
              <a:ext uri="{FF2B5EF4-FFF2-40B4-BE49-F238E27FC236}">
                <a16:creationId xmlns:a16="http://schemas.microsoft.com/office/drawing/2014/main" id="{B407F6FD-3028-4D02-80ED-502E5F5CA906}"/>
              </a:ext>
            </a:extLst>
          </p:cNvPr>
          <p:cNvSpPr>
            <a:spLocks noGrp="1"/>
          </p:cNvSpPr>
          <p:nvPr>
            <p:ph type="dt" sz="half" idx="2"/>
          </p:nvPr>
        </p:nvSpPr>
        <p:spPr>
          <a:xfrm>
            <a:off x="6414650" y="6410328"/>
            <a:ext cx="2381291" cy="365125"/>
          </a:xfrm>
          <a:prstGeom prst="rect">
            <a:avLst/>
          </a:prstGeom>
        </p:spPr>
        <p:txBody>
          <a:bodyPr vert="horz" lIns="91440" tIns="45720" rIns="91440" bIns="45720" rtlCol="0" anchor="ctr"/>
          <a:lstStyle>
            <a:lvl1pPr algn="r">
              <a:defRPr sz="900">
                <a:solidFill>
                  <a:schemeClr val="tx1">
                    <a:tint val="75000"/>
                  </a:schemeClr>
                </a:solidFill>
              </a:defRPr>
            </a:lvl1pPr>
          </a:lstStyle>
          <a:p>
            <a:r>
              <a:rPr lang="fr-FR" dirty="0"/>
              <a:t>Webinaire – 15/06/2020 – 17h00/18h30</a:t>
            </a:r>
            <a:endParaRPr lang="en-US" dirty="0"/>
          </a:p>
        </p:txBody>
      </p:sp>
      <p:sp>
        <p:nvSpPr>
          <p:cNvPr id="14" name="Footer Placeholder 4">
            <a:extLst>
              <a:ext uri="{FF2B5EF4-FFF2-40B4-BE49-F238E27FC236}">
                <a16:creationId xmlns:a16="http://schemas.microsoft.com/office/drawing/2014/main" id="{1421CD1C-8FB5-4FDB-B841-62A794076BC0}"/>
              </a:ext>
            </a:extLst>
          </p:cNvPr>
          <p:cNvSpPr>
            <a:spLocks noGrp="1"/>
          </p:cNvSpPr>
          <p:nvPr>
            <p:ph type="ftr" sz="quarter" idx="3"/>
          </p:nvPr>
        </p:nvSpPr>
        <p:spPr>
          <a:xfrm>
            <a:off x="1065253" y="6410328"/>
            <a:ext cx="4892197" cy="365125"/>
          </a:xfrm>
          <a:prstGeom prst="rect">
            <a:avLst/>
          </a:prstGeom>
        </p:spPr>
        <p:txBody>
          <a:bodyPr vert="horz" lIns="91440" tIns="45720" rIns="91440" bIns="45720" rtlCol="0" anchor="ctr"/>
          <a:lstStyle>
            <a:lvl1pPr algn="l">
              <a:defRPr lang="fr-FR" sz="1600" i="1" smtClean="0">
                <a:effectLst/>
              </a:defRPr>
            </a:lvl1pPr>
          </a:lstStyle>
          <a:p>
            <a:r>
              <a:rPr lang="fr-FR" b="1" dirty="0"/>
              <a:t>Périnatalité et Covid-19</a:t>
            </a:r>
          </a:p>
        </p:txBody>
      </p:sp>
      <p:sp>
        <p:nvSpPr>
          <p:cNvPr id="16" name="Slide Number Placeholder 5">
            <a:extLst>
              <a:ext uri="{FF2B5EF4-FFF2-40B4-BE49-F238E27FC236}">
                <a16:creationId xmlns:a16="http://schemas.microsoft.com/office/drawing/2014/main" id="{AD4FC293-98A0-47CB-9686-6CA6E4E10275}"/>
              </a:ext>
            </a:extLst>
          </p:cNvPr>
          <p:cNvSpPr>
            <a:spLocks noGrp="1"/>
          </p:cNvSpPr>
          <p:nvPr>
            <p:ph type="sldNum" sz="quarter" idx="4"/>
          </p:nvPr>
        </p:nvSpPr>
        <p:spPr>
          <a:xfrm>
            <a:off x="9269531" y="6410328"/>
            <a:ext cx="683339" cy="365125"/>
          </a:xfrm>
          <a:prstGeom prst="rect">
            <a:avLst/>
          </a:prstGeom>
        </p:spPr>
        <p:txBody>
          <a:bodyPr vert="horz" lIns="91440" tIns="45720" rIns="91440" bIns="45720" rtlCol="0" anchor="ctr"/>
          <a:lstStyle>
            <a:lvl1pPr algn="r">
              <a:defRPr sz="900" b="1">
                <a:solidFill>
                  <a:srgbClr val="004494"/>
                </a:solidFill>
              </a:defRPr>
            </a:lvl1pPr>
          </a:lstStyle>
          <a:p>
            <a:fld id="{D57F1E4F-1CFF-5643-939E-217C01CDF565}" type="slidenum">
              <a:rPr lang="en-US" smtClean="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753B7EB3-4487-4955-918A-2ECDF7280FE5}"/>
              </a:ext>
            </a:extLst>
          </p:cNvPr>
          <p:cNvSpPr/>
          <p:nvPr userDrawn="1"/>
        </p:nvSpPr>
        <p:spPr>
          <a:xfrm>
            <a:off x="2530763" y="2863273"/>
            <a:ext cx="8007927" cy="2382429"/>
          </a:xfrm>
          <a:prstGeom prst="rect">
            <a:avLst/>
          </a:prstGeom>
          <a:solidFill>
            <a:srgbClr val="97BF0D"/>
          </a:solidFill>
          <a:ln>
            <a:solidFill>
              <a:srgbClr val="97BF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a:extLst>
              <a:ext uri="{FF2B5EF4-FFF2-40B4-BE49-F238E27FC236}">
                <a16:creationId xmlns:a16="http://schemas.microsoft.com/office/drawing/2014/main" id="{1BCAAF99-75BA-411F-B93D-20F69324579C}"/>
              </a:ext>
            </a:extLst>
          </p:cNvPr>
          <p:cNvSpPr/>
          <p:nvPr userDrawn="1"/>
        </p:nvSpPr>
        <p:spPr>
          <a:xfrm>
            <a:off x="2024487" y="2613892"/>
            <a:ext cx="8143025" cy="2207491"/>
          </a:xfrm>
          <a:prstGeom prst="rect">
            <a:avLst/>
          </a:prstGeom>
          <a:solidFill>
            <a:schemeClr val="bg1"/>
          </a:solidFill>
          <a:ln w="76200">
            <a:solidFill>
              <a:srgbClr val="0044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Title 1">
            <a:extLst>
              <a:ext uri="{FF2B5EF4-FFF2-40B4-BE49-F238E27FC236}">
                <a16:creationId xmlns:a16="http://schemas.microsoft.com/office/drawing/2014/main" id="{6C595613-1A42-44EF-AF32-7D764C9865F4}"/>
              </a:ext>
            </a:extLst>
          </p:cNvPr>
          <p:cNvSpPr>
            <a:spLocks noGrp="1"/>
          </p:cNvSpPr>
          <p:nvPr>
            <p:ph type="ctrTitle"/>
          </p:nvPr>
        </p:nvSpPr>
        <p:spPr>
          <a:xfrm>
            <a:off x="2024487" y="2613892"/>
            <a:ext cx="8143025" cy="1283882"/>
          </a:xfrm>
        </p:spPr>
        <p:txBody>
          <a:bodyPr anchor="b">
            <a:noAutofit/>
          </a:bodyPr>
          <a:lstStyle>
            <a:lvl1pPr algn="ctr">
              <a:defRPr sz="4000" b="0">
                <a:solidFill>
                  <a:srgbClr val="004494"/>
                </a:solidFill>
              </a:defRPr>
            </a:lvl1pPr>
          </a:lstStyle>
          <a:p>
            <a:r>
              <a:rPr lang="fr-FR" dirty="0"/>
              <a:t>Modifiez le style du titre</a:t>
            </a:r>
            <a:endParaRPr lang="en-US" dirty="0"/>
          </a:p>
        </p:txBody>
      </p:sp>
      <p:sp>
        <p:nvSpPr>
          <p:cNvPr id="27" name="Subtitle 2">
            <a:extLst>
              <a:ext uri="{FF2B5EF4-FFF2-40B4-BE49-F238E27FC236}">
                <a16:creationId xmlns:a16="http://schemas.microsoft.com/office/drawing/2014/main" id="{D2F12090-0304-4101-9050-33D9762C4FAE}"/>
              </a:ext>
            </a:extLst>
          </p:cNvPr>
          <p:cNvSpPr>
            <a:spLocks noGrp="1"/>
          </p:cNvSpPr>
          <p:nvPr>
            <p:ph type="subTitle" idx="1" hasCustomPrompt="1"/>
          </p:nvPr>
        </p:nvSpPr>
        <p:spPr>
          <a:xfrm>
            <a:off x="2024487" y="3897772"/>
            <a:ext cx="8143025" cy="923612"/>
          </a:xfrm>
        </p:spPr>
        <p:txBody>
          <a:bodyPr anchor="t">
            <a:normAutofit/>
          </a:bodyPr>
          <a:lstStyle>
            <a:lvl1pPr marL="0" indent="0" algn="ctr">
              <a:buNone/>
              <a:defRPr sz="2400" b="1">
                <a:solidFill>
                  <a:schemeClr val="tx1">
                    <a:lumMod val="50000"/>
                    <a:lumOff val="50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TITRE</a:t>
            </a:r>
            <a:endParaRPr lang="en-US" dirty="0"/>
          </a:p>
        </p:txBody>
      </p:sp>
      <p:sp>
        <p:nvSpPr>
          <p:cNvPr id="50" name="Triangle rectangle 49">
            <a:extLst>
              <a:ext uri="{FF2B5EF4-FFF2-40B4-BE49-F238E27FC236}">
                <a16:creationId xmlns:a16="http://schemas.microsoft.com/office/drawing/2014/main" id="{F8421E75-C03A-4490-84C5-022335C91B70}"/>
              </a:ext>
            </a:extLst>
          </p:cNvPr>
          <p:cNvSpPr/>
          <p:nvPr userDrawn="1"/>
        </p:nvSpPr>
        <p:spPr>
          <a:xfrm rot="10800000" flipH="1" flipV="1">
            <a:off x="2484" y="1419224"/>
            <a:ext cx="871188" cy="5458691"/>
          </a:xfrm>
          <a:prstGeom prst="rtTriangle">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Triangle rectangle 50">
            <a:extLst>
              <a:ext uri="{FF2B5EF4-FFF2-40B4-BE49-F238E27FC236}">
                <a16:creationId xmlns:a16="http://schemas.microsoft.com/office/drawing/2014/main" id="{A0D1A316-C248-471A-B884-9176B904AB82}"/>
              </a:ext>
            </a:extLst>
          </p:cNvPr>
          <p:cNvSpPr/>
          <p:nvPr userDrawn="1"/>
        </p:nvSpPr>
        <p:spPr>
          <a:xfrm rot="10800000">
            <a:off x="11227491" y="-2"/>
            <a:ext cx="964509" cy="5458691"/>
          </a:xfrm>
          <a:prstGeom prst="rtTriangle">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Image 12">
            <a:extLst>
              <a:ext uri="{FF2B5EF4-FFF2-40B4-BE49-F238E27FC236}">
                <a16:creationId xmlns:a16="http://schemas.microsoft.com/office/drawing/2014/main" id="{5129294D-D646-454E-9ACF-99B891E9097C}"/>
              </a:ext>
            </a:extLst>
          </p:cNvPr>
          <p:cNvPicPr>
            <a:picLocks noChangeAspect="1"/>
          </p:cNvPicPr>
          <p:nvPr userDrawn="1"/>
        </p:nvPicPr>
        <p:blipFill>
          <a:blip r:embed="rId2"/>
          <a:stretch>
            <a:fillRect/>
          </a:stretch>
        </p:blipFill>
        <p:spPr>
          <a:xfrm>
            <a:off x="10737188" y="6290569"/>
            <a:ext cx="772142" cy="534379"/>
          </a:xfrm>
          <a:prstGeom prst="rect">
            <a:avLst/>
          </a:prstGeom>
        </p:spPr>
      </p:pic>
      <p:sp>
        <p:nvSpPr>
          <p:cNvPr id="14" name="Date Placeholder 3">
            <a:extLst>
              <a:ext uri="{FF2B5EF4-FFF2-40B4-BE49-F238E27FC236}">
                <a16:creationId xmlns:a16="http://schemas.microsoft.com/office/drawing/2014/main" id="{FE9C0DF1-1318-4D97-BD83-899E047FF0D8}"/>
              </a:ext>
            </a:extLst>
          </p:cNvPr>
          <p:cNvSpPr>
            <a:spLocks noGrp="1"/>
          </p:cNvSpPr>
          <p:nvPr>
            <p:ph type="dt" sz="half" idx="2"/>
          </p:nvPr>
        </p:nvSpPr>
        <p:spPr>
          <a:xfrm>
            <a:off x="6414650" y="6410328"/>
            <a:ext cx="2381291" cy="365125"/>
          </a:xfrm>
          <a:prstGeom prst="rect">
            <a:avLst/>
          </a:prstGeom>
        </p:spPr>
        <p:txBody>
          <a:bodyPr vert="horz" lIns="91440" tIns="45720" rIns="91440" bIns="45720" rtlCol="0" anchor="ctr"/>
          <a:lstStyle>
            <a:lvl1pPr algn="r">
              <a:defRPr sz="900">
                <a:solidFill>
                  <a:schemeClr val="tx1">
                    <a:tint val="75000"/>
                  </a:schemeClr>
                </a:solidFill>
              </a:defRPr>
            </a:lvl1pPr>
          </a:lstStyle>
          <a:p>
            <a:r>
              <a:rPr lang="fr-FR" dirty="0"/>
              <a:t>Webinaire – 15/06/2020 – 17h00/18h30</a:t>
            </a:r>
            <a:endParaRPr lang="en-US" dirty="0"/>
          </a:p>
        </p:txBody>
      </p:sp>
      <p:sp>
        <p:nvSpPr>
          <p:cNvPr id="15" name="Footer Placeholder 4">
            <a:extLst>
              <a:ext uri="{FF2B5EF4-FFF2-40B4-BE49-F238E27FC236}">
                <a16:creationId xmlns:a16="http://schemas.microsoft.com/office/drawing/2014/main" id="{D28B8224-4145-4687-B6AA-0A88434E1F07}"/>
              </a:ext>
            </a:extLst>
          </p:cNvPr>
          <p:cNvSpPr>
            <a:spLocks noGrp="1"/>
          </p:cNvSpPr>
          <p:nvPr>
            <p:ph type="ftr" sz="quarter" idx="3"/>
          </p:nvPr>
        </p:nvSpPr>
        <p:spPr>
          <a:xfrm>
            <a:off x="1065253" y="6410328"/>
            <a:ext cx="4892197" cy="365125"/>
          </a:xfrm>
          <a:prstGeom prst="rect">
            <a:avLst/>
          </a:prstGeom>
        </p:spPr>
        <p:txBody>
          <a:bodyPr vert="horz" lIns="91440" tIns="45720" rIns="91440" bIns="45720" rtlCol="0" anchor="ctr"/>
          <a:lstStyle>
            <a:lvl1pPr algn="l">
              <a:defRPr lang="fr-FR" sz="1600" i="1" smtClean="0">
                <a:effectLst/>
              </a:defRPr>
            </a:lvl1pPr>
          </a:lstStyle>
          <a:p>
            <a:r>
              <a:rPr lang="fr-FR" b="1" dirty="0"/>
              <a:t>Périnatalité et Covid-19</a:t>
            </a:r>
          </a:p>
        </p:txBody>
      </p:sp>
      <p:sp>
        <p:nvSpPr>
          <p:cNvPr id="19" name="Slide Number Placeholder 5">
            <a:extLst>
              <a:ext uri="{FF2B5EF4-FFF2-40B4-BE49-F238E27FC236}">
                <a16:creationId xmlns:a16="http://schemas.microsoft.com/office/drawing/2014/main" id="{FD69C06C-CB3D-4100-AB4E-374D0EA9F4C5}"/>
              </a:ext>
            </a:extLst>
          </p:cNvPr>
          <p:cNvSpPr>
            <a:spLocks noGrp="1"/>
          </p:cNvSpPr>
          <p:nvPr>
            <p:ph type="sldNum" sz="quarter" idx="4"/>
          </p:nvPr>
        </p:nvSpPr>
        <p:spPr>
          <a:xfrm>
            <a:off x="9269531" y="6410328"/>
            <a:ext cx="683339" cy="365125"/>
          </a:xfrm>
          <a:prstGeom prst="rect">
            <a:avLst/>
          </a:prstGeom>
        </p:spPr>
        <p:txBody>
          <a:bodyPr vert="horz" lIns="91440" tIns="45720" rIns="91440" bIns="45720" rtlCol="0" anchor="ctr"/>
          <a:lstStyle>
            <a:lvl1pPr algn="r">
              <a:defRPr sz="900" b="1">
                <a:solidFill>
                  <a:srgbClr val="004494"/>
                </a:solidFill>
              </a:defRPr>
            </a:lvl1pPr>
          </a:lstStyle>
          <a:p>
            <a:fld id="{D57F1E4F-1CFF-5643-939E-217C01CDF565}" type="slidenum">
              <a:rPr lang="en-US" smtClean="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Modifiez le style du titre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17" name="Triangle rectangle 16">
            <a:extLst>
              <a:ext uri="{FF2B5EF4-FFF2-40B4-BE49-F238E27FC236}">
                <a16:creationId xmlns:a16="http://schemas.microsoft.com/office/drawing/2014/main" id="{A2EA5685-06B6-4C0F-BCE1-F7BC48D35D99}"/>
              </a:ext>
            </a:extLst>
          </p:cNvPr>
          <p:cNvSpPr/>
          <p:nvPr userDrawn="1"/>
        </p:nvSpPr>
        <p:spPr>
          <a:xfrm rot="10800000" flipH="1" flipV="1">
            <a:off x="2484" y="1419224"/>
            <a:ext cx="871188" cy="5458691"/>
          </a:xfrm>
          <a:prstGeom prst="rtTriangle">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Triangle rectangle 17">
            <a:extLst>
              <a:ext uri="{FF2B5EF4-FFF2-40B4-BE49-F238E27FC236}">
                <a16:creationId xmlns:a16="http://schemas.microsoft.com/office/drawing/2014/main" id="{E0C14684-3D72-4E3B-B265-097A6F938BB2}"/>
              </a:ext>
            </a:extLst>
          </p:cNvPr>
          <p:cNvSpPr/>
          <p:nvPr userDrawn="1"/>
        </p:nvSpPr>
        <p:spPr>
          <a:xfrm rot="10800000">
            <a:off x="11227491" y="-2"/>
            <a:ext cx="964509" cy="5458691"/>
          </a:xfrm>
          <a:prstGeom prst="rtTriangle">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Date Placeholder 3">
            <a:extLst>
              <a:ext uri="{FF2B5EF4-FFF2-40B4-BE49-F238E27FC236}">
                <a16:creationId xmlns:a16="http://schemas.microsoft.com/office/drawing/2014/main" id="{56753D72-F0FB-413D-827A-ED727F66D7D5}"/>
              </a:ext>
            </a:extLst>
          </p:cNvPr>
          <p:cNvSpPr>
            <a:spLocks noGrp="1"/>
          </p:cNvSpPr>
          <p:nvPr>
            <p:ph type="dt" sz="half" idx="2"/>
          </p:nvPr>
        </p:nvSpPr>
        <p:spPr>
          <a:xfrm>
            <a:off x="6414650" y="6410328"/>
            <a:ext cx="2381291" cy="365125"/>
          </a:xfrm>
          <a:prstGeom prst="rect">
            <a:avLst/>
          </a:prstGeom>
        </p:spPr>
        <p:txBody>
          <a:bodyPr vert="horz" lIns="91440" tIns="45720" rIns="91440" bIns="45720" rtlCol="0" anchor="ctr"/>
          <a:lstStyle>
            <a:lvl1pPr algn="r">
              <a:defRPr sz="900">
                <a:solidFill>
                  <a:schemeClr val="tx1">
                    <a:tint val="75000"/>
                  </a:schemeClr>
                </a:solidFill>
              </a:defRPr>
            </a:lvl1pPr>
          </a:lstStyle>
          <a:p>
            <a:r>
              <a:rPr lang="fr-FR" dirty="0"/>
              <a:t>Webinaire – 15/06/2020 – 17h00/18h30</a:t>
            </a:r>
            <a:endParaRPr lang="en-US" dirty="0"/>
          </a:p>
        </p:txBody>
      </p:sp>
      <p:sp>
        <p:nvSpPr>
          <p:cNvPr id="14" name="Footer Placeholder 4">
            <a:extLst>
              <a:ext uri="{FF2B5EF4-FFF2-40B4-BE49-F238E27FC236}">
                <a16:creationId xmlns:a16="http://schemas.microsoft.com/office/drawing/2014/main" id="{0ED211FC-B206-4810-B80E-89C831569814}"/>
              </a:ext>
            </a:extLst>
          </p:cNvPr>
          <p:cNvSpPr>
            <a:spLocks noGrp="1"/>
          </p:cNvSpPr>
          <p:nvPr>
            <p:ph type="ftr" sz="quarter" idx="3"/>
          </p:nvPr>
        </p:nvSpPr>
        <p:spPr>
          <a:xfrm>
            <a:off x="1065253" y="6410328"/>
            <a:ext cx="4892197" cy="365125"/>
          </a:xfrm>
          <a:prstGeom prst="rect">
            <a:avLst/>
          </a:prstGeom>
        </p:spPr>
        <p:txBody>
          <a:bodyPr vert="horz" lIns="91440" tIns="45720" rIns="91440" bIns="45720" rtlCol="0" anchor="ctr"/>
          <a:lstStyle>
            <a:lvl1pPr algn="l">
              <a:defRPr lang="fr-FR" sz="1600" i="1" smtClean="0">
                <a:effectLst/>
              </a:defRPr>
            </a:lvl1pPr>
          </a:lstStyle>
          <a:p>
            <a:r>
              <a:rPr lang="fr-FR" b="1" dirty="0"/>
              <a:t>Périnatalité et Covid-19</a:t>
            </a:r>
          </a:p>
        </p:txBody>
      </p:sp>
      <p:sp>
        <p:nvSpPr>
          <p:cNvPr id="15" name="Slide Number Placeholder 5">
            <a:extLst>
              <a:ext uri="{FF2B5EF4-FFF2-40B4-BE49-F238E27FC236}">
                <a16:creationId xmlns:a16="http://schemas.microsoft.com/office/drawing/2014/main" id="{7797D929-1FFD-4CE6-BD6E-5D470ADF21C3}"/>
              </a:ext>
            </a:extLst>
          </p:cNvPr>
          <p:cNvSpPr>
            <a:spLocks noGrp="1"/>
          </p:cNvSpPr>
          <p:nvPr>
            <p:ph type="sldNum" sz="quarter" idx="4"/>
          </p:nvPr>
        </p:nvSpPr>
        <p:spPr>
          <a:xfrm>
            <a:off x="9269531" y="6410328"/>
            <a:ext cx="683339" cy="365125"/>
          </a:xfrm>
          <a:prstGeom prst="rect">
            <a:avLst/>
          </a:prstGeom>
        </p:spPr>
        <p:txBody>
          <a:bodyPr vert="horz" lIns="91440" tIns="45720" rIns="91440" bIns="45720" rtlCol="0" anchor="ctr"/>
          <a:lstStyle>
            <a:lvl1pPr algn="r">
              <a:defRPr sz="900" b="1">
                <a:solidFill>
                  <a:srgbClr val="004494"/>
                </a:solidFill>
              </a:defRPr>
            </a:lvl1pPr>
          </a:lstStyle>
          <a:p>
            <a:fld id="{D57F1E4F-1CFF-5643-939E-217C01CDF565}" type="slidenum">
              <a:rPr lang="en-US" smtClean="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1" cap="none"/>
            </a:lvl1pPr>
          </a:lstStyle>
          <a:p>
            <a:r>
              <a:rPr lang="fr-FR" dirty="0"/>
              <a:t>Modifiez le style du titre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b="1">
                <a:solidFill>
                  <a:schemeClr val="tx1">
                    <a:lumMod val="50000"/>
                    <a:lumOff val="50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dirty="0"/>
              <a:t>Cliquez pour modifier les styles du texte du masque</a:t>
            </a:r>
          </a:p>
        </p:txBody>
      </p:sp>
      <p:sp>
        <p:nvSpPr>
          <p:cNvPr id="23" name="Triangle rectangle 22">
            <a:extLst>
              <a:ext uri="{FF2B5EF4-FFF2-40B4-BE49-F238E27FC236}">
                <a16:creationId xmlns:a16="http://schemas.microsoft.com/office/drawing/2014/main" id="{CBAE7FC9-F0DC-4689-9DCA-4F60D5C56C74}"/>
              </a:ext>
            </a:extLst>
          </p:cNvPr>
          <p:cNvSpPr/>
          <p:nvPr userDrawn="1"/>
        </p:nvSpPr>
        <p:spPr>
          <a:xfrm rot="10800000" flipH="1" flipV="1">
            <a:off x="2484" y="1419224"/>
            <a:ext cx="871188" cy="5458691"/>
          </a:xfrm>
          <a:prstGeom prst="rtTriangle">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Triangle rectangle 23">
            <a:extLst>
              <a:ext uri="{FF2B5EF4-FFF2-40B4-BE49-F238E27FC236}">
                <a16:creationId xmlns:a16="http://schemas.microsoft.com/office/drawing/2014/main" id="{55C3F1E3-EA21-49CF-B92A-EE059376FE90}"/>
              </a:ext>
            </a:extLst>
          </p:cNvPr>
          <p:cNvSpPr/>
          <p:nvPr userDrawn="1"/>
        </p:nvSpPr>
        <p:spPr>
          <a:xfrm rot="10800000">
            <a:off x="11227491" y="-2"/>
            <a:ext cx="964509" cy="5458691"/>
          </a:xfrm>
          <a:prstGeom prst="rtTriangle">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Date Placeholder 3">
            <a:extLst>
              <a:ext uri="{FF2B5EF4-FFF2-40B4-BE49-F238E27FC236}">
                <a16:creationId xmlns:a16="http://schemas.microsoft.com/office/drawing/2014/main" id="{DAA66E79-46F8-483B-AACE-B18B73D61007}"/>
              </a:ext>
            </a:extLst>
          </p:cNvPr>
          <p:cNvSpPr>
            <a:spLocks noGrp="1"/>
          </p:cNvSpPr>
          <p:nvPr>
            <p:ph type="dt" sz="half" idx="2"/>
          </p:nvPr>
        </p:nvSpPr>
        <p:spPr>
          <a:xfrm>
            <a:off x="6414650" y="6410328"/>
            <a:ext cx="2381291" cy="365125"/>
          </a:xfrm>
          <a:prstGeom prst="rect">
            <a:avLst/>
          </a:prstGeom>
        </p:spPr>
        <p:txBody>
          <a:bodyPr vert="horz" lIns="91440" tIns="45720" rIns="91440" bIns="45720" rtlCol="0" anchor="ctr"/>
          <a:lstStyle>
            <a:lvl1pPr algn="r">
              <a:defRPr sz="900">
                <a:solidFill>
                  <a:schemeClr val="tx1">
                    <a:tint val="75000"/>
                  </a:schemeClr>
                </a:solidFill>
              </a:defRPr>
            </a:lvl1pPr>
          </a:lstStyle>
          <a:p>
            <a:r>
              <a:rPr lang="fr-FR" dirty="0"/>
              <a:t>Webinaire – 15/06/2020 – 17h00/18h30</a:t>
            </a:r>
            <a:endParaRPr lang="en-US" dirty="0"/>
          </a:p>
        </p:txBody>
      </p:sp>
      <p:sp>
        <p:nvSpPr>
          <p:cNvPr id="13" name="Footer Placeholder 4">
            <a:extLst>
              <a:ext uri="{FF2B5EF4-FFF2-40B4-BE49-F238E27FC236}">
                <a16:creationId xmlns:a16="http://schemas.microsoft.com/office/drawing/2014/main" id="{6F034E9F-9138-4792-A366-3D63CF63B6C7}"/>
              </a:ext>
            </a:extLst>
          </p:cNvPr>
          <p:cNvSpPr>
            <a:spLocks noGrp="1"/>
          </p:cNvSpPr>
          <p:nvPr>
            <p:ph type="ftr" sz="quarter" idx="3"/>
          </p:nvPr>
        </p:nvSpPr>
        <p:spPr>
          <a:xfrm>
            <a:off x="1065253" y="6410328"/>
            <a:ext cx="4892197" cy="365125"/>
          </a:xfrm>
          <a:prstGeom prst="rect">
            <a:avLst/>
          </a:prstGeom>
        </p:spPr>
        <p:txBody>
          <a:bodyPr vert="horz" lIns="91440" tIns="45720" rIns="91440" bIns="45720" rtlCol="0" anchor="ctr"/>
          <a:lstStyle>
            <a:lvl1pPr algn="l">
              <a:defRPr lang="fr-FR" sz="1600" i="1" smtClean="0">
                <a:effectLst/>
              </a:defRPr>
            </a:lvl1pPr>
          </a:lstStyle>
          <a:p>
            <a:r>
              <a:rPr lang="fr-FR" b="1" dirty="0"/>
              <a:t>Périnatalité et Covid-19</a:t>
            </a:r>
          </a:p>
        </p:txBody>
      </p:sp>
      <p:sp>
        <p:nvSpPr>
          <p:cNvPr id="15" name="Slide Number Placeholder 5">
            <a:extLst>
              <a:ext uri="{FF2B5EF4-FFF2-40B4-BE49-F238E27FC236}">
                <a16:creationId xmlns:a16="http://schemas.microsoft.com/office/drawing/2014/main" id="{70F10983-81A1-470D-8CF0-496D15A616B5}"/>
              </a:ext>
            </a:extLst>
          </p:cNvPr>
          <p:cNvSpPr>
            <a:spLocks noGrp="1"/>
          </p:cNvSpPr>
          <p:nvPr>
            <p:ph type="sldNum" sz="quarter" idx="4"/>
          </p:nvPr>
        </p:nvSpPr>
        <p:spPr>
          <a:xfrm>
            <a:off x="9269531" y="6410328"/>
            <a:ext cx="683339" cy="365125"/>
          </a:xfrm>
          <a:prstGeom prst="rect">
            <a:avLst/>
          </a:prstGeom>
        </p:spPr>
        <p:txBody>
          <a:bodyPr vert="horz" lIns="91440" tIns="45720" rIns="91440" bIns="45720" rtlCol="0" anchor="ctr"/>
          <a:lstStyle>
            <a:lvl1pPr algn="r">
              <a:defRPr sz="900" b="1">
                <a:solidFill>
                  <a:srgbClr val="004494"/>
                </a:solidFill>
              </a:defRPr>
            </a:lvl1pPr>
          </a:lstStyle>
          <a:p>
            <a:fld id="{D57F1E4F-1CFF-5643-939E-217C01CDF565}" type="slidenum">
              <a:rPr lang="en-US" smtClean="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Modifiez le style du titre</a:t>
            </a:r>
            <a:endParaRPr lang="en-US" dirty="0"/>
          </a:p>
        </p:txBody>
      </p:sp>
      <p:sp>
        <p:nvSpPr>
          <p:cNvPr id="3" name="Content Placeholder 2"/>
          <p:cNvSpPr>
            <a:spLocks noGrp="1"/>
          </p:cNvSpPr>
          <p:nvPr>
            <p:ph sz="half" idx="1"/>
          </p:nvPr>
        </p:nvSpPr>
        <p:spPr>
          <a:xfrm>
            <a:off x="677334" y="2160589"/>
            <a:ext cx="4184035" cy="3880772"/>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Content Placeholder 3"/>
          <p:cNvSpPr>
            <a:spLocks noGrp="1"/>
          </p:cNvSpPr>
          <p:nvPr>
            <p:ph sz="half" idx="2"/>
          </p:nvPr>
        </p:nvSpPr>
        <p:spPr>
          <a:xfrm>
            <a:off x="5089970" y="2160589"/>
            <a:ext cx="4184034" cy="3880773"/>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15" name="Triangle rectangle 14">
            <a:extLst>
              <a:ext uri="{FF2B5EF4-FFF2-40B4-BE49-F238E27FC236}">
                <a16:creationId xmlns:a16="http://schemas.microsoft.com/office/drawing/2014/main" id="{E094352F-D0EC-4FF0-ACA3-C607AC00D5A2}"/>
              </a:ext>
            </a:extLst>
          </p:cNvPr>
          <p:cNvSpPr/>
          <p:nvPr userDrawn="1"/>
        </p:nvSpPr>
        <p:spPr>
          <a:xfrm rot="10800000" flipH="1" flipV="1">
            <a:off x="2484" y="1419224"/>
            <a:ext cx="871188" cy="5458691"/>
          </a:xfrm>
          <a:prstGeom prst="rtTriangle">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Triangle rectangle 15">
            <a:extLst>
              <a:ext uri="{FF2B5EF4-FFF2-40B4-BE49-F238E27FC236}">
                <a16:creationId xmlns:a16="http://schemas.microsoft.com/office/drawing/2014/main" id="{18B8481E-E99F-4244-A220-CDBB463D8EC7}"/>
              </a:ext>
            </a:extLst>
          </p:cNvPr>
          <p:cNvSpPr/>
          <p:nvPr userDrawn="1"/>
        </p:nvSpPr>
        <p:spPr>
          <a:xfrm rot="10800000">
            <a:off x="11227491" y="-2"/>
            <a:ext cx="964509" cy="5458691"/>
          </a:xfrm>
          <a:prstGeom prst="rtTriangle">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Date Placeholder 3">
            <a:extLst>
              <a:ext uri="{FF2B5EF4-FFF2-40B4-BE49-F238E27FC236}">
                <a16:creationId xmlns:a16="http://schemas.microsoft.com/office/drawing/2014/main" id="{5A1B058A-B284-49FF-9278-237D78C289C2}"/>
              </a:ext>
            </a:extLst>
          </p:cNvPr>
          <p:cNvSpPr>
            <a:spLocks noGrp="1"/>
          </p:cNvSpPr>
          <p:nvPr>
            <p:ph type="dt" sz="half" idx="10"/>
          </p:nvPr>
        </p:nvSpPr>
        <p:spPr>
          <a:xfrm>
            <a:off x="6414650" y="6410328"/>
            <a:ext cx="2381291" cy="365125"/>
          </a:xfrm>
          <a:prstGeom prst="rect">
            <a:avLst/>
          </a:prstGeom>
        </p:spPr>
        <p:txBody>
          <a:bodyPr vert="horz" lIns="91440" tIns="45720" rIns="91440" bIns="45720" rtlCol="0" anchor="ctr"/>
          <a:lstStyle>
            <a:lvl1pPr algn="r">
              <a:defRPr sz="900">
                <a:solidFill>
                  <a:schemeClr val="tx1">
                    <a:tint val="75000"/>
                  </a:schemeClr>
                </a:solidFill>
              </a:defRPr>
            </a:lvl1pPr>
          </a:lstStyle>
          <a:p>
            <a:r>
              <a:rPr lang="fr-FR" dirty="0"/>
              <a:t>Webinaire – 15/06/2020 – 17h00/18h30</a:t>
            </a:r>
            <a:endParaRPr lang="en-US" dirty="0"/>
          </a:p>
        </p:txBody>
      </p:sp>
      <p:sp>
        <p:nvSpPr>
          <p:cNvPr id="13" name="Footer Placeholder 4">
            <a:extLst>
              <a:ext uri="{FF2B5EF4-FFF2-40B4-BE49-F238E27FC236}">
                <a16:creationId xmlns:a16="http://schemas.microsoft.com/office/drawing/2014/main" id="{AF1BA37B-FB23-4177-8CEC-CFBBF7CA422B}"/>
              </a:ext>
            </a:extLst>
          </p:cNvPr>
          <p:cNvSpPr>
            <a:spLocks noGrp="1"/>
          </p:cNvSpPr>
          <p:nvPr>
            <p:ph type="ftr" sz="quarter" idx="3"/>
          </p:nvPr>
        </p:nvSpPr>
        <p:spPr>
          <a:xfrm>
            <a:off x="1065253" y="6410328"/>
            <a:ext cx="4892197" cy="365125"/>
          </a:xfrm>
          <a:prstGeom prst="rect">
            <a:avLst/>
          </a:prstGeom>
        </p:spPr>
        <p:txBody>
          <a:bodyPr vert="horz" lIns="91440" tIns="45720" rIns="91440" bIns="45720" rtlCol="0" anchor="ctr"/>
          <a:lstStyle>
            <a:lvl1pPr algn="l">
              <a:defRPr lang="fr-FR" sz="1600" i="1" smtClean="0">
                <a:effectLst/>
              </a:defRPr>
            </a:lvl1pPr>
          </a:lstStyle>
          <a:p>
            <a:r>
              <a:rPr lang="fr-FR" b="1" dirty="0"/>
              <a:t>Périnatalité et Covid-19</a:t>
            </a:r>
          </a:p>
        </p:txBody>
      </p:sp>
      <p:sp>
        <p:nvSpPr>
          <p:cNvPr id="17" name="Slide Number Placeholder 5">
            <a:extLst>
              <a:ext uri="{FF2B5EF4-FFF2-40B4-BE49-F238E27FC236}">
                <a16:creationId xmlns:a16="http://schemas.microsoft.com/office/drawing/2014/main" id="{DC434291-C6CD-42F7-A798-EFBA117CADAE}"/>
              </a:ext>
            </a:extLst>
          </p:cNvPr>
          <p:cNvSpPr>
            <a:spLocks noGrp="1"/>
          </p:cNvSpPr>
          <p:nvPr>
            <p:ph type="sldNum" sz="quarter" idx="4"/>
          </p:nvPr>
        </p:nvSpPr>
        <p:spPr>
          <a:xfrm>
            <a:off x="9269531" y="6410328"/>
            <a:ext cx="683339" cy="365125"/>
          </a:xfrm>
          <a:prstGeom prst="rect">
            <a:avLst/>
          </a:prstGeom>
        </p:spPr>
        <p:txBody>
          <a:bodyPr vert="horz" lIns="91440" tIns="45720" rIns="91440" bIns="45720" rtlCol="0" anchor="ctr"/>
          <a:lstStyle>
            <a:lvl1pPr algn="r">
              <a:defRPr sz="900" b="1">
                <a:solidFill>
                  <a:srgbClr val="004494"/>
                </a:solidFill>
              </a:defRPr>
            </a:lvl1pPr>
          </a:lstStyle>
          <a:p>
            <a:fld id="{D57F1E4F-1CFF-5643-939E-217C01CDF565}" type="slidenum">
              <a:rPr lang="en-US" smtClean="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fr-FR" dirty="0"/>
              <a:t>Modifiez le style du titre</a:t>
            </a:r>
            <a:endParaRPr lang="en-US" dirty="0"/>
          </a:p>
        </p:txBody>
      </p:sp>
      <p:sp>
        <p:nvSpPr>
          <p:cNvPr id="25" name="Triangle rectangle 24">
            <a:extLst>
              <a:ext uri="{FF2B5EF4-FFF2-40B4-BE49-F238E27FC236}">
                <a16:creationId xmlns:a16="http://schemas.microsoft.com/office/drawing/2014/main" id="{43FDA7E1-6421-4390-9F28-730397FC7297}"/>
              </a:ext>
            </a:extLst>
          </p:cNvPr>
          <p:cNvSpPr/>
          <p:nvPr userDrawn="1"/>
        </p:nvSpPr>
        <p:spPr>
          <a:xfrm rot="10800000" flipH="1" flipV="1">
            <a:off x="2484" y="1419224"/>
            <a:ext cx="871188" cy="5458691"/>
          </a:xfrm>
          <a:prstGeom prst="rtTriangle">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Triangle rectangle 25">
            <a:extLst>
              <a:ext uri="{FF2B5EF4-FFF2-40B4-BE49-F238E27FC236}">
                <a16:creationId xmlns:a16="http://schemas.microsoft.com/office/drawing/2014/main" id="{C652D044-4D73-49B0-A072-009B65842B7E}"/>
              </a:ext>
            </a:extLst>
          </p:cNvPr>
          <p:cNvSpPr/>
          <p:nvPr userDrawn="1"/>
        </p:nvSpPr>
        <p:spPr>
          <a:xfrm rot="10800000">
            <a:off x="11227491" y="-2"/>
            <a:ext cx="964509" cy="5458691"/>
          </a:xfrm>
          <a:prstGeom prst="rtTriangle">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Date Placeholder 3">
            <a:extLst>
              <a:ext uri="{FF2B5EF4-FFF2-40B4-BE49-F238E27FC236}">
                <a16:creationId xmlns:a16="http://schemas.microsoft.com/office/drawing/2014/main" id="{2789B761-141F-4480-AB91-ADFEFA8F9BEF}"/>
              </a:ext>
            </a:extLst>
          </p:cNvPr>
          <p:cNvSpPr>
            <a:spLocks noGrp="1"/>
          </p:cNvSpPr>
          <p:nvPr>
            <p:ph type="dt" sz="half" idx="2"/>
          </p:nvPr>
        </p:nvSpPr>
        <p:spPr>
          <a:xfrm>
            <a:off x="6414650" y="6410328"/>
            <a:ext cx="2381291" cy="365125"/>
          </a:xfrm>
          <a:prstGeom prst="rect">
            <a:avLst/>
          </a:prstGeom>
        </p:spPr>
        <p:txBody>
          <a:bodyPr vert="horz" lIns="91440" tIns="45720" rIns="91440" bIns="45720" rtlCol="0" anchor="ctr"/>
          <a:lstStyle>
            <a:lvl1pPr algn="r">
              <a:defRPr sz="900">
                <a:solidFill>
                  <a:schemeClr val="tx1">
                    <a:tint val="75000"/>
                  </a:schemeClr>
                </a:solidFill>
              </a:defRPr>
            </a:lvl1pPr>
          </a:lstStyle>
          <a:p>
            <a:r>
              <a:rPr lang="fr-FR" dirty="0"/>
              <a:t>Webinaire – 15/06/2020 – 17h00/18h30</a:t>
            </a:r>
            <a:endParaRPr lang="en-US" dirty="0"/>
          </a:p>
        </p:txBody>
      </p:sp>
      <p:sp>
        <p:nvSpPr>
          <p:cNvPr id="10" name="Footer Placeholder 4">
            <a:extLst>
              <a:ext uri="{FF2B5EF4-FFF2-40B4-BE49-F238E27FC236}">
                <a16:creationId xmlns:a16="http://schemas.microsoft.com/office/drawing/2014/main" id="{2F636620-931D-47A0-926D-F2E926FA06D5}"/>
              </a:ext>
            </a:extLst>
          </p:cNvPr>
          <p:cNvSpPr>
            <a:spLocks noGrp="1"/>
          </p:cNvSpPr>
          <p:nvPr>
            <p:ph type="ftr" sz="quarter" idx="3"/>
          </p:nvPr>
        </p:nvSpPr>
        <p:spPr>
          <a:xfrm>
            <a:off x="1065253" y="6410328"/>
            <a:ext cx="4892197" cy="365125"/>
          </a:xfrm>
          <a:prstGeom prst="rect">
            <a:avLst/>
          </a:prstGeom>
        </p:spPr>
        <p:txBody>
          <a:bodyPr vert="horz" lIns="91440" tIns="45720" rIns="91440" bIns="45720" rtlCol="0" anchor="ctr"/>
          <a:lstStyle>
            <a:lvl1pPr algn="l">
              <a:defRPr lang="fr-FR" sz="1600" i="1" smtClean="0">
                <a:effectLst/>
              </a:defRPr>
            </a:lvl1pPr>
          </a:lstStyle>
          <a:p>
            <a:r>
              <a:rPr lang="fr-FR" b="1" dirty="0"/>
              <a:t>Périnatalité et Covid-19</a:t>
            </a:r>
          </a:p>
        </p:txBody>
      </p:sp>
      <p:sp>
        <p:nvSpPr>
          <p:cNvPr id="12" name="Slide Number Placeholder 5">
            <a:extLst>
              <a:ext uri="{FF2B5EF4-FFF2-40B4-BE49-F238E27FC236}">
                <a16:creationId xmlns:a16="http://schemas.microsoft.com/office/drawing/2014/main" id="{DAE32AC1-0BA0-4D1F-8262-B04784F31CB1}"/>
              </a:ext>
            </a:extLst>
          </p:cNvPr>
          <p:cNvSpPr>
            <a:spLocks noGrp="1"/>
          </p:cNvSpPr>
          <p:nvPr>
            <p:ph type="sldNum" sz="quarter" idx="4"/>
          </p:nvPr>
        </p:nvSpPr>
        <p:spPr>
          <a:xfrm>
            <a:off x="9269531" y="6410328"/>
            <a:ext cx="683339" cy="365125"/>
          </a:xfrm>
          <a:prstGeom prst="rect">
            <a:avLst/>
          </a:prstGeom>
        </p:spPr>
        <p:txBody>
          <a:bodyPr vert="horz" lIns="91440" tIns="45720" rIns="91440" bIns="45720" rtlCol="0" anchor="ctr"/>
          <a:lstStyle>
            <a:lvl1pPr algn="r">
              <a:defRPr sz="900" b="1">
                <a:solidFill>
                  <a:srgbClr val="004494"/>
                </a:solidFill>
              </a:defRPr>
            </a:lvl1pPr>
          </a:lstStyle>
          <a:p>
            <a:fld id="{D57F1E4F-1CFF-5643-939E-217C01CDF565}" type="slidenum">
              <a:rPr lang="en-US" smtClean="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0" name="Triangle rectangle 19">
            <a:extLst>
              <a:ext uri="{FF2B5EF4-FFF2-40B4-BE49-F238E27FC236}">
                <a16:creationId xmlns:a16="http://schemas.microsoft.com/office/drawing/2014/main" id="{1091DF81-EE49-433A-B148-2DF48AB88272}"/>
              </a:ext>
            </a:extLst>
          </p:cNvPr>
          <p:cNvSpPr/>
          <p:nvPr userDrawn="1"/>
        </p:nvSpPr>
        <p:spPr>
          <a:xfrm rot="10800000" flipH="1" flipV="1">
            <a:off x="2484" y="1419224"/>
            <a:ext cx="871188" cy="5458691"/>
          </a:xfrm>
          <a:prstGeom prst="rtTriangle">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Triangle rectangle 20">
            <a:extLst>
              <a:ext uri="{FF2B5EF4-FFF2-40B4-BE49-F238E27FC236}">
                <a16:creationId xmlns:a16="http://schemas.microsoft.com/office/drawing/2014/main" id="{6B6AF4AE-F394-43BF-A09F-EDC9010E72E1}"/>
              </a:ext>
            </a:extLst>
          </p:cNvPr>
          <p:cNvSpPr/>
          <p:nvPr userDrawn="1"/>
        </p:nvSpPr>
        <p:spPr>
          <a:xfrm rot="10800000">
            <a:off x="11227491" y="-2"/>
            <a:ext cx="964509" cy="5458691"/>
          </a:xfrm>
          <a:prstGeom prst="rtTriangle">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Date Placeholder 3">
            <a:extLst>
              <a:ext uri="{FF2B5EF4-FFF2-40B4-BE49-F238E27FC236}">
                <a16:creationId xmlns:a16="http://schemas.microsoft.com/office/drawing/2014/main" id="{2D9362EB-EEE7-4387-868D-64070DD18292}"/>
              </a:ext>
            </a:extLst>
          </p:cNvPr>
          <p:cNvSpPr>
            <a:spLocks noGrp="1"/>
          </p:cNvSpPr>
          <p:nvPr>
            <p:ph type="dt" sz="half" idx="2"/>
          </p:nvPr>
        </p:nvSpPr>
        <p:spPr>
          <a:xfrm>
            <a:off x="6414650" y="6410328"/>
            <a:ext cx="2381291" cy="365125"/>
          </a:xfrm>
          <a:prstGeom prst="rect">
            <a:avLst/>
          </a:prstGeom>
        </p:spPr>
        <p:txBody>
          <a:bodyPr vert="horz" lIns="91440" tIns="45720" rIns="91440" bIns="45720" rtlCol="0" anchor="ctr"/>
          <a:lstStyle>
            <a:lvl1pPr algn="r">
              <a:defRPr sz="900">
                <a:solidFill>
                  <a:schemeClr val="tx1">
                    <a:tint val="75000"/>
                  </a:schemeClr>
                </a:solidFill>
              </a:defRPr>
            </a:lvl1pPr>
          </a:lstStyle>
          <a:p>
            <a:r>
              <a:rPr lang="fr-FR" dirty="0"/>
              <a:t>Webinaire – 15/06/2020 – 17h00/18h30</a:t>
            </a:r>
            <a:endParaRPr lang="en-US" dirty="0"/>
          </a:p>
        </p:txBody>
      </p:sp>
      <p:sp>
        <p:nvSpPr>
          <p:cNvPr id="14" name="Footer Placeholder 4">
            <a:extLst>
              <a:ext uri="{FF2B5EF4-FFF2-40B4-BE49-F238E27FC236}">
                <a16:creationId xmlns:a16="http://schemas.microsoft.com/office/drawing/2014/main" id="{4A3DC1D9-51C3-4DC6-B15B-E18EB6D3327D}"/>
              </a:ext>
            </a:extLst>
          </p:cNvPr>
          <p:cNvSpPr>
            <a:spLocks noGrp="1"/>
          </p:cNvSpPr>
          <p:nvPr>
            <p:ph type="ftr" sz="quarter" idx="3"/>
          </p:nvPr>
        </p:nvSpPr>
        <p:spPr>
          <a:xfrm>
            <a:off x="1065253" y="6410328"/>
            <a:ext cx="4892197" cy="365125"/>
          </a:xfrm>
          <a:prstGeom prst="rect">
            <a:avLst/>
          </a:prstGeom>
        </p:spPr>
        <p:txBody>
          <a:bodyPr vert="horz" lIns="91440" tIns="45720" rIns="91440" bIns="45720" rtlCol="0" anchor="ctr"/>
          <a:lstStyle>
            <a:lvl1pPr algn="l">
              <a:defRPr lang="fr-FR" sz="1600" i="1" smtClean="0">
                <a:effectLst/>
              </a:defRPr>
            </a:lvl1pPr>
          </a:lstStyle>
          <a:p>
            <a:r>
              <a:rPr lang="fr-FR" b="1" dirty="0"/>
              <a:t>Périnatalité et Covid-19</a:t>
            </a:r>
          </a:p>
        </p:txBody>
      </p:sp>
      <p:sp>
        <p:nvSpPr>
          <p:cNvPr id="15" name="Slide Number Placeholder 5">
            <a:extLst>
              <a:ext uri="{FF2B5EF4-FFF2-40B4-BE49-F238E27FC236}">
                <a16:creationId xmlns:a16="http://schemas.microsoft.com/office/drawing/2014/main" id="{0F12F5B6-122E-4660-9A48-6FEDBC323814}"/>
              </a:ext>
            </a:extLst>
          </p:cNvPr>
          <p:cNvSpPr>
            <a:spLocks noGrp="1"/>
          </p:cNvSpPr>
          <p:nvPr>
            <p:ph type="sldNum" sz="quarter" idx="4"/>
          </p:nvPr>
        </p:nvSpPr>
        <p:spPr>
          <a:xfrm>
            <a:off x="9269531" y="6410328"/>
            <a:ext cx="683339" cy="365125"/>
          </a:xfrm>
          <a:prstGeom prst="rect">
            <a:avLst/>
          </a:prstGeom>
        </p:spPr>
        <p:txBody>
          <a:bodyPr vert="horz" lIns="91440" tIns="45720" rIns="91440" bIns="45720" rtlCol="0" anchor="ctr"/>
          <a:lstStyle>
            <a:lvl1pPr algn="r">
              <a:defRPr sz="900" b="1">
                <a:solidFill>
                  <a:srgbClr val="004494"/>
                </a:solidFill>
              </a:defRPr>
            </a:lvl1pPr>
          </a:lstStyle>
          <a:p>
            <a:fld id="{D57F1E4F-1CFF-5643-939E-217C01CDF565}" type="slidenum">
              <a:rPr lang="en-US" smtClean="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fr-FR" dirty="0"/>
              <a:t>Modifiez le style du titre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atin typeface="Arial" panose="020B0604020202020204" pitchFamily="34" charset="0"/>
                <a:cs typeface="Arial" panose="020B0604020202020204" pitchFamily="34" charset="0"/>
              </a:defRPr>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r-FR" dirty="0"/>
              <a:t>Cliquez pour modifier les styles du texte du masque</a:t>
            </a:r>
          </a:p>
        </p:txBody>
      </p:sp>
      <p:sp>
        <p:nvSpPr>
          <p:cNvPr id="26" name="Triangle rectangle 25">
            <a:extLst>
              <a:ext uri="{FF2B5EF4-FFF2-40B4-BE49-F238E27FC236}">
                <a16:creationId xmlns:a16="http://schemas.microsoft.com/office/drawing/2014/main" id="{855C2331-35AD-4B1E-84FA-6DCF1E277806}"/>
              </a:ext>
            </a:extLst>
          </p:cNvPr>
          <p:cNvSpPr/>
          <p:nvPr userDrawn="1"/>
        </p:nvSpPr>
        <p:spPr>
          <a:xfrm rot="10800000" flipH="1" flipV="1">
            <a:off x="2484" y="1419224"/>
            <a:ext cx="871188" cy="5458691"/>
          </a:xfrm>
          <a:prstGeom prst="rtTriangle">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Triangle rectangle 26">
            <a:extLst>
              <a:ext uri="{FF2B5EF4-FFF2-40B4-BE49-F238E27FC236}">
                <a16:creationId xmlns:a16="http://schemas.microsoft.com/office/drawing/2014/main" id="{EDFD58A6-013B-470B-93D0-4D0E46837069}"/>
              </a:ext>
            </a:extLst>
          </p:cNvPr>
          <p:cNvSpPr/>
          <p:nvPr userDrawn="1"/>
        </p:nvSpPr>
        <p:spPr>
          <a:xfrm rot="10800000">
            <a:off x="11227491" y="-2"/>
            <a:ext cx="964509" cy="5458691"/>
          </a:xfrm>
          <a:prstGeom prst="rtTriangle">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Date Placeholder 3">
            <a:extLst>
              <a:ext uri="{FF2B5EF4-FFF2-40B4-BE49-F238E27FC236}">
                <a16:creationId xmlns:a16="http://schemas.microsoft.com/office/drawing/2014/main" id="{D9DA81AA-205A-4622-9C06-62660F666262}"/>
              </a:ext>
            </a:extLst>
          </p:cNvPr>
          <p:cNvSpPr>
            <a:spLocks noGrp="1"/>
          </p:cNvSpPr>
          <p:nvPr>
            <p:ph type="dt" sz="half" idx="10"/>
          </p:nvPr>
        </p:nvSpPr>
        <p:spPr>
          <a:xfrm>
            <a:off x="6414650" y="6410328"/>
            <a:ext cx="2381291" cy="365125"/>
          </a:xfrm>
          <a:prstGeom prst="rect">
            <a:avLst/>
          </a:prstGeom>
        </p:spPr>
        <p:txBody>
          <a:bodyPr vert="horz" lIns="91440" tIns="45720" rIns="91440" bIns="45720" rtlCol="0" anchor="ctr"/>
          <a:lstStyle>
            <a:lvl1pPr algn="r">
              <a:defRPr sz="900">
                <a:solidFill>
                  <a:schemeClr val="tx1">
                    <a:tint val="75000"/>
                  </a:schemeClr>
                </a:solidFill>
              </a:defRPr>
            </a:lvl1pPr>
          </a:lstStyle>
          <a:p>
            <a:r>
              <a:rPr lang="fr-FR" dirty="0"/>
              <a:t>Webinaire – 15/06/2020 – 17h00/18h30</a:t>
            </a:r>
            <a:endParaRPr lang="en-US" dirty="0"/>
          </a:p>
        </p:txBody>
      </p:sp>
      <p:sp>
        <p:nvSpPr>
          <p:cNvPr id="12" name="Footer Placeholder 4">
            <a:extLst>
              <a:ext uri="{FF2B5EF4-FFF2-40B4-BE49-F238E27FC236}">
                <a16:creationId xmlns:a16="http://schemas.microsoft.com/office/drawing/2014/main" id="{EB7E9782-335E-449D-BDBB-271CC8061EBA}"/>
              </a:ext>
            </a:extLst>
          </p:cNvPr>
          <p:cNvSpPr>
            <a:spLocks noGrp="1"/>
          </p:cNvSpPr>
          <p:nvPr>
            <p:ph type="ftr" sz="quarter" idx="3"/>
          </p:nvPr>
        </p:nvSpPr>
        <p:spPr>
          <a:xfrm>
            <a:off x="1065253" y="6410328"/>
            <a:ext cx="4892197" cy="365125"/>
          </a:xfrm>
          <a:prstGeom prst="rect">
            <a:avLst/>
          </a:prstGeom>
        </p:spPr>
        <p:txBody>
          <a:bodyPr vert="horz" lIns="91440" tIns="45720" rIns="91440" bIns="45720" rtlCol="0" anchor="ctr"/>
          <a:lstStyle>
            <a:lvl1pPr algn="l">
              <a:defRPr lang="fr-FR" sz="1600" i="1" smtClean="0">
                <a:effectLst/>
              </a:defRPr>
            </a:lvl1pPr>
          </a:lstStyle>
          <a:p>
            <a:r>
              <a:rPr lang="fr-FR" b="1" dirty="0"/>
              <a:t>Périnatalité et Covid-19</a:t>
            </a:r>
          </a:p>
        </p:txBody>
      </p:sp>
      <p:sp>
        <p:nvSpPr>
          <p:cNvPr id="14" name="Slide Number Placeholder 5">
            <a:extLst>
              <a:ext uri="{FF2B5EF4-FFF2-40B4-BE49-F238E27FC236}">
                <a16:creationId xmlns:a16="http://schemas.microsoft.com/office/drawing/2014/main" id="{2AF1BE10-0A47-4AE4-B57C-593C2DEA648B}"/>
              </a:ext>
            </a:extLst>
          </p:cNvPr>
          <p:cNvSpPr>
            <a:spLocks noGrp="1"/>
          </p:cNvSpPr>
          <p:nvPr>
            <p:ph type="sldNum" sz="quarter" idx="4"/>
          </p:nvPr>
        </p:nvSpPr>
        <p:spPr>
          <a:xfrm>
            <a:off x="9269531" y="6410328"/>
            <a:ext cx="683339" cy="365125"/>
          </a:xfrm>
          <a:prstGeom prst="rect">
            <a:avLst/>
          </a:prstGeom>
        </p:spPr>
        <p:txBody>
          <a:bodyPr vert="horz" lIns="91440" tIns="45720" rIns="91440" bIns="45720" rtlCol="0" anchor="ctr"/>
          <a:lstStyle>
            <a:lvl1pPr algn="r">
              <a:defRPr sz="900" b="1">
                <a:solidFill>
                  <a:srgbClr val="004494"/>
                </a:solidFill>
              </a:defRPr>
            </a:lvl1pPr>
          </a:lstStyle>
          <a:p>
            <a:fld id="{D57F1E4F-1CFF-5643-939E-217C01CDF565}" type="slidenum">
              <a:rPr lang="en-US" smtClean="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fr-FR" dirty="0"/>
              <a:t>Modifiez le style du titre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atin typeface="Arial" panose="020B0604020202020204" pitchFamily="34" charset="0"/>
                <a:cs typeface="Arial" panose="020B0604020202020204" pitchFamily="34" charset="0"/>
              </a:defRPr>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dirty="0"/>
              <a:t>Cliquez sur l'icône pour ajouter une image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a:t>Cliquez pour modifier les styles du texte du masque</a:t>
            </a:r>
          </a:p>
        </p:txBody>
      </p:sp>
      <p:sp>
        <p:nvSpPr>
          <p:cNvPr id="23" name="Triangle rectangle 22">
            <a:extLst>
              <a:ext uri="{FF2B5EF4-FFF2-40B4-BE49-F238E27FC236}">
                <a16:creationId xmlns:a16="http://schemas.microsoft.com/office/drawing/2014/main" id="{F2782EC0-EF39-4AB1-A2D4-C63D0F009FF8}"/>
              </a:ext>
            </a:extLst>
          </p:cNvPr>
          <p:cNvSpPr/>
          <p:nvPr userDrawn="1"/>
        </p:nvSpPr>
        <p:spPr>
          <a:xfrm rot="10800000" flipH="1" flipV="1">
            <a:off x="2484" y="1419224"/>
            <a:ext cx="871188" cy="5458691"/>
          </a:xfrm>
          <a:prstGeom prst="rtTriangle">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Triangle rectangle 23">
            <a:extLst>
              <a:ext uri="{FF2B5EF4-FFF2-40B4-BE49-F238E27FC236}">
                <a16:creationId xmlns:a16="http://schemas.microsoft.com/office/drawing/2014/main" id="{4F375CD5-1927-4959-8A1C-23308447A8AD}"/>
              </a:ext>
            </a:extLst>
          </p:cNvPr>
          <p:cNvSpPr/>
          <p:nvPr userDrawn="1"/>
        </p:nvSpPr>
        <p:spPr>
          <a:xfrm rot="10800000">
            <a:off x="11227491" y="-2"/>
            <a:ext cx="964509" cy="5458691"/>
          </a:xfrm>
          <a:prstGeom prst="rtTriangle">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Date Placeholder 3">
            <a:extLst>
              <a:ext uri="{FF2B5EF4-FFF2-40B4-BE49-F238E27FC236}">
                <a16:creationId xmlns:a16="http://schemas.microsoft.com/office/drawing/2014/main" id="{00A08B67-4CAA-4E0C-96BA-C85BCE342ABC}"/>
              </a:ext>
            </a:extLst>
          </p:cNvPr>
          <p:cNvSpPr>
            <a:spLocks noGrp="1"/>
          </p:cNvSpPr>
          <p:nvPr>
            <p:ph type="dt" sz="half" idx="10"/>
          </p:nvPr>
        </p:nvSpPr>
        <p:spPr>
          <a:xfrm>
            <a:off x="6414650" y="6410328"/>
            <a:ext cx="2381291" cy="365125"/>
          </a:xfrm>
          <a:prstGeom prst="rect">
            <a:avLst/>
          </a:prstGeom>
        </p:spPr>
        <p:txBody>
          <a:bodyPr vert="horz" lIns="91440" tIns="45720" rIns="91440" bIns="45720" rtlCol="0" anchor="ctr"/>
          <a:lstStyle>
            <a:lvl1pPr algn="r">
              <a:defRPr sz="900">
                <a:solidFill>
                  <a:schemeClr val="tx1">
                    <a:tint val="75000"/>
                  </a:schemeClr>
                </a:solidFill>
              </a:defRPr>
            </a:lvl1pPr>
          </a:lstStyle>
          <a:p>
            <a:r>
              <a:rPr lang="fr-FR" dirty="0"/>
              <a:t>Webinaire – 15/06/2020 – 17h00/18h30</a:t>
            </a:r>
            <a:endParaRPr lang="en-US" dirty="0"/>
          </a:p>
        </p:txBody>
      </p:sp>
      <p:sp>
        <p:nvSpPr>
          <p:cNvPr id="12" name="Footer Placeholder 4">
            <a:extLst>
              <a:ext uri="{FF2B5EF4-FFF2-40B4-BE49-F238E27FC236}">
                <a16:creationId xmlns:a16="http://schemas.microsoft.com/office/drawing/2014/main" id="{B04A181B-26E9-4161-B458-C75761D02A82}"/>
              </a:ext>
            </a:extLst>
          </p:cNvPr>
          <p:cNvSpPr>
            <a:spLocks noGrp="1"/>
          </p:cNvSpPr>
          <p:nvPr>
            <p:ph type="ftr" sz="quarter" idx="3"/>
          </p:nvPr>
        </p:nvSpPr>
        <p:spPr>
          <a:xfrm>
            <a:off x="1065253" y="6410328"/>
            <a:ext cx="4892197" cy="365125"/>
          </a:xfrm>
          <a:prstGeom prst="rect">
            <a:avLst/>
          </a:prstGeom>
        </p:spPr>
        <p:txBody>
          <a:bodyPr vert="horz" lIns="91440" tIns="45720" rIns="91440" bIns="45720" rtlCol="0" anchor="ctr"/>
          <a:lstStyle>
            <a:lvl1pPr algn="l">
              <a:defRPr lang="fr-FR" sz="1600" i="1" smtClean="0">
                <a:effectLst/>
              </a:defRPr>
            </a:lvl1pPr>
          </a:lstStyle>
          <a:p>
            <a:r>
              <a:rPr lang="fr-FR" b="1" dirty="0"/>
              <a:t>Périnatalité et Covid-19</a:t>
            </a:r>
          </a:p>
        </p:txBody>
      </p:sp>
      <p:sp>
        <p:nvSpPr>
          <p:cNvPr id="14" name="Slide Number Placeholder 5">
            <a:extLst>
              <a:ext uri="{FF2B5EF4-FFF2-40B4-BE49-F238E27FC236}">
                <a16:creationId xmlns:a16="http://schemas.microsoft.com/office/drawing/2014/main" id="{89AB2F2A-88DB-4018-B283-EAE8DF01C707}"/>
              </a:ext>
            </a:extLst>
          </p:cNvPr>
          <p:cNvSpPr>
            <a:spLocks noGrp="1"/>
          </p:cNvSpPr>
          <p:nvPr>
            <p:ph type="sldNum" sz="quarter" idx="4"/>
          </p:nvPr>
        </p:nvSpPr>
        <p:spPr>
          <a:xfrm>
            <a:off x="9269531" y="6410328"/>
            <a:ext cx="683339" cy="365125"/>
          </a:xfrm>
          <a:prstGeom prst="rect">
            <a:avLst/>
          </a:prstGeom>
        </p:spPr>
        <p:txBody>
          <a:bodyPr vert="horz" lIns="91440" tIns="45720" rIns="91440" bIns="45720" rtlCol="0" anchor="ctr"/>
          <a:lstStyle>
            <a:lvl1pPr algn="r">
              <a:defRPr sz="900" b="1">
                <a:solidFill>
                  <a:srgbClr val="004494"/>
                </a:solidFill>
              </a:defRPr>
            </a:lvl1pPr>
          </a:lstStyle>
          <a:p>
            <a:fld id="{D57F1E4F-1CFF-5643-939E-217C01CDF565}" type="slidenum">
              <a:rPr lang="en-US" smtClean="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fr-FR" dirty="0"/>
              <a:t>Modifiez le style du titre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pic>
        <p:nvPicPr>
          <p:cNvPr id="9" name="Image 8">
            <a:extLst>
              <a:ext uri="{FF2B5EF4-FFF2-40B4-BE49-F238E27FC236}">
                <a16:creationId xmlns:a16="http://schemas.microsoft.com/office/drawing/2014/main" id="{BB10E808-469D-4FA2-ACD4-56FC89F93DCA}"/>
              </a:ext>
            </a:extLst>
          </p:cNvPr>
          <p:cNvPicPr>
            <a:picLocks noChangeAspect="1"/>
          </p:cNvPicPr>
          <p:nvPr userDrawn="1"/>
        </p:nvPicPr>
        <p:blipFill>
          <a:blip r:embed="rId14"/>
          <a:stretch>
            <a:fillRect/>
          </a:stretch>
        </p:blipFill>
        <p:spPr>
          <a:xfrm>
            <a:off x="10737188" y="6290569"/>
            <a:ext cx="772142" cy="534379"/>
          </a:xfrm>
          <a:prstGeom prst="rect">
            <a:avLst/>
          </a:prstGeom>
        </p:spPr>
      </p:pic>
      <p:sp>
        <p:nvSpPr>
          <p:cNvPr id="10" name="Date Placeholder 3">
            <a:extLst>
              <a:ext uri="{FF2B5EF4-FFF2-40B4-BE49-F238E27FC236}">
                <a16:creationId xmlns:a16="http://schemas.microsoft.com/office/drawing/2014/main" id="{F734A203-EF4F-4662-BD8E-D155919ADFE9}"/>
              </a:ext>
            </a:extLst>
          </p:cNvPr>
          <p:cNvSpPr>
            <a:spLocks noGrp="1"/>
          </p:cNvSpPr>
          <p:nvPr>
            <p:ph type="dt" sz="half" idx="2"/>
          </p:nvPr>
        </p:nvSpPr>
        <p:spPr>
          <a:xfrm>
            <a:off x="6414650" y="6410328"/>
            <a:ext cx="2381291" cy="365125"/>
          </a:xfrm>
          <a:prstGeom prst="rect">
            <a:avLst/>
          </a:prstGeom>
        </p:spPr>
        <p:txBody>
          <a:bodyPr vert="horz" lIns="91440" tIns="45720" rIns="91440" bIns="45720" rtlCol="0" anchor="ctr"/>
          <a:lstStyle>
            <a:lvl1pPr algn="r">
              <a:defRPr sz="900">
                <a:solidFill>
                  <a:schemeClr val="tx1">
                    <a:tint val="75000"/>
                  </a:schemeClr>
                </a:solidFill>
              </a:defRPr>
            </a:lvl1pPr>
          </a:lstStyle>
          <a:p>
            <a:r>
              <a:rPr lang="fr-FR" dirty="0"/>
              <a:t>Webinaire – 15/06/2020 – 17h00/18h30</a:t>
            </a:r>
            <a:endParaRPr lang="en-US" dirty="0"/>
          </a:p>
        </p:txBody>
      </p:sp>
      <p:sp>
        <p:nvSpPr>
          <p:cNvPr id="11" name="Footer Placeholder 4">
            <a:extLst>
              <a:ext uri="{FF2B5EF4-FFF2-40B4-BE49-F238E27FC236}">
                <a16:creationId xmlns:a16="http://schemas.microsoft.com/office/drawing/2014/main" id="{00BAF606-25B6-41AF-9936-E5E75EC9BB33}"/>
              </a:ext>
            </a:extLst>
          </p:cNvPr>
          <p:cNvSpPr>
            <a:spLocks noGrp="1"/>
          </p:cNvSpPr>
          <p:nvPr>
            <p:ph type="ftr" sz="quarter" idx="3"/>
          </p:nvPr>
        </p:nvSpPr>
        <p:spPr>
          <a:xfrm>
            <a:off x="1065253" y="6410328"/>
            <a:ext cx="4892197" cy="365125"/>
          </a:xfrm>
          <a:prstGeom prst="rect">
            <a:avLst/>
          </a:prstGeom>
        </p:spPr>
        <p:txBody>
          <a:bodyPr vert="horz" lIns="91440" tIns="45720" rIns="91440" bIns="45720" rtlCol="0" anchor="ctr"/>
          <a:lstStyle>
            <a:lvl1pPr algn="l">
              <a:defRPr lang="fr-FR" sz="1600" i="1" smtClean="0">
                <a:effectLst/>
              </a:defRPr>
            </a:lvl1pPr>
          </a:lstStyle>
          <a:p>
            <a:r>
              <a:rPr lang="fr-FR" b="1" dirty="0"/>
              <a:t>Périnatalité et Covid-19</a:t>
            </a:r>
          </a:p>
        </p:txBody>
      </p:sp>
      <p:sp>
        <p:nvSpPr>
          <p:cNvPr id="12" name="Slide Number Placeholder 5">
            <a:extLst>
              <a:ext uri="{FF2B5EF4-FFF2-40B4-BE49-F238E27FC236}">
                <a16:creationId xmlns:a16="http://schemas.microsoft.com/office/drawing/2014/main" id="{9AFBB2B8-C7DD-4627-A359-5D6FDD31FEC8}"/>
              </a:ext>
            </a:extLst>
          </p:cNvPr>
          <p:cNvSpPr>
            <a:spLocks noGrp="1"/>
          </p:cNvSpPr>
          <p:nvPr>
            <p:ph type="sldNum" sz="quarter" idx="4"/>
          </p:nvPr>
        </p:nvSpPr>
        <p:spPr>
          <a:xfrm>
            <a:off x="9269531" y="6410328"/>
            <a:ext cx="683339" cy="365125"/>
          </a:xfrm>
          <a:prstGeom prst="rect">
            <a:avLst/>
          </a:prstGeom>
        </p:spPr>
        <p:txBody>
          <a:bodyPr vert="horz" lIns="91440" tIns="45720" rIns="91440" bIns="45720" rtlCol="0" anchor="ctr"/>
          <a:lstStyle>
            <a:lvl1pPr algn="r">
              <a:defRPr sz="900" b="1">
                <a:solidFill>
                  <a:srgbClr val="004494"/>
                </a:solidFill>
              </a:defRPr>
            </a:lvl1pPr>
          </a:lstStyle>
          <a:p>
            <a:fld id="{D57F1E4F-1CFF-5643-939E-217C01CDF565}" type="slidenum">
              <a:rPr lang="en-US" smtClean="0"/>
              <a:pPr/>
              <a:t>‹N°›</a:t>
            </a:fld>
            <a:endParaRPr lang="en-US" dirty="0"/>
          </a:p>
        </p:txBody>
      </p:sp>
    </p:spTree>
  </p:cSld>
  <p:clrMap bg1="lt1" tx1="dk1" bg2="lt2" tx2="dk2" accent1="accent1" accent2="accent2" accent3="accent3" accent4="accent4" accent5="accent5" accent6="accent6" hlink="hlink" folHlink="folHlink"/>
  <p:sldLayoutIdLst>
    <p:sldLayoutId id="2147483669" r:id="rId1"/>
    <p:sldLayoutId id="2147483649" r:id="rId2"/>
    <p:sldLayoutId id="2147483665" r:id="rId3"/>
    <p:sldLayoutId id="2147483651" r:id="rId4"/>
    <p:sldLayoutId id="2147483666" r:id="rId5"/>
    <p:sldLayoutId id="2147483654" r:id="rId6"/>
    <p:sldLayoutId id="2147483655" r:id="rId7"/>
    <p:sldLayoutId id="2147483667" r:id="rId8"/>
    <p:sldLayoutId id="2147483657" r:id="rId9"/>
    <p:sldLayoutId id="2147483660" r:id="rId10"/>
    <p:sldLayoutId id="2147483662" r:id="rId11"/>
    <p:sldLayoutId id="2147483663" r:id="rId12"/>
  </p:sldLayoutIdLst>
  <p:hf hdr="0"/>
  <p:txStyles>
    <p:titleStyle>
      <a:lvl1pPr algn="l" defTabSz="457200" rtl="0" eaLnBrk="1" latinLnBrk="0" hangingPunct="1">
        <a:spcBef>
          <a:spcPct val="0"/>
        </a:spcBef>
        <a:buNone/>
        <a:defRPr sz="3600" kern="1200">
          <a:solidFill>
            <a:srgbClr val="004494"/>
          </a:solidFill>
          <a:latin typeface="Arial" panose="020B0604020202020204" pitchFamily="34" charset="0"/>
          <a:ea typeface="+mj-ea"/>
          <a:cs typeface="Arial" panose="020B060402020202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004494"/>
        </a:buClr>
        <a:buSzPct val="80000"/>
        <a:buFont typeface="Wingdings 3" charset="2"/>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ts val="1000"/>
        </a:spcBef>
        <a:spcAft>
          <a:spcPts val="0"/>
        </a:spcAft>
        <a:buClr>
          <a:srgbClr val="97BF0D"/>
        </a:buClr>
        <a:buSzPct val="80000"/>
        <a:buFont typeface="Wingdings 3" charset="2"/>
        <a:buChar char=""/>
        <a:defRPr sz="16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ts val="1000"/>
        </a:spcBef>
        <a:spcAft>
          <a:spcPts val="0"/>
        </a:spcAft>
        <a:buClr>
          <a:srgbClr val="97BF0D"/>
        </a:buClr>
        <a:buSzPct val="80000"/>
        <a:buFont typeface="Wingdings 3" charset="2"/>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ts val="1000"/>
        </a:spcBef>
        <a:spcAft>
          <a:spcPts val="0"/>
        </a:spcAft>
        <a:buClr>
          <a:srgbClr val="97BF0D"/>
        </a:buClr>
        <a:buSzPct val="80000"/>
        <a:buFont typeface="Wingdings 3" charset="2"/>
        <a:buChar char=""/>
        <a:defRPr sz="12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ts val="1000"/>
        </a:spcBef>
        <a:spcAft>
          <a:spcPts val="0"/>
        </a:spcAft>
        <a:buClr>
          <a:srgbClr val="97BF0D"/>
        </a:buClr>
        <a:buSzPct val="80000"/>
        <a:buFont typeface="Wingdings 3" charset="2"/>
        <a:buChar char=""/>
        <a:defRPr sz="12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98146C-DA6A-44ED-B8FC-9D49A2F03108}"/>
              </a:ext>
            </a:extLst>
          </p:cNvPr>
          <p:cNvSpPr>
            <a:spLocks noGrp="1"/>
          </p:cNvSpPr>
          <p:nvPr>
            <p:ph type="ctrTitle"/>
          </p:nvPr>
        </p:nvSpPr>
        <p:spPr/>
        <p:txBody>
          <a:bodyPr/>
          <a:lstStyle/>
          <a:p>
            <a:r>
              <a:rPr lang="fr-FR" sz="2000" dirty="0"/>
              <a:t>Comment capitaliser sur l’expérience acquise pour améliorer le parcours en périnatalité :</a:t>
            </a:r>
            <a:br>
              <a:rPr lang="fr-FR" sz="2000" dirty="0"/>
            </a:br>
            <a:r>
              <a:rPr lang="fr-FR" sz="2000" dirty="0"/>
              <a:t>• L’expérience de coordination de réseau de santé périnatale</a:t>
            </a:r>
            <a:br>
              <a:rPr lang="fr-FR" sz="2000" dirty="0"/>
            </a:br>
            <a:r>
              <a:rPr lang="fr-FR" sz="2000" dirty="0"/>
              <a:t>• Le point de vue de la PMI</a:t>
            </a:r>
          </a:p>
        </p:txBody>
      </p:sp>
      <p:sp>
        <p:nvSpPr>
          <p:cNvPr id="3" name="Sous-titre 2">
            <a:extLst>
              <a:ext uri="{FF2B5EF4-FFF2-40B4-BE49-F238E27FC236}">
                <a16:creationId xmlns:a16="http://schemas.microsoft.com/office/drawing/2014/main" id="{2BB26161-7002-44E3-B83F-6AAE314FB28B}"/>
              </a:ext>
            </a:extLst>
          </p:cNvPr>
          <p:cNvSpPr>
            <a:spLocks noGrp="1"/>
          </p:cNvSpPr>
          <p:nvPr>
            <p:ph type="subTitle" idx="1"/>
          </p:nvPr>
        </p:nvSpPr>
        <p:spPr/>
        <p:txBody>
          <a:bodyPr/>
          <a:lstStyle/>
          <a:p>
            <a:r>
              <a:rPr lang="fr-FR" dirty="0"/>
              <a:t>Cécile </a:t>
            </a:r>
            <a:r>
              <a:rPr lang="fr-FR" dirty="0" err="1"/>
              <a:t>Cazé</a:t>
            </a:r>
            <a:r>
              <a:rPr lang="fr-FR" dirty="0"/>
              <a:t> et Roselyne Masson</a:t>
            </a:r>
          </a:p>
        </p:txBody>
      </p:sp>
      <p:sp>
        <p:nvSpPr>
          <p:cNvPr id="4" name="Espace réservé de la date 3">
            <a:extLst>
              <a:ext uri="{FF2B5EF4-FFF2-40B4-BE49-F238E27FC236}">
                <a16:creationId xmlns:a16="http://schemas.microsoft.com/office/drawing/2014/main" id="{0F657CF9-4F53-4FAA-9F22-B6EFC3314C14}"/>
              </a:ext>
            </a:extLst>
          </p:cNvPr>
          <p:cNvSpPr>
            <a:spLocks noGrp="1"/>
          </p:cNvSpPr>
          <p:nvPr>
            <p:ph type="dt" sz="half" idx="2"/>
          </p:nvPr>
        </p:nvSpPr>
        <p:spPr/>
        <p:txBody>
          <a:bodyPr/>
          <a:lstStyle/>
          <a:p>
            <a:r>
              <a:rPr lang="fr-FR"/>
              <a:t>Webinaire – 15/06/2020 – 17h00/18h30</a:t>
            </a:r>
            <a:endParaRPr lang="en-US" dirty="0"/>
          </a:p>
        </p:txBody>
      </p:sp>
      <p:sp>
        <p:nvSpPr>
          <p:cNvPr id="5" name="Espace réservé du pied de page 4">
            <a:extLst>
              <a:ext uri="{FF2B5EF4-FFF2-40B4-BE49-F238E27FC236}">
                <a16:creationId xmlns:a16="http://schemas.microsoft.com/office/drawing/2014/main" id="{E3699B66-D288-48D2-8B36-E911111B00D4}"/>
              </a:ext>
            </a:extLst>
          </p:cNvPr>
          <p:cNvSpPr>
            <a:spLocks noGrp="1"/>
          </p:cNvSpPr>
          <p:nvPr>
            <p:ph type="ftr" sz="quarter" idx="3"/>
          </p:nvPr>
        </p:nvSpPr>
        <p:spPr/>
        <p:txBody>
          <a:bodyPr/>
          <a:lstStyle/>
          <a:p>
            <a:r>
              <a:rPr lang="fr-FR" b="1"/>
              <a:t>Périnatalité et Covid-19</a:t>
            </a:r>
            <a:endParaRPr lang="fr-FR" b="1" dirty="0"/>
          </a:p>
        </p:txBody>
      </p:sp>
      <p:sp>
        <p:nvSpPr>
          <p:cNvPr id="6" name="Espace réservé du numéro de diapositive 5">
            <a:extLst>
              <a:ext uri="{FF2B5EF4-FFF2-40B4-BE49-F238E27FC236}">
                <a16:creationId xmlns:a16="http://schemas.microsoft.com/office/drawing/2014/main" id="{5050C6F3-B6A8-49FE-99F1-CF1A9CE23EEA}"/>
              </a:ext>
            </a:extLst>
          </p:cNvPr>
          <p:cNvSpPr>
            <a:spLocks noGrp="1"/>
          </p:cNvSpPr>
          <p:nvPr>
            <p:ph type="sldNum" sz="quarter" idx="4"/>
          </p:nvPr>
        </p:nvSpPr>
        <p:spPr/>
        <p:txBody>
          <a:bodyPr/>
          <a:lstStyle/>
          <a:p>
            <a:fld id="{D57F1E4F-1CFF-5643-939E-217C01CDF565}" type="slidenum">
              <a:rPr lang="en-US" smtClean="0"/>
              <a:pPr/>
              <a:t>1</a:t>
            </a:fld>
            <a:endParaRPr lang="en-US" dirty="0"/>
          </a:p>
        </p:txBody>
      </p:sp>
    </p:spTree>
    <p:extLst>
      <p:ext uri="{BB962C8B-B14F-4D97-AF65-F5344CB8AC3E}">
        <p14:creationId xmlns:p14="http://schemas.microsoft.com/office/powerpoint/2010/main" val="392760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4FB2D7-9D04-4790-A1DB-1BA402ED17BB}"/>
              </a:ext>
            </a:extLst>
          </p:cNvPr>
          <p:cNvSpPr>
            <a:spLocks noGrp="1"/>
          </p:cNvSpPr>
          <p:nvPr>
            <p:ph type="title"/>
          </p:nvPr>
        </p:nvSpPr>
        <p:spPr/>
        <p:txBody>
          <a:bodyPr>
            <a:normAutofit fontScale="90000"/>
          </a:bodyPr>
          <a:lstStyle/>
          <a:p>
            <a:r>
              <a:rPr lang="fr-FR" dirty="0"/>
              <a:t>L’expérience du COVID au profit de l’amélioration des parcours en périnatalité</a:t>
            </a:r>
          </a:p>
        </p:txBody>
      </p:sp>
      <p:sp>
        <p:nvSpPr>
          <p:cNvPr id="3" name="Espace réservé du contenu 2">
            <a:extLst>
              <a:ext uri="{FF2B5EF4-FFF2-40B4-BE49-F238E27FC236}">
                <a16:creationId xmlns:a16="http://schemas.microsoft.com/office/drawing/2014/main" id="{FC502171-7759-4C59-A14B-DE7746BA25B1}"/>
              </a:ext>
            </a:extLst>
          </p:cNvPr>
          <p:cNvSpPr>
            <a:spLocks noGrp="1"/>
          </p:cNvSpPr>
          <p:nvPr>
            <p:ph idx="1"/>
          </p:nvPr>
        </p:nvSpPr>
        <p:spPr>
          <a:xfrm>
            <a:off x="677334" y="1752601"/>
            <a:ext cx="8596668" cy="4657728"/>
          </a:xfrm>
        </p:spPr>
        <p:txBody>
          <a:bodyPr>
            <a:normAutofit fontScale="92500" lnSpcReduction="20000"/>
          </a:bodyPr>
          <a:lstStyle/>
          <a:p>
            <a:r>
              <a:rPr lang="fr-FR" dirty="0"/>
              <a:t>Collaboration établissement public-privé</a:t>
            </a:r>
          </a:p>
          <a:p>
            <a:pPr lvl="1"/>
            <a:r>
              <a:rPr lang="fr-FR" dirty="0"/>
              <a:t>Délocalisation du plateau technique pour les IVG sous AG</a:t>
            </a:r>
          </a:p>
          <a:p>
            <a:pPr lvl="1"/>
            <a:r>
              <a:rPr lang="fr-FR" dirty="0"/>
              <a:t>Réorientation des césariennes programmées</a:t>
            </a:r>
          </a:p>
          <a:p>
            <a:pPr lvl="1"/>
            <a:r>
              <a:rPr lang="fr-FR" dirty="0"/>
              <a:t>Mutualisation des moyens matériels et ressources humaines</a:t>
            </a:r>
          </a:p>
          <a:p>
            <a:r>
              <a:rPr lang="fr-FR" dirty="0"/>
              <a:t>Collaboration ville-hôpital</a:t>
            </a:r>
          </a:p>
          <a:p>
            <a:pPr lvl="1"/>
            <a:r>
              <a:rPr lang="fr-FR" dirty="0"/>
              <a:t>Parcours grossesse</a:t>
            </a:r>
          </a:p>
          <a:p>
            <a:pPr lvl="1"/>
            <a:r>
              <a:rPr lang="fr-FR" dirty="0"/>
              <a:t>Sorties de maternité</a:t>
            </a:r>
          </a:p>
          <a:p>
            <a:r>
              <a:rPr lang="fr-FR" dirty="0"/>
              <a:t>Soutien psychologique</a:t>
            </a:r>
          </a:p>
          <a:p>
            <a:pPr lvl="1"/>
            <a:r>
              <a:rPr lang="fr-FR" dirty="0"/>
              <a:t>Contexte anxiogène du COVID</a:t>
            </a:r>
          </a:p>
          <a:p>
            <a:pPr lvl="1"/>
            <a:r>
              <a:rPr lang="fr-FR" dirty="0"/>
              <a:t>A mis en lumière de la santé mentale dans la prise en charge des patientes</a:t>
            </a:r>
          </a:p>
          <a:p>
            <a:r>
              <a:rPr lang="fr-FR" dirty="0"/>
              <a:t>Organisation territoriale</a:t>
            </a:r>
          </a:p>
          <a:p>
            <a:pPr lvl="1"/>
            <a:r>
              <a:rPr lang="fr-FR" dirty="0"/>
              <a:t>Agilité</a:t>
            </a:r>
          </a:p>
          <a:p>
            <a:pPr lvl="1"/>
            <a:r>
              <a:rPr lang="fr-FR" dirty="0"/>
              <a:t>Adaptabilité</a:t>
            </a:r>
          </a:p>
          <a:p>
            <a:pPr lvl="1"/>
            <a:r>
              <a:rPr lang="fr-FR" dirty="0"/>
              <a:t>Levée de la lourdeur administrative en temps de crise</a:t>
            </a:r>
          </a:p>
          <a:p>
            <a:pPr lvl="1"/>
            <a:endParaRPr lang="fr-FR" dirty="0"/>
          </a:p>
          <a:p>
            <a:pPr marL="457200" lvl="1" indent="0">
              <a:buNone/>
            </a:pPr>
            <a:endParaRPr lang="fr-FR" dirty="0"/>
          </a:p>
        </p:txBody>
      </p:sp>
      <p:sp>
        <p:nvSpPr>
          <p:cNvPr id="4" name="Espace réservé de la date 3">
            <a:extLst>
              <a:ext uri="{FF2B5EF4-FFF2-40B4-BE49-F238E27FC236}">
                <a16:creationId xmlns:a16="http://schemas.microsoft.com/office/drawing/2014/main" id="{BBB822C0-9A5F-48AF-9E25-74E6C4FA91CF}"/>
              </a:ext>
            </a:extLst>
          </p:cNvPr>
          <p:cNvSpPr>
            <a:spLocks noGrp="1"/>
          </p:cNvSpPr>
          <p:nvPr>
            <p:ph type="dt" sz="half" idx="2"/>
          </p:nvPr>
        </p:nvSpPr>
        <p:spPr/>
        <p:txBody>
          <a:bodyPr/>
          <a:lstStyle/>
          <a:p>
            <a:r>
              <a:rPr lang="fr-FR"/>
              <a:t>Webinaire – 15/06/2020 – 17h00/18h30</a:t>
            </a:r>
            <a:endParaRPr lang="en-US" dirty="0"/>
          </a:p>
        </p:txBody>
      </p:sp>
      <p:sp>
        <p:nvSpPr>
          <p:cNvPr id="5" name="Espace réservé du pied de page 4">
            <a:extLst>
              <a:ext uri="{FF2B5EF4-FFF2-40B4-BE49-F238E27FC236}">
                <a16:creationId xmlns:a16="http://schemas.microsoft.com/office/drawing/2014/main" id="{78E4027F-5B75-4A19-88C5-5464418DA554}"/>
              </a:ext>
            </a:extLst>
          </p:cNvPr>
          <p:cNvSpPr>
            <a:spLocks noGrp="1"/>
          </p:cNvSpPr>
          <p:nvPr>
            <p:ph type="ftr" sz="quarter" idx="3"/>
          </p:nvPr>
        </p:nvSpPr>
        <p:spPr/>
        <p:txBody>
          <a:bodyPr/>
          <a:lstStyle/>
          <a:p>
            <a:r>
              <a:rPr lang="fr-FR" b="1"/>
              <a:t>Périnatalité et Covid-19</a:t>
            </a:r>
            <a:endParaRPr lang="fr-FR" b="1" dirty="0"/>
          </a:p>
        </p:txBody>
      </p:sp>
      <p:sp>
        <p:nvSpPr>
          <p:cNvPr id="6" name="Espace réservé du numéro de diapositive 5">
            <a:extLst>
              <a:ext uri="{FF2B5EF4-FFF2-40B4-BE49-F238E27FC236}">
                <a16:creationId xmlns:a16="http://schemas.microsoft.com/office/drawing/2014/main" id="{A7A378E2-61DD-4B43-B835-73B3A1EAD3F2}"/>
              </a:ext>
            </a:extLst>
          </p:cNvPr>
          <p:cNvSpPr>
            <a:spLocks noGrp="1"/>
          </p:cNvSpPr>
          <p:nvPr>
            <p:ph type="sldNum" sz="quarter" idx="4"/>
          </p:nvPr>
        </p:nvSpPr>
        <p:spPr/>
        <p:txBody>
          <a:bodyPr/>
          <a:lstStyle/>
          <a:p>
            <a:fld id="{D57F1E4F-1CFF-5643-939E-217C01CDF565}" type="slidenum">
              <a:rPr lang="en-US" smtClean="0"/>
              <a:pPr/>
              <a:t>2</a:t>
            </a:fld>
            <a:endParaRPr lang="en-US" dirty="0"/>
          </a:p>
        </p:txBody>
      </p:sp>
      <p:sp>
        <p:nvSpPr>
          <p:cNvPr id="7" name="Rectangle à coins arrondis 6"/>
          <p:cNvSpPr/>
          <p:nvPr/>
        </p:nvSpPr>
        <p:spPr>
          <a:xfrm>
            <a:off x="8091055" y="2923455"/>
            <a:ext cx="3214254" cy="1246909"/>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dirty="0"/>
              <a:t>Tenir compte des contraintes pour préparer l’avenir</a:t>
            </a:r>
          </a:p>
        </p:txBody>
      </p:sp>
    </p:spTree>
    <p:extLst>
      <p:ext uri="{BB962C8B-B14F-4D97-AF65-F5344CB8AC3E}">
        <p14:creationId xmlns:p14="http://schemas.microsoft.com/office/powerpoint/2010/main" val="10896698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Collaboration ville-hôpital</a:t>
            </a:r>
          </a:p>
        </p:txBody>
      </p:sp>
      <p:sp>
        <p:nvSpPr>
          <p:cNvPr id="3" name="Espace réservé du contenu 2"/>
          <p:cNvSpPr>
            <a:spLocks noGrp="1"/>
          </p:cNvSpPr>
          <p:nvPr>
            <p:ph idx="1"/>
          </p:nvPr>
        </p:nvSpPr>
        <p:spPr>
          <a:xfrm>
            <a:off x="677334" y="1642348"/>
            <a:ext cx="8596668" cy="4583497"/>
          </a:xfrm>
        </p:spPr>
        <p:txBody>
          <a:bodyPr>
            <a:normAutofit/>
          </a:bodyPr>
          <a:lstStyle/>
          <a:p>
            <a:r>
              <a:rPr lang="fr-FR" dirty="0"/>
              <a:t>Annuaires des acteurs de ville (encore en activité pendant le COVID-19)</a:t>
            </a:r>
          </a:p>
          <a:p>
            <a:pPr lvl="1"/>
            <a:r>
              <a:rPr lang="fr-FR" dirty="0"/>
              <a:t>Notamment les échographistes</a:t>
            </a:r>
          </a:p>
          <a:p>
            <a:pPr lvl="1"/>
            <a:r>
              <a:rPr lang="fr-FR" dirty="0"/>
              <a:t>Centres de PMI</a:t>
            </a:r>
          </a:p>
          <a:p>
            <a:pPr lvl="1"/>
            <a:r>
              <a:rPr lang="fr-FR" dirty="0"/>
              <a:t>Pédiatres, sages-femmes, médecins généralistes…</a:t>
            </a:r>
          </a:p>
          <a:p>
            <a:pPr marL="457200" lvl="1" indent="0">
              <a:buNone/>
            </a:pPr>
            <a:endParaRPr lang="fr-FR" dirty="0"/>
          </a:p>
          <a:p>
            <a:pPr marL="457200" lvl="1" indent="0">
              <a:buNone/>
            </a:pPr>
            <a:endParaRPr lang="fr-FR" dirty="0"/>
          </a:p>
          <a:p>
            <a:r>
              <a:rPr lang="fr-FR" dirty="0"/>
              <a:t>Sorties de maternité</a:t>
            </a:r>
          </a:p>
          <a:p>
            <a:pPr lvl="1"/>
            <a:r>
              <a:rPr lang="fr-FR" dirty="0"/>
              <a:t>Nécessité d’évaluer les situations par la maternité (en suites de couche)</a:t>
            </a:r>
          </a:p>
          <a:p>
            <a:pPr lvl="1"/>
            <a:r>
              <a:rPr lang="fr-FR" dirty="0"/>
              <a:t>Vérifier l’éligibilité pour les sorties précoces</a:t>
            </a:r>
          </a:p>
          <a:p>
            <a:pPr lvl="1"/>
            <a:r>
              <a:rPr lang="fr-FR" dirty="0"/>
              <a:t>Faire le lien avec la sage-femme libérale/PMI pour les VAD</a:t>
            </a:r>
          </a:p>
          <a:p>
            <a:pPr lvl="1"/>
            <a:r>
              <a:rPr lang="fr-FR" dirty="0"/>
              <a:t>Organiser le circuit retour si besoin</a:t>
            </a:r>
          </a:p>
        </p:txBody>
      </p:sp>
      <p:sp>
        <p:nvSpPr>
          <p:cNvPr id="4" name="Espace réservé de la date 3"/>
          <p:cNvSpPr>
            <a:spLocks noGrp="1"/>
          </p:cNvSpPr>
          <p:nvPr>
            <p:ph type="dt" sz="half" idx="2"/>
          </p:nvPr>
        </p:nvSpPr>
        <p:spPr/>
        <p:txBody>
          <a:bodyPr/>
          <a:lstStyle/>
          <a:p>
            <a:r>
              <a:rPr lang="fr-FR"/>
              <a:t>Webinaire – 15/06/2020 – 17h00/18h30</a:t>
            </a:r>
            <a:endParaRPr lang="en-US" dirty="0"/>
          </a:p>
        </p:txBody>
      </p:sp>
      <p:sp>
        <p:nvSpPr>
          <p:cNvPr id="5" name="Espace réservé du pied de page 4"/>
          <p:cNvSpPr>
            <a:spLocks noGrp="1"/>
          </p:cNvSpPr>
          <p:nvPr>
            <p:ph type="ftr" sz="quarter" idx="3"/>
          </p:nvPr>
        </p:nvSpPr>
        <p:spPr/>
        <p:txBody>
          <a:bodyPr/>
          <a:lstStyle/>
          <a:p>
            <a:r>
              <a:rPr lang="fr-FR" b="1"/>
              <a:t>Périnatalité et Covid-19</a:t>
            </a:r>
            <a:endParaRPr lang="fr-FR" b="1" dirty="0"/>
          </a:p>
        </p:txBody>
      </p:sp>
      <p:sp>
        <p:nvSpPr>
          <p:cNvPr id="6" name="Espace réservé du numéro de diapositive 5"/>
          <p:cNvSpPr>
            <a:spLocks noGrp="1"/>
          </p:cNvSpPr>
          <p:nvPr>
            <p:ph type="sldNum" sz="quarter" idx="4"/>
          </p:nvPr>
        </p:nvSpPr>
        <p:spPr/>
        <p:txBody>
          <a:bodyPr/>
          <a:lstStyle/>
          <a:p>
            <a:fld id="{D57F1E4F-1CFF-5643-939E-217C01CDF565}" type="slidenum">
              <a:rPr lang="en-US" smtClean="0"/>
              <a:pPr/>
              <a:t>3</a:t>
            </a:fld>
            <a:endParaRPr lang="en-US" dirty="0"/>
          </a:p>
        </p:txBody>
      </p:sp>
      <p:sp>
        <p:nvSpPr>
          <p:cNvPr id="7" name="Rectangle 6"/>
          <p:cNvSpPr/>
          <p:nvPr/>
        </p:nvSpPr>
        <p:spPr>
          <a:xfrm>
            <a:off x="2457705" y="5776883"/>
            <a:ext cx="7729162" cy="6334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Nécessité du contact en </a:t>
            </a:r>
            <a:r>
              <a:rPr lang="fr-FR" dirty="0" err="1"/>
              <a:t>ante-natal</a:t>
            </a:r>
            <a:r>
              <a:rPr lang="fr-FR" dirty="0"/>
              <a:t> +++ (libre choix du professionnel)</a:t>
            </a:r>
          </a:p>
          <a:p>
            <a:pPr algn="ctr"/>
            <a:r>
              <a:rPr lang="fr-FR" dirty="0"/>
              <a:t>Nécessité de revaloriser les décrets de périnatalité</a:t>
            </a:r>
          </a:p>
        </p:txBody>
      </p:sp>
      <p:sp>
        <p:nvSpPr>
          <p:cNvPr id="8" name="Rectangle 7"/>
          <p:cNvSpPr/>
          <p:nvPr/>
        </p:nvSpPr>
        <p:spPr>
          <a:xfrm>
            <a:off x="2325940" y="3152271"/>
            <a:ext cx="5299455" cy="7013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Parcours de grossesse = notion de référent</a:t>
            </a:r>
          </a:p>
          <a:p>
            <a:pPr algn="ctr"/>
            <a:r>
              <a:rPr lang="fr-FR" dirty="0"/>
              <a:t>Prise en charge en ville si bas-risque</a:t>
            </a:r>
          </a:p>
        </p:txBody>
      </p:sp>
      <p:sp>
        <p:nvSpPr>
          <p:cNvPr id="9" name="Rectangle à coins arrondis 8"/>
          <p:cNvSpPr/>
          <p:nvPr/>
        </p:nvSpPr>
        <p:spPr>
          <a:xfrm>
            <a:off x="9055236" y="1457865"/>
            <a:ext cx="2085204" cy="1053168"/>
          </a:xfrm>
          <a:prstGeom prst="wedgeRoundRect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a:t>Entretien prénatal précoce obligatoire</a:t>
            </a:r>
          </a:p>
          <a:p>
            <a:pPr algn="ctr"/>
            <a:r>
              <a:rPr lang="fr-FR" sz="1400" i="1" dirty="0"/>
              <a:t>1</a:t>
            </a:r>
            <a:r>
              <a:rPr lang="fr-FR" sz="1400" i="1" baseline="30000" dirty="0"/>
              <a:t>er</a:t>
            </a:r>
            <a:r>
              <a:rPr lang="fr-FR" sz="1400" i="1" dirty="0"/>
              <a:t> Mai 2020</a:t>
            </a:r>
          </a:p>
        </p:txBody>
      </p:sp>
      <p:sp>
        <p:nvSpPr>
          <p:cNvPr id="10" name="Rectangle à coins arrondis 9"/>
          <p:cNvSpPr/>
          <p:nvPr/>
        </p:nvSpPr>
        <p:spPr>
          <a:xfrm>
            <a:off x="8836469" y="2695516"/>
            <a:ext cx="2700796" cy="1413164"/>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dirty="0"/>
              <a:t>Co-construire les parcours ville-hôpital</a:t>
            </a:r>
          </a:p>
        </p:txBody>
      </p:sp>
    </p:spTree>
    <p:extLst>
      <p:ext uri="{BB962C8B-B14F-4D97-AF65-F5344CB8AC3E}">
        <p14:creationId xmlns:p14="http://schemas.microsoft.com/office/powerpoint/2010/main" val="36330585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2863" y="188592"/>
            <a:ext cx="8596668" cy="701040"/>
          </a:xfrm>
        </p:spPr>
        <p:txBody>
          <a:bodyPr/>
          <a:lstStyle/>
          <a:p>
            <a:r>
              <a:rPr lang="fr-FR" dirty="0"/>
              <a:t>Informer les usagers</a:t>
            </a:r>
          </a:p>
        </p:txBody>
      </p:sp>
      <p:sp>
        <p:nvSpPr>
          <p:cNvPr id="3" name="Espace réservé du contenu 2"/>
          <p:cNvSpPr>
            <a:spLocks noGrp="1"/>
          </p:cNvSpPr>
          <p:nvPr>
            <p:ph idx="1"/>
          </p:nvPr>
        </p:nvSpPr>
        <p:spPr>
          <a:xfrm>
            <a:off x="262353" y="1017589"/>
            <a:ext cx="3832111" cy="4590731"/>
          </a:xfrm>
        </p:spPr>
        <p:txBody>
          <a:bodyPr>
            <a:normAutofit fontScale="92500"/>
          </a:bodyPr>
          <a:lstStyle/>
          <a:p>
            <a:r>
              <a:rPr lang="fr-FR" dirty="0"/>
              <a:t>Fiches ressources en périnatalité</a:t>
            </a:r>
          </a:p>
          <a:p>
            <a:pPr lvl="1"/>
            <a:r>
              <a:rPr lang="fr-FR" dirty="0"/>
              <a:t>Partenariat avec la CAF</a:t>
            </a:r>
          </a:p>
          <a:p>
            <a:pPr lvl="1"/>
            <a:r>
              <a:rPr lang="fr-FR" dirty="0"/>
              <a:t>Elaboration par les Réseaux de périnatalité</a:t>
            </a:r>
          </a:p>
          <a:p>
            <a:pPr lvl="1"/>
            <a:r>
              <a:rPr lang="fr-FR" dirty="0"/>
              <a:t>Diffusion par les réseaux de périnatalité et la CAF</a:t>
            </a:r>
          </a:p>
          <a:p>
            <a:pPr lvl="1"/>
            <a:r>
              <a:rPr lang="fr-FR" dirty="0"/>
              <a:t>Traductions en plusieurs langues</a:t>
            </a:r>
          </a:p>
          <a:p>
            <a:pPr marL="457200" lvl="1" indent="0">
              <a:buNone/>
            </a:pPr>
            <a:endParaRPr lang="fr-FR" dirty="0"/>
          </a:p>
          <a:p>
            <a:r>
              <a:rPr lang="fr-FR" dirty="0"/>
              <a:t>Ligne d’écoute pour les usagers pour soutien psychologique	</a:t>
            </a:r>
          </a:p>
          <a:p>
            <a:pPr lvl="1"/>
            <a:r>
              <a:rPr lang="fr-FR" dirty="0"/>
              <a:t>Obligation de travailler sur les structures de prise en charge</a:t>
            </a:r>
          </a:p>
          <a:p>
            <a:pPr lvl="1"/>
            <a:r>
              <a:rPr lang="fr-FR" dirty="0"/>
              <a:t>Identifier les ressources mobilisables</a:t>
            </a:r>
          </a:p>
          <a:p>
            <a:pPr lvl="1"/>
            <a:endParaRPr lang="fr-FR" dirty="0"/>
          </a:p>
        </p:txBody>
      </p:sp>
      <p:sp>
        <p:nvSpPr>
          <p:cNvPr id="4" name="Espace réservé de la date 3"/>
          <p:cNvSpPr>
            <a:spLocks noGrp="1"/>
          </p:cNvSpPr>
          <p:nvPr>
            <p:ph type="dt" sz="half" idx="2"/>
          </p:nvPr>
        </p:nvSpPr>
        <p:spPr/>
        <p:txBody>
          <a:bodyPr/>
          <a:lstStyle/>
          <a:p>
            <a:r>
              <a:rPr lang="fr-FR"/>
              <a:t>Webinaire – 15/06/2020 – 17h00/18h30</a:t>
            </a:r>
            <a:endParaRPr lang="en-US" dirty="0"/>
          </a:p>
        </p:txBody>
      </p:sp>
      <p:sp>
        <p:nvSpPr>
          <p:cNvPr id="5" name="Espace réservé du pied de page 4"/>
          <p:cNvSpPr>
            <a:spLocks noGrp="1"/>
          </p:cNvSpPr>
          <p:nvPr>
            <p:ph type="ftr" sz="quarter" idx="3"/>
          </p:nvPr>
        </p:nvSpPr>
        <p:spPr/>
        <p:txBody>
          <a:bodyPr/>
          <a:lstStyle/>
          <a:p>
            <a:r>
              <a:rPr lang="fr-FR" b="1" dirty="0"/>
              <a:t>Périnatalité et Covid-19</a:t>
            </a:r>
          </a:p>
        </p:txBody>
      </p:sp>
      <p:sp>
        <p:nvSpPr>
          <p:cNvPr id="6" name="Espace réservé du numéro de diapositive 5"/>
          <p:cNvSpPr>
            <a:spLocks noGrp="1"/>
          </p:cNvSpPr>
          <p:nvPr>
            <p:ph type="sldNum" sz="quarter" idx="4"/>
          </p:nvPr>
        </p:nvSpPr>
        <p:spPr/>
        <p:txBody>
          <a:bodyPr/>
          <a:lstStyle/>
          <a:p>
            <a:fld id="{D57F1E4F-1CFF-5643-939E-217C01CDF565}" type="slidenum">
              <a:rPr lang="en-US" smtClean="0"/>
              <a:pPr/>
              <a:t>4</a:t>
            </a:fld>
            <a:endParaRPr lang="en-US" dirty="0"/>
          </a:p>
        </p:txBody>
      </p:sp>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2400" y="792366"/>
            <a:ext cx="4198640" cy="6065634"/>
          </a:xfrm>
          <a:prstGeom prst="rect">
            <a:avLst/>
          </a:prstGeom>
        </p:spPr>
      </p:pic>
      <p:pic>
        <p:nvPicPr>
          <p:cNvPr id="8" name="Imag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92882" y="792366"/>
            <a:ext cx="4198639" cy="6065634"/>
          </a:xfrm>
          <a:prstGeom prst="rect">
            <a:avLst/>
          </a:prstGeom>
        </p:spPr>
      </p:pic>
    </p:spTree>
    <p:extLst>
      <p:ext uri="{BB962C8B-B14F-4D97-AF65-F5344CB8AC3E}">
        <p14:creationId xmlns:p14="http://schemas.microsoft.com/office/powerpoint/2010/main" val="3943448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14532" y="310023"/>
            <a:ext cx="8596668" cy="1320800"/>
          </a:xfrm>
        </p:spPr>
        <p:txBody>
          <a:bodyPr>
            <a:normAutofit fontScale="90000"/>
          </a:bodyPr>
          <a:lstStyle/>
          <a:p>
            <a:r>
              <a:rPr lang="fr-FR" sz="2800" dirty="0"/>
              <a:t>Consultations téléphoniques et téléconsultations en PMI au service de la prévention: transformons l’essai!  </a:t>
            </a:r>
          </a:p>
        </p:txBody>
      </p:sp>
      <p:sp>
        <p:nvSpPr>
          <p:cNvPr id="3" name="Espace réservé du contenu 2"/>
          <p:cNvSpPr>
            <a:spLocks noGrp="1"/>
          </p:cNvSpPr>
          <p:nvPr>
            <p:ph idx="1"/>
          </p:nvPr>
        </p:nvSpPr>
        <p:spPr>
          <a:xfrm>
            <a:off x="672863" y="1630824"/>
            <a:ext cx="8257777" cy="4180350"/>
          </a:xfrm>
        </p:spPr>
        <p:txBody>
          <a:bodyPr>
            <a:normAutofit/>
          </a:bodyPr>
          <a:lstStyle/>
          <a:p>
            <a:r>
              <a:rPr lang="fr-FR" dirty="0"/>
              <a:t>Intérêt de la mise à disposition d’un premier niveau d’écoute téléphonique permettant d’orienter si besoin vers les partenaires </a:t>
            </a:r>
          </a:p>
          <a:p>
            <a:pPr marL="0" indent="0">
              <a:buNone/>
            </a:pPr>
            <a:endParaRPr lang="fr-FR" dirty="0"/>
          </a:p>
          <a:p>
            <a:r>
              <a:rPr lang="fr-FR" dirty="0"/>
              <a:t>Une nouvelle offre de service testée à une large échelle: médecins, sages femmes, psychologues, conseillères conjugales, puéricultrices…. </a:t>
            </a:r>
          </a:p>
          <a:p>
            <a:r>
              <a:rPr lang="fr-FR" dirty="0"/>
              <a:t>Un recours visiblement facilité constaté par les conseillères conjugales y compris pour les publics fragiles et ayant des difficultés à se déplacer, ou pour les femmes qui travaillent, première marche notamment pour la prise en compte des violences </a:t>
            </a:r>
            <a:r>
              <a:rPr lang="fr-FR" dirty="0" err="1"/>
              <a:t>intra-familiales</a:t>
            </a:r>
            <a:r>
              <a:rPr lang="fr-FR" dirty="0"/>
              <a:t> </a:t>
            </a:r>
          </a:p>
          <a:p>
            <a:r>
              <a:rPr lang="fr-FR" dirty="0"/>
              <a:t>Une expérience réussie dans le cadre de l’IVG: une seule consultation en  présentiel pour signer l’accord et la première prise de médicament – examens complémentaires en amont avec des ordonnances scannées – consultation de contrôle par téléphone </a:t>
            </a:r>
          </a:p>
          <a:p>
            <a:pPr marL="0" indent="0">
              <a:buNone/>
            </a:pPr>
            <a:endParaRPr lang="fr-FR" dirty="0"/>
          </a:p>
        </p:txBody>
      </p:sp>
      <p:sp>
        <p:nvSpPr>
          <p:cNvPr id="4" name="Espace réservé de la date 3"/>
          <p:cNvSpPr>
            <a:spLocks noGrp="1"/>
          </p:cNvSpPr>
          <p:nvPr>
            <p:ph type="dt" sz="half" idx="2"/>
          </p:nvPr>
        </p:nvSpPr>
        <p:spPr/>
        <p:txBody>
          <a:bodyPr/>
          <a:lstStyle/>
          <a:p>
            <a:r>
              <a:rPr lang="fr-FR"/>
              <a:t>Webinaire – 15/06/2020 – 17h00/18h30</a:t>
            </a:r>
            <a:endParaRPr lang="en-US" dirty="0"/>
          </a:p>
        </p:txBody>
      </p:sp>
      <p:sp>
        <p:nvSpPr>
          <p:cNvPr id="5" name="Espace réservé du pied de page 4"/>
          <p:cNvSpPr>
            <a:spLocks noGrp="1"/>
          </p:cNvSpPr>
          <p:nvPr>
            <p:ph type="ftr" sz="quarter" idx="3"/>
          </p:nvPr>
        </p:nvSpPr>
        <p:spPr/>
        <p:txBody>
          <a:bodyPr/>
          <a:lstStyle/>
          <a:p>
            <a:r>
              <a:rPr lang="fr-FR" b="1"/>
              <a:t>Périnatalité et Covid-19</a:t>
            </a:r>
            <a:endParaRPr lang="fr-FR" b="1" dirty="0"/>
          </a:p>
        </p:txBody>
      </p:sp>
      <p:sp>
        <p:nvSpPr>
          <p:cNvPr id="6" name="Espace réservé du numéro de diapositive 5"/>
          <p:cNvSpPr>
            <a:spLocks noGrp="1"/>
          </p:cNvSpPr>
          <p:nvPr>
            <p:ph type="sldNum" sz="quarter" idx="4"/>
          </p:nvPr>
        </p:nvSpPr>
        <p:spPr/>
        <p:txBody>
          <a:bodyPr/>
          <a:lstStyle/>
          <a:p>
            <a:fld id="{D57F1E4F-1CFF-5643-939E-217C01CDF565}" type="slidenum">
              <a:rPr lang="en-US" smtClean="0"/>
              <a:pPr/>
              <a:t>5</a:t>
            </a:fld>
            <a:endParaRPr lang="en-US" dirty="0"/>
          </a:p>
        </p:txBody>
      </p:sp>
      <p:sp>
        <p:nvSpPr>
          <p:cNvPr id="7" name="Rectangle 6"/>
          <p:cNvSpPr/>
          <p:nvPr/>
        </p:nvSpPr>
        <p:spPr>
          <a:xfrm>
            <a:off x="9011920" y="2860183"/>
            <a:ext cx="2890520" cy="1507754"/>
          </a:xfrm>
          <a:prstGeom prst="wedgeRectCallout">
            <a:avLst>
              <a:gd name="adj1" fmla="val -61595"/>
              <a:gd name="adj2" fmla="val -5876"/>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a:t>Difficultés matérielles Sécurisation des outils</a:t>
            </a:r>
          </a:p>
          <a:p>
            <a:pPr algn="ctr"/>
            <a:r>
              <a:rPr lang="fr-FR" dirty="0"/>
              <a:t>Publics fragiles </a:t>
            </a:r>
          </a:p>
        </p:txBody>
      </p:sp>
    </p:spTree>
    <p:extLst>
      <p:ext uri="{BB962C8B-B14F-4D97-AF65-F5344CB8AC3E}">
        <p14:creationId xmlns:p14="http://schemas.microsoft.com/office/powerpoint/2010/main" val="2964581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Communication</a:t>
            </a:r>
          </a:p>
        </p:txBody>
      </p:sp>
      <p:sp>
        <p:nvSpPr>
          <p:cNvPr id="3" name="Espace réservé du contenu 2"/>
          <p:cNvSpPr>
            <a:spLocks noGrp="1"/>
          </p:cNvSpPr>
          <p:nvPr>
            <p:ph idx="1"/>
          </p:nvPr>
        </p:nvSpPr>
        <p:spPr>
          <a:xfrm>
            <a:off x="677334" y="1305162"/>
            <a:ext cx="8596668" cy="4165998"/>
          </a:xfrm>
        </p:spPr>
        <p:txBody>
          <a:bodyPr>
            <a:normAutofit/>
          </a:bodyPr>
          <a:lstStyle/>
          <a:p>
            <a:r>
              <a:rPr lang="fr-FR" dirty="0"/>
              <a:t>Groupe WhatsApp</a:t>
            </a:r>
          </a:p>
          <a:p>
            <a:pPr lvl="1"/>
            <a:r>
              <a:rPr lang="fr-FR" dirty="0"/>
              <a:t>Entre les maternités d’un réseau</a:t>
            </a:r>
          </a:p>
          <a:p>
            <a:pPr lvl="1"/>
            <a:r>
              <a:rPr lang="fr-FR" dirty="0"/>
              <a:t>Entre les professionnels (PMI – Réseau – libéraux…)</a:t>
            </a:r>
          </a:p>
          <a:p>
            <a:r>
              <a:rPr lang="fr-FR" dirty="0"/>
              <a:t>Visioconférence</a:t>
            </a:r>
          </a:p>
          <a:p>
            <a:pPr lvl="1"/>
            <a:r>
              <a:rPr lang="fr-FR" dirty="0"/>
              <a:t>Cellule de crise</a:t>
            </a:r>
          </a:p>
          <a:p>
            <a:pPr lvl="1"/>
            <a:r>
              <a:rPr lang="fr-FR" dirty="0"/>
              <a:t>Partage d’expérience</a:t>
            </a:r>
          </a:p>
          <a:p>
            <a:pPr lvl="1"/>
            <a:r>
              <a:rPr lang="fr-FR" dirty="0"/>
              <a:t>Optimisation du temps ( moins de trajet – temps de réunion...)</a:t>
            </a:r>
          </a:p>
          <a:p>
            <a:r>
              <a:rPr lang="fr-FR" dirty="0"/>
              <a:t>Animation territoriale </a:t>
            </a:r>
          </a:p>
          <a:p>
            <a:pPr lvl="1"/>
            <a:r>
              <a:rPr lang="fr-FR" dirty="0"/>
              <a:t>Au niveau ville-hôpital (par la maternité, par le réseau de proximité, par les CPTS)</a:t>
            </a:r>
          </a:p>
          <a:p>
            <a:pPr lvl="1"/>
            <a:r>
              <a:rPr lang="fr-FR" dirty="0"/>
              <a:t>Au niveau du réseau de périnatalité &gt;&gt; soutien et accompagnement des professionnels en temps de crise</a:t>
            </a:r>
          </a:p>
        </p:txBody>
      </p:sp>
      <p:sp>
        <p:nvSpPr>
          <p:cNvPr id="4" name="Espace réservé de la date 3"/>
          <p:cNvSpPr>
            <a:spLocks noGrp="1"/>
          </p:cNvSpPr>
          <p:nvPr>
            <p:ph type="dt" sz="half" idx="2"/>
          </p:nvPr>
        </p:nvSpPr>
        <p:spPr/>
        <p:txBody>
          <a:bodyPr/>
          <a:lstStyle/>
          <a:p>
            <a:r>
              <a:rPr lang="fr-FR"/>
              <a:t>Webinaire – 15/06/2020 – 17h00/18h30</a:t>
            </a:r>
            <a:endParaRPr lang="en-US" dirty="0"/>
          </a:p>
        </p:txBody>
      </p:sp>
      <p:sp>
        <p:nvSpPr>
          <p:cNvPr id="5" name="Espace réservé du pied de page 4"/>
          <p:cNvSpPr>
            <a:spLocks noGrp="1"/>
          </p:cNvSpPr>
          <p:nvPr>
            <p:ph type="ftr" sz="quarter" idx="3"/>
          </p:nvPr>
        </p:nvSpPr>
        <p:spPr/>
        <p:txBody>
          <a:bodyPr/>
          <a:lstStyle/>
          <a:p>
            <a:r>
              <a:rPr lang="fr-FR" b="1"/>
              <a:t>Périnatalité et Covid-19</a:t>
            </a:r>
            <a:endParaRPr lang="fr-FR" b="1" dirty="0"/>
          </a:p>
        </p:txBody>
      </p:sp>
      <p:sp>
        <p:nvSpPr>
          <p:cNvPr id="6" name="Espace réservé du numéro de diapositive 5"/>
          <p:cNvSpPr>
            <a:spLocks noGrp="1"/>
          </p:cNvSpPr>
          <p:nvPr>
            <p:ph type="sldNum" sz="quarter" idx="4"/>
          </p:nvPr>
        </p:nvSpPr>
        <p:spPr/>
        <p:txBody>
          <a:bodyPr/>
          <a:lstStyle/>
          <a:p>
            <a:fld id="{D57F1E4F-1CFF-5643-939E-217C01CDF565}" type="slidenum">
              <a:rPr lang="en-US" smtClean="0"/>
              <a:pPr/>
              <a:t>6</a:t>
            </a:fld>
            <a:endParaRPr lang="en-US" dirty="0"/>
          </a:p>
        </p:txBody>
      </p:sp>
      <p:sp>
        <p:nvSpPr>
          <p:cNvPr id="7" name="Rectangle 6"/>
          <p:cNvSpPr/>
          <p:nvPr/>
        </p:nvSpPr>
        <p:spPr>
          <a:xfrm>
            <a:off x="6733461" y="1449650"/>
            <a:ext cx="2471415" cy="1006764"/>
          </a:xfrm>
          <a:prstGeom prst="wedgeRectCallout">
            <a:avLst>
              <a:gd name="adj1" fmla="val -67175"/>
              <a:gd name="adj2" fmla="val -2280"/>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a:t>Rapidité</a:t>
            </a:r>
          </a:p>
          <a:p>
            <a:pPr algn="ctr"/>
            <a:r>
              <a:rPr lang="fr-FR" dirty="0"/>
              <a:t>Réactivité</a:t>
            </a:r>
          </a:p>
          <a:p>
            <a:pPr algn="ctr"/>
            <a:r>
              <a:rPr lang="fr-FR" dirty="0"/>
              <a:t>Facilité d’utilisation</a:t>
            </a:r>
          </a:p>
        </p:txBody>
      </p:sp>
      <p:sp>
        <p:nvSpPr>
          <p:cNvPr id="8" name="Rectangle 7"/>
          <p:cNvSpPr/>
          <p:nvPr/>
        </p:nvSpPr>
        <p:spPr>
          <a:xfrm>
            <a:off x="9204876" y="3666982"/>
            <a:ext cx="2471415" cy="1006764"/>
          </a:xfrm>
          <a:prstGeom prst="wedgeRectCallout">
            <a:avLst>
              <a:gd name="adj1" fmla="val -67175"/>
              <a:gd name="adj2" fmla="val -2280"/>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a:t>Maintien du lien</a:t>
            </a:r>
          </a:p>
          <a:p>
            <a:pPr algn="ctr"/>
            <a:r>
              <a:rPr lang="fr-FR" dirty="0"/>
              <a:t>Transmission d’infos organisationnelles</a:t>
            </a:r>
          </a:p>
        </p:txBody>
      </p:sp>
      <p:sp>
        <p:nvSpPr>
          <p:cNvPr id="9" name="Rectangle 8"/>
          <p:cNvSpPr/>
          <p:nvPr/>
        </p:nvSpPr>
        <p:spPr>
          <a:xfrm>
            <a:off x="2746692" y="5338618"/>
            <a:ext cx="7693891" cy="9781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Importance des outils de transmission d’information ville-hôpital</a:t>
            </a:r>
          </a:p>
          <a:p>
            <a:pPr algn="ctr"/>
            <a:r>
              <a:rPr lang="fr-FR" dirty="0" err="1"/>
              <a:t>Terr-esanté</a:t>
            </a:r>
            <a:endParaRPr lang="fr-FR" dirty="0"/>
          </a:p>
        </p:txBody>
      </p:sp>
    </p:spTree>
    <p:extLst>
      <p:ext uri="{BB962C8B-B14F-4D97-AF65-F5344CB8AC3E}">
        <p14:creationId xmlns:p14="http://schemas.microsoft.com/office/powerpoint/2010/main" val="1948653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4" y="609600"/>
            <a:ext cx="8596668" cy="866425"/>
          </a:xfrm>
        </p:spPr>
        <p:txBody>
          <a:bodyPr/>
          <a:lstStyle/>
          <a:p>
            <a:r>
              <a:rPr lang="fr-FR" dirty="0"/>
              <a:t>Territoires avec populations vulnérables</a:t>
            </a:r>
            <a:endParaRPr lang="fr-FR" sz="2400" dirty="0"/>
          </a:p>
        </p:txBody>
      </p:sp>
      <p:sp>
        <p:nvSpPr>
          <p:cNvPr id="3" name="Espace réservé du contenu 2"/>
          <p:cNvSpPr>
            <a:spLocks noGrp="1"/>
          </p:cNvSpPr>
          <p:nvPr>
            <p:ph idx="1"/>
          </p:nvPr>
        </p:nvSpPr>
        <p:spPr>
          <a:xfrm>
            <a:off x="672863" y="1448589"/>
            <a:ext cx="8596668" cy="3880773"/>
          </a:xfrm>
        </p:spPr>
        <p:txBody>
          <a:bodyPr/>
          <a:lstStyle/>
          <a:p>
            <a:r>
              <a:rPr lang="fr-FR" dirty="0"/>
              <a:t>Crise = révélateur des fortes inégalités</a:t>
            </a:r>
          </a:p>
          <a:p>
            <a:pPr lvl="1"/>
            <a:r>
              <a:rPr lang="fr-FR" dirty="0"/>
              <a:t>Accès aux soins</a:t>
            </a:r>
          </a:p>
          <a:p>
            <a:pPr lvl="1"/>
            <a:r>
              <a:rPr lang="fr-FR" dirty="0"/>
              <a:t>Offre de soins</a:t>
            </a:r>
          </a:p>
          <a:p>
            <a:r>
              <a:rPr lang="fr-FR" dirty="0"/>
              <a:t>Nécessité du travail collaboratif en transversal (médico-psycho-social) et ville-hôpital &gt;&gt; décloisonnement et travail en réseau</a:t>
            </a:r>
          </a:p>
          <a:p>
            <a:r>
              <a:rPr lang="fr-FR" dirty="0"/>
              <a:t>Grande mobilisation des professionnels pour répondre à ses défis</a:t>
            </a:r>
          </a:p>
          <a:p>
            <a:pPr lvl="1"/>
            <a:r>
              <a:rPr lang="fr-FR" dirty="0"/>
              <a:t>Innovation</a:t>
            </a:r>
          </a:p>
          <a:p>
            <a:pPr lvl="1"/>
            <a:r>
              <a:rPr lang="fr-FR" dirty="0"/>
              <a:t>Créativité</a:t>
            </a:r>
          </a:p>
          <a:p>
            <a:pPr lvl="1"/>
            <a:r>
              <a:rPr lang="fr-FR" dirty="0"/>
              <a:t>Solidarité </a:t>
            </a:r>
          </a:p>
        </p:txBody>
      </p:sp>
      <p:sp>
        <p:nvSpPr>
          <p:cNvPr id="4" name="Espace réservé de la date 3"/>
          <p:cNvSpPr>
            <a:spLocks noGrp="1"/>
          </p:cNvSpPr>
          <p:nvPr>
            <p:ph type="dt" sz="half" idx="2"/>
          </p:nvPr>
        </p:nvSpPr>
        <p:spPr/>
        <p:txBody>
          <a:bodyPr/>
          <a:lstStyle/>
          <a:p>
            <a:r>
              <a:rPr lang="fr-FR"/>
              <a:t>Webinaire – 15/06/2020 – 17h00/18h30</a:t>
            </a:r>
            <a:endParaRPr lang="en-US" dirty="0"/>
          </a:p>
        </p:txBody>
      </p:sp>
      <p:sp>
        <p:nvSpPr>
          <p:cNvPr id="5" name="Espace réservé du pied de page 4"/>
          <p:cNvSpPr>
            <a:spLocks noGrp="1"/>
          </p:cNvSpPr>
          <p:nvPr>
            <p:ph type="ftr" sz="quarter" idx="3"/>
          </p:nvPr>
        </p:nvSpPr>
        <p:spPr/>
        <p:txBody>
          <a:bodyPr/>
          <a:lstStyle/>
          <a:p>
            <a:r>
              <a:rPr lang="fr-FR" b="1"/>
              <a:t>Périnatalité et Covid-19</a:t>
            </a:r>
            <a:endParaRPr lang="fr-FR" b="1" dirty="0"/>
          </a:p>
        </p:txBody>
      </p:sp>
      <p:sp>
        <p:nvSpPr>
          <p:cNvPr id="6" name="Espace réservé du numéro de diapositive 5"/>
          <p:cNvSpPr>
            <a:spLocks noGrp="1"/>
          </p:cNvSpPr>
          <p:nvPr>
            <p:ph type="sldNum" sz="quarter" idx="4"/>
          </p:nvPr>
        </p:nvSpPr>
        <p:spPr/>
        <p:txBody>
          <a:bodyPr/>
          <a:lstStyle/>
          <a:p>
            <a:fld id="{D57F1E4F-1CFF-5643-939E-217C01CDF565}" type="slidenum">
              <a:rPr lang="en-US" smtClean="0"/>
              <a:pPr/>
              <a:t>7</a:t>
            </a:fld>
            <a:endParaRPr lang="en-US" dirty="0"/>
          </a:p>
        </p:txBody>
      </p:sp>
      <p:sp>
        <p:nvSpPr>
          <p:cNvPr id="7" name="Rectangle 6"/>
          <p:cNvSpPr/>
          <p:nvPr/>
        </p:nvSpPr>
        <p:spPr>
          <a:xfrm>
            <a:off x="2055086" y="4917873"/>
            <a:ext cx="7804727" cy="1489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t>Rendre attractif ses territoires pour les professionnels</a:t>
            </a:r>
          </a:p>
          <a:p>
            <a:pPr algn="ctr"/>
            <a:r>
              <a:rPr lang="fr-FR" sz="2400" dirty="0"/>
              <a:t>Doter ses territoires en adéquation avec la population</a:t>
            </a:r>
          </a:p>
          <a:p>
            <a:pPr algn="ctr"/>
            <a:r>
              <a:rPr lang="fr-FR" sz="2400" dirty="0"/>
              <a:t>Grande richesse</a:t>
            </a:r>
          </a:p>
        </p:txBody>
      </p:sp>
      <p:sp>
        <p:nvSpPr>
          <p:cNvPr id="8" name="Rectangle 7"/>
          <p:cNvSpPr/>
          <p:nvPr/>
        </p:nvSpPr>
        <p:spPr>
          <a:xfrm>
            <a:off x="9098280" y="3498150"/>
            <a:ext cx="2225040" cy="921449"/>
          </a:xfrm>
          <a:prstGeom prst="wedgeRectCallout">
            <a:avLst>
              <a:gd name="adj1" fmla="val -70457"/>
              <a:gd name="adj2" fmla="val -19500"/>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a:solidFill>
                  <a:schemeClr val="dk1"/>
                </a:solidFill>
              </a:rPr>
              <a:t>Développer la démarche d’Aller vers</a:t>
            </a:r>
          </a:p>
        </p:txBody>
      </p:sp>
      <p:sp>
        <p:nvSpPr>
          <p:cNvPr id="9" name="Rectangle 8"/>
          <p:cNvSpPr/>
          <p:nvPr/>
        </p:nvSpPr>
        <p:spPr>
          <a:xfrm>
            <a:off x="9269531" y="609600"/>
            <a:ext cx="2785309" cy="15240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b="1" dirty="0"/>
              <a:t>Objectifs du PRS 2 : </a:t>
            </a:r>
            <a:r>
              <a:rPr lang="fr-FR" dirty="0"/>
              <a:t>Diminuer la mortalité maternelle, périnatale, néonatale et infantile</a:t>
            </a:r>
          </a:p>
        </p:txBody>
      </p:sp>
    </p:spTree>
    <p:extLst>
      <p:ext uri="{BB962C8B-B14F-4D97-AF65-F5344CB8AC3E}">
        <p14:creationId xmlns:p14="http://schemas.microsoft.com/office/powerpoint/2010/main" val="846727461"/>
      </p:ext>
    </p:extLst>
  </p:cSld>
  <p:clrMapOvr>
    <a:masterClrMapping/>
  </p:clrMapOvr>
</p:sld>
</file>

<file path=ppt/theme/theme1.xml><?xml version="1.0" encoding="utf-8"?>
<a:theme xmlns:a="http://schemas.openxmlformats.org/drawingml/2006/main" name="Facette">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ModèlePrésentation_EGRhumato_2019" id="{2B39C09D-0B8F-4C22-8082-349799998875}" vid="{D2C7214D-D8D5-488D-A5F5-0F2FC272B864}"/>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145</TotalTime>
  <Words>1734</Words>
  <Application>Microsoft Office PowerPoint</Application>
  <PresentationFormat>Grand écran</PresentationFormat>
  <Paragraphs>164</Paragraphs>
  <Slides>7</Slides>
  <Notes>6</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7</vt:i4>
      </vt:variant>
    </vt:vector>
  </HeadingPairs>
  <TitlesOfParts>
    <vt:vector size="12" baseType="lpstr">
      <vt:lpstr>Arial</vt:lpstr>
      <vt:lpstr>Calibri</vt:lpstr>
      <vt:lpstr>Trebuchet MS</vt:lpstr>
      <vt:lpstr>Wingdings 3</vt:lpstr>
      <vt:lpstr>Facette</vt:lpstr>
      <vt:lpstr>Comment capitaliser sur l’expérience acquise pour améliorer le parcours en périnatalité : • L’expérience de coordination de réseau de santé périnatale • Le point de vue de la PMI</vt:lpstr>
      <vt:lpstr>L’expérience du COVID au profit de l’amélioration des parcours en périnatalité</vt:lpstr>
      <vt:lpstr>Collaboration ville-hôpital</vt:lpstr>
      <vt:lpstr>Informer les usagers</vt:lpstr>
      <vt:lpstr>Consultations téléphoniques et téléconsultations en PMI au service de la prévention: transformons l’essai!  </vt:lpstr>
      <vt:lpstr>Communication</vt:lpstr>
      <vt:lpstr>Territoires avec populations vulnérables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Fanny Devisme</dc:creator>
  <cp:lastModifiedBy>Fanny Devisme</cp:lastModifiedBy>
  <cp:revision>54</cp:revision>
  <dcterms:created xsi:type="dcterms:W3CDTF">2019-05-22T09:39:52Z</dcterms:created>
  <dcterms:modified xsi:type="dcterms:W3CDTF">2020-06-15T11:11:32Z</dcterms:modified>
</cp:coreProperties>
</file>