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4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3" r:id="rId18"/>
    <p:sldId id="281" r:id="rId19"/>
    <p:sldId id="285" r:id="rId20"/>
    <p:sldId id="286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4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5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5002F97-1684-41EC-A88C-1CF97BCC4AE6}" type="slidenum">
              <a:rPr lang="fr-FR" altLang="fr-FR"/>
              <a:pPr/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85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E2C7333-2551-43EA-8B77-D3294773E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EA64679-C69F-422E-A064-59AEEC2E7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8FF0EE-366C-4BFA-AD41-D74489DA7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65F378-596E-48E7-B95E-EF8EB3405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30A360-4F6F-4345-AA8D-8DD5838D9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34" y="-3"/>
            <a:ext cx="6352032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FCA782-C597-48ED-8ECE-AC97B5C79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98137A-3171-442B-B7E5-40FCD70C9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E1F1EC-1159-4A68-92D7-8788060F2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D6781F7-7C96-40E2-9554-68D52B3FB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CC69E2C-7E60-4846-BF13-A448D69A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A2BF413-E287-4AFD-97DE-DB9345324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407F6FD-3028-4D02-80ED-502E5F5CA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421CD1C-8FB5-4FDB-B841-62A794076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4FC293-98A0-47CB-9686-6CA6E4E10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4F36-8A75-44AB-BFBB-1BFA7DA34888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52A-8145-413F-B88A-78C1C9AE9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72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29294D-D646-454E-9ACF-99B891E90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E9C0DF1-1318-4D97-BD83-899E047FF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28B8224-4145-4687-B6AA-0A88434E1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D69C06C-CB3D-4100-AB4E-374D0EA9F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6753D72-F0FB-413D-827A-ED727F66D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ED211FC-B206-4810-B80E-89C831569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797D929-1FFD-4CE6-BD6E-5D470ADF2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A66E79-46F8-483B-AACE-B18B73D61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034E9F-9138-4792-A366-3D63CF63B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F10983-81A1-470D-8CF0-496D15A61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1B058A-B284-49FF-9278-237D78C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F1BA37B-FB23-4177-8CEC-CFBBF7CA4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C434291-C6CD-42F7-A798-EFBA117CA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789B761-141F-4480-AB91-ADFEFA8F9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F636620-931D-47A0-926D-F2E926FA0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AE32AC1-0BA0-4D1F-8262-B04784F31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D9362EB-EEE7-4387-868D-64070DD18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A3DC1D9-51C3-4DC6-B15B-E18EB6D33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F12F5B6-122E-4660-9A48-6FEDBC323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DA81AA-205A-4622-9C06-62660F66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7E9782-335E-449D-BDBB-271CC806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F1BE10-0A47-4AE4-B57C-593C2DEA6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A08B67-4CAA-4E0C-96BA-C85BCE34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04A181B-26E9-4161-B458-C75761D02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AB2F2A-88DB-4018-B283-EAE8DF01C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10E808-469D-4FA2-ACD4-56FC89F93DC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734A203-EF4F-4662-BD8E-D155919AD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15/06/2020 – 17h00/18h30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BAF606-25B6-41AF-9936-E5E75EC9B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Périnatalité et Covid-19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AFBB2B8-C7DD-4627-A359-5D6FDD31F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  <p:sldLayoutId id="2147483670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https://zutil.di.u-psud.fr/signature/images/ZgLEhI_LO5zmYbhYvpTkU_Vql6y813h_FbLk2WfwTsRlQCFwsZCv_7UcbXQONJI.pn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8146C-DA6A-44ED-B8FC-9D49A2F03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8" y="3030426"/>
            <a:ext cx="8143025" cy="1283882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Aspects </a:t>
            </a:r>
            <a:r>
              <a:rPr lang="en-US" sz="2400" b="1" dirty="0" err="1">
                <a:solidFill>
                  <a:schemeClr val="tx1"/>
                </a:solidFill>
              </a:rPr>
              <a:t>virologiques</a:t>
            </a:r>
            <a:r>
              <a:rPr lang="en-US" sz="2400" b="1" dirty="0">
                <a:solidFill>
                  <a:schemeClr val="tx1"/>
                </a:solidFill>
              </a:rPr>
              <a:t> et </a:t>
            </a:r>
            <a:r>
              <a:rPr lang="en-US" sz="2400" b="1" dirty="0" err="1">
                <a:solidFill>
                  <a:schemeClr val="tx1"/>
                </a:solidFill>
              </a:rPr>
              <a:t>diagnostiques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B26161-7002-44E3-B83F-6AAE314FB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Dr. Christelle VAULOUP-FELLOUS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Faculté</a:t>
            </a:r>
            <a:r>
              <a:rPr lang="en-US" dirty="0"/>
              <a:t> de </a:t>
            </a:r>
            <a:r>
              <a:rPr lang="en-US" dirty="0" err="1"/>
              <a:t>Médecine</a:t>
            </a:r>
            <a:r>
              <a:rPr lang="en-US" dirty="0"/>
              <a:t> Paris </a:t>
            </a:r>
            <a:r>
              <a:rPr lang="en-US" dirty="0" err="1"/>
              <a:t>Saclay</a:t>
            </a:r>
            <a:r>
              <a:rPr lang="en-US" dirty="0"/>
              <a:t>; Service de </a:t>
            </a:r>
            <a:r>
              <a:rPr lang="en-US" dirty="0" err="1"/>
              <a:t>Virologie</a:t>
            </a:r>
            <a:r>
              <a:rPr lang="en-US" dirty="0"/>
              <a:t> du GH – </a:t>
            </a:r>
            <a:r>
              <a:rPr lang="en-US" dirty="0" err="1"/>
              <a:t>Hôpitaux</a:t>
            </a:r>
            <a:r>
              <a:rPr lang="en-US" dirty="0"/>
              <a:t> </a:t>
            </a:r>
            <a:r>
              <a:rPr lang="en-US" dirty="0" err="1"/>
              <a:t>Universitaires</a:t>
            </a:r>
            <a:r>
              <a:rPr lang="en-US" dirty="0"/>
              <a:t> Paris-</a:t>
            </a:r>
            <a:r>
              <a:rPr lang="en-US" dirty="0" err="1"/>
              <a:t>Saclay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657CF9-4F53-4FAA-9F22-B6EFC3314C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15/06/2020 – 17h00/18h30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699B66-D288-48D2-8B36-E911111B0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Périnatalité et Covid-19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50C6F3-B6A8-49FE-99F1-CF1A9CE23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2" descr="http://upload.wikimedia.org/wikipedia/commons/7/78/Coronaviruses_004_l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r="18082" b="-1"/>
          <a:stretch/>
        </p:blipFill>
        <p:spPr bwMode="auto">
          <a:xfrm>
            <a:off x="316904" y="21183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15662" y="2934713"/>
            <a:ext cx="2307939" cy="64184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900" dirty="0">
                <a:solidFill>
                  <a:srgbClr val="FFFFFF"/>
                </a:solidFill>
                <a:latin typeface="+mn-lt"/>
              </a:rPr>
              <a:t>Images en ME : virions icosaédriques au microscope électronique.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900" dirty="0">
                <a:solidFill>
                  <a:srgbClr val="FFFFFF"/>
                </a:solidFill>
                <a:latin typeface="+mn-lt"/>
              </a:rPr>
              <a:t>(Crédit photo Dr Fred Murphy. CDC. Atlanta. 1975)</a:t>
            </a:r>
          </a:p>
        </p:txBody>
      </p:sp>
      <p:pic>
        <p:nvPicPr>
          <p:cNvPr id="10" name="Picture 2" descr="D:\Users\3044416\Desktop\Sauvegarde-Clé\AssoGRIG\log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64" y="2091918"/>
            <a:ext cx="968271" cy="106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5611" r="9714" b="21939"/>
          <a:stretch>
            <a:fillRect/>
          </a:stretch>
        </p:blipFill>
        <p:spPr bwMode="auto">
          <a:xfrm>
            <a:off x="9105117" y="1193958"/>
            <a:ext cx="1520166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zutil.di.u-psud.fr/signature/images/ZgLEhI_LO5zmYbhYvpTkU_Vql6y813h_FbLk2WfwTsRlQCFwsZCv_7UcbXQONJI.pn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17" y="149403"/>
            <a:ext cx="1012166" cy="88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6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F1B1099-4626-4F8A-B960-4825018C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Détection du génome du SARS-CoV-2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F6CFE60-B6C2-4142-AF92-6A23F15BB8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367" y="1770048"/>
            <a:ext cx="6866895" cy="1972777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E650B33-4458-461F-84FC-6CD4439B37A4}"/>
              </a:ext>
            </a:extLst>
          </p:cNvPr>
          <p:cNvSpPr/>
          <p:nvPr/>
        </p:nvSpPr>
        <p:spPr>
          <a:xfrm>
            <a:off x="3509500" y="2787098"/>
            <a:ext cx="1114817" cy="955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95CD7CB-60A3-474D-9E6B-9C09CABEB362}"/>
              </a:ext>
            </a:extLst>
          </p:cNvPr>
          <p:cNvSpPr/>
          <p:nvPr/>
        </p:nvSpPr>
        <p:spPr>
          <a:xfrm>
            <a:off x="4699472" y="2825481"/>
            <a:ext cx="1114817" cy="955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3D0FB1D8-8008-49A9-A914-64405CBD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34" y="1953624"/>
            <a:ext cx="3358954" cy="25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47836" t="29087" r="24808" b="51166"/>
          <a:stretch/>
        </p:blipFill>
        <p:spPr>
          <a:xfrm>
            <a:off x="137367" y="4058230"/>
            <a:ext cx="6870892" cy="2092404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444D599E-0DE4-4DCB-B68D-E9EB9616A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434" y="4785594"/>
            <a:ext cx="4575253" cy="17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20" tIns="41910" rIns="83820" bIns="41910"/>
          <a:lstStyle>
            <a:lvl1pPr marL="258763" indent="-258763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620713" indent="-206375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8286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2925" indent="-155575" defTabSz="8286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0125" indent="-155575" defTabSz="8286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27325" indent="-155575" defTabSz="8286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4525" indent="-155575" defTabSz="8286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1725" indent="-155575" defTabSz="8286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Sensibilité: 60-80%</a:t>
            </a:r>
          </a:p>
          <a:p>
            <a:pPr lvl="1"/>
            <a:r>
              <a:rPr lang="fr-FR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Mauvais prélèvement?</a:t>
            </a:r>
          </a:p>
          <a:p>
            <a:pPr lvl="1"/>
            <a:r>
              <a:rPr lang="fr-FR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Virus dans voies respiratoires basses </a:t>
            </a:r>
          </a:p>
          <a:p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Spécificité: 100%</a:t>
            </a:r>
            <a:endParaRPr lang="fr-FR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826" y="5486400"/>
            <a:ext cx="6366295" cy="379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37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F1B1099-4626-4F8A-B960-4825018C3780}"/>
              </a:ext>
            </a:extLst>
          </p:cNvPr>
          <p:cNvSpPr txBox="1">
            <a:spLocks/>
          </p:cNvSpPr>
          <p:nvPr/>
        </p:nvSpPr>
        <p:spPr>
          <a:xfrm>
            <a:off x="319177" y="365125"/>
            <a:ext cx="11464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Sensibilité des tests PCR sur prélèvements respiratoires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44D599E-0DE4-4DCB-B68D-E9EB9616A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157" y="1868333"/>
            <a:ext cx="5102092" cy="17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20" tIns="41910" rIns="83820" bIns="41910"/>
          <a:lstStyle>
            <a:lvl1pPr marL="258763" indent="-258763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620713" indent="-206375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8286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2925" indent="-155575" defTabSz="8286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0125" indent="-155575" defTabSz="8286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27325" indent="-155575" defTabSz="8286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4525" indent="-155575" defTabSz="8286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1725" indent="-155575" defTabSz="8286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Persistance de l’excrétion d’ARN 3-5 semaines (quelle que soit la forme clinique)</a:t>
            </a:r>
          </a:p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Salive moins sensible </a:t>
            </a:r>
          </a:p>
          <a:p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Oropharyngé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moins sensible</a:t>
            </a:r>
          </a:p>
          <a:p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Selles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: bon prélèvement alternatif (excrétion plus longue)</a:t>
            </a:r>
          </a:p>
        </p:txBody>
      </p:sp>
      <p:pic>
        <p:nvPicPr>
          <p:cNvPr id="9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" y="2668607"/>
            <a:ext cx="49149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8" y="1714117"/>
            <a:ext cx="3726612" cy="7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03" y="1722655"/>
            <a:ext cx="944974" cy="71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0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3065" y="282222"/>
            <a:ext cx="8611118" cy="1625210"/>
          </a:xfrm>
        </p:spPr>
        <p:txBody>
          <a:bodyPr>
            <a:normAutofit/>
          </a:bodyPr>
          <a:lstStyle/>
          <a:p>
            <a:pPr algn="ctr"/>
            <a:r>
              <a:rPr lang="fr-FR" alt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Recherche des antigènes viraux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B5516F-069E-4D2B-8BFA-79B0203C8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 r="2477" b="-1"/>
          <a:stretch/>
        </p:blipFill>
        <p:spPr>
          <a:xfrm>
            <a:off x="899772" y="1733716"/>
            <a:ext cx="3494799" cy="1777985"/>
          </a:xfrm>
          <a:prstGeom prst="rect">
            <a:avLst/>
          </a:prstGeom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2880" y="1720600"/>
            <a:ext cx="5565911" cy="4852362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fr-FR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Immunochromatographie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= détection des antigènes viraux dans les cellules à l’aide d’anticorps monoclonaux adsorbés sur une membrane</a:t>
            </a:r>
          </a:p>
          <a:p>
            <a:pPr lvl="1"/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Temps de réalisation : &lt;30min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Facilité de prélèvement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coût &lt; RT-PCR</a:t>
            </a:r>
          </a:p>
          <a:p>
            <a:pPr lvl="1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Sensibilité très médiocre (&lt;60%)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Influence des milieux de transport</a:t>
            </a:r>
          </a:p>
          <a:p>
            <a:pPr lvl="1"/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Influence de la température de conservation du prélèvement et du temps</a:t>
            </a:r>
          </a:p>
          <a:p>
            <a:pPr lvl="1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Intérêt éventuel: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test de screening aux urgences en période de forte prévalence</a:t>
            </a:r>
          </a:p>
          <a:p>
            <a:pPr lvl="1"/>
            <a:endParaRPr lang="fr-FR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22" y="3730314"/>
            <a:ext cx="4697131" cy="2411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8555" y="4629422"/>
            <a:ext cx="4644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16822" y="6403685"/>
            <a:ext cx="2586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</a:rPr>
              <a:t>Mertens et al. </a:t>
            </a:r>
            <a:r>
              <a:rPr lang="fr-FR" sz="1600" i="1" dirty="0" err="1">
                <a:latin typeface="Calibri" panose="020F0502020204030204" pitchFamily="34" charset="0"/>
              </a:rPr>
              <a:t>Frontiers</a:t>
            </a:r>
            <a:r>
              <a:rPr lang="fr-FR" sz="1600" i="1" dirty="0">
                <a:latin typeface="Calibri" panose="020F0502020204030204" pitchFamily="34" charset="0"/>
              </a:rPr>
              <a:t> 2020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00716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Sérologie (IgG – IgM –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): option TROD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500" y="1806196"/>
            <a:ext cx="5372536" cy="3684588"/>
          </a:xfrm>
        </p:spPr>
        <p:txBody>
          <a:bodyPr>
            <a:no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Tests unitaires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Temps de réalisation &lt;30 min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Réalisable au labo (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serum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/plasma) ou au lit du malade (sang capillaire =&gt; prise d’essai minime)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Performances variables; &gt; 50 kits disponibles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L’OMS rappelle : usage uniquement à visée de recherche en attendant des validations cliniques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8911" t="24171" r="54971" b="47514"/>
          <a:stretch/>
        </p:blipFill>
        <p:spPr>
          <a:xfrm>
            <a:off x="8954525" y="5370971"/>
            <a:ext cx="640208" cy="12499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0109" t="33000" r="56959" b="57538"/>
          <a:stretch/>
        </p:blipFill>
        <p:spPr>
          <a:xfrm>
            <a:off x="10406460" y="5040939"/>
            <a:ext cx="1285661" cy="1750226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9359964" y="5040939"/>
            <a:ext cx="974785" cy="78160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9348923" y="6138037"/>
            <a:ext cx="985826" cy="65312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93F9F000-2EAE-48C0-95C5-620A2B8166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8" r="23655" b="13397"/>
          <a:stretch/>
        </p:blipFill>
        <p:spPr bwMode="auto">
          <a:xfrm>
            <a:off x="7563388" y="1690688"/>
            <a:ext cx="4429375" cy="30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Étoile : 5 branches 5">
            <a:extLst>
              <a:ext uri="{FF2B5EF4-FFF2-40B4-BE49-F238E27FC236}">
                <a16:creationId xmlns:a16="http://schemas.microsoft.com/office/drawing/2014/main" id="{32609FB4-1D5E-4580-A560-B7D0216F5378}"/>
              </a:ext>
            </a:extLst>
          </p:cNvPr>
          <p:cNvSpPr/>
          <p:nvPr/>
        </p:nvSpPr>
        <p:spPr>
          <a:xfrm>
            <a:off x="8456186" y="1931241"/>
            <a:ext cx="502023" cy="4213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5 branches 7">
            <a:extLst>
              <a:ext uri="{FF2B5EF4-FFF2-40B4-BE49-F238E27FC236}">
                <a16:creationId xmlns:a16="http://schemas.microsoft.com/office/drawing/2014/main" id="{FEDED4F6-2A93-49E3-BE64-808ADC298192}"/>
              </a:ext>
            </a:extLst>
          </p:cNvPr>
          <p:cNvSpPr/>
          <p:nvPr/>
        </p:nvSpPr>
        <p:spPr>
          <a:xfrm>
            <a:off x="9164398" y="2200182"/>
            <a:ext cx="502023" cy="4213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5 branches 8">
            <a:extLst>
              <a:ext uri="{FF2B5EF4-FFF2-40B4-BE49-F238E27FC236}">
                <a16:creationId xmlns:a16="http://schemas.microsoft.com/office/drawing/2014/main" id="{45E9188B-05E0-4D73-A910-7087847C1813}"/>
              </a:ext>
            </a:extLst>
          </p:cNvPr>
          <p:cNvSpPr/>
          <p:nvPr/>
        </p:nvSpPr>
        <p:spPr>
          <a:xfrm>
            <a:off x="9736303" y="1807347"/>
            <a:ext cx="502023" cy="4213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5 branches 9">
            <a:extLst>
              <a:ext uri="{FF2B5EF4-FFF2-40B4-BE49-F238E27FC236}">
                <a16:creationId xmlns:a16="http://schemas.microsoft.com/office/drawing/2014/main" id="{D2F45157-3417-4620-87F6-00ED54261A5C}"/>
              </a:ext>
            </a:extLst>
          </p:cNvPr>
          <p:cNvSpPr/>
          <p:nvPr/>
        </p:nvSpPr>
        <p:spPr>
          <a:xfrm>
            <a:off x="10444515" y="1989511"/>
            <a:ext cx="502023" cy="4213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5 branches 10">
            <a:extLst>
              <a:ext uri="{FF2B5EF4-FFF2-40B4-BE49-F238E27FC236}">
                <a16:creationId xmlns:a16="http://schemas.microsoft.com/office/drawing/2014/main" id="{37F4912F-4C8B-4222-B744-43C3F92EAB78}"/>
              </a:ext>
            </a:extLst>
          </p:cNvPr>
          <p:cNvSpPr/>
          <p:nvPr/>
        </p:nvSpPr>
        <p:spPr>
          <a:xfrm>
            <a:off x="11247774" y="1890900"/>
            <a:ext cx="502023" cy="4213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C8D5BB30-3C8E-410F-B278-C8C1194795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97588" y="3063798"/>
            <a:ext cx="13363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kumimoji="1" lang="fr-FR" altLang="fr-FR" sz="1200" b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dépôt de l’échantillon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E7A35DB9-7EE7-493C-9FCB-73C9F560F49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131227" y="2881791"/>
            <a:ext cx="703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200">
              <a:latin typeface="+mj-lt"/>
            </a:endParaRP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1F7F801D-1C22-48CE-AC2B-57F0A0BA6F1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131227" y="2646749"/>
            <a:ext cx="70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200">
              <a:latin typeface="+mj-lt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9BAE6D30-E848-4F0C-9E64-C91BC3EE84B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83849" y="2508249"/>
            <a:ext cx="698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kumimoji="1" lang="fr-FR" altLang="fr-FR" sz="12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contrôle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241CC9B8-E8C5-4EB3-B3B5-64995682D99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05488" y="2728964"/>
            <a:ext cx="654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kumimoji="1" lang="fr-FR" altLang="fr-FR" sz="12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résultat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C3278D46-42D8-4812-BC52-5EE979CC751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131227" y="3297356"/>
            <a:ext cx="70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200">
              <a:latin typeface="+mj-lt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3F0525F4-1878-4150-8209-06CD203C15C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82815" y="3671716"/>
            <a:ext cx="110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kumimoji="1" lang="fr-FR" altLang="fr-FR" sz="1200" b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dépôt du diluant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26E17487-00B9-41E5-8062-3F9DEBD4D9B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131227" y="3902550"/>
            <a:ext cx="70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47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Sérologie (IgG – IgM –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): option ELISA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89621" y="2291653"/>
            <a:ext cx="6570303" cy="368458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Haut débit (20-100/h)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Temps de réalisation 1-2h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Uniquement au labo (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serum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/plasma =&gt; ponction veineuse) avec un équipement dédié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Performances variables;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10 kits disponibles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14" y="4133947"/>
            <a:ext cx="2020183" cy="250166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7"/>
          <a:stretch/>
        </p:blipFill>
        <p:spPr>
          <a:xfrm>
            <a:off x="7547469" y="1983004"/>
            <a:ext cx="2422075" cy="1916134"/>
          </a:xfrm>
          <a:prstGeom prst="rect">
            <a:avLst/>
          </a:prstGeom>
        </p:spPr>
      </p:pic>
      <p:sp>
        <p:nvSpPr>
          <p:cNvPr id="16" name="Étoile : 5 branches 5">
            <a:extLst>
              <a:ext uri="{FF2B5EF4-FFF2-40B4-BE49-F238E27FC236}">
                <a16:creationId xmlns:a16="http://schemas.microsoft.com/office/drawing/2014/main" id="{32609FB4-1D5E-4580-A560-B7D0216F5378}"/>
              </a:ext>
            </a:extLst>
          </p:cNvPr>
          <p:cNvSpPr/>
          <p:nvPr/>
        </p:nvSpPr>
        <p:spPr>
          <a:xfrm>
            <a:off x="8164932" y="3036499"/>
            <a:ext cx="383844" cy="3345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61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2511" t="21525" r="25348" b="4786"/>
          <a:stretch/>
        </p:blipFill>
        <p:spPr>
          <a:xfrm>
            <a:off x="911951" y="1431044"/>
            <a:ext cx="10593237" cy="534056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42172" y="284671"/>
            <a:ext cx="8611118" cy="16252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dirty="0"/>
              <a:t>Délai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d’apparition</a:t>
            </a:r>
            <a:r>
              <a:rPr lang="fr-FR" altLang="fr-FR" dirty="0"/>
              <a:t> des </a:t>
            </a:r>
            <a:r>
              <a:rPr lang="fr-FR" altLang="fr-FR" dirty="0" err="1"/>
              <a:t>Ac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9228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8146731-AA8A-4DA7-BC82-0BE86B50C30A}"/>
              </a:ext>
            </a:extLst>
          </p:cNvPr>
          <p:cNvSpPr txBox="1">
            <a:spLocks noChangeArrowheads="1"/>
          </p:cNvSpPr>
          <p:nvPr/>
        </p:nvSpPr>
        <p:spPr>
          <a:xfrm>
            <a:off x="138956" y="1949256"/>
            <a:ext cx="3466379" cy="33040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fr-FR" sz="30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Performances de la </a:t>
            </a:r>
            <a:r>
              <a:rPr lang="en-US" altLang="fr-FR" sz="30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sérologie</a:t>
            </a:r>
            <a:endParaRPr lang="en-US" altLang="fr-FR" sz="3000" kern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76AF20-962D-4402-9234-34773E8C19F1}"/>
              </a:ext>
            </a:extLst>
          </p:cNvPr>
          <p:cNvSpPr txBox="1"/>
          <p:nvPr/>
        </p:nvSpPr>
        <p:spPr>
          <a:xfrm>
            <a:off x="5246645" y="497711"/>
            <a:ext cx="5246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Performances attendues par le CNR/HAS</a:t>
            </a:r>
          </a:p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&gt; 98% SPECIFICITE</a:t>
            </a:r>
          </a:p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&gt; 90-95% SENSIBILITE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14224"/>
              </p:ext>
            </p:extLst>
          </p:nvPr>
        </p:nvGraphicFramePr>
        <p:xfrm>
          <a:off x="3788556" y="1763276"/>
          <a:ext cx="7672440" cy="456777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822848">
                  <a:extLst>
                    <a:ext uri="{9D8B030D-6E8A-4147-A177-3AD203B41FA5}">
                      <a16:colId xmlns:a16="http://schemas.microsoft.com/office/drawing/2014/main" val="4113311065"/>
                    </a:ext>
                  </a:extLst>
                </a:gridCol>
                <a:gridCol w="1462398">
                  <a:extLst>
                    <a:ext uri="{9D8B030D-6E8A-4147-A177-3AD203B41FA5}">
                      <a16:colId xmlns:a16="http://schemas.microsoft.com/office/drawing/2014/main" val="3017758109"/>
                    </a:ext>
                  </a:extLst>
                </a:gridCol>
                <a:gridCol w="1462398">
                  <a:extLst>
                    <a:ext uri="{9D8B030D-6E8A-4147-A177-3AD203B41FA5}">
                      <a16:colId xmlns:a16="http://schemas.microsoft.com/office/drawing/2014/main" val="590268457"/>
                    </a:ext>
                  </a:extLst>
                </a:gridCol>
                <a:gridCol w="1462398">
                  <a:extLst>
                    <a:ext uri="{9D8B030D-6E8A-4147-A177-3AD203B41FA5}">
                      <a16:colId xmlns:a16="http://schemas.microsoft.com/office/drawing/2014/main" val="3922770352"/>
                    </a:ext>
                  </a:extLst>
                </a:gridCol>
                <a:gridCol w="1462398">
                  <a:extLst>
                    <a:ext uri="{9D8B030D-6E8A-4147-A177-3AD203B41FA5}">
                      <a16:colId xmlns:a16="http://schemas.microsoft.com/office/drawing/2014/main" val="542696461"/>
                    </a:ext>
                  </a:extLst>
                </a:gridCol>
              </a:tblGrid>
              <a:tr h="152259"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SPECIFICITE</a:t>
                      </a:r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800" b="0" u="none" strike="noStrike">
                          <a:solidFill>
                            <a:srgbClr val="FF0000"/>
                          </a:solidFill>
                          <a:effectLst/>
                        </a:rPr>
                        <a:t>SENSIBILITE</a:t>
                      </a: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82841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602312432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J0-9</a:t>
                      </a:r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J10-14</a:t>
                      </a:r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J&gt;14 </a:t>
                      </a:r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591100491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TROD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586692145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In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98,42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31,68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65,88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80,95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640762093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Bi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92,41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35,71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78,85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93,33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155299526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Wo</a:t>
                      </a:r>
                      <a:r>
                        <a:rPr lang="fr-FR" sz="800" u="none" strike="noStrike" dirty="0">
                          <a:effectLst/>
                        </a:rPr>
                        <a:t> (</a:t>
                      </a:r>
                      <a:r>
                        <a:rPr lang="fr-FR" sz="800" u="none" strike="noStrike" dirty="0" err="1">
                          <a:effectLst/>
                        </a:rPr>
                        <a:t>AcT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96,36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48,33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91,67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91,35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923823134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Fi (</a:t>
                      </a:r>
                      <a:r>
                        <a:rPr lang="fr-FR" sz="800" u="none" strike="noStrike" dirty="0" err="1">
                          <a:effectLst/>
                        </a:rPr>
                        <a:t>AcT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98,62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61,67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91,75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92,65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977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Au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94,51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52,00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85,42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86,96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172640043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Na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99,21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55,45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91,58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93,83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40910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Av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94,12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46,53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76,54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91,80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4289182780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NB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99,35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34,44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77,06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84,62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927715125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By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96,54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49,02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83,72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92,00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4157248379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Ve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75,71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55,67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81,25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88,52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871352659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Ne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97,96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83,33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96,97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100,00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689999862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SG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91,67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87,50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50,00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81,08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942385614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Or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100,00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72,73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95,45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95,89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61345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</a:rPr>
                        <a:t>Bg</a:t>
                      </a:r>
                      <a:r>
                        <a:rPr lang="fr-FR" sz="800" u="none" strike="noStrike" dirty="0">
                          <a:effectLst/>
                        </a:rPr>
                        <a:t>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82,14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75,00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83,33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96,10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767592021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Me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90,91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100,00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66,67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100,00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20904772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394869474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021459900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ELISA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75041821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ED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96,77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31,25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80,00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92,41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182059062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AA (</a:t>
                      </a:r>
                      <a:r>
                        <a:rPr lang="fr-FR" sz="800" u="none" strike="noStrike" dirty="0" err="1">
                          <a:effectLst/>
                        </a:rPr>
                        <a:t>IgG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99,67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48,00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88,71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92,20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44873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Eu (</a:t>
                      </a:r>
                      <a:r>
                        <a:rPr lang="fr-FR" sz="800" u="none" strike="noStrike" dirty="0" err="1">
                          <a:effectLst/>
                        </a:rPr>
                        <a:t>IgG+IgA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93,08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42,11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85,56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90,79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561970498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</a:rPr>
                        <a:t>Rc</a:t>
                      </a:r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r>
                        <a:rPr lang="fr-FR" sz="800" u="none" strike="noStrike" dirty="0" err="1">
                          <a:effectLst/>
                        </a:rPr>
                        <a:t>Elecsys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100,00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14,29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100,00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91,67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41590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Id (</a:t>
                      </a:r>
                      <a:r>
                        <a:rPr lang="fr-FR" sz="800" u="none" strike="noStrike" dirty="0" err="1">
                          <a:effectLst/>
                        </a:rPr>
                        <a:t>AcT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100,00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26,00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72,94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80,33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294500219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</a:rPr>
                        <a:t>Og</a:t>
                      </a:r>
                      <a:r>
                        <a:rPr lang="fr-FR" sz="800" u="none" strike="noStrike" dirty="0">
                          <a:effectLst/>
                        </a:rPr>
                        <a:t> (</a:t>
                      </a:r>
                      <a:r>
                        <a:rPr lang="fr-FR" sz="800" u="none" strike="noStrike" dirty="0" err="1">
                          <a:effectLst/>
                        </a:rPr>
                        <a:t>IgG+IgM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98,79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48,48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77,38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88,89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990778166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</a:rPr>
                        <a:t>Dp</a:t>
                      </a:r>
                      <a:r>
                        <a:rPr lang="fr-FR" sz="800" u="none" strike="noStrike" dirty="0">
                          <a:effectLst/>
                        </a:rPr>
                        <a:t> (</a:t>
                      </a:r>
                      <a:r>
                        <a:rPr lang="fr-FR" sz="800" u="none" strike="noStrike" dirty="0" err="1">
                          <a:effectLst/>
                        </a:rPr>
                        <a:t>IgG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83,10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84,62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100,00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89,55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938355473"/>
                  </a:ext>
                </a:extLst>
              </a:tr>
              <a:tr h="1522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Di (</a:t>
                      </a:r>
                      <a:r>
                        <a:rPr lang="fr-FR" sz="800" u="none" strike="noStrike" dirty="0" err="1">
                          <a:effectLst/>
                        </a:rPr>
                        <a:t>IgG</a:t>
                      </a:r>
                      <a:r>
                        <a:rPr lang="fr-FR" sz="800" u="none" strike="noStrike" dirty="0">
                          <a:effectLst/>
                        </a:rPr>
                        <a:t>)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92,56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27,78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63,41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80,10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872753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2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2163" t="45494" r="25240" b="4273"/>
          <a:stretch/>
        </p:blipFill>
        <p:spPr>
          <a:xfrm>
            <a:off x="690202" y="2208362"/>
            <a:ext cx="10595687" cy="358713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7689" y="284671"/>
            <a:ext cx="10566400" cy="1625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Persistance des </a:t>
            </a:r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neutralisants</a:t>
            </a:r>
          </a:p>
          <a:p>
            <a:pPr algn="ctr"/>
            <a:r>
              <a:rPr lang="fr-FR" altLang="fr-F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du SARS-CoV-1</a:t>
            </a:r>
          </a:p>
        </p:txBody>
      </p:sp>
      <p:sp>
        <p:nvSpPr>
          <p:cNvPr id="5" name="Rectangle 4"/>
          <p:cNvSpPr/>
          <p:nvPr/>
        </p:nvSpPr>
        <p:spPr>
          <a:xfrm>
            <a:off x="8100204" y="2208362"/>
            <a:ext cx="3372928" cy="94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066BEE-7E91-4E40-8D94-5642966E957E}"/>
              </a:ext>
            </a:extLst>
          </p:cNvPr>
          <p:cNvSpPr txBox="1"/>
          <p:nvPr/>
        </p:nvSpPr>
        <p:spPr>
          <a:xfrm>
            <a:off x="417689" y="6433234"/>
            <a:ext cx="446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MO H, et al. </a:t>
            </a:r>
            <a:r>
              <a:rPr lang="fr-FR" i="1" dirty="0" err="1"/>
              <a:t>Respirology</a:t>
            </a:r>
            <a:r>
              <a:rPr lang="fr-FR" i="1" dirty="0"/>
              <a:t>, 2006	</a:t>
            </a:r>
          </a:p>
          <a:p>
            <a:pPr algn="ctr"/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74775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E7358-A799-4682-8D5F-E136B5C7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397" y="349956"/>
            <a:ext cx="6906491" cy="5962473"/>
          </a:xfrm>
        </p:spPr>
        <p:txBody>
          <a:bodyPr anchor="ctr">
            <a:noAutofit/>
          </a:bodyPr>
          <a:lstStyle/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Virus détectable dans les prélèvements de gorge pendant 2 à 4 semaines, malgré une résolution complète des symptômes qui peut être plus rapide</a:t>
            </a: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apparaissent dès 5-6 j après les premiers symptômes et possèdent une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activité neutralisante dès 7-14 j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(délai plus long chez les personnes pauci/asymptomatiques)</a:t>
            </a: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J7 : &gt; 50 % des patients		séroconversion </a:t>
            </a: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J10-J12:  &gt; 90% des patients ont des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détectables</a:t>
            </a:r>
          </a:p>
          <a:p>
            <a:pPr marL="0" indent="0">
              <a:buNone/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Niveaux </a:t>
            </a:r>
            <a:r>
              <a:rPr lang="fr-FR" sz="2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d'IgG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corrélés avec le titre de neutralisation du virus.</a:t>
            </a:r>
          </a:p>
          <a:p>
            <a:pPr marL="0" indent="0">
              <a:buNone/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séroconversion n’est pas accompagnée de l’élimination abrupte du virus, mais d’un déclin régulier de la charge virale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réponse en anticorps ne suffit donc pas à elle seule à éliminer le virus.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8D5D39A-FC3F-414D-9A84-A370208DAE16}"/>
              </a:ext>
            </a:extLst>
          </p:cNvPr>
          <p:cNvSpPr/>
          <p:nvPr/>
        </p:nvSpPr>
        <p:spPr>
          <a:xfrm>
            <a:off x="7153404" y="3119710"/>
            <a:ext cx="353707" cy="211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066BEE-7E91-4E40-8D94-5642966E957E}"/>
              </a:ext>
            </a:extLst>
          </p:cNvPr>
          <p:cNvSpPr txBox="1"/>
          <p:nvPr/>
        </p:nvSpPr>
        <p:spPr>
          <a:xfrm>
            <a:off x="289356" y="5878377"/>
            <a:ext cx="367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/>
              <a:t>Wölfel</a:t>
            </a:r>
            <a:r>
              <a:rPr lang="fr-FR" i="1" dirty="0"/>
              <a:t> R, 2020; Lou, 2020; Wu, 2020; To, 2020; Ai, 2020; </a:t>
            </a:r>
            <a:r>
              <a:rPr lang="fr-FR" i="1" dirty="0" err="1"/>
              <a:t>Grzelak</a:t>
            </a:r>
            <a:r>
              <a:rPr lang="fr-FR" i="1" dirty="0"/>
              <a:t>, 2020. 	</a:t>
            </a:r>
          </a:p>
          <a:p>
            <a:pPr algn="ctr"/>
            <a:endParaRPr lang="fr-FR" i="1" dirty="0"/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262">
            <a:off x="1133308" y="2281579"/>
            <a:ext cx="2205150" cy="22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9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8221" t="26963" r="35985" b="4406"/>
          <a:stretch/>
        </p:blipFill>
        <p:spPr>
          <a:xfrm>
            <a:off x="785774" y="138848"/>
            <a:ext cx="10769732" cy="62467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ACD170C-7CF9-4D82-9519-01B83AACFFB7}"/>
              </a:ext>
            </a:extLst>
          </p:cNvPr>
          <p:cNvSpPr txBox="1"/>
          <p:nvPr/>
        </p:nvSpPr>
        <p:spPr>
          <a:xfrm>
            <a:off x="-120769" y="6430574"/>
            <a:ext cx="446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/>
              <a:t>Sethuraman</a:t>
            </a:r>
            <a:r>
              <a:rPr lang="fr-FR" i="1" dirty="0"/>
              <a:t> et al, JAMA 2020</a:t>
            </a:r>
          </a:p>
          <a:p>
            <a:pPr algn="ctr"/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97975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594360" y="640263"/>
            <a:ext cx="3822192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Coronavirus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944316" y="484632"/>
            <a:ext cx="3822192" cy="5733287"/>
          </a:xfr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CORONAVIRUS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Coronaviridae</a:t>
            </a:r>
            <a:endParaRPr 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couronne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120-160nm </a:t>
            </a:r>
          </a:p>
          <a:p>
            <a:pPr marL="0"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Génome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ARN+ simple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 30 kb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Associé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nucléocapside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l’intérieur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d’un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virion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enveloppé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recouvert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protéines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surface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caractéristiques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30000"/>
              </a:spcBef>
              <a:buClr>
                <a:srgbClr val="FF3399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229E et OC43 :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HCoV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classiques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", genre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créé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1967</a:t>
            </a:r>
          </a:p>
          <a:p>
            <a:pPr marL="0" indent="0">
              <a:spcBef>
                <a:spcPct val="30000"/>
              </a:spcBef>
              <a:buClr>
                <a:srgbClr val="FF3399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NL63 et HKU1 :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HCoV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nouvellement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identifiés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2004-05</a:t>
            </a:r>
          </a:p>
          <a:p>
            <a:pPr marL="258763">
              <a:spcBef>
                <a:spcPct val="30000"/>
              </a:spcBef>
              <a:buClr>
                <a:srgbClr val="FF3399"/>
              </a:buClr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744" y="484632"/>
            <a:ext cx="5820595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752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8798" t="26797" r="31577" b="13378"/>
          <a:stretch/>
        </p:blipFill>
        <p:spPr>
          <a:xfrm>
            <a:off x="1430797" y="1827919"/>
            <a:ext cx="9330405" cy="4745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8959334" y="35726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/>
              <a:t>Zhao J et al. Clin Infect Dis 2020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11F7F5-EC8E-4E10-AF08-1BD13569DCF0}"/>
              </a:ext>
            </a:extLst>
          </p:cNvPr>
          <p:cNvSpPr txBox="1">
            <a:spLocks noChangeArrowheads="1"/>
          </p:cNvSpPr>
          <p:nvPr/>
        </p:nvSpPr>
        <p:spPr>
          <a:xfrm>
            <a:off x="1542172" y="284671"/>
            <a:ext cx="8611118" cy="16252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Association de la RT-PCR et de la sérologie en diagnostic initial</a:t>
            </a:r>
            <a:endParaRPr lang="fr-FR" altLang="fr-F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6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7510"/>
            <a:ext cx="10543822" cy="131166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sz="4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que l’on sait ou pas…</a:t>
            </a:r>
            <a:br>
              <a:rPr lang="fr-FR" sz="4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les données scientifiques et les publications sont nombreuses, le recul est encore faible sur plusieurs domaines</a:t>
            </a:r>
            <a:b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305" y="2122951"/>
            <a:ext cx="9528011" cy="4436314"/>
          </a:xfrm>
        </p:spPr>
        <p:txBody>
          <a:bodyPr rtlCol="0" anchor="ctr">
            <a:noAutofit/>
          </a:bodyPr>
          <a:lstStyle/>
          <a:p>
            <a:pPr inden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géographique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en extension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 nosocomiale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oui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Formes atypiques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oui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Terrains immunodéprimés et particuliers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oui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Forte mortalité pour les formes graves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oui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Nombreuses formes asymptomatiques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sans doute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traitement validé; pas de vaccins</a:t>
            </a:r>
          </a:p>
          <a:p>
            <a:pPr indent="0">
              <a:spcBef>
                <a:spcPts val="0"/>
              </a:spcBef>
              <a:defRPr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Potentiel épidémique 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+++++	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Excrétion prolongée (2-5 semaines)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de vie sur surfaces 2-5 j?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Virémie de courte durée.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Quantité de virus éliminée dans les selles élevée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Sensibles aux désinfectants usuels virucides</a:t>
            </a:r>
          </a:p>
          <a:p>
            <a:pPr indent="0">
              <a:spcBef>
                <a:spcPts val="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Manipulation des échantillons microbiologiques dans un LSB2 (OMS, CDC, ECDC)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44" y="1844402"/>
            <a:ext cx="3614185" cy="36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1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Coronavirus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09412" y="1178736"/>
            <a:ext cx="5739476" cy="52306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marL="620713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connue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le monde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vétérinaire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0713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mondiale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Epidémies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hivernales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0713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essentiellement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"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manu-portée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620713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Tropismes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respiratoire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entérique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0713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Rhume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banal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Infections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respiratoires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graves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terrain du patient 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ID°)</a:t>
            </a:r>
          </a:p>
          <a:p>
            <a:pPr marL="620713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0713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plasticité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génome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viral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modes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évolutifs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dynamiques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6638" lvl="2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mutations :  ARN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polymérase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-ARN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dépendante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quasi-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espèces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6638" lvl="2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recombinaisons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 Transcription discontinue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recombinaisons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homologues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hétérologues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d’autres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gènes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viraux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gènes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cellulaires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0088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potentiel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adaptatif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0088" lvl="1" indent="-228600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Facilitation du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franchissement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de la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barrière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d’espèces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-1697079" y="73289"/>
            <a:ext cx="87201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lang="en-GB" altLang="fr-FR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Coronavirus</a:t>
            </a:r>
            <a:endParaRPr lang="fr-FR" altLang="fr-FR" sz="4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93" y="251250"/>
            <a:ext cx="3795756" cy="29209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33" y="3433690"/>
            <a:ext cx="3795756" cy="33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6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mon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9" y="1068389"/>
            <a:ext cx="43767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4" y="2051050"/>
            <a:ext cx="7000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4216400" y="2374900"/>
            <a:ext cx="1066800" cy="482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>
            <a:off x="1635777" y="1717676"/>
            <a:ext cx="2377009" cy="196215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20" name="Picture 11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4" y="2749550"/>
            <a:ext cx="7000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4" y="3371850"/>
            <a:ext cx="7000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4" y="2686050"/>
            <a:ext cx="7000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4" y="2330450"/>
            <a:ext cx="7000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5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4" y="3067050"/>
            <a:ext cx="7000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1115165" y="202109"/>
            <a:ext cx="93424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lang="en-GB" altLang="fr-FR" sz="4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Origine</a:t>
            </a:r>
            <a:r>
              <a:rPr lang="en-GB" altLang="fr-FR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altLang="fr-FR" sz="4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pandémie</a:t>
            </a:r>
            <a:r>
              <a:rPr lang="en-GB" altLang="fr-FR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SRAS-Cov-2</a:t>
            </a:r>
            <a:endParaRPr lang="fr-FR" altLang="fr-FR" sz="4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6" name="Text Box 17"/>
          <p:cNvSpPr txBox="1">
            <a:spLocks noChangeArrowheads="1"/>
          </p:cNvSpPr>
          <p:nvPr/>
        </p:nvSpPr>
        <p:spPr bwMode="auto">
          <a:xfrm>
            <a:off x="6680007" y="5177682"/>
            <a:ext cx="1136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Pangolin</a:t>
            </a:r>
          </a:p>
          <a:p>
            <a:r>
              <a:rPr lang="fr-FR" altLang="fr-FR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Manidae</a:t>
            </a:r>
            <a:endParaRPr lang="fr-FR" altLang="fr-FR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8" name="Text Box 19"/>
          <p:cNvSpPr txBox="1">
            <a:spLocks noChangeArrowheads="1"/>
          </p:cNvSpPr>
          <p:nvPr/>
        </p:nvSpPr>
        <p:spPr bwMode="auto">
          <a:xfrm>
            <a:off x="9402763" y="3786189"/>
            <a:ext cx="181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lang="fr-FR" alt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Chauve-souris</a:t>
            </a:r>
          </a:p>
          <a:p>
            <a:r>
              <a:rPr lang="fr-FR" alt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 </a:t>
            </a:r>
            <a:r>
              <a:rPr lang="fr-FR" altLang="fr-FR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Rhinolophus</a:t>
            </a:r>
          </a:p>
        </p:txBody>
      </p:sp>
      <p:sp>
        <p:nvSpPr>
          <p:cNvPr id="38929" name="AutoShape 24"/>
          <p:cNvSpPr>
            <a:spLocks noChangeArrowheads="1"/>
          </p:cNvSpPr>
          <p:nvPr/>
        </p:nvSpPr>
        <p:spPr bwMode="auto">
          <a:xfrm>
            <a:off x="4356100" y="1308100"/>
            <a:ext cx="5969000" cy="952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8930" name="Picture 29" descr="M0550291-Coronavirus-S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606550"/>
            <a:ext cx="9985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AutoShape 30"/>
          <p:cNvSpPr>
            <a:spLocks noChangeArrowheads="1"/>
          </p:cNvSpPr>
          <p:nvPr/>
        </p:nvSpPr>
        <p:spPr bwMode="auto">
          <a:xfrm>
            <a:off x="10020300" y="4394200"/>
            <a:ext cx="647700" cy="1600200"/>
          </a:xfrm>
          <a:prstGeom prst="curvedLeftArrow">
            <a:avLst>
              <a:gd name="adj1" fmla="val 49412"/>
              <a:gd name="adj2" fmla="val 98824"/>
              <a:gd name="adj3" fmla="val 33333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32" name="Picture 32" descr="silhouette_hom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1" y="451643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33" descr="silhouette_hom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11" y="428362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43" descr="silhouette_hom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1" y="5699539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44" descr="silhouette_hom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06" y="54864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AutoShape 37"/>
          <p:cNvSpPr>
            <a:spLocks noChangeArrowheads="1"/>
          </p:cNvSpPr>
          <p:nvPr/>
        </p:nvSpPr>
        <p:spPr bwMode="auto">
          <a:xfrm>
            <a:off x="61543" y="5299213"/>
            <a:ext cx="685800" cy="635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37" name="Text Box 48"/>
          <p:cNvSpPr txBox="1">
            <a:spLocks noChangeArrowheads="1"/>
          </p:cNvSpPr>
          <p:nvPr/>
        </p:nvSpPr>
        <p:spPr bwMode="auto">
          <a:xfrm>
            <a:off x="6027217" y="2757071"/>
            <a:ext cx="223157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lang="fr-FR" altLang="fr-FR" sz="16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 SARS-CoV-HUK3</a:t>
            </a:r>
            <a:endParaRPr lang="fr-FR" altLang="fr-FR" sz="1600" i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8" name="Text Box 49"/>
          <p:cNvSpPr txBox="1">
            <a:spLocks noChangeArrowheads="1"/>
          </p:cNvSpPr>
          <p:nvPr/>
        </p:nvSpPr>
        <p:spPr bwMode="auto">
          <a:xfrm>
            <a:off x="9637713" y="4941889"/>
            <a:ext cx="1631950" cy="338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lang="fr-FR" altLang="fr-FR" sz="16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SRAS-CoV-like</a:t>
            </a:r>
            <a:endParaRPr lang="fr-FR" altLang="fr-FR" sz="1600" i="1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39" name="Picture 50" descr="silhouette_hom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50673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0" name="AutoShape 52"/>
          <p:cNvSpPr>
            <a:spLocks noChangeArrowheads="1"/>
          </p:cNvSpPr>
          <p:nvPr/>
        </p:nvSpPr>
        <p:spPr bwMode="auto">
          <a:xfrm>
            <a:off x="2400300" y="5416550"/>
            <a:ext cx="850900" cy="317500"/>
          </a:xfrm>
          <a:prstGeom prst="leftArrow">
            <a:avLst>
              <a:gd name="adj1" fmla="val 50000"/>
              <a:gd name="adj2" fmla="val 67000"/>
            </a:avLst>
          </a:prstGeom>
          <a:solidFill>
            <a:srgbClr val="FFFFFF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1" name="AutoShape 20"/>
          <p:cNvSpPr>
            <a:spLocks noChangeArrowheads="1"/>
          </p:cNvSpPr>
          <p:nvPr/>
        </p:nvSpPr>
        <p:spPr bwMode="auto">
          <a:xfrm rot="4241227">
            <a:off x="4440238" y="4495801"/>
            <a:ext cx="384175" cy="1651000"/>
          </a:xfrm>
          <a:prstGeom prst="downArrow">
            <a:avLst>
              <a:gd name="adj1" fmla="val 50000"/>
              <a:gd name="adj2" fmla="val 107438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2" name="Text Box 47"/>
          <p:cNvSpPr txBox="1">
            <a:spLocks noChangeArrowheads="1"/>
          </p:cNvSpPr>
          <p:nvPr/>
        </p:nvSpPr>
        <p:spPr bwMode="auto">
          <a:xfrm>
            <a:off x="4243388" y="5195888"/>
            <a:ext cx="1238250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lang="fr-FR" altLang="fr-FR" sz="16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SRAS-CoV</a:t>
            </a:r>
            <a:endParaRPr lang="fr-FR" altLang="fr-FR" sz="1600" i="1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50" y="4941889"/>
            <a:ext cx="1542663" cy="10268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1" y="3671889"/>
            <a:ext cx="2540000" cy="1270000"/>
          </a:xfrm>
          <a:prstGeom prst="rect">
            <a:avLst/>
          </a:prstGeom>
        </p:spPr>
      </p:pic>
      <p:pic>
        <p:nvPicPr>
          <p:cNvPr id="34" name="Picture 32" descr="silhouette_hom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76" y="4232276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2" descr="silhouette_hom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06" y="5699539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8B4B304-BEAB-4685-B6CA-4663187F07BA}"/>
              </a:ext>
            </a:extLst>
          </p:cNvPr>
          <p:cNvSpPr/>
          <p:nvPr/>
        </p:nvSpPr>
        <p:spPr>
          <a:xfrm>
            <a:off x="1401050" y="2554128"/>
            <a:ext cx="10242717" cy="1006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20713" lvl="1" indent="-206375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Wingdings" pitchFamily="2" charset="2"/>
              <a:buChar char="§"/>
              <a:defRPr/>
            </a:pPr>
            <a:r>
              <a:rPr lang="fr-FR" dirty="0">
                <a:cs typeface="Arial" charset="0"/>
              </a:rPr>
              <a:t>Bilan : &gt; 7 M cas confirmés responsables de &gt; 4000 000 décès </a:t>
            </a:r>
          </a:p>
          <a:p>
            <a:pPr marL="620713" lvl="1" indent="-206375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Wingdings" pitchFamily="2" charset="2"/>
              <a:buChar char="§"/>
              <a:defRPr/>
            </a:pPr>
            <a:r>
              <a:rPr lang="fr-FR" dirty="0">
                <a:cs typeface="Arial" charset="0"/>
              </a:rPr>
              <a:t>Contagiosité élevée : nombre moyen de cas secondaires estimé de 3 à 6</a:t>
            </a:r>
          </a:p>
          <a:p>
            <a:pPr marL="620713" lvl="1" indent="-206375" defTabSz="828675">
              <a:lnSpc>
                <a:spcPct val="90000"/>
              </a:lnSpc>
              <a:spcBef>
                <a:spcPct val="30000"/>
              </a:spcBef>
              <a:buClr>
                <a:srgbClr val="FF3399"/>
              </a:buClr>
              <a:buSzPct val="100000"/>
              <a:buFont typeface="Wingdings" pitchFamily="2" charset="2"/>
              <a:buChar char="§"/>
              <a:defRPr/>
            </a:pPr>
            <a:r>
              <a:rPr lang="fr-FR" dirty="0">
                <a:cs typeface="Arial" charset="0"/>
              </a:rPr>
              <a:t>Taux de mortalité globale </a:t>
            </a:r>
            <a:r>
              <a:rPr lang="fr-FR" dirty="0">
                <a:solidFill>
                  <a:srgbClr val="FF0066"/>
                </a:solidFill>
                <a:cs typeface="Arial" charset="0"/>
              </a:rPr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1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1484314" y="190502"/>
            <a:ext cx="8731250" cy="723900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altLang="fr-FR" sz="4400" dirty="0">
                <a:solidFill>
                  <a:srgbClr val="00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Modes de transmission</a:t>
            </a:r>
          </a:p>
        </p:txBody>
      </p:sp>
      <p:pic>
        <p:nvPicPr>
          <p:cNvPr id="6147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838" y="1557338"/>
            <a:ext cx="1219200" cy="1801812"/>
          </a:xfrm>
          <a:ln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8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3926" y="1528763"/>
            <a:ext cx="1217613" cy="1801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3413125" y="1897063"/>
            <a:ext cx="10810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413125" y="2312988"/>
            <a:ext cx="10810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ZoneTexte 10"/>
          <p:cNvSpPr txBox="1">
            <a:spLocks noChangeArrowheads="1"/>
          </p:cNvSpPr>
          <p:nvPr/>
        </p:nvSpPr>
        <p:spPr bwMode="auto">
          <a:xfrm>
            <a:off x="2459038" y="3500438"/>
            <a:ext cx="3205162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Contacts rapprochés</a:t>
            </a: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≤ 1m de distance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≥ 15 minutes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+ si toux/éternuement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84525" y="1397000"/>
            <a:ext cx="1538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Gouttelettes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28800" y="5157789"/>
            <a:ext cx="8731250" cy="1138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5"/>
                </a:solidFill>
              </a:rPr>
              <a:t>Porte d’entrée : muqueuses du visage : nez, bouche, yeux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Virus présent dans les liquides biologiques : sécrétions respiratoires, selles, urines.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Environnement proche du patient peut être contaminé, mais virus ne survit peu de temps sur les surfaces =&gt; Rôle des mains +++</a:t>
            </a: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9" y="1052514"/>
            <a:ext cx="25288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068639"/>
            <a:ext cx="1274762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6" name="ZoneTexte 1"/>
          <p:cNvSpPr txBox="1">
            <a:spLocks noChangeArrowheads="1"/>
          </p:cNvSpPr>
          <p:nvPr/>
        </p:nvSpPr>
        <p:spPr bwMode="auto">
          <a:xfrm>
            <a:off x="5951539" y="1773238"/>
            <a:ext cx="18002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62AE"/>
                </a:solidFill>
              </a:rPr>
              <a:t>Gouttelettes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0062AE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0062AE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0062AE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0062AE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0062AE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0062AE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0062AE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62AE"/>
                </a:solidFill>
              </a:rPr>
              <a:t>Mains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24213" y="2493964"/>
            <a:ext cx="14589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Mains</a:t>
            </a:r>
            <a:endParaRPr lang="fr-FR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0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FB2932-8E93-4305-9789-5260048D51B7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Hôtel</a:t>
            </a:r>
            <a:r>
              <a:rPr lang="en-US" sz="2000" b="1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Métropole</a:t>
            </a:r>
            <a:r>
              <a:rPr lang="en-US" sz="2000" b="1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HONG KONG, 9</a:t>
            </a:r>
            <a:r>
              <a:rPr lang="en-US" sz="2000" b="1" kern="1200" baseline="300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ème</a:t>
            </a:r>
            <a:r>
              <a:rPr lang="en-US" sz="2000" b="1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étage</a:t>
            </a:r>
            <a:r>
              <a:rPr lang="en-US" sz="2000" b="1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chambre</a:t>
            </a:r>
            <a:r>
              <a:rPr lang="en-US" sz="2000" b="1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911</a:t>
            </a:r>
            <a:endParaRPr lang="en-US" sz="20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94210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7223" y="409362"/>
            <a:ext cx="7986146" cy="60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Image 3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3414" r="9472" b="73892"/>
          <a:stretch/>
        </p:blipFill>
        <p:spPr bwMode="auto">
          <a:xfrm>
            <a:off x="170329" y="2743196"/>
            <a:ext cx="11694459" cy="21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88189" y="190500"/>
            <a:ext cx="11291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1pPr>
            <a:lvl2pPr marL="742950" indent="-28575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2pPr>
            <a:lvl3pPr marL="11430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3pPr>
            <a:lvl4pPr marL="16002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4pPr>
            <a:lvl5pPr marL="2057400" indent="-228600" algn="ctr"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AFD00"/>
                </a:solidFill>
                <a:latin typeface="Helvetica" panose="020B0504020202030204" pitchFamily="34" charset="0"/>
              </a:defRPr>
            </a:lvl9pPr>
          </a:lstStyle>
          <a:p>
            <a:r>
              <a:rPr lang="en-GB" altLang="fr-FR" sz="4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Stabilité</a:t>
            </a:r>
            <a:r>
              <a:rPr lang="en-GB" altLang="fr-FR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SRAS-CoV-2 en milieu “</a:t>
            </a:r>
            <a:r>
              <a:rPr lang="en-GB" altLang="fr-FR" sz="4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extérieur</a:t>
            </a:r>
            <a:r>
              <a:rPr lang="en-GB" altLang="fr-FR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fr-FR" altLang="fr-FR" sz="4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BA93CF-E100-4669-A6AE-606EFC3450F9}"/>
              </a:ext>
            </a:extLst>
          </p:cNvPr>
          <p:cNvSpPr txBox="1"/>
          <p:nvPr/>
        </p:nvSpPr>
        <p:spPr>
          <a:xfrm>
            <a:off x="3799935" y="6368262"/>
            <a:ext cx="446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Van </a:t>
            </a:r>
            <a:r>
              <a:rPr lang="fr-FR" i="1" dirty="0" err="1"/>
              <a:t>Doremalen</a:t>
            </a:r>
            <a:r>
              <a:rPr lang="fr-FR" i="1" dirty="0"/>
              <a:t> et al, NEJM, 2020</a:t>
            </a:r>
          </a:p>
          <a:p>
            <a:pPr algn="ctr"/>
            <a:endParaRPr lang="fr-FR" i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A7BBFC-4D4B-4724-8E01-8FC47613EEFE}"/>
              </a:ext>
            </a:extLst>
          </p:cNvPr>
          <p:cNvSpPr txBox="1"/>
          <p:nvPr/>
        </p:nvSpPr>
        <p:spPr>
          <a:xfrm>
            <a:off x="10395712" y="4997839"/>
            <a:ext cx="128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SARS-CoV-1</a:t>
            </a:r>
          </a:p>
          <a:p>
            <a:r>
              <a:rPr lang="fr-FR" dirty="0"/>
              <a:t>SARS-CoV-2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3A2A69-1616-45CA-96DA-8E01F1F9BB65}"/>
              </a:ext>
            </a:extLst>
          </p:cNvPr>
          <p:cNvSpPr txBox="1"/>
          <p:nvPr/>
        </p:nvSpPr>
        <p:spPr>
          <a:xfrm>
            <a:off x="4576483" y="2160491"/>
            <a:ext cx="2327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Titres de virus viable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1BF62FE-8EF9-436F-A645-510663C30EE2}"/>
              </a:ext>
            </a:extLst>
          </p:cNvPr>
          <p:cNvSpPr/>
          <p:nvPr/>
        </p:nvSpPr>
        <p:spPr>
          <a:xfrm>
            <a:off x="10346406" y="5185196"/>
            <a:ext cx="76200" cy="806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DD7E50-7FF3-4D50-9CD3-FE0832280ADA}"/>
              </a:ext>
            </a:extLst>
          </p:cNvPr>
          <p:cNvSpPr/>
          <p:nvPr/>
        </p:nvSpPr>
        <p:spPr>
          <a:xfrm>
            <a:off x="10346406" y="5414683"/>
            <a:ext cx="76200" cy="8068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" y="4997839"/>
            <a:ext cx="3803651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81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avec flèche vers la droite 2"/>
          <p:cNvSpPr/>
          <p:nvPr/>
        </p:nvSpPr>
        <p:spPr>
          <a:xfrm>
            <a:off x="982133" y="801866"/>
            <a:ext cx="4831645" cy="5396089"/>
          </a:xfrm>
          <a:prstGeom prst="righ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05337" y="2537550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outils du diagnostic virologique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0574" y="801866"/>
            <a:ext cx="5734714" cy="5230634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rapides : détection des antigènes viraux par </a:t>
            </a:r>
            <a:r>
              <a:rPr lang="fr-FR" altLang="fr-F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</a:t>
            </a: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-chromatographie</a:t>
            </a:r>
          </a:p>
          <a:p>
            <a:pPr lvl="2"/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Détection des génomes viraux par biologie moléculaire (PCR)</a:t>
            </a:r>
          </a:p>
          <a:p>
            <a:pPr lvl="1"/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Sérologie</a:t>
            </a:r>
          </a:p>
          <a:p>
            <a:pPr lvl="2"/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TROD </a:t>
            </a:r>
            <a:r>
              <a:rPr lang="fr-FR" altLang="fr-F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immunochromatographie</a:t>
            </a: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</a:t>
            </a:r>
          </a:p>
        </p:txBody>
      </p:sp>
    </p:spTree>
    <p:extLst>
      <p:ext uri="{BB962C8B-B14F-4D97-AF65-F5344CB8AC3E}">
        <p14:creationId xmlns:p14="http://schemas.microsoft.com/office/powerpoint/2010/main" val="141425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5" name="Groupe 2"/>
          <p:cNvGrpSpPr>
            <a:grpSpLocks/>
          </p:cNvGrpSpPr>
          <p:nvPr/>
        </p:nvGrpSpPr>
        <p:grpSpPr bwMode="auto">
          <a:xfrm>
            <a:off x="6604027" y="2591128"/>
            <a:ext cx="3247344" cy="3600000"/>
            <a:chOff x="7708900" y="4305782"/>
            <a:chExt cx="2209800" cy="2398231"/>
          </a:xfrm>
        </p:grpSpPr>
        <p:pic>
          <p:nvPicPr>
            <p:cNvPr id="6144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92"/>
            <a:stretch/>
          </p:blipFill>
          <p:spPr bwMode="auto">
            <a:xfrm>
              <a:off x="7708900" y="4915243"/>
              <a:ext cx="2209800" cy="1788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448" name="Rectangle 1"/>
            <p:cNvSpPr>
              <a:spLocks noChangeArrowheads="1"/>
            </p:cNvSpPr>
            <p:nvPr/>
          </p:nvSpPr>
          <p:spPr bwMode="auto">
            <a:xfrm>
              <a:off x="8044405" y="4305782"/>
              <a:ext cx="1354238" cy="497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1pPr>
              <a:lvl2pPr marL="742950" indent="-285750" algn="ctr"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2pPr>
              <a:lvl3pPr marL="1143000" indent="-228600" algn="ctr"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3pPr>
              <a:lvl4pPr marL="1600200" indent="-228600" algn="ctr"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4pPr>
              <a:lvl5pPr marL="2057400" indent="-228600" algn="ctr"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AFD00"/>
                  </a:solidFill>
                  <a:latin typeface="Helvetica" panose="020B0504020202030204" pitchFamily="34" charset="0"/>
                </a:defRPr>
              </a:lvl9pPr>
            </a:lstStyle>
            <a:p>
              <a:r>
                <a:rPr lang="fr-FR" altLang="fr-FR"/>
                <a:t>                 </a:t>
              </a:r>
            </a:p>
          </p:txBody>
        </p:sp>
      </p:grpSp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2618" y="185269"/>
            <a:ext cx="9723438" cy="688975"/>
          </a:xfrm>
        </p:spPr>
        <p:txBody>
          <a:bodyPr>
            <a:noAutofit/>
          </a:bodyPr>
          <a:lstStyle/>
          <a:p>
            <a:pPr algn="ctr"/>
            <a:r>
              <a:rPr lang="fr-FR" alt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Prélèvement</a:t>
            </a:r>
            <a:endParaRPr lang="fr-FR" altLang="fr-FR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90017" y="1526301"/>
            <a:ext cx="9150709" cy="4896079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alt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Lavage/Aspiration </a:t>
            </a:r>
            <a:r>
              <a:rPr lang="fr-FR" alt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naso</a:t>
            </a:r>
            <a:r>
              <a:rPr lang="fr-FR" alt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-pharyngée avec du sérum physiologique</a:t>
            </a:r>
          </a:p>
          <a:p>
            <a:pPr marL="0" lvl="2" indent="0">
              <a:buNone/>
            </a:pPr>
            <a:r>
              <a:rPr lang="fr-FR" altLang="fr-FR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Écouvillonnage </a:t>
            </a:r>
            <a:r>
              <a:rPr lang="fr-FR" altLang="fr-FR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naso</a:t>
            </a:r>
            <a:r>
              <a:rPr lang="fr-FR" altLang="fr-F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-pharyngé</a:t>
            </a:r>
            <a:r>
              <a:rPr lang="fr-FR" altLang="fr-FR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déchargé en milieu de transport spécifique</a:t>
            </a:r>
          </a:p>
          <a:p>
            <a:pPr lvl="2"/>
            <a:endParaRPr lang="fr-FR" altLang="fr-FR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buNone/>
            </a:pPr>
            <a:r>
              <a:rPr lang="fr-FR" alt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Autres prélèvements : selles, LCR</a:t>
            </a:r>
          </a:p>
          <a:p>
            <a:pPr lvl="2"/>
            <a:endParaRPr lang="fr-FR" alt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buNone/>
            </a:pPr>
            <a:r>
              <a:rPr lang="fr-FR" alt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Salive? </a:t>
            </a:r>
            <a:r>
              <a:rPr lang="fr-FR" alt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Oropharyngé</a:t>
            </a:r>
            <a:r>
              <a:rPr lang="fr-FR" alt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2"/>
            <a:endParaRPr lang="fr-FR" alt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altLang="fr-FR" sz="2600" i="1" dirty="0">
                <a:latin typeface="Calibri" panose="020F0502020204030204" pitchFamily="34" charset="0"/>
                <a:cs typeface="Calibri" panose="020F0502020204030204" pitchFamily="34" charset="0"/>
              </a:rPr>
              <a:t>Triple emballage</a:t>
            </a:r>
          </a:p>
          <a:p>
            <a:pPr marL="0" indent="0">
              <a:buNone/>
            </a:pPr>
            <a:r>
              <a:rPr lang="fr-FR" altLang="fr-FR" sz="2600" i="1" dirty="0">
                <a:latin typeface="Calibri" panose="020F0502020204030204" pitchFamily="34" charset="0"/>
                <a:cs typeface="Calibri" panose="020F0502020204030204" pitchFamily="34" charset="0"/>
              </a:rPr>
              <a:t>4°C</a:t>
            </a:r>
          </a:p>
          <a:p>
            <a:pPr lvl="2"/>
            <a:endParaRPr lang="fr-FR" alt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alt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alt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46" name="Picture 2" descr="http://www.rapidmicrobiology.com/news/509h26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45" y="153486"/>
            <a:ext cx="1951167" cy="274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6C5C598-414E-4892-83BC-AB6620037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66080" y="3869997"/>
            <a:ext cx="2685134" cy="19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113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1210</Words>
  <Application>Microsoft Office PowerPoint</Application>
  <PresentationFormat>Grand écran</PresentationFormat>
  <Paragraphs>295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</vt:lpstr>
      <vt:lpstr>Symbol</vt:lpstr>
      <vt:lpstr>Trebuchet MS</vt:lpstr>
      <vt:lpstr>Wingdings</vt:lpstr>
      <vt:lpstr>Wingdings 3</vt:lpstr>
      <vt:lpstr>Facette</vt:lpstr>
      <vt:lpstr>Aspects virologiques et diagnostiques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outils du diagnostic virologique</vt:lpstr>
      <vt:lpstr>Prélèvement</vt:lpstr>
      <vt:lpstr>Détection du génome du SARS-CoV-2</vt:lpstr>
      <vt:lpstr>Présentation PowerPoint</vt:lpstr>
      <vt:lpstr>Recherche des antigènes viraux</vt:lpstr>
      <vt:lpstr>Sérologie (IgG – IgM – AcT): option TROD</vt:lpstr>
      <vt:lpstr>Sérologie (IgG – IgM – IgA): option ELISA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que l’on sait ou pas… Si les données scientifiques et les publications sont nombreuses, le recul est encore faible sur plusieurs domaines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32</cp:revision>
  <dcterms:created xsi:type="dcterms:W3CDTF">2019-05-22T09:39:52Z</dcterms:created>
  <dcterms:modified xsi:type="dcterms:W3CDTF">2020-06-11T08:03:40Z</dcterms:modified>
</cp:coreProperties>
</file>