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" r:id="rId3"/>
    <p:sldId id="285" r:id="rId4"/>
    <p:sldId id="289" r:id="rId5"/>
    <p:sldId id="297" r:id="rId6"/>
    <p:sldId id="286" r:id="rId7"/>
    <p:sldId id="287" r:id="rId8"/>
    <p:sldId id="291" r:id="rId9"/>
    <p:sldId id="282" r:id="rId10"/>
    <p:sldId id="290" r:id="rId11"/>
    <p:sldId id="279" r:id="rId12"/>
    <p:sldId id="266" r:id="rId13"/>
    <p:sldId id="27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5" autoAdjust="0"/>
    <p:restoredTop sz="69753"/>
  </p:normalViewPr>
  <p:slideViewPr>
    <p:cSldViewPr snapToGrid="0">
      <p:cViewPr varScale="1">
        <p:scale>
          <a:sx n="46" d="100"/>
          <a:sy n="46" d="100"/>
        </p:scale>
        <p:origin x="12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16982-FECA-DD41-9AD0-86FE53E731DF}" type="doc">
      <dgm:prSet loTypeId="urn:microsoft.com/office/officeart/2005/8/layout/hierarchy3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A5C10214-858C-CB4E-B77B-37DE3134BCEB}">
      <dgm:prSet phldrT="[Texte]"/>
      <dgm:spPr/>
      <dgm:t>
        <a:bodyPr/>
        <a:lstStyle/>
        <a:p>
          <a:r>
            <a:rPr lang="fr-FR" dirty="0" err="1"/>
            <a:t>Pré-opératoire</a:t>
          </a:r>
          <a:endParaRPr lang="fr-FR" dirty="0"/>
        </a:p>
      </dgm:t>
    </dgm:pt>
    <dgm:pt modelId="{F803D9C8-ECD2-7A4A-939B-DD4522BD7D3F}" type="parTrans" cxnId="{DB1DDC55-40AF-144A-98E1-71242962C9FE}">
      <dgm:prSet/>
      <dgm:spPr/>
      <dgm:t>
        <a:bodyPr/>
        <a:lstStyle/>
        <a:p>
          <a:endParaRPr lang="fr-FR"/>
        </a:p>
      </dgm:t>
    </dgm:pt>
    <dgm:pt modelId="{424B1567-6712-DC4C-9E0A-0774C8A4A087}" type="sibTrans" cxnId="{DB1DDC55-40AF-144A-98E1-71242962C9FE}">
      <dgm:prSet/>
      <dgm:spPr/>
      <dgm:t>
        <a:bodyPr/>
        <a:lstStyle/>
        <a:p>
          <a:endParaRPr lang="fr-FR"/>
        </a:p>
      </dgm:t>
    </dgm:pt>
    <dgm:pt modelId="{9DF35FC7-ACFC-4E42-8FC2-3F03843E0307}">
      <dgm:prSet phldrT="[Texte]"/>
      <dgm:spPr/>
      <dgm:t>
        <a:bodyPr/>
        <a:lstStyle/>
        <a:p>
          <a:r>
            <a:rPr lang="fr-FR" dirty="0" err="1"/>
            <a:t>Per-opératoire</a:t>
          </a:r>
          <a:endParaRPr lang="fr-FR" dirty="0"/>
        </a:p>
      </dgm:t>
    </dgm:pt>
    <dgm:pt modelId="{CE8F519A-128E-5040-9320-A1623363569A}" type="parTrans" cxnId="{DB07CC6A-0852-D145-8FD5-FE3728D029DE}">
      <dgm:prSet/>
      <dgm:spPr/>
      <dgm:t>
        <a:bodyPr/>
        <a:lstStyle/>
        <a:p>
          <a:endParaRPr lang="fr-FR"/>
        </a:p>
      </dgm:t>
    </dgm:pt>
    <dgm:pt modelId="{B944E597-0772-2D4E-8A6B-750922233C0E}" type="sibTrans" cxnId="{DB07CC6A-0852-D145-8FD5-FE3728D029DE}">
      <dgm:prSet/>
      <dgm:spPr/>
      <dgm:t>
        <a:bodyPr/>
        <a:lstStyle/>
        <a:p>
          <a:endParaRPr lang="fr-FR"/>
        </a:p>
      </dgm:t>
    </dgm:pt>
    <dgm:pt modelId="{E2E22AF3-4AA1-F343-B9FE-433FDF0B46E3}">
      <dgm:prSet phldrT="[Texte]" custT="1"/>
      <dgm:spPr/>
      <dgm:t>
        <a:bodyPr/>
        <a:lstStyle/>
        <a:p>
          <a:r>
            <a:rPr lang="fr-FR" sz="1200" b="1" dirty="0"/>
            <a:t>Rachi-morphine (0,5ug /kg)</a:t>
          </a:r>
        </a:p>
      </dgm:t>
    </dgm:pt>
    <dgm:pt modelId="{D371943E-7749-4147-92A6-87E7B9303C39}" type="parTrans" cxnId="{A5B1E7FA-6BB4-F04D-B786-4D8ACE3F1275}">
      <dgm:prSet/>
      <dgm:spPr/>
      <dgm:t>
        <a:bodyPr/>
        <a:lstStyle/>
        <a:p>
          <a:endParaRPr lang="fr-FR"/>
        </a:p>
      </dgm:t>
    </dgm:pt>
    <dgm:pt modelId="{B2B61ABA-C8A2-9E48-93E7-55E5E2C59CC9}" type="sibTrans" cxnId="{A5B1E7FA-6BB4-F04D-B786-4D8ACE3F1275}">
      <dgm:prSet/>
      <dgm:spPr/>
      <dgm:t>
        <a:bodyPr/>
        <a:lstStyle/>
        <a:p>
          <a:endParaRPr lang="fr-FR"/>
        </a:p>
      </dgm:t>
    </dgm:pt>
    <dgm:pt modelId="{E63B5585-9FD3-5843-9BEA-C27EFC816350}">
      <dgm:prSet phldrT="[Texte]"/>
      <dgm:spPr/>
      <dgm:t>
        <a:bodyPr/>
        <a:lstStyle/>
        <a:p>
          <a:r>
            <a:rPr lang="fr-FR" dirty="0"/>
            <a:t>Post-opératoire</a:t>
          </a:r>
        </a:p>
      </dgm:t>
    </dgm:pt>
    <dgm:pt modelId="{6B140FAD-46A3-5043-9064-7F53E36C3FF0}" type="parTrans" cxnId="{D9742D74-76AB-094F-8A6C-1E3566AB1742}">
      <dgm:prSet/>
      <dgm:spPr/>
      <dgm:t>
        <a:bodyPr/>
        <a:lstStyle/>
        <a:p>
          <a:endParaRPr lang="fr-FR"/>
        </a:p>
      </dgm:t>
    </dgm:pt>
    <dgm:pt modelId="{AA216925-5438-D34A-824E-EE7A437A13F1}" type="sibTrans" cxnId="{D9742D74-76AB-094F-8A6C-1E3566AB1742}">
      <dgm:prSet/>
      <dgm:spPr/>
      <dgm:t>
        <a:bodyPr/>
        <a:lstStyle/>
        <a:p>
          <a:endParaRPr lang="fr-FR"/>
        </a:p>
      </dgm:t>
    </dgm:pt>
    <dgm:pt modelId="{3A411A9D-E81C-3148-9552-0C6EF8A91916}">
      <dgm:prSet phldrT="[Texte]" custT="1"/>
      <dgm:spPr/>
      <dgm:t>
        <a:bodyPr/>
        <a:lstStyle/>
        <a:p>
          <a:pPr algn="ctr">
            <a:buNone/>
          </a:pPr>
          <a:r>
            <a:rPr lang="fr-FR" sz="1200" b="1" u="sng" dirty="0"/>
            <a:t>J2:</a:t>
          </a:r>
        </a:p>
        <a:p>
          <a:pPr algn="l">
            <a:buFont typeface="Wingdings" pitchFamily="2" charset="2"/>
            <a:buChar char="Ø"/>
          </a:pPr>
          <a:r>
            <a:rPr lang="fr-FR" sz="1200" dirty="0"/>
            <a:t> - Ablation SV </a:t>
          </a:r>
        </a:p>
        <a:p>
          <a:pPr algn="l">
            <a:buNone/>
          </a:pPr>
          <a:r>
            <a:rPr lang="fr-FR" sz="1200" dirty="0"/>
            <a:t> - Critères de Sortie vomissement, douleur et transit.</a:t>
          </a:r>
        </a:p>
      </dgm:t>
    </dgm:pt>
    <dgm:pt modelId="{754677E5-B59E-6046-8B74-69FE3A061AF8}" type="parTrans" cxnId="{6AA4FDC4-9B25-9C42-BFDB-B4C4C2DF33D9}">
      <dgm:prSet/>
      <dgm:spPr/>
      <dgm:t>
        <a:bodyPr/>
        <a:lstStyle/>
        <a:p>
          <a:endParaRPr lang="fr-FR"/>
        </a:p>
      </dgm:t>
    </dgm:pt>
    <dgm:pt modelId="{0C775826-BC49-0443-88D9-3B9C765389C1}" type="sibTrans" cxnId="{6AA4FDC4-9B25-9C42-BFDB-B4C4C2DF33D9}">
      <dgm:prSet/>
      <dgm:spPr/>
      <dgm:t>
        <a:bodyPr/>
        <a:lstStyle/>
        <a:p>
          <a:endParaRPr lang="fr-FR"/>
        </a:p>
      </dgm:t>
    </dgm:pt>
    <dgm:pt modelId="{0B8576A3-7EAB-1F46-9E7E-BEC6C5723FAE}">
      <dgm:prSet phldrT="[Texte]" custT="1"/>
      <dgm:spPr/>
      <dgm:t>
        <a:bodyPr/>
        <a:lstStyle/>
        <a:p>
          <a:pPr algn="ctr"/>
          <a:r>
            <a:rPr lang="fr-FR" sz="1200" b="1" u="sng" dirty="0"/>
            <a:t>Salle de réveil: </a:t>
          </a:r>
        </a:p>
        <a:p>
          <a:pPr algn="l"/>
          <a:r>
            <a:rPr lang="fr-FR" sz="1200" dirty="0"/>
            <a:t> - AINS, paracétamol +/- </a:t>
          </a:r>
          <a:r>
            <a:rPr lang="fr-FR" sz="1200" dirty="0" err="1"/>
            <a:t>nubain</a:t>
          </a:r>
          <a:endParaRPr lang="fr-FR" sz="1200" dirty="0"/>
        </a:p>
        <a:p>
          <a:pPr algn="l"/>
          <a:r>
            <a:rPr lang="fr-FR" sz="1200" dirty="0"/>
            <a:t> - SRO</a:t>
          </a:r>
        </a:p>
      </dgm:t>
    </dgm:pt>
    <dgm:pt modelId="{9BDB0CB7-272A-7845-86CB-57E069622576}" type="parTrans" cxnId="{C4331BAB-07F5-4D42-8FE6-1A4D5CD6D784}">
      <dgm:prSet/>
      <dgm:spPr/>
      <dgm:t>
        <a:bodyPr/>
        <a:lstStyle/>
        <a:p>
          <a:endParaRPr lang="fr-FR"/>
        </a:p>
      </dgm:t>
    </dgm:pt>
    <dgm:pt modelId="{DF1733FF-00D4-8347-B32D-F3A981480300}" type="sibTrans" cxnId="{C4331BAB-07F5-4D42-8FE6-1A4D5CD6D784}">
      <dgm:prSet/>
      <dgm:spPr/>
      <dgm:t>
        <a:bodyPr/>
        <a:lstStyle/>
        <a:p>
          <a:endParaRPr lang="fr-FR"/>
        </a:p>
      </dgm:t>
    </dgm:pt>
    <dgm:pt modelId="{0DE94ABA-7925-AF4B-9534-0E0BDE316796}">
      <dgm:prSet phldrT="[Texte]" custT="1"/>
      <dgm:spPr/>
      <dgm:t>
        <a:bodyPr/>
        <a:lstStyle/>
        <a:p>
          <a:pPr algn="ctr"/>
          <a:r>
            <a:rPr lang="fr-FR" sz="1200" b="1" u="sng" dirty="0"/>
            <a:t>J1: </a:t>
          </a:r>
        </a:p>
        <a:p>
          <a:pPr algn="l"/>
          <a:r>
            <a:rPr lang="fr-FR" sz="1200" dirty="0"/>
            <a:t> - Alimentation complète</a:t>
          </a:r>
        </a:p>
        <a:p>
          <a:pPr algn="l"/>
          <a:r>
            <a:rPr lang="fr-FR" sz="1200" dirty="0"/>
            <a:t> - Antalgiques PO</a:t>
          </a:r>
        </a:p>
      </dgm:t>
    </dgm:pt>
    <dgm:pt modelId="{8F031AAA-85CE-9246-86B3-A1F834DAAC04}" type="parTrans" cxnId="{13E36C4A-EF2F-2E47-A37D-4ADCDC36E67E}">
      <dgm:prSet/>
      <dgm:spPr/>
      <dgm:t>
        <a:bodyPr/>
        <a:lstStyle/>
        <a:p>
          <a:endParaRPr lang="fr-FR"/>
        </a:p>
      </dgm:t>
    </dgm:pt>
    <dgm:pt modelId="{5CB37463-0A9C-DF4D-B133-C39E3AF1C719}" type="sibTrans" cxnId="{13E36C4A-EF2F-2E47-A37D-4ADCDC36E67E}">
      <dgm:prSet/>
      <dgm:spPr/>
      <dgm:t>
        <a:bodyPr/>
        <a:lstStyle/>
        <a:p>
          <a:endParaRPr lang="fr-FR"/>
        </a:p>
      </dgm:t>
    </dgm:pt>
    <dgm:pt modelId="{AA0FF233-0EEC-7544-9AD7-669F849ED20E}">
      <dgm:prSet custT="1"/>
      <dgm:spPr/>
      <dgm:t>
        <a:bodyPr/>
        <a:lstStyle/>
        <a:p>
          <a:r>
            <a:rPr lang="fr-FR" sz="1200" dirty="0"/>
            <a:t>Nursing la veille et sur la table d’intervention </a:t>
          </a:r>
        </a:p>
      </dgm:t>
    </dgm:pt>
    <dgm:pt modelId="{7796FB1B-FAA1-A24C-9647-B46F589D324B}" type="parTrans" cxnId="{3A864ABE-DC11-634A-9CBC-E3619D85C4E2}">
      <dgm:prSet/>
      <dgm:spPr/>
      <dgm:t>
        <a:bodyPr/>
        <a:lstStyle/>
        <a:p>
          <a:endParaRPr lang="fr-FR"/>
        </a:p>
      </dgm:t>
    </dgm:pt>
    <dgm:pt modelId="{717DCF2D-189B-664C-8C7F-8A2B58C33234}" type="sibTrans" cxnId="{3A864ABE-DC11-634A-9CBC-E3619D85C4E2}">
      <dgm:prSet/>
      <dgm:spPr/>
      <dgm:t>
        <a:bodyPr/>
        <a:lstStyle/>
        <a:p>
          <a:endParaRPr lang="fr-FR"/>
        </a:p>
      </dgm:t>
    </dgm:pt>
    <dgm:pt modelId="{582357F6-3344-7E44-B293-0AF3D2176FFE}">
      <dgm:prSet custT="1"/>
      <dgm:spPr/>
      <dgm:t>
        <a:bodyPr/>
        <a:lstStyle/>
        <a:p>
          <a:r>
            <a:rPr lang="fr-FR" sz="1200" dirty="0"/>
            <a:t>Information aux parents</a:t>
          </a:r>
        </a:p>
      </dgm:t>
    </dgm:pt>
    <dgm:pt modelId="{7B51E0EB-CAA5-3F42-981C-2221F4198A7C}" type="parTrans" cxnId="{CFB3C74D-AF01-D249-A8AC-D333B79AA089}">
      <dgm:prSet/>
      <dgm:spPr/>
      <dgm:t>
        <a:bodyPr/>
        <a:lstStyle/>
        <a:p>
          <a:endParaRPr lang="fr-FR"/>
        </a:p>
      </dgm:t>
    </dgm:pt>
    <dgm:pt modelId="{CE2BB34B-0571-9544-9EAE-57F0DC3BA887}" type="sibTrans" cxnId="{CFB3C74D-AF01-D249-A8AC-D333B79AA089}">
      <dgm:prSet/>
      <dgm:spPr/>
      <dgm:t>
        <a:bodyPr/>
        <a:lstStyle/>
        <a:p>
          <a:endParaRPr lang="fr-FR"/>
        </a:p>
      </dgm:t>
    </dgm:pt>
    <dgm:pt modelId="{61636A94-7B2A-8F40-B79E-FBC4F981DA53}">
      <dgm:prSet custT="1"/>
      <dgm:spPr/>
      <dgm:t>
        <a:bodyPr/>
        <a:lstStyle/>
        <a:p>
          <a:pPr algn="l"/>
          <a:r>
            <a:rPr lang="fr-FR" sz="1200" dirty="0"/>
            <a:t> - SNG, SV </a:t>
          </a:r>
        </a:p>
        <a:p>
          <a:pPr algn="l"/>
          <a:r>
            <a:rPr lang="fr-FR" sz="1200" dirty="0"/>
            <a:t> - Epargne morphinique (AINS, </a:t>
          </a:r>
          <a:r>
            <a:rPr lang="fr-FR" sz="1200" dirty="0" err="1"/>
            <a:t>Nubain</a:t>
          </a:r>
          <a:r>
            <a:rPr lang="fr-FR" sz="1200" dirty="0"/>
            <a:t>, </a:t>
          </a:r>
          <a:r>
            <a:rPr lang="fr-FR" sz="1200" dirty="0" err="1"/>
            <a:t>setrons</a:t>
          </a:r>
          <a:r>
            <a:rPr lang="fr-FR" sz="1200" dirty="0"/>
            <a:t>)</a:t>
          </a:r>
        </a:p>
        <a:p>
          <a:pPr algn="l"/>
          <a:r>
            <a:rPr lang="fr-FR" sz="1200" dirty="0"/>
            <a:t> - Hydratation ajustée</a:t>
          </a:r>
        </a:p>
      </dgm:t>
    </dgm:pt>
    <dgm:pt modelId="{488713F4-3680-4943-BBCA-9783DB194EDA}" type="parTrans" cxnId="{55757722-E59C-8546-84C5-FA201E8D60A9}">
      <dgm:prSet/>
      <dgm:spPr/>
      <dgm:t>
        <a:bodyPr/>
        <a:lstStyle/>
        <a:p>
          <a:endParaRPr lang="fr-FR"/>
        </a:p>
      </dgm:t>
    </dgm:pt>
    <dgm:pt modelId="{9A8428EE-CF09-C449-A3B1-EBDD238FD0D9}" type="sibTrans" cxnId="{55757722-E59C-8546-84C5-FA201E8D60A9}">
      <dgm:prSet/>
      <dgm:spPr/>
      <dgm:t>
        <a:bodyPr/>
        <a:lstStyle/>
        <a:p>
          <a:endParaRPr lang="fr-FR"/>
        </a:p>
      </dgm:t>
    </dgm:pt>
    <dgm:pt modelId="{DD6B3971-9C59-2C4F-BC2E-5493C21F1A5C}">
      <dgm:prSet custT="1"/>
      <dgm:spPr/>
      <dgm:t>
        <a:bodyPr/>
        <a:lstStyle/>
        <a:p>
          <a:r>
            <a:rPr lang="fr-FR" sz="1200" b="1" dirty="0"/>
            <a:t>Abaissement </a:t>
          </a:r>
          <a:r>
            <a:rPr lang="fr-FR" sz="1200" b="1" dirty="0" err="1"/>
            <a:t>coelio</a:t>
          </a:r>
          <a:r>
            <a:rPr lang="fr-FR" sz="1200" b="1" dirty="0"/>
            <a:t>-assisté </a:t>
          </a:r>
          <a:r>
            <a:rPr lang="fr-FR" sz="1200" b="0" dirty="0"/>
            <a:t>(Instruments 3 mm</a:t>
          </a:r>
          <a:r>
            <a:rPr lang="fr-FR" sz="900" b="0" dirty="0"/>
            <a:t>)</a:t>
          </a:r>
        </a:p>
      </dgm:t>
    </dgm:pt>
    <dgm:pt modelId="{05691FEE-FBE4-DB42-8DD8-9AF1BB110823}" type="parTrans" cxnId="{5E5AD951-82A4-9F43-B7C5-47B94E6672E8}">
      <dgm:prSet/>
      <dgm:spPr/>
      <dgm:t>
        <a:bodyPr/>
        <a:lstStyle/>
        <a:p>
          <a:endParaRPr lang="fr-FR"/>
        </a:p>
      </dgm:t>
    </dgm:pt>
    <dgm:pt modelId="{67A92D8F-E341-384B-BA15-70F1E66FC696}" type="sibTrans" cxnId="{5E5AD951-82A4-9F43-B7C5-47B94E6672E8}">
      <dgm:prSet/>
      <dgm:spPr/>
      <dgm:t>
        <a:bodyPr/>
        <a:lstStyle/>
        <a:p>
          <a:endParaRPr lang="fr-FR"/>
        </a:p>
      </dgm:t>
    </dgm:pt>
    <dgm:pt modelId="{766D0F69-2537-9B48-B1B1-B980A8844D01}" type="pres">
      <dgm:prSet presAssocID="{07616982-FECA-DD41-9AD0-86FE53E731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93DC70-5A37-0642-BDDA-906D6D6057DB}" type="pres">
      <dgm:prSet presAssocID="{A5C10214-858C-CB4E-B77B-37DE3134BCEB}" presName="root" presStyleCnt="0"/>
      <dgm:spPr/>
    </dgm:pt>
    <dgm:pt modelId="{6E53C709-FD9D-2542-BE27-EAE10744C2AD}" type="pres">
      <dgm:prSet presAssocID="{A5C10214-858C-CB4E-B77B-37DE3134BCEB}" presName="rootComposite" presStyleCnt="0"/>
      <dgm:spPr/>
    </dgm:pt>
    <dgm:pt modelId="{B6AD31BD-2D00-1742-B3E5-B17370A8106A}" type="pres">
      <dgm:prSet presAssocID="{A5C10214-858C-CB4E-B77B-37DE3134BCEB}" presName="rootText" presStyleLbl="node1" presStyleIdx="0" presStyleCnt="3"/>
      <dgm:spPr/>
    </dgm:pt>
    <dgm:pt modelId="{B4E3866D-6C46-4345-8F27-31A732E14F20}" type="pres">
      <dgm:prSet presAssocID="{A5C10214-858C-CB4E-B77B-37DE3134BCEB}" presName="rootConnector" presStyleLbl="node1" presStyleIdx="0" presStyleCnt="3"/>
      <dgm:spPr/>
    </dgm:pt>
    <dgm:pt modelId="{94BC155A-91CD-294B-8638-1B122BDE57A5}" type="pres">
      <dgm:prSet presAssocID="{A5C10214-858C-CB4E-B77B-37DE3134BCEB}" presName="childShape" presStyleCnt="0"/>
      <dgm:spPr/>
    </dgm:pt>
    <dgm:pt modelId="{D7E0F221-D380-5445-A7B1-331B1E67F5B8}" type="pres">
      <dgm:prSet presAssocID="{7796FB1B-FAA1-A24C-9647-B46F589D324B}" presName="Name13" presStyleLbl="parChTrans1D2" presStyleIdx="0" presStyleCnt="8"/>
      <dgm:spPr/>
    </dgm:pt>
    <dgm:pt modelId="{7E4EF316-7D8F-EE4E-A9D2-D33DE2DCE194}" type="pres">
      <dgm:prSet presAssocID="{AA0FF233-0EEC-7544-9AD7-669F849ED20E}" presName="childText" presStyleLbl="bgAcc1" presStyleIdx="0" presStyleCnt="8">
        <dgm:presLayoutVars>
          <dgm:bulletEnabled val="1"/>
        </dgm:presLayoutVars>
      </dgm:prSet>
      <dgm:spPr/>
    </dgm:pt>
    <dgm:pt modelId="{E8BAC109-850C-9E41-8CA7-423E19F41CF5}" type="pres">
      <dgm:prSet presAssocID="{7B51E0EB-CAA5-3F42-981C-2221F4198A7C}" presName="Name13" presStyleLbl="parChTrans1D2" presStyleIdx="1" presStyleCnt="8"/>
      <dgm:spPr/>
    </dgm:pt>
    <dgm:pt modelId="{BC5856B9-C275-C24B-BDBF-EA5317E4DA0E}" type="pres">
      <dgm:prSet presAssocID="{582357F6-3344-7E44-B293-0AF3D2176FFE}" presName="childText" presStyleLbl="bgAcc1" presStyleIdx="1" presStyleCnt="8">
        <dgm:presLayoutVars>
          <dgm:bulletEnabled val="1"/>
        </dgm:presLayoutVars>
      </dgm:prSet>
      <dgm:spPr/>
    </dgm:pt>
    <dgm:pt modelId="{32222663-050E-E142-8A09-FB9A07743630}" type="pres">
      <dgm:prSet presAssocID="{9DF35FC7-ACFC-4E42-8FC2-3F03843E0307}" presName="root" presStyleCnt="0"/>
      <dgm:spPr/>
    </dgm:pt>
    <dgm:pt modelId="{5512C25B-C6B6-3B4F-BC52-8FBA7F09633E}" type="pres">
      <dgm:prSet presAssocID="{9DF35FC7-ACFC-4E42-8FC2-3F03843E0307}" presName="rootComposite" presStyleCnt="0"/>
      <dgm:spPr/>
    </dgm:pt>
    <dgm:pt modelId="{E97C7244-4A1C-7C46-82FA-C44B6B99F856}" type="pres">
      <dgm:prSet presAssocID="{9DF35FC7-ACFC-4E42-8FC2-3F03843E0307}" presName="rootText" presStyleLbl="node1" presStyleIdx="1" presStyleCnt="3"/>
      <dgm:spPr/>
    </dgm:pt>
    <dgm:pt modelId="{D08F4D8C-69E4-D84B-A7FD-AD602AB1CA96}" type="pres">
      <dgm:prSet presAssocID="{9DF35FC7-ACFC-4E42-8FC2-3F03843E0307}" presName="rootConnector" presStyleLbl="node1" presStyleIdx="1" presStyleCnt="3"/>
      <dgm:spPr/>
    </dgm:pt>
    <dgm:pt modelId="{12E459BD-2423-BB4A-8BEA-FB8E3023B4B1}" type="pres">
      <dgm:prSet presAssocID="{9DF35FC7-ACFC-4E42-8FC2-3F03843E0307}" presName="childShape" presStyleCnt="0"/>
      <dgm:spPr/>
    </dgm:pt>
    <dgm:pt modelId="{6E0FC4F5-086C-1440-BEF9-93D87698EA79}" type="pres">
      <dgm:prSet presAssocID="{D371943E-7749-4147-92A6-87E7B9303C39}" presName="Name13" presStyleLbl="parChTrans1D2" presStyleIdx="2" presStyleCnt="8"/>
      <dgm:spPr/>
    </dgm:pt>
    <dgm:pt modelId="{0F80CD70-18E8-BD44-B325-65DE8931A679}" type="pres">
      <dgm:prSet presAssocID="{E2E22AF3-4AA1-F343-B9FE-433FDF0B46E3}" presName="childText" presStyleLbl="bgAcc1" presStyleIdx="2" presStyleCnt="8">
        <dgm:presLayoutVars>
          <dgm:bulletEnabled val="1"/>
        </dgm:presLayoutVars>
      </dgm:prSet>
      <dgm:spPr/>
    </dgm:pt>
    <dgm:pt modelId="{7EAB473F-94F9-CB4E-8484-44D913BBAC88}" type="pres">
      <dgm:prSet presAssocID="{488713F4-3680-4943-BBCA-9783DB194EDA}" presName="Name13" presStyleLbl="parChTrans1D2" presStyleIdx="3" presStyleCnt="8"/>
      <dgm:spPr/>
    </dgm:pt>
    <dgm:pt modelId="{096C3EA1-DC4C-2546-9A70-ABFCB66D9959}" type="pres">
      <dgm:prSet presAssocID="{61636A94-7B2A-8F40-B79E-FBC4F981DA53}" presName="childText" presStyleLbl="bgAcc1" presStyleIdx="3" presStyleCnt="8" custScaleX="111228" custScaleY="128711">
        <dgm:presLayoutVars>
          <dgm:bulletEnabled val="1"/>
        </dgm:presLayoutVars>
      </dgm:prSet>
      <dgm:spPr/>
    </dgm:pt>
    <dgm:pt modelId="{113A31D8-6407-BC41-ADAB-369B837715A6}" type="pres">
      <dgm:prSet presAssocID="{05691FEE-FBE4-DB42-8DD8-9AF1BB110823}" presName="Name13" presStyleLbl="parChTrans1D2" presStyleIdx="4" presStyleCnt="8"/>
      <dgm:spPr/>
    </dgm:pt>
    <dgm:pt modelId="{B70E03D3-EEDF-DD44-8F92-F0D7C8E645DB}" type="pres">
      <dgm:prSet presAssocID="{DD6B3971-9C59-2C4F-BC2E-5493C21F1A5C}" presName="childText" presStyleLbl="bgAcc1" presStyleIdx="4" presStyleCnt="8" custScaleX="114866" custScaleY="108716">
        <dgm:presLayoutVars>
          <dgm:bulletEnabled val="1"/>
        </dgm:presLayoutVars>
      </dgm:prSet>
      <dgm:spPr/>
    </dgm:pt>
    <dgm:pt modelId="{26E3F24B-DF11-5641-B94C-B2B7D0CC3F1C}" type="pres">
      <dgm:prSet presAssocID="{E63B5585-9FD3-5843-9BEA-C27EFC816350}" presName="root" presStyleCnt="0"/>
      <dgm:spPr/>
    </dgm:pt>
    <dgm:pt modelId="{6BB27077-1DFC-2342-946B-85053FA1C630}" type="pres">
      <dgm:prSet presAssocID="{E63B5585-9FD3-5843-9BEA-C27EFC816350}" presName="rootComposite" presStyleCnt="0"/>
      <dgm:spPr/>
    </dgm:pt>
    <dgm:pt modelId="{F19EC037-93F2-A04C-A957-BCC4587643A5}" type="pres">
      <dgm:prSet presAssocID="{E63B5585-9FD3-5843-9BEA-C27EFC816350}" presName="rootText" presStyleLbl="node1" presStyleIdx="2" presStyleCnt="3"/>
      <dgm:spPr/>
    </dgm:pt>
    <dgm:pt modelId="{7FEDB6BA-21D1-8742-AAD0-3034C82740FB}" type="pres">
      <dgm:prSet presAssocID="{E63B5585-9FD3-5843-9BEA-C27EFC816350}" presName="rootConnector" presStyleLbl="node1" presStyleIdx="2" presStyleCnt="3"/>
      <dgm:spPr/>
    </dgm:pt>
    <dgm:pt modelId="{1C52474F-8872-2A42-9D63-A489AD487002}" type="pres">
      <dgm:prSet presAssocID="{E63B5585-9FD3-5843-9BEA-C27EFC816350}" presName="childShape" presStyleCnt="0"/>
      <dgm:spPr/>
    </dgm:pt>
    <dgm:pt modelId="{D743AE8D-3BBE-1943-8558-91280B5366FF}" type="pres">
      <dgm:prSet presAssocID="{9BDB0CB7-272A-7845-86CB-57E069622576}" presName="Name13" presStyleLbl="parChTrans1D2" presStyleIdx="5" presStyleCnt="8"/>
      <dgm:spPr/>
    </dgm:pt>
    <dgm:pt modelId="{8A854AA7-4BFB-EE49-BC55-0062271D1338}" type="pres">
      <dgm:prSet presAssocID="{0B8576A3-7EAB-1F46-9E7E-BEC6C5723FAE}" presName="childText" presStyleLbl="bgAcc1" presStyleIdx="5" presStyleCnt="8" custScaleX="119275" custScaleY="105586">
        <dgm:presLayoutVars>
          <dgm:bulletEnabled val="1"/>
        </dgm:presLayoutVars>
      </dgm:prSet>
      <dgm:spPr/>
    </dgm:pt>
    <dgm:pt modelId="{E61B0B25-45AC-EB4C-91D7-342024AE74BA}" type="pres">
      <dgm:prSet presAssocID="{8F031AAA-85CE-9246-86B3-A1F834DAAC04}" presName="Name13" presStyleLbl="parChTrans1D2" presStyleIdx="6" presStyleCnt="8"/>
      <dgm:spPr/>
    </dgm:pt>
    <dgm:pt modelId="{13F774ED-9BF6-BB4B-AEDB-D66A620B7B50}" type="pres">
      <dgm:prSet presAssocID="{0DE94ABA-7925-AF4B-9534-0E0BDE316796}" presName="childText" presStyleLbl="bgAcc1" presStyleIdx="6" presStyleCnt="8" custScaleX="123339" custScaleY="99507">
        <dgm:presLayoutVars>
          <dgm:bulletEnabled val="1"/>
        </dgm:presLayoutVars>
      </dgm:prSet>
      <dgm:spPr/>
    </dgm:pt>
    <dgm:pt modelId="{A01440EA-183A-7146-94D6-92BF2715AE82}" type="pres">
      <dgm:prSet presAssocID="{754677E5-B59E-6046-8B74-69FE3A061AF8}" presName="Name13" presStyleLbl="parChTrans1D2" presStyleIdx="7" presStyleCnt="8"/>
      <dgm:spPr/>
    </dgm:pt>
    <dgm:pt modelId="{000A4A7C-BB7F-524C-B7E3-D6B0F23AC613}" type="pres">
      <dgm:prSet presAssocID="{3A411A9D-E81C-3148-9552-0C6EF8A91916}" presName="childText" presStyleLbl="bgAcc1" presStyleIdx="7" presStyleCnt="8" custScaleX="120198" custScaleY="115924">
        <dgm:presLayoutVars>
          <dgm:bulletEnabled val="1"/>
        </dgm:presLayoutVars>
      </dgm:prSet>
      <dgm:spPr/>
    </dgm:pt>
  </dgm:ptLst>
  <dgm:cxnLst>
    <dgm:cxn modelId="{9E8C6D0C-866F-B542-BB42-88D8EF274C7E}" type="presOf" srcId="{05691FEE-FBE4-DB42-8DD8-9AF1BB110823}" destId="{113A31D8-6407-BC41-ADAB-369B837715A6}" srcOrd="0" destOrd="0" presId="urn:microsoft.com/office/officeart/2005/8/layout/hierarchy3"/>
    <dgm:cxn modelId="{2AA39616-88B3-FF42-80C4-976F4A3FF480}" type="presOf" srcId="{07616982-FECA-DD41-9AD0-86FE53E731DF}" destId="{766D0F69-2537-9B48-B1B1-B980A8844D01}" srcOrd="0" destOrd="0" presId="urn:microsoft.com/office/officeart/2005/8/layout/hierarchy3"/>
    <dgm:cxn modelId="{F9E3A61B-E2F4-AF45-A96D-7D53760F80A2}" type="presOf" srcId="{0DE94ABA-7925-AF4B-9534-0E0BDE316796}" destId="{13F774ED-9BF6-BB4B-AEDB-D66A620B7B50}" srcOrd="0" destOrd="0" presId="urn:microsoft.com/office/officeart/2005/8/layout/hierarchy3"/>
    <dgm:cxn modelId="{9507BA1F-C251-6141-96F9-840CFD2A915C}" type="presOf" srcId="{9DF35FC7-ACFC-4E42-8FC2-3F03843E0307}" destId="{D08F4D8C-69E4-D84B-A7FD-AD602AB1CA96}" srcOrd="1" destOrd="0" presId="urn:microsoft.com/office/officeart/2005/8/layout/hierarchy3"/>
    <dgm:cxn modelId="{C9099A21-ED23-924B-AFE4-8A00E8067AEF}" type="presOf" srcId="{3A411A9D-E81C-3148-9552-0C6EF8A91916}" destId="{000A4A7C-BB7F-524C-B7E3-D6B0F23AC613}" srcOrd="0" destOrd="0" presId="urn:microsoft.com/office/officeart/2005/8/layout/hierarchy3"/>
    <dgm:cxn modelId="{55757722-E59C-8546-84C5-FA201E8D60A9}" srcId="{9DF35FC7-ACFC-4E42-8FC2-3F03843E0307}" destId="{61636A94-7B2A-8F40-B79E-FBC4F981DA53}" srcOrd="1" destOrd="0" parTransId="{488713F4-3680-4943-BBCA-9783DB194EDA}" sibTransId="{9A8428EE-CF09-C449-A3B1-EBDD238FD0D9}"/>
    <dgm:cxn modelId="{A7C82A26-5919-DF41-A575-901E9161172D}" type="presOf" srcId="{E63B5585-9FD3-5843-9BEA-C27EFC816350}" destId="{7FEDB6BA-21D1-8742-AAD0-3034C82740FB}" srcOrd="1" destOrd="0" presId="urn:microsoft.com/office/officeart/2005/8/layout/hierarchy3"/>
    <dgm:cxn modelId="{CA6FF62A-ED60-144D-B042-9E50EC802F7C}" type="presOf" srcId="{9DF35FC7-ACFC-4E42-8FC2-3F03843E0307}" destId="{E97C7244-4A1C-7C46-82FA-C44B6B99F856}" srcOrd="0" destOrd="0" presId="urn:microsoft.com/office/officeart/2005/8/layout/hierarchy3"/>
    <dgm:cxn modelId="{151DC42B-5486-ED40-A8CC-956E433E4A30}" type="presOf" srcId="{488713F4-3680-4943-BBCA-9783DB194EDA}" destId="{7EAB473F-94F9-CB4E-8484-44D913BBAC88}" srcOrd="0" destOrd="0" presId="urn:microsoft.com/office/officeart/2005/8/layout/hierarchy3"/>
    <dgm:cxn modelId="{B3976136-4CC2-8349-B7BE-676FC90127A2}" type="presOf" srcId="{A5C10214-858C-CB4E-B77B-37DE3134BCEB}" destId="{B4E3866D-6C46-4345-8F27-31A732E14F20}" srcOrd="1" destOrd="0" presId="urn:microsoft.com/office/officeart/2005/8/layout/hierarchy3"/>
    <dgm:cxn modelId="{4969A93F-25E2-2944-8756-74E9188E75F8}" type="presOf" srcId="{A5C10214-858C-CB4E-B77B-37DE3134BCEB}" destId="{B6AD31BD-2D00-1742-B3E5-B17370A8106A}" srcOrd="0" destOrd="0" presId="urn:microsoft.com/office/officeart/2005/8/layout/hierarchy3"/>
    <dgm:cxn modelId="{A6B62D6A-BBEB-714D-B684-7E3D8DD76068}" type="presOf" srcId="{582357F6-3344-7E44-B293-0AF3D2176FFE}" destId="{BC5856B9-C275-C24B-BDBF-EA5317E4DA0E}" srcOrd="0" destOrd="0" presId="urn:microsoft.com/office/officeart/2005/8/layout/hierarchy3"/>
    <dgm:cxn modelId="{13E36C4A-EF2F-2E47-A37D-4ADCDC36E67E}" srcId="{E63B5585-9FD3-5843-9BEA-C27EFC816350}" destId="{0DE94ABA-7925-AF4B-9534-0E0BDE316796}" srcOrd="1" destOrd="0" parTransId="{8F031AAA-85CE-9246-86B3-A1F834DAAC04}" sibTransId="{5CB37463-0A9C-DF4D-B133-C39E3AF1C719}"/>
    <dgm:cxn modelId="{DB07CC6A-0852-D145-8FD5-FE3728D029DE}" srcId="{07616982-FECA-DD41-9AD0-86FE53E731DF}" destId="{9DF35FC7-ACFC-4E42-8FC2-3F03843E0307}" srcOrd="1" destOrd="0" parTransId="{CE8F519A-128E-5040-9320-A1623363569A}" sibTransId="{B944E597-0772-2D4E-8A6B-750922233C0E}"/>
    <dgm:cxn modelId="{6713866D-1719-3F46-BE4E-8EE8A3B4BF3B}" type="presOf" srcId="{8F031AAA-85CE-9246-86B3-A1F834DAAC04}" destId="{E61B0B25-45AC-EB4C-91D7-342024AE74BA}" srcOrd="0" destOrd="0" presId="urn:microsoft.com/office/officeart/2005/8/layout/hierarchy3"/>
    <dgm:cxn modelId="{CFB3C74D-AF01-D249-A8AC-D333B79AA089}" srcId="{A5C10214-858C-CB4E-B77B-37DE3134BCEB}" destId="{582357F6-3344-7E44-B293-0AF3D2176FFE}" srcOrd="1" destOrd="0" parTransId="{7B51E0EB-CAA5-3F42-981C-2221F4198A7C}" sibTransId="{CE2BB34B-0571-9544-9EAE-57F0DC3BA887}"/>
    <dgm:cxn modelId="{FB067D6F-E607-C74D-8022-C2D4FD498A88}" type="presOf" srcId="{754677E5-B59E-6046-8B74-69FE3A061AF8}" destId="{A01440EA-183A-7146-94D6-92BF2715AE82}" srcOrd="0" destOrd="0" presId="urn:microsoft.com/office/officeart/2005/8/layout/hierarchy3"/>
    <dgm:cxn modelId="{5E5AD951-82A4-9F43-B7C5-47B94E6672E8}" srcId="{9DF35FC7-ACFC-4E42-8FC2-3F03843E0307}" destId="{DD6B3971-9C59-2C4F-BC2E-5493C21F1A5C}" srcOrd="2" destOrd="0" parTransId="{05691FEE-FBE4-DB42-8DD8-9AF1BB110823}" sibTransId="{67A92D8F-E341-384B-BA15-70F1E66FC696}"/>
    <dgm:cxn modelId="{D9742D74-76AB-094F-8A6C-1E3566AB1742}" srcId="{07616982-FECA-DD41-9AD0-86FE53E731DF}" destId="{E63B5585-9FD3-5843-9BEA-C27EFC816350}" srcOrd="2" destOrd="0" parTransId="{6B140FAD-46A3-5043-9064-7F53E36C3FF0}" sibTransId="{AA216925-5438-D34A-824E-EE7A437A13F1}"/>
    <dgm:cxn modelId="{9AF4BB75-13E1-D342-9876-5A7B49C103E8}" type="presOf" srcId="{DD6B3971-9C59-2C4F-BC2E-5493C21F1A5C}" destId="{B70E03D3-EEDF-DD44-8F92-F0D7C8E645DB}" srcOrd="0" destOrd="0" presId="urn:microsoft.com/office/officeart/2005/8/layout/hierarchy3"/>
    <dgm:cxn modelId="{DB1DDC55-40AF-144A-98E1-71242962C9FE}" srcId="{07616982-FECA-DD41-9AD0-86FE53E731DF}" destId="{A5C10214-858C-CB4E-B77B-37DE3134BCEB}" srcOrd="0" destOrd="0" parTransId="{F803D9C8-ECD2-7A4A-939B-DD4522BD7D3F}" sibTransId="{424B1567-6712-DC4C-9E0A-0774C8A4A087}"/>
    <dgm:cxn modelId="{47C4E3A1-1770-AA45-A265-0EAB0241F6C2}" type="presOf" srcId="{9BDB0CB7-272A-7845-86CB-57E069622576}" destId="{D743AE8D-3BBE-1943-8558-91280B5366FF}" srcOrd="0" destOrd="0" presId="urn:microsoft.com/office/officeart/2005/8/layout/hierarchy3"/>
    <dgm:cxn modelId="{FD48A3A9-62CE-B14D-892F-14A1FE3E4BAE}" type="presOf" srcId="{7796FB1B-FAA1-A24C-9647-B46F589D324B}" destId="{D7E0F221-D380-5445-A7B1-331B1E67F5B8}" srcOrd="0" destOrd="0" presId="urn:microsoft.com/office/officeart/2005/8/layout/hierarchy3"/>
    <dgm:cxn modelId="{C4331BAB-07F5-4D42-8FE6-1A4D5CD6D784}" srcId="{E63B5585-9FD3-5843-9BEA-C27EFC816350}" destId="{0B8576A3-7EAB-1F46-9E7E-BEC6C5723FAE}" srcOrd="0" destOrd="0" parTransId="{9BDB0CB7-272A-7845-86CB-57E069622576}" sibTransId="{DF1733FF-00D4-8347-B32D-F3A981480300}"/>
    <dgm:cxn modelId="{3A0E59AF-E94E-6B46-8C9E-EAB3ACE521F3}" type="presOf" srcId="{7B51E0EB-CAA5-3F42-981C-2221F4198A7C}" destId="{E8BAC109-850C-9E41-8CA7-423E19F41CF5}" srcOrd="0" destOrd="0" presId="urn:microsoft.com/office/officeart/2005/8/layout/hierarchy3"/>
    <dgm:cxn modelId="{3A864ABE-DC11-634A-9CBC-E3619D85C4E2}" srcId="{A5C10214-858C-CB4E-B77B-37DE3134BCEB}" destId="{AA0FF233-0EEC-7544-9AD7-669F849ED20E}" srcOrd="0" destOrd="0" parTransId="{7796FB1B-FAA1-A24C-9647-B46F589D324B}" sibTransId="{717DCF2D-189B-664C-8C7F-8A2B58C33234}"/>
    <dgm:cxn modelId="{A7DC02C2-19D5-0B49-8C52-07295848404B}" type="presOf" srcId="{E63B5585-9FD3-5843-9BEA-C27EFC816350}" destId="{F19EC037-93F2-A04C-A957-BCC4587643A5}" srcOrd="0" destOrd="0" presId="urn:microsoft.com/office/officeart/2005/8/layout/hierarchy3"/>
    <dgm:cxn modelId="{6AA4FDC4-9B25-9C42-BFDB-B4C4C2DF33D9}" srcId="{E63B5585-9FD3-5843-9BEA-C27EFC816350}" destId="{3A411A9D-E81C-3148-9552-0C6EF8A91916}" srcOrd="2" destOrd="0" parTransId="{754677E5-B59E-6046-8B74-69FE3A061AF8}" sibTransId="{0C775826-BC49-0443-88D9-3B9C765389C1}"/>
    <dgm:cxn modelId="{303483CE-5278-6E43-B92A-A895DCF39DB9}" type="presOf" srcId="{0B8576A3-7EAB-1F46-9E7E-BEC6C5723FAE}" destId="{8A854AA7-4BFB-EE49-BC55-0062271D1338}" srcOrd="0" destOrd="0" presId="urn:microsoft.com/office/officeart/2005/8/layout/hierarchy3"/>
    <dgm:cxn modelId="{368D44F0-0416-5640-B3A4-8A3D7B30340E}" type="presOf" srcId="{AA0FF233-0EEC-7544-9AD7-669F849ED20E}" destId="{7E4EF316-7D8F-EE4E-A9D2-D33DE2DCE194}" srcOrd="0" destOrd="0" presId="urn:microsoft.com/office/officeart/2005/8/layout/hierarchy3"/>
    <dgm:cxn modelId="{8D2A37F5-FC23-DE49-8D2F-FC6C605910B7}" type="presOf" srcId="{E2E22AF3-4AA1-F343-B9FE-433FDF0B46E3}" destId="{0F80CD70-18E8-BD44-B325-65DE8931A679}" srcOrd="0" destOrd="0" presId="urn:microsoft.com/office/officeart/2005/8/layout/hierarchy3"/>
    <dgm:cxn modelId="{BBA435F8-5476-4744-89D3-0056065BC4FE}" type="presOf" srcId="{D371943E-7749-4147-92A6-87E7B9303C39}" destId="{6E0FC4F5-086C-1440-BEF9-93D87698EA79}" srcOrd="0" destOrd="0" presId="urn:microsoft.com/office/officeart/2005/8/layout/hierarchy3"/>
    <dgm:cxn modelId="{A5B1E7FA-6BB4-F04D-B786-4D8ACE3F1275}" srcId="{9DF35FC7-ACFC-4E42-8FC2-3F03843E0307}" destId="{E2E22AF3-4AA1-F343-B9FE-433FDF0B46E3}" srcOrd="0" destOrd="0" parTransId="{D371943E-7749-4147-92A6-87E7B9303C39}" sibTransId="{B2B61ABA-C8A2-9E48-93E7-55E5E2C59CC9}"/>
    <dgm:cxn modelId="{FDB772FC-1D5A-DA4C-8AD1-9099DAACCD21}" type="presOf" srcId="{61636A94-7B2A-8F40-B79E-FBC4F981DA53}" destId="{096C3EA1-DC4C-2546-9A70-ABFCB66D9959}" srcOrd="0" destOrd="0" presId="urn:microsoft.com/office/officeart/2005/8/layout/hierarchy3"/>
    <dgm:cxn modelId="{93B6CBB7-C7DD-4B4E-A5F1-61BEC0A9A47A}" type="presParOf" srcId="{766D0F69-2537-9B48-B1B1-B980A8844D01}" destId="{3493DC70-5A37-0642-BDDA-906D6D6057DB}" srcOrd="0" destOrd="0" presId="urn:microsoft.com/office/officeart/2005/8/layout/hierarchy3"/>
    <dgm:cxn modelId="{188651D4-7A8D-364A-8DF8-E242733EF007}" type="presParOf" srcId="{3493DC70-5A37-0642-BDDA-906D6D6057DB}" destId="{6E53C709-FD9D-2542-BE27-EAE10744C2AD}" srcOrd="0" destOrd="0" presId="urn:microsoft.com/office/officeart/2005/8/layout/hierarchy3"/>
    <dgm:cxn modelId="{3257D6E4-6932-9442-8649-17FB8ABCE128}" type="presParOf" srcId="{6E53C709-FD9D-2542-BE27-EAE10744C2AD}" destId="{B6AD31BD-2D00-1742-B3E5-B17370A8106A}" srcOrd="0" destOrd="0" presId="urn:microsoft.com/office/officeart/2005/8/layout/hierarchy3"/>
    <dgm:cxn modelId="{DB05AF0D-5CD1-BE41-9104-3EC10FD98B58}" type="presParOf" srcId="{6E53C709-FD9D-2542-BE27-EAE10744C2AD}" destId="{B4E3866D-6C46-4345-8F27-31A732E14F20}" srcOrd="1" destOrd="0" presId="urn:microsoft.com/office/officeart/2005/8/layout/hierarchy3"/>
    <dgm:cxn modelId="{EBE827E1-B325-F44B-A7A0-BC4AD11DA530}" type="presParOf" srcId="{3493DC70-5A37-0642-BDDA-906D6D6057DB}" destId="{94BC155A-91CD-294B-8638-1B122BDE57A5}" srcOrd="1" destOrd="0" presId="urn:microsoft.com/office/officeart/2005/8/layout/hierarchy3"/>
    <dgm:cxn modelId="{71405EFC-2A9F-9E4A-96A7-C478A48507F0}" type="presParOf" srcId="{94BC155A-91CD-294B-8638-1B122BDE57A5}" destId="{D7E0F221-D380-5445-A7B1-331B1E67F5B8}" srcOrd="0" destOrd="0" presId="urn:microsoft.com/office/officeart/2005/8/layout/hierarchy3"/>
    <dgm:cxn modelId="{A3CDC2D3-0D17-6141-AB79-664C5B150B3C}" type="presParOf" srcId="{94BC155A-91CD-294B-8638-1B122BDE57A5}" destId="{7E4EF316-7D8F-EE4E-A9D2-D33DE2DCE194}" srcOrd="1" destOrd="0" presId="urn:microsoft.com/office/officeart/2005/8/layout/hierarchy3"/>
    <dgm:cxn modelId="{BAC40091-8397-3440-BB4F-952109F07592}" type="presParOf" srcId="{94BC155A-91CD-294B-8638-1B122BDE57A5}" destId="{E8BAC109-850C-9E41-8CA7-423E19F41CF5}" srcOrd="2" destOrd="0" presId="urn:microsoft.com/office/officeart/2005/8/layout/hierarchy3"/>
    <dgm:cxn modelId="{45A210AA-34E3-5F4B-9057-F39434964560}" type="presParOf" srcId="{94BC155A-91CD-294B-8638-1B122BDE57A5}" destId="{BC5856B9-C275-C24B-BDBF-EA5317E4DA0E}" srcOrd="3" destOrd="0" presId="urn:microsoft.com/office/officeart/2005/8/layout/hierarchy3"/>
    <dgm:cxn modelId="{0334BC7F-D2AC-5048-8141-86281B858561}" type="presParOf" srcId="{766D0F69-2537-9B48-B1B1-B980A8844D01}" destId="{32222663-050E-E142-8A09-FB9A07743630}" srcOrd="1" destOrd="0" presId="urn:microsoft.com/office/officeart/2005/8/layout/hierarchy3"/>
    <dgm:cxn modelId="{B5856477-1876-D343-906C-2841797257EB}" type="presParOf" srcId="{32222663-050E-E142-8A09-FB9A07743630}" destId="{5512C25B-C6B6-3B4F-BC52-8FBA7F09633E}" srcOrd="0" destOrd="0" presId="urn:microsoft.com/office/officeart/2005/8/layout/hierarchy3"/>
    <dgm:cxn modelId="{AEAD7CDA-3A5F-8042-B02A-6D04468BCCC9}" type="presParOf" srcId="{5512C25B-C6B6-3B4F-BC52-8FBA7F09633E}" destId="{E97C7244-4A1C-7C46-82FA-C44B6B99F856}" srcOrd="0" destOrd="0" presId="urn:microsoft.com/office/officeart/2005/8/layout/hierarchy3"/>
    <dgm:cxn modelId="{E8A5DDD1-D790-4A41-85BA-D1074919084D}" type="presParOf" srcId="{5512C25B-C6B6-3B4F-BC52-8FBA7F09633E}" destId="{D08F4D8C-69E4-D84B-A7FD-AD602AB1CA96}" srcOrd="1" destOrd="0" presId="urn:microsoft.com/office/officeart/2005/8/layout/hierarchy3"/>
    <dgm:cxn modelId="{449111F1-D57C-4148-8083-32438D9DAF78}" type="presParOf" srcId="{32222663-050E-E142-8A09-FB9A07743630}" destId="{12E459BD-2423-BB4A-8BEA-FB8E3023B4B1}" srcOrd="1" destOrd="0" presId="urn:microsoft.com/office/officeart/2005/8/layout/hierarchy3"/>
    <dgm:cxn modelId="{0DD6A1C0-72C4-494E-948A-EB5ACAA4D278}" type="presParOf" srcId="{12E459BD-2423-BB4A-8BEA-FB8E3023B4B1}" destId="{6E0FC4F5-086C-1440-BEF9-93D87698EA79}" srcOrd="0" destOrd="0" presId="urn:microsoft.com/office/officeart/2005/8/layout/hierarchy3"/>
    <dgm:cxn modelId="{80643555-A04E-F84D-BF80-7DA966FD42C2}" type="presParOf" srcId="{12E459BD-2423-BB4A-8BEA-FB8E3023B4B1}" destId="{0F80CD70-18E8-BD44-B325-65DE8931A679}" srcOrd="1" destOrd="0" presId="urn:microsoft.com/office/officeart/2005/8/layout/hierarchy3"/>
    <dgm:cxn modelId="{76B574F9-DA98-9342-9F00-CAEB012B0F58}" type="presParOf" srcId="{12E459BD-2423-BB4A-8BEA-FB8E3023B4B1}" destId="{7EAB473F-94F9-CB4E-8484-44D913BBAC88}" srcOrd="2" destOrd="0" presId="urn:microsoft.com/office/officeart/2005/8/layout/hierarchy3"/>
    <dgm:cxn modelId="{1676E670-A7E0-4744-B054-CC1D54632B6F}" type="presParOf" srcId="{12E459BD-2423-BB4A-8BEA-FB8E3023B4B1}" destId="{096C3EA1-DC4C-2546-9A70-ABFCB66D9959}" srcOrd="3" destOrd="0" presId="urn:microsoft.com/office/officeart/2005/8/layout/hierarchy3"/>
    <dgm:cxn modelId="{1421C32B-B727-E141-A2CD-338675EDD21B}" type="presParOf" srcId="{12E459BD-2423-BB4A-8BEA-FB8E3023B4B1}" destId="{113A31D8-6407-BC41-ADAB-369B837715A6}" srcOrd="4" destOrd="0" presId="urn:microsoft.com/office/officeart/2005/8/layout/hierarchy3"/>
    <dgm:cxn modelId="{F9F7E9B7-D0D7-1348-8C9A-79602CC240C9}" type="presParOf" srcId="{12E459BD-2423-BB4A-8BEA-FB8E3023B4B1}" destId="{B70E03D3-EEDF-DD44-8F92-F0D7C8E645DB}" srcOrd="5" destOrd="0" presId="urn:microsoft.com/office/officeart/2005/8/layout/hierarchy3"/>
    <dgm:cxn modelId="{FFD0A459-0D0A-E24D-97A1-290208F3CBD0}" type="presParOf" srcId="{766D0F69-2537-9B48-B1B1-B980A8844D01}" destId="{26E3F24B-DF11-5641-B94C-B2B7D0CC3F1C}" srcOrd="2" destOrd="0" presId="urn:microsoft.com/office/officeart/2005/8/layout/hierarchy3"/>
    <dgm:cxn modelId="{66C576DD-4404-2445-A726-23AA0D860315}" type="presParOf" srcId="{26E3F24B-DF11-5641-B94C-B2B7D0CC3F1C}" destId="{6BB27077-1DFC-2342-946B-85053FA1C630}" srcOrd="0" destOrd="0" presId="urn:microsoft.com/office/officeart/2005/8/layout/hierarchy3"/>
    <dgm:cxn modelId="{8FB718E4-C900-3E44-92A2-8D883A005DBB}" type="presParOf" srcId="{6BB27077-1DFC-2342-946B-85053FA1C630}" destId="{F19EC037-93F2-A04C-A957-BCC4587643A5}" srcOrd="0" destOrd="0" presId="urn:microsoft.com/office/officeart/2005/8/layout/hierarchy3"/>
    <dgm:cxn modelId="{F7E3224C-FD9B-2744-B1A6-8674CEC99478}" type="presParOf" srcId="{6BB27077-1DFC-2342-946B-85053FA1C630}" destId="{7FEDB6BA-21D1-8742-AAD0-3034C82740FB}" srcOrd="1" destOrd="0" presId="urn:microsoft.com/office/officeart/2005/8/layout/hierarchy3"/>
    <dgm:cxn modelId="{A7A574F6-8EEC-8349-92AB-40711C84E5EF}" type="presParOf" srcId="{26E3F24B-DF11-5641-B94C-B2B7D0CC3F1C}" destId="{1C52474F-8872-2A42-9D63-A489AD487002}" srcOrd="1" destOrd="0" presId="urn:microsoft.com/office/officeart/2005/8/layout/hierarchy3"/>
    <dgm:cxn modelId="{E43A9037-C3EB-864B-BD32-0DC35E6F3E42}" type="presParOf" srcId="{1C52474F-8872-2A42-9D63-A489AD487002}" destId="{D743AE8D-3BBE-1943-8558-91280B5366FF}" srcOrd="0" destOrd="0" presId="urn:microsoft.com/office/officeart/2005/8/layout/hierarchy3"/>
    <dgm:cxn modelId="{18961BAD-4431-5348-B721-4606F0371768}" type="presParOf" srcId="{1C52474F-8872-2A42-9D63-A489AD487002}" destId="{8A854AA7-4BFB-EE49-BC55-0062271D1338}" srcOrd="1" destOrd="0" presId="urn:microsoft.com/office/officeart/2005/8/layout/hierarchy3"/>
    <dgm:cxn modelId="{6271A754-87F7-D147-B2E3-16C6CB8F1ECE}" type="presParOf" srcId="{1C52474F-8872-2A42-9D63-A489AD487002}" destId="{E61B0B25-45AC-EB4C-91D7-342024AE74BA}" srcOrd="2" destOrd="0" presId="urn:microsoft.com/office/officeart/2005/8/layout/hierarchy3"/>
    <dgm:cxn modelId="{D6C83B28-AB56-584E-97B3-0A12FF46D3C4}" type="presParOf" srcId="{1C52474F-8872-2A42-9D63-A489AD487002}" destId="{13F774ED-9BF6-BB4B-AEDB-D66A620B7B50}" srcOrd="3" destOrd="0" presId="urn:microsoft.com/office/officeart/2005/8/layout/hierarchy3"/>
    <dgm:cxn modelId="{4FC14D55-D527-CE45-8067-9B59DD6F86ED}" type="presParOf" srcId="{1C52474F-8872-2A42-9D63-A489AD487002}" destId="{A01440EA-183A-7146-94D6-92BF2715AE82}" srcOrd="4" destOrd="0" presId="urn:microsoft.com/office/officeart/2005/8/layout/hierarchy3"/>
    <dgm:cxn modelId="{ABBB767C-D0A1-5C48-867A-60042268B207}" type="presParOf" srcId="{1C52474F-8872-2A42-9D63-A489AD487002}" destId="{000A4A7C-BB7F-524C-B7E3-D6B0F23AC61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31BD-2D00-1742-B3E5-B17370A8106A}">
      <dsp:nvSpPr>
        <dsp:cNvPr id="0" name=""/>
        <dsp:cNvSpPr/>
      </dsp:nvSpPr>
      <dsp:spPr>
        <a:xfrm>
          <a:off x="2644250" y="716"/>
          <a:ext cx="1708864" cy="854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Pré-opératoire</a:t>
          </a:r>
          <a:endParaRPr lang="fr-FR" sz="2600" kern="1200" dirty="0"/>
        </a:p>
      </dsp:txBody>
      <dsp:txXfrm>
        <a:off x="2669275" y="25741"/>
        <a:ext cx="1658814" cy="804382"/>
      </dsp:txXfrm>
    </dsp:sp>
    <dsp:sp modelId="{D7E0F221-D380-5445-A7B1-331B1E67F5B8}">
      <dsp:nvSpPr>
        <dsp:cNvPr id="0" name=""/>
        <dsp:cNvSpPr/>
      </dsp:nvSpPr>
      <dsp:spPr>
        <a:xfrm>
          <a:off x="2815136" y="855149"/>
          <a:ext cx="170886" cy="64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824"/>
              </a:lnTo>
              <a:lnTo>
                <a:pt x="170886" y="64082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EF316-7D8F-EE4E-A9D2-D33DE2DCE194}">
      <dsp:nvSpPr>
        <dsp:cNvPr id="0" name=""/>
        <dsp:cNvSpPr/>
      </dsp:nvSpPr>
      <dsp:spPr>
        <a:xfrm>
          <a:off x="2986023" y="1068757"/>
          <a:ext cx="1367091" cy="8544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Nursing la veille et sur la table d’intervention </a:t>
          </a:r>
        </a:p>
      </dsp:txBody>
      <dsp:txXfrm>
        <a:off x="3011048" y="1093782"/>
        <a:ext cx="1317041" cy="804382"/>
      </dsp:txXfrm>
    </dsp:sp>
    <dsp:sp modelId="{E8BAC109-850C-9E41-8CA7-423E19F41CF5}">
      <dsp:nvSpPr>
        <dsp:cNvPr id="0" name=""/>
        <dsp:cNvSpPr/>
      </dsp:nvSpPr>
      <dsp:spPr>
        <a:xfrm>
          <a:off x="2815136" y="855149"/>
          <a:ext cx="170886" cy="170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864"/>
              </a:lnTo>
              <a:lnTo>
                <a:pt x="170886" y="170886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856B9-C275-C24B-BDBF-EA5317E4DA0E}">
      <dsp:nvSpPr>
        <dsp:cNvPr id="0" name=""/>
        <dsp:cNvSpPr/>
      </dsp:nvSpPr>
      <dsp:spPr>
        <a:xfrm>
          <a:off x="2986023" y="2136797"/>
          <a:ext cx="1367091" cy="8544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Information aux parents</a:t>
          </a:r>
        </a:p>
      </dsp:txBody>
      <dsp:txXfrm>
        <a:off x="3011048" y="2161822"/>
        <a:ext cx="1317041" cy="804382"/>
      </dsp:txXfrm>
    </dsp:sp>
    <dsp:sp modelId="{E97C7244-4A1C-7C46-82FA-C44B6B99F856}">
      <dsp:nvSpPr>
        <dsp:cNvPr id="0" name=""/>
        <dsp:cNvSpPr/>
      </dsp:nvSpPr>
      <dsp:spPr>
        <a:xfrm>
          <a:off x="4780331" y="716"/>
          <a:ext cx="1708864" cy="854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Per-opératoire</a:t>
          </a:r>
          <a:endParaRPr lang="fr-FR" sz="2600" kern="1200" dirty="0"/>
        </a:p>
      </dsp:txBody>
      <dsp:txXfrm>
        <a:off x="4805356" y="25741"/>
        <a:ext cx="1658814" cy="804382"/>
      </dsp:txXfrm>
    </dsp:sp>
    <dsp:sp modelId="{6E0FC4F5-086C-1440-BEF9-93D87698EA79}">
      <dsp:nvSpPr>
        <dsp:cNvPr id="0" name=""/>
        <dsp:cNvSpPr/>
      </dsp:nvSpPr>
      <dsp:spPr>
        <a:xfrm>
          <a:off x="4951217" y="855149"/>
          <a:ext cx="170886" cy="64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824"/>
              </a:lnTo>
              <a:lnTo>
                <a:pt x="170886" y="64082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0CD70-18E8-BD44-B325-65DE8931A679}">
      <dsp:nvSpPr>
        <dsp:cNvPr id="0" name=""/>
        <dsp:cNvSpPr/>
      </dsp:nvSpPr>
      <dsp:spPr>
        <a:xfrm>
          <a:off x="5122104" y="1068757"/>
          <a:ext cx="1367091" cy="8544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Rachi-morphine (0,5ug /kg)</a:t>
          </a:r>
        </a:p>
      </dsp:txBody>
      <dsp:txXfrm>
        <a:off x="5147129" y="1093782"/>
        <a:ext cx="1317041" cy="804382"/>
      </dsp:txXfrm>
    </dsp:sp>
    <dsp:sp modelId="{7EAB473F-94F9-CB4E-8484-44D913BBAC88}">
      <dsp:nvSpPr>
        <dsp:cNvPr id="0" name=""/>
        <dsp:cNvSpPr/>
      </dsp:nvSpPr>
      <dsp:spPr>
        <a:xfrm>
          <a:off x="4951217" y="855149"/>
          <a:ext cx="170886" cy="183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522"/>
              </a:lnTo>
              <a:lnTo>
                <a:pt x="170886" y="183152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C3EA1-DC4C-2546-9A70-ABFCB66D9959}">
      <dsp:nvSpPr>
        <dsp:cNvPr id="0" name=""/>
        <dsp:cNvSpPr/>
      </dsp:nvSpPr>
      <dsp:spPr>
        <a:xfrm>
          <a:off x="5122104" y="2136797"/>
          <a:ext cx="1520588" cy="10997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- SNG, SV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- Epargne morphinique (AINS, </a:t>
          </a:r>
          <a:r>
            <a:rPr lang="fr-FR" sz="1200" kern="1200" dirty="0" err="1"/>
            <a:t>Nubain</a:t>
          </a:r>
          <a:r>
            <a:rPr lang="fr-FR" sz="1200" kern="1200" dirty="0"/>
            <a:t>, </a:t>
          </a:r>
          <a:r>
            <a:rPr lang="fr-FR" sz="1200" kern="1200" dirty="0" err="1"/>
            <a:t>setrons</a:t>
          </a:r>
          <a:r>
            <a:rPr lang="fr-FR" sz="1200" kern="1200" dirty="0"/>
            <a:t>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- Hydratation ajustée</a:t>
          </a:r>
        </a:p>
      </dsp:txBody>
      <dsp:txXfrm>
        <a:off x="5154315" y="2169008"/>
        <a:ext cx="1456166" cy="1035326"/>
      </dsp:txXfrm>
    </dsp:sp>
    <dsp:sp modelId="{113A31D8-6407-BC41-ADAB-369B837715A6}">
      <dsp:nvSpPr>
        <dsp:cNvPr id="0" name=""/>
        <dsp:cNvSpPr/>
      </dsp:nvSpPr>
      <dsp:spPr>
        <a:xfrm>
          <a:off x="4951217" y="855149"/>
          <a:ext cx="170886" cy="305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457"/>
              </a:lnTo>
              <a:lnTo>
                <a:pt x="170886" y="305945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E03D3-EEDF-DD44-8F92-F0D7C8E645DB}">
      <dsp:nvSpPr>
        <dsp:cNvPr id="0" name=""/>
        <dsp:cNvSpPr/>
      </dsp:nvSpPr>
      <dsp:spPr>
        <a:xfrm>
          <a:off x="5122104" y="3450154"/>
          <a:ext cx="1570323" cy="92890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Abaissement </a:t>
          </a:r>
          <a:r>
            <a:rPr lang="fr-FR" sz="1200" b="1" kern="1200" dirty="0" err="1"/>
            <a:t>coelio</a:t>
          </a:r>
          <a:r>
            <a:rPr lang="fr-FR" sz="1200" b="1" kern="1200" dirty="0"/>
            <a:t>-assisté </a:t>
          </a:r>
          <a:r>
            <a:rPr lang="fr-FR" sz="1200" b="0" kern="1200" dirty="0"/>
            <a:t>(Instruments 3 mm</a:t>
          </a:r>
          <a:r>
            <a:rPr lang="fr-FR" sz="900" b="0" kern="1200" dirty="0"/>
            <a:t>)</a:t>
          </a:r>
        </a:p>
      </dsp:txBody>
      <dsp:txXfrm>
        <a:off x="5149311" y="3477361"/>
        <a:ext cx="1515909" cy="874490"/>
      </dsp:txXfrm>
    </dsp:sp>
    <dsp:sp modelId="{F19EC037-93F2-A04C-A957-BCC4587643A5}">
      <dsp:nvSpPr>
        <dsp:cNvPr id="0" name=""/>
        <dsp:cNvSpPr/>
      </dsp:nvSpPr>
      <dsp:spPr>
        <a:xfrm>
          <a:off x="6916412" y="716"/>
          <a:ext cx="1708864" cy="854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Post-opératoire</a:t>
          </a:r>
        </a:p>
      </dsp:txBody>
      <dsp:txXfrm>
        <a:off x="6941437" y="25741"/>
        <a:ext cx="1658814" cy="804382"/>
      </dsp:txXfrm>
    </dsp:sp>
    <dsp:sp modelId="{D743AE8D-3BBE-1943-8558-91280B5366FF}">
      <dsp:nvSpPr>
        <dsp:cNvPr id="0" name=""/>
        <dsp:cNvSpPr/>
      </dsp:nvSpPr>
      <dsp:spPr>
        <a:xfrm>
          <a:off x="7087298" y="855149"/>
          <a:ext cx="170886" cy="664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688"/>
              </a:lnTo>
              <a:lnTo>
                <a:pt x="170886" y="664688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54AA7-4BFB-EE49-BC55-0062271D1338}">
      <dsp:nvSpPr>
        <dsp:cNvPr id="0" name=""/>
        <dsp:cNvSpPr/>
      </dsp:nvSpPr>
      <dsp:spPr>
        <a:xfrm>
          <a:off x="7258185" y="1068757"/>
          <a:ext cx="1630598" cy="9021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u="sng" kern="1200" dirty="0"/>
            <a:t>Salle de réveil: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- AINS, paracétamol +/- </a:t>
          </a:r>
          <a:r>
            <a:rPr lang="fr-FR" sz="1200" kern="1200" dirty="0" err="1"/>
            <a:t>nubain</a:t>
          </a:r>
          <a:endParaRPr lang="fr-FR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- SRO</a:t>
          </a:r>
        </a:p>
      </dsp:txBody>
      <dsp:txXfrm>
        <a:off x="7284608" y="1095180"/>
        <a:ext cx="1577752" cy="849314"/>
      </dsp:txXfrm>
    </dsp:sp>
    <dsp:sp modelId="{E61B0B25-45AC-EB4C-91D7-342024AE74BA}">
      <dsp:nvSpPr>
        <dsp:cNvPr id="0" name=""/>
        <dsp:cNvSpPr/>
      </dsp:nvSpPr>
      <dsp:spPr>
        <a:xfrm>
          <a:off x="7087298" y="855149"/>
          <a:ext cx="170886" cy="1754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487"/>
              </a:lnTo>
              <a:lnTo>
                <a:pt x="170886" y="175448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774ED-9BF6-BB4B-AEDB-D66A620B7B50}">
      <dsp:nvSpPr>
        <dsp:cNvPr id="0" name=""/>
        <dsp:cNvSpPr/>
      </dsp:nvSpPr>
      <dsp:spPr>
        <a:xfrm>
          <a:off x="7258185" y="2184526"/>
          <a:ext cx="1686157" cy="8502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u="sng" kern="1200" dirty="0"/>
            <a:t>J1: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- Alimentation complète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- Antalgiques PO</a:t>
          </a:r>
        </a:p>
      </dsp:txBody>
      <dsp:txXfrm>
        <a:off x="7283087" y="2209428"/>
        <a:ext cx="1636353" cy="800416"/>
      </dsp:txXfrm>
    </dsp:sp>
    <dsp:sp modelId="{A01440EA-183A-7146-94D6-92BF2715AE82}">
      <dsp:nvSpPr>
        <dsp:cNvPr id="0" name=""/>
        <dsp:cNvSpPr/>
      </dsp:nvSpPr>
      <dsp:spPr>
        <a:xfrm>
          <a:off x="7087298" y="855149"/>
          <a:ext cx="170886" cy="2888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451"/>
              </a:lnTo>
              <a:lnTo>
                <a:pt x="170886" y="288845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4A7C-BB7F-524C-B7E3-D6B0F23AC613}">
      <dsp:nvSpPr>
        <dsp:cNvPr id="0" name=""/>
        <dsp:cNvSpPr/>
      </dsp:nvSpPr>
      <dsp:spPr>
        <a:xfrm>
          <a:off x="7258185" y="3248354"/>
          <a:ext cx="1643217" cy="9904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u="sng" kern="1200" dirty="0"/>
            <a:t>J2: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fr-FR" sz="1200" kern="1200" dirty="0"/>
            <a:t> - Ablation SV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- Critères de Sortie vomissement, douleur et transit.</a:t>
          </a:r>
        </a:p>
      </dsp:txBody>
      <dsp:txXfrm>
        <a:off x="7287196" y="3277365"/>
        <a:ext cx="1585195" cy="932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Elements</a:t>
            </a:r>
            <a:r>
              <a:rPr lang="fr-FR" dirty="0"/>
              <a:t> de la RAAC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Information des parents primordiale : pas d’abandon de l’enfant mais au contraire meilleure PEC</a:t>
            </a:r>
          </a:p>
          <a:p>
            <a:endParaRPr lang="fr-FR" dirty="0"/>
          </a:p>
          <a:p>
            <a:r>
              <a:rPr lang="fr-FR" dirty="0"/>
              <a:t>Période post-opératoire: importante: alimentation précoce (amélioration bien être du patients, diminution consommation morphiniques)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31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’image des diapositives 1">
            <a:extLst>
              <a:ext uri="{FF2B5EF4-FFF2-40B4-BE49-F238E27FC236}">
                <a16:creationId xmlns:a16="http://schemas.microsoft.com/office/drawing/2014/main" id="{F67C509C-C823-5949-BA4C-9BD5F503F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Espace réservé des commentaires 2">
            <a:extLst>
              <a:ext uri="{FF2B5EF4-FFF2-40B4-BE49-F238E27FC236}">
                <a16:creationId xmlns:a16="http://schemas.microsoft.com/office/drawing/2014/main" id="{47604E30-094C-B84D-B61B-99ADFD10BA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22531" name="Espace réservé du numéro de diapositive 3">
            <a:extLst>
              <a:ext uri="{FF2B5EF4-FFF2-40B4-BE49-F238E27FC236}">
                <a16:creationId xmlns:a16="http://schemas.microsoft.com/office/drawing/2014/main" id="{920DD2C4-A67C-8C4B-91F3-1A41E44A1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ADDA0599-6B99-4E48-A01A-3665EFD98DE2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096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Equipe multidisciplinaire : réussite RAAC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47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3E2D81-D50C-464A-A30A-6847FC711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815DD84-B758-44BD-BDB8-DA06C3D91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0BE56D1-620E-44B1-AC6D-D7A6CC06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FA2F8DB-54D0-4EAC-A79E-786BF977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4919EA-C0B0-4B63-AA9C-3A73F3661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29" b="-1"/>
          <a:stretch/>
        </p:blipFill>
        <p:spPr>
          <a:xfrm>
            <a:off x="3256554" y="138542"/>
            <a:ext cx="5401792" cy="30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64FD23A-2241-449D-B802-EA6555937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CE8F78-FE0E-4664-AE4A-63909219F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2707DB-DB7D-4262-B609-00CEB0D5B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1AA7EC0-B863-4383-9B20-D55973F1D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194BA9-3192-4405-B5C8-9C2DBA191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074088-9CE4-4E44-A770-43625CA4B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16539E9-9994-4713-A192-AAC180D8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B3FD8A-0C27-4309-84EA-88C81D8F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61C2422-2C72-4A15-BDCB-6A439B61F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1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1F7FC90-09DF-4195-A6F7-BF17C5331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80C4155-B303-4F75-858A-8CA614BC8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8F42C12-B747-45ED-8798-6BF1508BC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95AC39E-6E74-4927-8F33-983EEFD73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A8B95F6-56B4-450F-B93D-D5FD0068D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8631D3-D3E3-45FF-9D7C-1A669BBD9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9282147-E1E0-49CD-BF47-77D9D4334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ED4D375-AEE6-4F16-8AF2-DF128CDBE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E03FBB-E4C0-4575-B1E2-0203C99A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B80F06-F467-4CC0-B5DD-B2568FF7A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AD31283-2A1B-40B5-928B-260DC1AC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4B1EE9-0020-4C4E-B786-0BC4F7F8F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FB5B656-611C-4F4A-B325-55BE5D9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E8D5246-B836-4751-9525-009DAB7AB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85878C4-9A6B-46D2-A3F7-F29B4D76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1331E34-84D4-40CC-AC52-3B15E0D92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BD85BEC-E33F-45EB-A68A-2BE75A2A1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69B0C89-4AF2-45BB-BB0E-A216AE79F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07AE751-D098-415F-9D60-2D48D3679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97272E1-E607-4F06-805E-F7936F29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9FE2DDB-4222-4A15-BA6B-81D1DD64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9E4FBB4-0BEE-4D09-A0D3-678B81782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7F8670D-EF3F-4932-9148-072FFC1C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774907A-F9CE-4B3C-8CDD-6B0BFC796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A6E601-8006-4C2A-8898-4DD17C2FF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D0CE96-8CB6-4A72-B23C-443CF9B17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90D5483-A804-454D-8366-2A24EDF38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5E97BB-523B-475C-B2DF-9C1258CF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  <p:sldLayoutId id="2147483670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B96CD-EC14-4422-A8FD-E25320C6A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RAC et chirurgie pédiatrique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A4ED46-1D95-40C7-B6F0-5E506300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r-FR" dirty="0"/>
              <a:t>Dr Liza ALI</a:t>
            </a:r>
          </a:p>
          <a:p>
            <a:r>
              <a:rPr lang="fr-FR" b="0" dirty="0"/>
              <a:t>Dr Louise MONTALVA</a:t>
            </a:r>
          </a:p>
          <a:p>
            <a:r>
              <a:rPr lang="fr-FR" dirty="0"/>
              <a:t>Service de Chirurgie Pédiatrique Viscérale et Urologique</a:t>
            </a:r>
          </a:p>
          <a:p>
            <a:r>
              <a:rPr lang="fr-FR" dirty="0"/>
              <a:t>Hôpital Robert Debré et Université de Paris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43AC4-C0FF-4807-9DD2-448412FA1C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857A5-1CF0-4D92-9E81-2313ED250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D7ED8-8A6B-4113-B4B8-4A8CF9710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7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CA26D-5B13-1C49-B83E-CDBDDFB2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05405" cy="1320800"/>
          </a:xfrm>
        </p:spPr>
        <p:txBody>
          <a:bodyPr/>
          <a:lstStyle/>
          <a:p>
            <a:r>
              <a:rPr lang="fr-FR" dirty="0">
                <a:ea typeface="MS PGothic" charset="0"/>
                <a:cs typeface="MS PGothic" charset="0"/>
              </a:rPr>
              <a:t>La chirurgie digestive – maladie de </a:t>
            </a:r>
            <a:r>
              <a:rPr lang="fr-FR" dirty="0" err="1">
                <a:ea typeface="MS PGothic" charset="0"/>
                <a:cs typeface="MS PGothic" charset="0"/>
              </a:rPr>
              <a:t>Hirschsprung</a:t>
            </a:r>
            <a:endParaRPr lang="fr-FR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D4CFDF2-C7E0-CB4E-8512-54CA658ED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669276"/>
              </p:ext>
            </p:extLst>
          </p:nvPr>
        </p:nvGraphicFramePr>
        <p:xfrm>
          <a:off x="1156831" y="2625699"/>
          <a:ext cx="859631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234064922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648237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Nombre de patients (avril 18-oct</a:t>
                      </a:r>
                      <a:r>
                        <a:rPr lang="fr-FR" baseline="0" dirty="0"/>
                        <a:t> 20)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N=16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7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Médiane jour de sortie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2j (2;10)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55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Médiane âge à la chirurgie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1,7 mois (1;84)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4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hypertonie sphinctérienne</a:t>
                      </a:r>
                    </a:p>
                    <a:p>
                      <a:r>
                        <a:rPr lang="fr-FR" dirty="0"/>
                        <a:t>1 iléus post-opératoire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7220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BD1077-A283-5F46-8884-CC7CE4F427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C37BE-D920-ED45-8EAB-01CE2B491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5A8828-41A6-A24B-804F-9FFE4CF33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4ABD31-8AED-204E-87E9-32887208AD85}"/>
              </a:ext>
            </a:extLst>
          </p:cNvPr>
          <p:cNvSpPr/>
          <p:nvPr/>
        </p:nvSpPr>
        <p:spPr>
          <a:xfrm>
            <a:off x="1298774" y="4794149"/>
            <a:ext cx="8312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Limites: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formes longues,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formes syndromiques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patients avec impossibilité de réaliser </a:t>
            </a:r>
            <a:r>
              <a:rPr lang="fr-FR" dirty="0" err="1"/>
              <a:t>peri</a:t>
            </a:r>
            <a:r>
              <a:rPr lang="fr-FR" dirty="0"/>
              <a:t> ou rachi morphine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D78F72-41FD-004E-A5A5-E9DCE9D765A9}"/>
              </a:ext>
            </a:extLst>
          </p:cNvPr>
          <p:cNvSpPr txBox="1"/>
          <p:nvPr/>
        </p:nvSpPr>
        <p:spPr>
          <a:xfrm>
            <a:off x="10474036" y="3089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20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B8F64-DB72-3D42-8C1C-71DE44D4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chirurgie robotique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40F32-953D-A941-AB83-C5F8E012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85 interventions robot-assistées entre avril 2019 et avril 2020.</a:t>
            </a:r>
          </a:p>
          <a:p>
            <a:r>
              <a:rPr lang="fr-FR" dirty="0"/>
              <a:t>Chirurgie oncologique: </a:t>
            </a:r>
            <a:r>
              <a:rPr lang="fr-FR" dirty="0" err="1"/>
              <a:t>nephrectomie</a:t>
            </a:r>
            <a:r>
              <a:rPr lang="fr-FR" dirty="0"/>
              <a:t>. Sortie J1</a:t>
            </a:r>
          </a:p>
          <a:p>
            <a:r>
              <a:rPr lang="fr-FR" dirty="0"/>
              <a:t>22 </a:t>
            </a:r>
            <a:r>
              <a:rPr lang="fr-FR" dirty="0" err="1"/>
              <a:t>pyéloplasties</a:t>
            </a:r>
            <a:r>
              <a:rPr lang="fr-FR" dirty="0"/>
              <a:t> robot </a:t>
            </a:r>
          </a:p>
          <a:p>
            <a:pPr lvl="1"/>
            <a:r>
              <a:rPr lang="fr-FR" dirty="0"/>
              <a:t>Médiane poids 30kg.</a:t>
            </a:r>
          </a:p>
          <a:p>
            <a:pPr lvl="1"/>
            <a:r>
              <a:rPr lang="fr-FR" dirty="0"/>
              <a:t>DMS = 1j(1-2)</a:t>
            </a:r>
          </a:p>
          <a:p>
            <a:pPr lvl="1"/>
            <a:r>
              <a:rPr lang="fr-FR" dirty="0"/>
              <a:t>Sortie à J1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Et depuis peu : Sortie J0.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48D9D-9AC6-7C4D-B036-3657D6DD37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5317A3-DDEB-874F-8CB9-841DB347A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69169D-2B9E-F74C-9962-82695DD9E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EB2D73-1046-9E41-B69C-2A706884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08" y="1976886"/>
            <a:ext cx="3946769" cy="4616004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2BF02CE-07D6-5547-A751-870BBF5D6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31874"/>
              </p:ext>
            </p:extLst>
          </p:nvPr>
        </p:nvGraphicFramePr>
        <p:xfrm>
          <a:off x="4826919" y="5669585"/>
          <a:ext cx="1820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065">
                  <a:extLst>
                    <a:ext uri="{9D8B030D-6E8A-4147-A177-3AD203B41FA5}">
                      <a16:colId xmlns:a16="http://schemas.microsoft.com/office/drawing/2014/main" val="2643051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Ambulatoire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4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limites?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279392"/>
          </a:xfrm>
        </p:spPr>
        <p:txBody>
          <a:bodyPr>
            <a:normAutofit/>
          </a:bodyPr>
          <a:lstStyle/>
          <a:p>
            <a:r>
              <a:rPr lang="fr-FR" sz="2600" dirty="0"/>
              <a:t>Pourquoi les patients restent-ils?</a:t>
            </a:r>
          </a:p>
          <a:p>
            <a:pPr lvl="1"/>
            <a:r>
              <a:rPr lang="fr-FR" sz="2200" dirty="0"/>
              <a:t>Pansement, cathéter…</a:t>
            </a:r>
          </a:p>
          <a:p>
            <a:pPr lvl="1"/>
            <a:r>
              <a:rPr lang="fr-FR" sz="2200" dirty="0"/>
              <a:t>Alimentation et régime post opératoire adapté requis</a:t>
            </a:r>
          </a:p>
          <a:p>
            <a:pPr lvl="1"/>
            <a:r>
              <a:rPr lang="fr-FR" sz="2200" dirty="0"/>
              <a:t>Quelles sont nos complications…et notre taux de réadmission à 30j?</a:t>
            </a:r>
          </a:p>
          <a:p>
            <a:pPr lvl="2"/>
            <a:r>
              <a:rPr lang="fr-FR" sz="2000" dirty="0"/>
              <a:t>2014: 1299 admissions incluses</a:t>
            </a:r>
          </a:p>
          <a:p>
            <a:pPr lvl="2"/>
            <a:r>
              <a:rPr lang="fr-FR" sz="2000" dirty="0"/>
              <a:t>Taux de réadmission au SAU: 9,5%....mais taux de réadmission en chirurgie 3,8%</a:t>
            </a:r>
          </a:p>
          <a:p>
            <a:pPr lvl="2"/>
            <a:r>
              <a:rPr lang="fr-FR" sz="2000" dirty="0"/>
              <a:t>Infection du site opératoire (Appendicectomie+++, 38%) et problème de cathéter</a:t>
            </a:r>
          </a:p>
          <a:p>
            <a:pPr marL="822960" lvl="3" indent="0">
              <a:buNone/>
            </a:pPr>
            <a:endParaRPr lang="fr-FR" sz="1800" dirty="0"/>
          </a:p>
          <a:p>
            <a:pPr lvl="2"/>
            <a:endParaRPr lang="fr-FR" sz="2000" dirty="0"/>
          </a:p>
          <a:p>
            <a:pPr lvl="2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8695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24527" y="618375"/>
            <a:ext cx="9875520" cy="1356360"/>
          </a:xfrm>
        </p:spPr>
        <p:txBody>
          <a:bodyPr/>
          <a:lstStyle/>
          <a:p>
            <a:r>
              <a:rPr lang="fr-FR" dirty="0"/>
              <a:t>Des limites?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/>
              <a:t>3900 procédures chirurgicale / an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sz="2400" dirty="0"/>
              <a:t>&gt; 700  chirurgie générale et urologie</a:t>
            </a:r>
          </a:p>
          <a:p>
            <a:pPr lvl="2"/>
            <a:r>
              <a:rPr lang="fr-FR" altLang="fr-FR" dirty="0" err="1"/>
              <a:t>Nissen</a:t>
            </a:r>
            <a:r>
              <a:rPr lang="fr-FR" altLang="fr-FR" dirty="0"/>
              <a:t> </a:t>
            </a:r>
          </a:p>
          <a:p>
            <a:pPr lvl="2"/>
            <a:r>
              <a:rPr lang="fr-FR" altLang="fr-FR" dirty="0"/>
              <a:t>Chirurgie thoracique</a:t>
            </a:r>
          </a:p>
          <a:p>
            <a:pPr lvl="3"/>
            <a:r>
              <a:rPr lang="fr-FR" altLang="fr-FR" dirty="0"/>
              <a:t>séquestration</a:t>
            </a:r>
          </a:p>
          <a:p>
            <a:pPr lvl="3"/>
            <a:r>
              <a:rPr lang="fr-FR" altLang="fr-FR" dirty="0"/>
              <a:t>Duplication œsophagienne</a:t>
            </a:r>
          </a:p>
          <a:p>
            <a:pPr lvl="3"/>
            <a:r>
              <a:rPr lang="fr-FR" altLang="fr-FR" dirty="0"/>
              <a:t>Kyste </a:t>
            </a:r>
            <a:r>
              <a:rPr lang="fr-FR" altLang="fr-FR" dirty="0" err="1"/>
              <a:t>bronchogénique</a:t>
            </a:r>
            <a:endParaRPr lang="fr-FR" altLang="fr-FR" dirty="0"/>
          </a:p>
          <a:p>
            <a:pPr lvl="2"/>
            <a:r>
              <a:rPr lang="fr-FR" altLang="fr-FR" dirty="0"/>
              <a:t>Hernie diaphragmatique antérieure Morgagni-Larrey </a:t>
            </a:r>
          </a:p>
          <a:p>
            <a:pPr lvl="2"/>
            <a:r>
              <a:rPr lang="fr-FR" altLang="fr-FR" dirty="0"/>
              <a:t>Duplication digestive</a:t>
            </a:r>
          </a:p>
          <a:p>
            <a:pPr lvl="2"/>
            <a:r>
              <a:rPr lang="fr-FR" altLang="fr-FR" dirty="0"/>
              <a:t>Cholécystectomie</a:t>
            </a:r>
          </a:p>
          <a:p>
            <a:pPr lvl="2"/>
            <a:r>
              <a:rPr lang="fr-FR" altLang="fr-FR" dirty="0"/>
              <a:t>appendice</a:t>
            </a:r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Les limites …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Le contrôle de la douleur</a:t>
            </a:r>
          </a:p>
          <a:p>
            <a:r>
              <a:rPr lang="fr-FR" dirty="0"/>
              <a:t>La gestion du drain thoracique</a:t>
            </a:r>
          </a:p>
          <a:p>
            <a:r>
              <a:rPr lang="fr-FR" dirty="0"/>
              <a:t>Les complications non prédictibles</a:t>
            </a:r>
          </a:p>
          <a:p>
            <a:pPr lvl="1"/>
            <a:r>
              <a:rPr lang="fr-FR" dirty="0"/>
              <a:t>La fuite anastomotique</a:t>
            </a:r>
          </a:p>
          <a:p>
            <a:pPr lvl="1"/>
            <a:r>
              <a:rPr lang="fr-FR" dirty="0"/>
              <a:t>Les résections digestives étendues (RIC…)</a:t>
            </a:r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629" y="293255"/>
            <a:ext cx="1618672" cy="16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3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D6F82-9AF0-6941-A246-C4DD67DE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84BC10-5A7A-B14C-8734-6B3FF351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3" y="1761963"/>
            <a:ext cx="8596668" cy="3880773"/>
          </a:xfrm>
        </p:spPr>
        <p:txBody>
          <a:bodyPr/>
          <a:lstStyle/>
          <a:p>
            <a:r>
              <a:rPr lang="fr-FR" dirty="0"/>
              <a:t>RAC en pédiatrie est possible:</a:t>
            </a:r>
          </a:p>
          <a:p>
            <a:pPr lvl="1"/>
            <a:r>
              <a:rPr lang="fr-FR" dirty="0"/>
              <a:t>Pathologies multiples</a:t>
            </a:r>
          </a:p>
          <a:p>
            <a:pPr lvl="1"/>
            <a:r>
              <a:rPr lang="fr-FR" dirty="0"/>
              <a:t>Même chez le nouveau-né</a:t>
            </a:r>
          </a:p>
          <a:p>
            <a:pPr lvl="1"/>
            <a:r>
              <a:rPr lang="fr-FR" dirty="0"/>
              <a:t>Informations des parents</a:t>
            </a:r>
          </a:p>
          <a:p>
            <a:endParaRPr lang="fr-FR" dirty="0"/>
          </a:p>
          <a:p>
            <a:r>
              <a:rPr lang="fr-FR" dirty="0"/>
              <a:t>Développement unité d’accueil à J0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3257E8-F857-E04D-838D-34DDF2EC61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5AA421-290A-8843-89FF-A013EC719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C4333E-48C6-6440-BD13-55C6F922D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174CDE7-3A60-EB41-A139-384FDAE61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09020"/>
              </p:ext>
            </p:extLst>
          </p:nvPr>
        </p:nvGraphicFramePr>
        <p:xfrm>
          <a:off x="3629891" y="4607561"/>
          <a:ext cx="303414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145">
                  <a:extLst>
                    <a:ext uri="{9D8B030D-6E8A-4147-A177-3AD203B41FA5}">
                      <a16:colId xmlns:a16="http://schemas.microsoft.com/office/drawing/2014/main" val="3153498889"/>
                    </a:ext>
                  </a:extLst>
                </a:gridCol>
              </a:tblGrid>
              <a:tr h="4632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RAC est une PHILOSOPHIE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80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2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2722A-97A2-2D46-96B9-CBCDB9EC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43822" cy="132080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03D41-AE02-5447-8CA0-55DEDE28B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RAC: optimiser les </a:t>
            </a:r>
            <a:r>
              <a:rPr lang="en-CA" sz="2400" dirty="0" err="1"/>
              <a:t>soins</a:t>
            </a:r>
            <a:r>
              <a:rPr lang="en-CA" sz="2400" dirty="0"/>
              <a:t> </a:t>
            </a:r>
            <a:r>
              <a:rPr lang="en-CA" sz="2400" dirty="0" err="1"/>
              <a:t>péri-opératoires</a:t>
            </a:r>
            <a:r>
              <a:rPr lang="en-CA" sz="2400" dirty="0"/>
              <a:t> </a:t>
            </a:r>
            <a:endParaRPr lang="en-CA" sz="2400" dirty="0">
              <a:sym typeface="Wingdings" pitchFamily="2" charset="2"/>
            </a:endParaRPr>
          </a:p>
          <a:p>
            <a:pPr marL="857250" lvl="1" indent="-457200">
              <a:buFont typeface="Wingdings" pitchFamily="2" charset="2"/>
              <a:buChar char="à"/>
            </a:pPr>
            <a:r>
              <a:rPr lang="en-CA" sz="2200" b="1" dirty="0" err="1">
                <a:sym typeface="Wingdings" pitchFamily="2" charset="2"/>
              </a:rPr>
              <a:t>Améliorer</a:t>
            </a:r>
            <a:r>
              <a:rPr lang="en-CA" sz="2200" b="1" dirty="0">
                <a:sym typeface="Wingdings" pitchFamily="2" charset="2"/>
              </a:rPr>
              <a:t> la </a:t>
            </a:r>
            <a:r>
              <a:rPr lang="en-CA" sz="2200" b="1" dirty="0" err="1">
                <a:sym typeface="Wingdings" pitchFamily="2" charset="2"/>
              </a:rPr>
              <a:t>récupération</a:t>
            </a:r>
            <a:r>
              <a:rPr lang="en-CA" sz="2200" b="1" dirty="0">
                <a:sym typeface="Wingdings" pitchFamily="2" charset="2"/>
              </a:rPr>
              <a:t> des patients</a:t>
            </a:r>
          </a:p>
          <a:p>
            <a:pPr marL="857250" lvl="1" indent="-457200">
              <a:buFont typeface="Wingdings" pitchFamily="2" charset="2"/>
              <a:buChar char="à"/>
            </a:pPr>
            <a:r>
              <a:rPr lang="en-CA" sz="2200" dirty="0" err="1">
                <a:sym typeface="Wingdings" pitchFamily="2" charset="2"/>
              </a:rPr>
              <a:t>Réduire</a:t>
            </a:r>
            <a:r>
              <a:rPr lang="en-CA" sz="2200" dirty="0">
                <a:sym typeface="Wingdings" pitchFamily="2" charset="2"/>
              </a:rPr>
              <a:t> la </a:t>
            </a:r>
            <a:r>
              <a:rPr lang="en-CA" sz="2200" dirty="0" err="1">
                <a:sym typeface="Wingdings" pitchFamily="2" charset="2"/>
              </a:rPr>
              <a:t>morbidité</a:t>
            </a:r>
            <a:r>
              <a:rPr lang="en-CA" sz="2200" dirty="0">
                <a:sym typeface="Wingdings" pitchFamily="2" charset="2"/>
              </a:rPr>
              <a:t> post-</a:t>
            </a:r>
            <a:r>
              <a:rPr lang="en-CA" sz="2200" dirty="0" err="1">
                <a:sym typeface="Wingdings" pitchFamily="2" charset="2"/>
              </a:rPr>
              <a:t>opératoire</a:t>
            </a:r>
            <a:endParaRPr lang="en-CA" sz="2200" dirty="0">
              <a:sym typeface="Wingdings" pitchFamily="2" charset="2"/>
            </a:endParaRPr>
          </a:p>
          <a:p>
            <a:pPr marL="857250" lvl="1" indent="-457200">
              <a:buFont typeface="Wingdings" pitchFamily="2" charset="2"/>
              <a:buChar char="à"/>
            </a:pPr>
            <a:r>
              <a:rPr lang="en-CA" sz="2200" b="1" dirty="0" err="1">
                <a:sym typeface="Wingdings" pitchFamily="2" charset="2"/>
              </a:rPr>
              <a:t>Diminuer</a:t>
            </a:r>
            <a:r>
              <a:rPr lang="en-CA" sz="2200" b="1" dirty="0">
                <a:sym typeface="Wingdings" pitchFamily="2" charset="2"/>
              </a:rPr>
              <a:t> les </a:t>
            </a:r>
            <a:r>
              <a:rPr lang="en-CA" sz="2200" b="1" dirty="0" err="1">
                <a:sym typeface="Wingdings" pitchFamily="2" charset="2"/>
              </a:rPr>
              <a:t>coûts</a:t>
            </a:r>
            <a:r>
              <a:rPr lang="en-CA" sz="2200" b="1" dirty="0">
                <a:sym typeface="Wingdings" pitchFamily="2" charset="2"/>
              </a:rPr>
              <a:t> </a:t>
            </a:r>
            <a:r>
              <a:rPr lang="en-CA" sz="2200" b="1" dirty="0" err="1">
                <a:sym typeface="Wingdings" pitchFamily="2" charset="2"/>
              </a:rPr>
              <a:t>d’hospitalisation</a:t>
            </a:r>
            <a:endParaRPr lang="en-CA" sz="2200" b="1" dirty="0"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endParaRPr lang="en-CA" sz="24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CA" sz="2400" b="1" dirty="0">
                <a:sym typeface="Wingdings" pitchFamily="2" charset="2"/>
              </a:rPr>
              <a:t>… et pour les parents et enfants:</a:t>
            </a:r>
          </a:p>
          <a:p>
            <a:pPr marL="857250" lvl="1" indent="-457200">
              <a:buFont typeface="Wingdings" pitchFamily="2" charset="2"/>
              <a:buChar char="à"/>
            </a:pPr>
            <a:r>
              <a:rPr lang="en-CA" sz="2200" dirty="0">
                <a:sym typeface="Wingdings" pitchFamily="2" charset="2"/>
              </a:rPr>
              <a:t>Diminution </a:t>
            </a:r>
            <a:r>
              <a:rPr lang="en-CA" sz="2200" dirty="0" err="1">
                <a:sym typeface="Wingdings" pitchFamily="2" charset="2"/>
              </a:rPr>
              <a:t>absentéisme</a:t>
            </a:r>
            <a:r>
              <a:rPr lang="en-CA" sz="2200" dirty="0">
                <a:sym typeface="Wingdings" pitchFamily="2" charset="2"/>
              </a:rPr>
              <a:t> </a:t>
            </a:r>
            <a:r>
              <a:rPr lang="en-CA" sz="2200" dirty="0" err="1">
                <a:sym typeface="Wingdings" pitchFamily="2" charset="2"/>
              </a:rPr>
              <a:t>scolaire</a:t>
            </a:r>
            <a:endParaRPr lang="en-CA" sz="2200" dirty="0">
              <a:sym typeface="Wingdings" pitchFamily="2" charset="2"/>
            </a:endParaRPr>
          </a:p>
          <a:p>
            <a:pPr marL="857250" lvl="1" indent="-457200">
              <a:buFont typeface="Wingdings" pitchFamily="2" charset="2"/>
              <a:buChar char="à"/>
            </a:pPr>
            <a:r>
              <a:rPr lang="en-CA" sz="2200" dirty="0">
                <a:sym typeface="Wingdings" pitchFamily="2" charset="2"/>
              </a:rPr>
              <a:t>Diminution </a:t>
            </a:r>
            <a:r>
              <a:rPr lang="en-CA" sz="2200" dirty="0" err="1">
                <a:sym typeface="Wingdings" pitchFamily="2" charset="2"/>
              </a:rPr>
              <a:t>absentéisme</a:t>
            </a:r>
            <a:r>
              <a:rPr lang="en-CA" sz="2200" dirty="0">
                <a:sym typeface="Wingdings" pitchFamily="2" charset="2"/>
              </a:rPr>
              <a:t> travail</a:t>
            </a:r>
          </a:p>
          <a:p>
            <a:pPr marL="0" indent="0">
              <a:buNone/>
            </a:pPr>
            <a:endParaRPr lang="en-CA" b="1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5B3DF-568C-BD45-9742-C1DF9B9AF2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CD3E0-50B3-C948-9D7D-4F763928E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CDFAE-ED9D-BB4B-8150-E44352A0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5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63677-F95E-4849-83D1-077CF36A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159999" cy="132080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8D00B-0105-6042-8A83-46C34CA04C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499E71-CAA4-9142-A443-C19711D0A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E600D4-F7D8-7B48-8D7E-CA197247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13823E7-1C87-E24A-829A-CD26C7265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1" t="1053" r="2096" b="90"/>
          <a:stretch/>
        </p:blipFill>
        <p:spPr>
          <a:xfrm>
            <a:off x="2856089" y="1628422"/>
            <a:ext cx="5294645" cy="360115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D9AEAC2-9675-DE41-BB10-F7FC3CD31EB9}"/>
              </a:ext>
            </a:extLst>
          </p:cNvPr>
          <p:cNvSpPr txBox="1"/>
          <p:nvPr/>
        </p:nvSpPr>
        <p:spPr>
          <a:xfrm>
            <a:off x="169491" y="1941275"/>
            <a:ext cx="2856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Information aux parents</a:t>
            </a:r>
          </a:p>
          <a:p>
            <a:endParaRPr lang="fr-FR" dirty="0"/>
          </a:p>
          <a:p>
            <a:r>
              <a:rPr lang="fr-FR" dirty="0"/>
              <a:t>Stimuler le tube digestif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AE2641-3153-6447-BA9D-47C824EAD01B}"/>
              </a:ext>
            </a:extLst>
          </p:cNvPr>
          <p:cNvSpPr txBox="1"/>
          <p:nvPr/>
        </p:nvSpPr>
        <p:spPr>
          <a:xfrm>
            <a:off x="2856090" y="5429956"/>
            <a:ext cx="529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Prévenir les complications post-opératoires</a:t>
            </a:r>
          </a:p>
          <a:p>
            <a:r>
              <a:rPr lang="fr-FR" dirty="0"/>
              <a:t>Protocole anesthésie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2D3279-8861-FD41-9E7D-A7C4C51C96BF}"/>
              </a:ext>
            </a:extLst>
          </p:cNvPr>
          <p:cNvSpPr txBox="1"/>
          <p:nvPr/>
        </p:nvSpPr>
        <p:spPr>
          <a:xfrm>
            <a:off x="8365067" y="2314222"/>
            <a:ext cx="347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Optimiser l’analgésie</a:t>
            </a:r>
          </a:p>
          <a:p>
            <a:r>
              <a:rPr lang="fr-FR" dirty="0"/>
              <a:t>Stimuler l’autonomie du patient</a:t>
            </a:r>
          </a:p>
        </p:txBody>
      </p:sp>
    </p:spTree>
    <p:extLst>
      <p:ext uri="{BB962C8B-B14F-4D97-AF65-F5344CB8AC3E}">
        <p14:creationId xmlns:p14="http://schemas.microsoft.com/office/powerpoint/2010/main" val="176799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E7B62-FE92-464D-95D8-2FC59DAE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40CDE-4F40-1D48-A6DD-FAC5B5769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Particularités pédiatriques: </a:t>
            </a:r>
          </a:p>
          <a:p>
            <a:pPr lvl="1"/>
            <a:r>
              <a:rPr lang="fr-FR" dirty="0"/>
              <a:t>Peu de comorbidités </a:t>
            </a:r>
          </a:p>
          <a:p>
            <a:pPr lvl="1"/>
            <a:r>
              <a:rPr lang="fr-FR" dirty="0"/>
              <a:t>Coopération des parents</a:t>
            </a:r>
          </a:p>
          <a:p>
            <a:pPr lvl="1"/>
            <a:r>
              <a:rPr lang="fr-FR" dirty="0"/>
              <a:t>Chirurgie mini-invasive +++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Expériences de Robert Debré:</a:t>
            </a:r>
          </a:p>
          <a:p>
            <a:pPr lvl="1"/>
            <a:r>
              <a:rPr lang="fr-FR" dirty="0"/>
              <a:t>Chirurgie urologique</a:t>
            </a:r>
          </a:p>
          <a:p>
            <a:pPr lvl="1"/>
            <a:r>
              <a:rPr lang="fr-FR" dirty="0"/>
              <a:t>Chirurgie digestive</a:t>
            </a:r>
          </a:p>
          <a:p>
            <a:pPr lvl="1"/>
            <a:r>
              <a:rPr lang="fr-FR" dirty="0"/>
              <a:t>Chirurgie thoracique</a:t>
            </a:r>
          </a:p>
          <a:p>
            <a:pPr lvl="1"/>
            <a:r>
              <a:rPr lang="fr-FR" dirty="0"/>
              <a:t>Chirurgie oncologique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559A2A-B9FB-9043-AF86-475C81E830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EACE86-613B-D840-9876-C52F7380A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78D7F7-615C-D246-AF24-7084E824E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0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9ABE0-1FD3-CF47-B55A-C6A821F9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chirurgie thoracique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7AD32C6-2978-D34C-B36C-8412D7060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8B03E-A7B4-CA40-84AE-6EE5E2A4A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53" y="3025094"/>
            <a:ext cx="4754880" cy="32776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>
              <a:buFont typeface="Wingdings 3" pitchFamily="2" charset="2"/>
              <a:buChar char=""/>
            </a:pPr>
            <a:r>
              <a:rPr lang="en-CA" b="1" dirty="0">
                <a:sym typeface="Wingdings" pitchFamily="2" charset="2"/>
              </a:rPr>
              <a:t>Pas de drainage pleural pour:</a:t>
            </a:r>
            <a:endParaRPr lang="en-CA" dirty="0">
              <a:sym typeface="Wingdings" pitchFamily="2" charset="2"/>
            </a:endParaRPr>
          </a:p>
          <a:p>
            <a:pPr lvl="1"/>
            <a:r>
              <a:rPr lang="en-CA" dirty="0" err="1">
                <a:sym typeface="Wingdings" pitchFamily="2" charset="2"/>
              </a:rPr>
              <a:t>Séquestration</a:t>
            </a:r>
            <a:r>
              <a:rPr lang="en-CA" dirty="0">
                <a:sym typeface="Wingdings" pitchFamily="2" charset="2"/>
              </a:rPr>
              <a:t> extra-</a:t>
            </a:r>
            <a:r>
              <a:rPr lang="en-CA" dirty="0" err="1">
                <a:sym typeface="Wingdings" pitchFamily="2" charset="2"/>
              </a:rPr>
              <a:t>lobaire</a:t>
            </a:r>
            <a:endParaRPr lang="en-CA" dirty="0">
              <a:sym typeface="Wingdings" pitchFamily="2" charset="2"/>
            </a:endParaRPr>
          </a:p>
          <a:p>
            <a:pPr lvl="1"/>
            <a:r>
              <a:rPr lang="en-CA" dirty="0" err="1">
                <a:sym typeface="Wingdings" pitchFamily="2" charset="2"/>
              </a:rPr>
              <a:t>Résection</a:t>
            </a:r>
            <a:r>
              <a:rPr lang="en-CA" dirty="0">
                <a:sym typeface="Wingdings" pitchFamily="2" charset="2"/>
              </a:rPr>
              <a:t> </a:t>
            </a:r>
            <a:r>
              <a:rPr lang="en-CA" dirty="0" err="1">
                <a:sym typeface="Wingdings" pitchFamily="2" charset="2"/>
              </a:rPr>
              <a:t>pulmonaire</a:t>
            </a:r>
            <a:r>
              <a:rPr lang="en-CA" dirty="0">
                <a:sym typeface="Wingdings" pitchFamily="2" charset="2"/>
              </a:rPr>
              <a:t> </a:t>
            </a:r>
            <a:r>
              <a:rPr lang="en-CA" dirty="0" err="1">
                <a:sym typeface="Wingdings" pitchFamily="2" charset="2"/>
              </a:rPr>
              <a:t>atypique</a:t>
            </a:r>
            <a:r>
              <a:rPr lang="en-CA" dirty="0">
                <a:sym typeface="Wingdings" pitchFamily="2" charset="2"/>
              </a:rPr>
              <a:t> </a:t>
            </a:r>
            <a:r>
              <a:rPr lang="en-CA" dirty="0" err="1">
                <a:sym typeface="Wingdings" pitchFamily="2" charset="2"/>
              </a:rPr>
              <a:t>minime</a:t>
            </a:r>
            <a:endParaRPr lang="en-CA" dirty="0">
              <a:sym typeface="Wingdings" pitchFamily="2" charset="2"/>
            </a:endParaRPr>
          </a:p>
          <a:p>
            <a:pPr lvl="1"/>
            <a:r>
              <a:rPr lang="en-CA" dirty="0" err="1">
                <a:sym typeface="Wingdings" pitchFamily="2" charset="2"/>
              </a:rPr>
              <a:t>Kyste</a:t>
            </a:r>
            <a:r>
              <a:rPr lang="en-CA" dirty="0">
                <a:sym typeface="Wingdings" pitchFamily="2" charset="2"/>
              </a:rPr>
              <a:t> </a:t>
            </a:r>
            <a:r>
              <a:rPr lang="en-CA" dirty="0" err="1">
                <a:sym typeface="Wingdings" pitchFamily="2" charset="2"/>
              </a:rPr>
              <a:t>bronchogénique</a:t>
            </a:r>
            <a:endParaRPr lang="en-CA" dirty="0">
              <a:sym typeface="Wingdings" pitchFamily="2" charset="2"/>
            </a:endParaRPr>
          </a:p>
          <a:p>
            <a:pPr marL="0" indent="0">
              <a:buNone/>
            </a:pPr>
            <a:endParaRPr lang="en-CA" dirty="0">
              <a:sym typeface="Wingdings" pitchFamily="2" charset="2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BFC2F2B-0919-9E45-B0E8-3B0E0D19D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626C608-37E4-E842-88B9-F9AEFC3AE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4552" y="3423387"/>
            <a:ext cx="5688365" cy="3112109"/>
          </a:xfrm>
        </p:spPr>
        <p:txBody>
          <a:bodyPr>
            <a:normAutofit/>
          </a:bodyPr>
          <a:lstStyle/>
          <a:p>
            <a:r>
              <a:rPr lang="fr-FR" b="1" dirty="0"/>
              <a:t>Cathéter d’analgésie </a:t>
            </a:r>
            <a:r>
              <a:rPr lang="fr-FR" b="1" dirty="0" err="1"/>
              <a:t>paravertébral</a:t>
            </a:r>
            <a:endParaRPr lang="fr-FR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AF3E3E-8C88-0648-ADC2-CA8F652C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3AE38-03D0-994E-867C-B096FF32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23B31-19B2-184A-B113-B81EE838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535AC8B-E227-C84B-B414-E44C64FC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512" y="1351917"/>
            <a:ext cx="8596312" cy="12350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59EDB43-5E28-6944-A9AA-974FB62A52DA}"/>
              </a:ext>
            </a:extLst>
          </p:cNvPr>
          <p:cNvSpPr txBox="1"/>
          <p:nvPr/>
        </p:nvSpPr>
        <p:spPr>
          <a:xfrm>
            <a:off x="1143000" y="2840428"/>
            <a:ext cx="532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2010: 1er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protocole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de RAC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modifié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9E998C3-0CA3-1D4E-BD3A-CD62EB81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941" y="3855875"/>
            <a:ext cx="3035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6434E-9DA7-8049-B979-BECC73D9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chirurgie thoracique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5A70D6-B8C6-CD44-8D3F-E105E56CA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CA" b="1" dirty="0"/>
              <a:t>36 thoracoscopies </a:t>
            </a:r>
            <a:r>
              <a:rPr lang="en-CA" b="1" dirty="0" err="1"/>
              <a:t>en</a:t>
            </a:r>
            <a:r>
              <a:rPr lang="en-CA" b="1" dirty="0"/>
              <a:t> </a:t>
            </a:r>
            <a:r>
              <a:rPr lang="en-CA" b="1" dirty="0" err="1"/>
              <a:t>ambulatoire</a:t>
            </a:r>
            <a:r>
              <a:rPr lang="en-CA" b="1" dirty="0"/>
              <a:t> (Oct 2015-Oct 2020)</a:t>
            </a:r>
            <a:endParaRPr lang="en-CA" dirty="0"/>
          </a:p>
          <a:p>
            <a:pPr>
              <a:buClr>
                <a:schemeClr val="accent6"/>
              </a:buClr>
            </a:pPr>
            <a:endParaRPr lang="en-CA" dirty="0"/>
          </a:p>
          <a:p>
            <a:pPr marL="457200" indent="-457200">
              <a:buClr>
                <a:schemeClr val="accent6"/>
              </a:buClr>
              <a:buFontTx/>
              <a:buChar char="-"/>
            </a:pPr>
            <a:r>
              <a:rPr lang="en-CA" b="1" dirty="0"/>
              <a:t>53% </a:t>
            </a:r>
            <a:r>
              <a:rPr lang="en-CA" b="1" dirty="0" err="1"/>
              <a:t>séquestrations</a:t>
            </a:r>
            <a:r>
              <a:rPr lang="en-CA" b="1" dirty="0"/>
              <a:t> extra-</a:t>
            </a:r>
            <a:r>
              <a:rPr lang="en-CA" b="1" dirty="0" err="1"/>
              <a:t>lobaires</a:t>
            </a:r>
            <a:r>
              <a:rPr lang="en-CA" b="1" dirty="0"/>
              <a:t> </a:t>
            </a:r>
            <a:r>
              <a:rPr lang="en-CA" dirty="0"/>
              <a:t>(n=19)</a:t>
            </a:r>
          </a:p>
          <a:p>
            <a:pPr marL="457200" indent="-457200">
              <a:buClr>
                <a:schemeClr val="accent6"/>
              </a:buClr>
              <a:buFontTx/>
              <a:buChar char="-"/>
            </a:pPr>
            <a:r>
              <a:rPr lang="en-CA" b="1" dirty="0"/>
              <a:t>22% </a:t>
            </a:r>
            <a:r>
              <a:rPr lang="en-CA" b="1" dirty="0" err="1"/>
              <a:t>séquestrations</a:t>
            </a:r>
            <a:r>
              <a:rPr lang="en-CA" dirty="0"/>
              <a:t> </a:t>
            </a:r>
            <a:r>
              <a:rPr lang="en-CA" b="1" dirty="0"/>
              <a:t>intra-</a:t>
            </a:r>
            <a:r>
              <a:rPr lang="en-CA" b="1" dirty="0" err="1"/>
              <a:t>lobaires</a:t>
            </a:r>
            <a:r>
              <a:rPr lang="en-CA" b="1" dirty="0"/>
              <a:t> </a:t>
            </a:r>
            <a:r>
              <a:rPr lang="en-CA" dirty="0"/>
              <a:t>(n=8)</a:t>
            </a:r>
          </a:p>
          <a:p>
            <a:pPr marL="457200" indent="-457200">
              <a:buClr>
                <a:schemeClr val="accent6"/>
              </a:buClr>
              <a:buFontTx/>
              <a:buChar char="-"/>
            </a:pPr>
            <a:r>
              <a:rPr lang="en-CA" b="1" dirty="0"/>
              <a:t>17% </a:t>
            </a:r>
            <a:r>
              <a:rPr lang="en-CA" b="1" dirty="0" err="1"/>
              <a:t>kystes</a:t>
            </a:r>
            <a:r>
              <a:rPr lang="en-CA" b="1" dirty="0"/>
              <a:t> </a:t>
            </a:r>
            <a:r>
              <a:rPr lang="en-CA" b="1" dirty="0" err="1"/>
              <a:t>bronchogéniques</a:t>
            </a:r>
            <a:r>
              <a:rPr lang="en-CA" b="1" dirty="0"/>
              <a:t> </a:t>
            </a:r>
            <a:r>
              <a:rPr lang="en-CA" dirty="0"/>
              <a:t>(n=6)</a:t>
            </a:r>
          </a:p>
          <a:p>
            <a:pPr marL="457200" indent="-457200">
              <a:buClr>
                <a:schemeClr val="accent6"/>
              </a:buClr>
              <a:buFontTx/>
              <a:buChar char="-"/>
            </a:pPr>
            <a:r>
              <a:rPr lang="en-CA" dirty="0"/>
              <a:t>8% </a:t>
            </a:r>
            <a:r>
              <a:rPr lang="en-CA" dirty="0" err="1"/>
              <a:t>kyste</a:t>
            </a:r>
            <a:r>
              <a:rPr lang="en-CA" dirty="0"/>
              <a:t> </a:t>
            </a:r>
            <a:r>
              <a:rPr lang="en-CA" dirty="0" err="1"/>
              <a:t>bronchogénique</a:t>
            </a:r>
            <a:r>
              <a:rPr lang="en-CA" dirty="0"/>
              <a:t>+ </a:t>
            </a:r>
            <a:r>
              <a:rPr lang="en-CA" dirty="0" err="1"/>
              <a:t>séquestration</a:t>
            </a:r>
            <a:r>
              <a:rPr lang="en-CA" dirty="0"/>
              <a:t> intra-</a:t>
            </a:r>
            <a:r>
              <a:rPr lang="en-CA" dirty="0" err="1"/>
              <a:t>lobaire</a:t>
            </a:r>
            <a:r>
              <a:rPr lang="en-CA" dirty="0"/>
              <a:t> (n=3)</a:t>
            </a:r>
          </a:p>
          <a:p>
            <a:pPr marL="457200" indent="-457200">
              <a:buClr>
                <a:schemeClr val="accent6"/>
              </a:buClr>
              <a:buFontTx/>
              <a:buChar char="-"/>
            </a:pPr>
            <a:endParaRPr lang="en-CA" dirty="0"/>
          </a:p>
          <a:p>
            <a:pPr marL="457200" indent="-457200">
              <a:buClr>
                <a:schemeClr val="accent6"/>
              </a:buClr>
              <a:buFontTx/>
              <a:buChar char="-"/>
            </a:pPr>
            <a:r>
              <a:rPr lang="en-CA" dirty="0" err="1"/>
              <a:t>Mediane</a:t>
            </a:r>
            <a:r>
              <a:rPr lang="en-CA" dirty="0"/>
              <a:t> </a:t>
            </a:r>
            <a:r>
              <a:rPr lang="en-CA" dirty="0" err="1"/>
              <a:t>âge</a:t>
            </a:r>
            <a:r>
              <a:rPr lang="en-CA" dirty="0"/>
              <a:t>= </a:t>
            </a:r>
            <a:r>
              <a:rPr lang="en-CA" b="1" dirty="0"/>
              <a:t>6.3 </a:t>
            </a:r>
            <a:r>
              <a:rPr lang="en-CA" b="1" dirty="0" err="1"/>
              <a:t>mois</a:t>
            </a:r>
            <a:r>
              <a:rPr lang="en-CA" b="1" dirty="0"/>
              <a:t> </a:t>
            </a:r>
            <a:r>
              <a:rPr lang="en-CA" dirty="0"/>
              <a:t>(4.6-8.6 </a:t>
            </a:r>
            <a:r>
              <a:rPr lang="en-CA" dirty="0" err="1"/>
              <a:t>mois</a:t>
            </a:r>
            <a:r>
              <a:rPr lang="en-CA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767348-55C4-6748-9834-D7522B3F26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EE60E-D3E6-BD48-93F4-3A8810F93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A149F0-8A5A-DB43-9E5D-4BC0981E7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922ED8D-6028-BB4E-B76E-24E3D156D627}"/>
              </a:ext>
            </a:extLst>
          </p:cNvPr>
          <p:cNvGrpSpPr/>
          <p:nvPr/>
        </p:nvGrpSpPr>
        <p:grpSpPr>
          <a:xfrm>
            <a:off x="6149030" y="300535"/>
            <a:ext cx="4996820" cy="1491088"/>
            <a:chOff x="1911094" y="3007980"/>
            <a:chExt cx="6586244" cy="180176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1C807C6-9945-D244-B8AA-DA1A49000F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"/>
            <a:stretch/>
          </p:blipFill>
          <p:spPr bwMode="auto">
            <a:xfrm>
              <a:off x="1911094" y="3007980"/>
              <a:ext cx="5151121" cy="180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Journal of Laparoendoscopic &amp; Advanced Surgical Techniques cover image">
              <a:extLst>
                <a:ext uri="{FF2B5EF4-FFF2-40B4-BE49-F238E27FC236}">
                  <a16:creationId xmlns:a16="http://schemas.microsoft.com/office/drawing/2014/main" id="{8A121638-04D0-6A4F-BB5F-E0069ADEC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015" y="3007981"/>
              <a:ext cx="1391323" cy="180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681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BBC4C-EB28-544E-899C-B11A3B10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chirurgie thoracique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C5BCFB-5719-6E48-9D98-FA85C4A04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v"/>
            </a:pPr>
            <a:r>
              <a:rPr lang="en-CA" b="1" dirty="0" err="1"/>
              <a:t>Ambulatoire</a:t>
            </a:r>
            <a:r>
              <a:rPr lang="en-CA" b="1" dirty="0"/>
              <a:t>= 97%  </a:t>
            </a:r>
          </a:p>
          <a:p>
            <a:pPr lvl="2">
              <a:buClr>
                <a:schemeClr val="accent6"/>
              </a:buClr>
            </a:pPr>
            <a:r>
              <a:rPr lang="en-CA" b="1" dirty="0"/>
              <a:t>1 patient a </a:t>
            </a:r>
            <a:r>
              <a:rPr lang="en-CA" b="1" dirty="0" err="1"/>
              <a:t>nécessité</a:t>
            </a:r>
            <a:r>
              <a:rPr lang="en-CA" b="1" dirty="0"/>
              <a:t> </a:t>
            </a:r>
            <a:r>
              <a:rPr lang="en-CA" b="1" dirty="0" err="1"/>
              <a:t>une</a:t>
            </a:r>
            <a:r>
              <a:rPr lang="en-CA" b="1" dirty="0"/>
              <a:t> </a:t>
            </a:r>
            <a:r>
              <a:rPr lang="en-CA" b="1" dirty="0" err="1"/>
              <a:t>antibiothéraphie</a:t>
            </a:r>
            <a:r>
              <a:rPr lang="en-CA" b="1" dirty="0"/>
              <a:t> IV 5 </a:t>
            </a:r>
            <a:r>
              <a:rPr lang="en-CA" b="1" dirty="0" err="1"/>
              <a:t>jours</a:t>
            </a:r>
            <a:r>
              <a:rPr lang="en-CA" b="1" dirty="0"/>
              <a:t> pour sequestration </a:t>
            </a:r>
            <a:r>
              <a:rPr lang="en-CA" b="1" dirty="0" err="1"/>
              <a:t>surinfectée</a:t>
            </a:r>
            <a:endParaRPr lang="en-CA" dirty="0"/>
          </a:p>
          <a:p>
            <a:pPr>
              <a:buClr>
                <a:schemeClr val="accent6"/>
              </a:buClr>
            </a:pPr>
            <a:endParaRPr lang="en-CA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v"/>
            </a:pPr>
            <a:r>
              <a:rPr lang="en-CA" b="1" dirty="0"/>
              <a:t>Complications Per-</a:t>
            </a:r>
            <a:r>
              <a:rPr lang="en-CA" b="1" dirty="0" err="1"/>
              <a:t>opératoires</a:t>
            </a:r>
            <a:r>
              <a:rPr lang="en-CA" b="1" dirty="0"/>
              <a:t> = 0%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v"/>
            </a:pPr>
            <a:r>
              <a:rPr lang="en-CA" b="1" dirty="0"/>
              <a:t>Complications Post-</a:t>
            </a:r>
            <a:r>
              <a:rPr lang="en-CA" b="1" dirty="0" err="1"/>
              <a:t>opératoires</a:t>
            </a:r>
            <a:r>
              <a:rPr lang="en-CA" b="1" dirty="0"/>
              <a:t>= 0%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v"/>
            </a:pPr>
            <a:r>
              <a:rPr lang="en-CA" b="1" dirty="0" err="1"/>
              <a:t>Taux</a:t>
            </a:r>
            <a:r>
              <a:rPr lang="en-CA" b="1" dirty="0"/>
              <a:t> de </a:t>
            </a:r>
            <a:r>
              <a:rPr lang="en-CA" b="1" dirty="0" err="1"/>
              <a:t>réadmission</a:t>
            </a:r>
            <a:r>
              <a:rPr lang="en-CA" b="1" dirty="0"/>
              <a:t> </a:t>
            </a:r>
            <a:r>
              <a:rPr lang="en-CA" b="1" dirty="0" err="1"/>
              <a:t>à</a:t>
            </a:r>
            <a:r>
              <a:rPr lang="en-CA" b="1" dirty="0"/>
              <a:t> 30 </a:t>
            </a:r>
            <a:r>
              <a:rPr lang="en-CA" b="1" dirty="0" err="1"/>
              <a:t>jours</a:t>
            </a:r>
            <a:r>
              <a:rPr lang="en-CA" b="1" dirty="0"/>
              <a:t> = 0%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8A9D2-6783-9840-988E-009B66E472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B85C81-96A0-154E-B0EC-E9E81912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B9D2C-5847-4143-9A27-58CB97C33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8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9D5F2-69C4-2F46-B3E7-38F793ED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chirurgie thoracique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E1FDC-8127-FE49-B76F-15C8DB3B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1521"/>
            <a:ext cx="8596668" cy="3880773"/>
          </a:xfrm>
        </p:spPr>
        <p:txBody>
          <a:bodyPr/>
          <a:lstStyle/>
          <a:p>
            <a:r>
              <a:rPr lang="fr-FR" sz="2400" dirty="0"/>
              <a:t>Lobectomie pulmonaire.</a:t>
            </a:r>
          </a:p>
          <a:p>
            <a:pPr lvl="1"/>
            <a:r>
              <a:rPr lang="fr-FR" sz="2400" dirty="0"/>
              <a:t>Indications : Malformation </a:t>
            </a:r>
            <a:r>
              <a:rPr lang="fr-FR" sz="2400" dirty="0" err="1"/>
              <a:t>adénomatoïde</a:t>
            </a:r>
            <a:r>
              <a:rPr lang="fr-FR" sz="2400" dirty="0"/>
              <a:t> kystique du poumon.</a:t>
            </a:r>
          </a:p>
          <a:p>
            <a:pPr lvl="1"/>
            <a:r>
              <a:rPr lang="fr-FR" sz="2400" dirty="0"/>
              <a:t>N=36 (</a:t>
            </a:r>
            <a:r>
              <a:rPr lang="fr-FR" sz="2400" dirty="0" err="1"/>
              <a:t>oct</a:t>
            </a:r>
            <a:r>
              <a:rPr lang="fr-FR" sz="2400" dirty="0"/>
              <a:t> 2015-oct 2020)</a:t>
            </a:r>
          </a:p>
          <a:p>
            <a:pPr lvl="1"/>
            <a:r>
              <a:rPr lang="fr-FR" sz="2400" dirty="0"/>
              <a:t>Age moyen : 4 mois</a:t>
            </a:r>
          </a:p>
          <a:p>
            <a:pPr lvl="1"/>
            <a:r>
              <a:rPr lang="fr-FR" sz="2400" dirty="0"/>
              <a:t>Médiane durée de séjour: 2 jours (1-6) </a:t>
            </a:r>
          </a:p>
          <a:p>
            <a:endParaRPr lang="fr-FR" sz="2400" dirty="0"/>
          </a:p>
          <a:p>
            <a:r>
              <a:rPr lang="fr-FR" sz="2400" dirty="0"/>
              <a:t>Depuis 2020: Sortie J1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01348D-94E8-8741-B393-D7FFCE6977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B213C2-5077-A348-9200-109E922E1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80B60A-34E2-5143-BE8A-6E8E619AC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2E7051C-DD0D-C749-8BC0-EC1837632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45149"/>
              </p:ext>
            </p:extLst>
          </p:nvPr>
        </p:nvGraphicFramePr>
        <p:xfrm>
          <a:off x="4195187" y="5422294"/>
          <a:ext cx="24304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479">
                  <a:extLst>
                    <a:ext uri="{9D8B030D-6E8A-4147-A177-3AD203B41FA5}">
                      <a16:colId xmlns:a16="http://schemas.microsoft.com/office/drawing/2014/main" val="2707147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Projet ambulatoire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9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FD6F6-4C8B-B041-8DBC-99F27819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69688" cy="13208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dirty="0">
                <a:ea typeface="MS PGothic" charset="0"/>
                <a:cs typeface="MS PGothic" charset="0"/>
              </a:rPr>
              <a:t>La chirurgie digestive – maladie de </a:t>
            </a:r>
            <a:r>
              <a:rPr lang="fr-FR" dirty="0" err="1">
                <a:ea typeface="MS PGothic" charset="0"/>
                <a:cs typeface="MS PGothic" charset="0"/>
              </a:rPr>
              <a:t>Hirschsprung</a:t>
            </a:r>
            <a:endParaRPr lang="fr-FR" dirty="0">
              <a:ea typeface="MS PGothic" charset="0"/>
              <a:cs typeface="MS PGothic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ABA513-1572-BB46-9617-DCB0646B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38756"/>
            <a:ext cx="4500282" cy="487203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fr-FR" altLang="fr-FR" dirty="0"/>
              <a:t>Critères d’inclusion:</a:t>
            </a:r>
          </a:p>
          <a:p>
            <a:pPr lvl="1"/>
            <a:r>
              <a:rPr lang="fr-FR" dirty="0"/>
              <a:t>Tous les patients opérés d’une maladie de </a:t>
            </a:r>
            <a:r>
              <a:rPr lang="fr-FR" dirty="0" err="1"/>
              <a:t>Hirschsprung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De forme recto-</a:t>
            </a:r>
            <a:r>
              <a:rPr lang="fr-FR" dirty="0" err="1"/>
              <a:t>sigmoidienne</a:t>
            </a:r>
            <a:endParaRPr lang="fr-FR" dirty="0"/>
          </a:p>
          <a:p>
            <a:pPr lvl="1"/>
            <a:endParaRPr lang="fr-FR" altLang="fr-FR" dirty="0"/>
          </a:p>
          <a:p>
            <a:pPr lvl="1">
              <a:buFont typeface="Wingdings" pitchFamily="2" charset="2"/>
              <a:buNone/>
            </a:pPr>
            <a:endParaRPr lang="fr-FR" altLang="fr-FR" dirty="0"/>
          </a:p>
          <a:p>
            <a:r>
              <a:rPr lang="fr-FR" altLang="fr-FR" dirty="0"/>
              <a:t>Exclusion:</a:t>
            </a:r>
          </a:p>
          <a:p>
            <a:pPr lvl="1"/>
            <a:r>
              <a:rPr lang="fr-FR" altLang="fr-FR" dirty="0"/>
              <a:t>Formes longues</a:t>
            </a:r>
          </a:p>
          <a:p>
            <a:pPr lvl="1"/>
            <a:r>
              <a:rPr lang="fr-FR" altLang="fr-FR" dirty="0"/>
              <a:t>Associations malformatives</a:t>
            </a:r>
          </a:p>
          <a:p>
            <a:pPr lvl="1">
              <a:buFont typeface="Wingdings" pitchFamily="2" charset="2"/>
              <a:buNone/>
            </a:pPr>
            <a:endParaRPr lang="fr-FR" altLang="fr-FR" dirty="0"/>
          </a:p>
          <a:p>
            <a:r>
              <a:rPr lang="fr-FR" dirty="0"/>
              <a:t>Intervention différée à 6 semaines de vie.</a:t>
            </a:r>
          </a:p>
          <a:p>
            <a:pPr marL="0" indent="0">
              <a:buNone/>
            </a:pPr>
            <a:endParaRPr lang="fr-FR" altLang="fr-FR" dirty="0"/>
          </a:p>
          <a:p>
            <a:endParaRPr lang="fr-FR" alt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84F083E7-3FD3-8C4E-BD2A-8A00E83A3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262731"/>
              </p:ext>
            </p:extLst>
          </p:nvPr>
        </p:nvGraphicFramePr>
        <p:xfrm>
          <a:off x="2427110" y="1868624"/>
          <a:ext cx="11588593" cy="437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9782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11724</TotalTime>
  <Words>858</Words>
  <Application>Microsoft Office PowerPoint</Application>
  <PresentationFormat>Grand écran</PresentationFormat>
  <Paragraphs>201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Facette</vt:lpstr>
      <vt:lpstr>RAC et chirurgie pédiatrique</vt:lpstr>
      <vt:lpstr>Introduction</vt:lpstr>
      <vt:lpstr>Introduction</vt:lpstr>
      <vt:lpstr>Introduction</vt:lpstr>
      <vt:lpstr>La chirurgie thoracique</vt:lpstr>
      <vt:lpstr>La chirurgie thoracique</vt:lpstr>
      <vt:lpstr>La chirurgie thoracique</vt:lpstr>
      <vt:lpstr>La chirurgie thoracique</vt:lpstr>
      <vt:lpstr>La chirurgie digestive – maladie de Hirschsprung</vt:lpstr>
      <vt:lpstr>La chirurgie digestive – maladie de Hirschsprung</vt:lpstr>
      <vt:lpstr>La chirurgie robotique</vt:lpstr>
      <vt:lpstr>Des limites?</vt:lpstr>
      <vt:lpstr>Des limites?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98</cp:revision>
  <dcterms:created xsi:type="dcterms:W3CDTF">2019-05-22T09:39:52Z</dcterms:created>
  <dcterms:modified xsi:type="dcterms:W3CDTF">2020-11-05T16:31:38Z</dcterms:modified>
</cp:coreProperties>
</file>