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7" r:id="rId4"/>
    <p:sldId id="259" r:id="rId5"/>
    <p:sldId id="260" r:id="rId6"/>
    <p:sldId id="262" r:id="rId7"/>
    <p:sldId id="261" r:id="rId8"/>
    <p:sldId id="268" r:id="rId9"/>
    <p:sldId id="263" r:id="rId10"/>
    <p:sldId id="2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BF0D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3" autoAdjust="0"/>
    <p:restoredTop sz="94663"/>
  </p:normalViewPr>
  <p:slideViewPr>
    <p:cSldViewPr snapToGrid="0">
      <p:cViewPr varScale="1">
        <p:scale>
          <a:sx n="64" d="100"/>
          <a:sy n="64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175A0BA-8495-42D5-A5C5-18ED5B5ED0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A05678-AABC-4DFC-9375-E22717F320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88BD3-4FC6-4947-972D-2E4B0E5867B5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B1822E-7AF5-4664-9510-042DD6F605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DD3124-E4DB-47A6-BAD2-3CA75375C3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719B9-B80F-4299-B67F-9F69F51FEE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25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4FD14-480E-4F47-964D-FC66814D943A}" type="datetimeFigureOut">
              <a:rPr lang="fr-FR" smtClean="0"/>
              <a:t>07/09/2020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4B055-8216-4AD2-AA77-28C1B33D6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74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Comment sécuriser la pose de d’AVV et dans notre cas la pose de CCI. Notre retour d’expérience après un bref état des lieux.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4B055-8216-4AD2-AA77-28C1B33D67E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005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215 patients opérés ces 2 mois de confinement dont 190 poses de CCI urgentes et 25 chirurgies au bloc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4B055-8216-4AD2-AA77-28C1B33D67E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514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On partage le même bloc général pour la pose de CCI. </a:t>
            </a:r>
          </a:p>
          <a:p>
            <a:r>
              <a:rPr lang="fr-FR" dirty="0"/>
              <a:t>On a du se bouger pour assurer la survie de notre établissement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4B055-8216-4AD2-AA77-28C1B33D67E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638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Points essentiels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4B055-8216-4AD2-AA77-28C1B33D67E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627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Dans le  détail,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4B055-8216-4AD2-AA77-28C1B33D67E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056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Si on devait résumer.</a:t>
            </a:r>
          </a:p>
          <a:p>
            <a:r>
              <a:rPr lang="fr-FR" dirty="0"/>
              <a:t>Site : aile ou </a:t>
            </a:r>
            <a:r>
              <a:rPr lang="fr-FR" dirty="0" err="1"/>
              <a:t>batiment</a:t>
            </a:r>
            <a:r>
              <a:rPr lang="fr-FR" dirty="0"/>
              <a:t> dans les hôpitaux</a:t>
            </a:r>
          </a:p>
          <a:p>
            <a:r>
              <a:rPr lang="fr-FR" dirty="0"/>
              <a:t>Principe de précaution qui empêche d’avancer en période de guerre épidémiologique</a:t>
            </a:r>
          </a:p>
          <a:p>
            <a:r>
              <a:rPr lang="fr-FR" dirty="0"/>
              <a:t>Mais ne pas se retrancher derrière ça pour faire moins bien.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4B055-8216-4AD2-AA77-28C1B33D67E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569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Take</a:t>
            </a:r>
            <a:r>
              <a:rPr lang="fr-FR" dirty="0"/>
              <a:t> home : idéalement, pour sécuriser, dans la qualité, l’accès aux AV il faut privilégier les établissements, publics ou privés, sans distinction ou dogmatisme, qui resteront </a:t>
            </a:r>
            <a:r>
              <a:rPr lang="fr-FR" dirty="0" err="1"/>
              <a:t>Covifdfree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4B055-8216-4AD2-AA77-28C1B33D67E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9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77FB7C4-87B1-458F-879F-3B59A16A35D2}"/>
              </a:ext>
            </a:extLst>
          </p:cNvPr>
          <p:cNvSpPr/>
          <p:nvPr userDrawn="1"/>
        </p:nvSpPr>
        <p:spPr>
          <a:xfrm>
            <a:off x="2530763" y="3592945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5A1822-3559-4EE5-B21D-F9533DC6D151}"/>
              </a:ext>
            </a:extLst>
          </p:cNvPr>
          <p:cNvSpPr/>
          <p:nvPr userDrawn="1"/>
        </p:nvSpPr>
        <p:spPr>
          <a:xfrm>
            <a:off x="2024487" y="3343564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487" y="3343564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24487" y="4627444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Auteur</a:t>
            </a:r>
            <a:endParaRPr lang="en-US" dirty="0"/>
          </a:p>
        </p:txBody>
      </p:sp>
      <p:sp>
        <p:nvSpPr>
          <p:cNvPr id="33" name="Triangle rectangle 32">
            <a:extLst>
              <a:ext uri="{FF2B5EF4-FFF2-40B4-BE49-F238E27FC236}">
                <a16:creationId xmlns:a16="http://schemas.microsoft.com/office/drawing/2014/main" id="{8D3A9162-B5DD-479A-8600-31B22FB0009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rectangle 34">
            <a:extLst>
              <a:ext uri="{FF2B5EF4-FFF2-40B4-BE49-F238E27FC236}">
                <a16:creationId xmlns:a16="http://schemas.microsoft.com/office/drawing/2014/main" id="{9A9E70BE-0834-4486-8E79-A5FDB8BA7E53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6E2C7333-2551-43EA-8B77-D3294773E6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EA64679-C69F-422E-A064-59AEEC2E7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10/09/2020 – 18h à 20h</a:t>
            </a:r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EC8FF0EE-366C-4BFA-AD41-D74489DA7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Les Unités d’Accès Vasculaires Veineux en IDF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665F378-596E-48E7-B95E-EF8EB3405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6" name="Image 5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296B492A-D1C5-49D7-93B1-1D21D836714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68005" y="26908"/>
            <a:ext cx="5378890" cy="322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4463624B-CAB6-4859-A5F3-472383E30C63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F0A63C-0941-41DC-9BC5-9F60FF988AB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244A6C0-CBE6-4341-91D0-EA9B118247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10/09/2020 – 18h à 20h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F34F8EF-638B-4013-BF53-451C2A741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Les Unités d’Accès Vasculaires Veineux en IDF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ECE440D-DF89-477D-9818-C46824AA50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6472E27A-D85D-48EF-9C6E-63506527A80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E1823107-3B5D-4854-A2F2-D3A4B940B08A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0F6A785-D28F-4C87-B348-4CABDD6AC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10/09/2020 – 18h à 20h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DC9A429-0281-443E-9355-FD8D42105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Les Unités d’Accès Vasculaires Veineux en IDF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559276C-1835-4F9B-928C-ABE17F5A5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30" name="Triangle rectangle 29">
            <a:extLst>
              <a:ext uri="{FF2B5EF4-FFF2-40B4-BE49-F238E27FC236}">
                <a16:creationId xmlns:a16="http://schemas.microsoft.com/office/drawing/2014/main" id="{DFE1BCAB-04CE-4D4E-A04C-215BE349345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rectangle 30">
            <a:extLst>
              <a:ext uri="{FF2B5EF4-FFF2-40B4-BE49-F238E27FC236}">
                <a16:creationId xmlns:a16="http://schemas.microsoft.com/office/drawing/2014/main" id="{28B7674D-4864-46CE-9CEB-AF441644ACFB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29535A3-35AA-4D1F-875E-BB59F79AA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10/09/2020 – 18h à 20h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5036D6A0-3EB8-4C04-B96E-2C0089A1E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Les Unités d’Accès Vasculaires Veineux en IDF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C0D77196-E5B5-40F7-88F9-B5576D290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53B7EB3-4487-4955-918A-2ECDF7280FE5}"/>
              </a:ext>
            </a:extLst>
          </p:cNvPr>
          <p:cNvSpPr/>
          <p:nvPr userDrawn="1"/>
        </p:nvSpPr>
        <p:spPr>
          <a:xfrm>
            <a:off x="2530763" y="2863273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AAF99-75BA-411F-B93D-20F69324579C}"/>
              </a:ext>
            </a:extLst>
          </p:cNvPr>
          <p:cNvSpPr/>
          <p:nvPr userDrawn="1"/>
        </p:nvSpPr>
        <p:spPr>
          <a:xfrm>
            <a:off x="2024487" y="2613892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C595613-1A42-44EF-AF32-7D764C986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487" y="2613892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2F12090-0304-4101-9050-33D9762C4F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4487" y="3897772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50" name="Triangle rectangle 49">
            <a:extLst>
              <a:ext uri="{FF2B5EF4-FFF2-40B4-BE49-F238E27FC236}">
                <a16:creationId xmlns:a16="http://schemas.microsoft.com/office/drawing/2014/main" id="{F8421E75-C03A-4490-84C5-022335C91B70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riangle rectangle 50">
            <a:extLst>
              <a:ext uri="{FF2B5EF4-FFF2-40B4-BE49-F238E27FC236}">
                <a16:creationId xmlns:a16="http://schemas.microsoft.com/office/drawing/2014/main" id="{A0D1A316-C248-471A-B884-9176B904AB8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368ED5EB-D1CA-4F3B-930B-37386A4A74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BAB502F-909E-49F5-AD8C-340E78EA64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10/09/2020 – 18h à 20h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F01B7892-F8F1-4C22-90DB-8866760B89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Les Unités d’Accès Vasculaires Veineux en IDF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7ABDE8C-C3C3-4EF7-8188-E3E9E8941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7" name="Triangle rectangle 16">
            <a:extLst>
              <a:ext uri="{FF2B5EF4-FFF2-40B4-BE49-F238E27FC236}">
                <a16:creationId xmlns:a16="http://schemas.microsoft.com/office/drawing/2014/main" id="{A2EA5685-06B6-4C0F-BCE1-F7BC48D35D99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E0C14684-3D72-4E3B-B265-097A6F938BB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88BEE2B-0D0A-42FC-95D4-B511372A02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10/09/2020 – 18h à 20h</a:t>
            </a:r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F903E7F9-D14A-49FF-B975-7B5BB2205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Les Unités d’Accès Vasculaires Veineux en IDF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ACA3F988-C57C-4743-8396-131AFF85D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CBAE7FC9-F0DC-4689-9DCA-4F60D5C56C7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55C3F1E3-EA21-49CF-B92A-EE059376FE90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013E741-900F-45FE-BD35-EFE5004B5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10/09/2020 – 18h à 20h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7F665ED-5E46-4700-A004-EF3F980B5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Les Unités d’Accès Vasculaires Veineux en IDF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11D68F1-0FB0-4F11-A4B3-D7D01B39E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E094352F-D0EC-4FF0-ACA3-C607AC00D5A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>
            <a:extLst>
              <a:ext uri="{FF2B5EF4-FFF2-40B4-BE49-F238E27FC236}">
                <a16:creationId xmlns:a16="http://schemas.microsoft.com/office/drawing/2014/main" id="{18B8481E-E99F-4244-A220-CDBB463D8EC7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F238AED-2A26-4933-8E89-D4D7ED9F2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10/09/2020 – 18h à 20h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1D58BFA-69B8-4574-AEB1-2D2D94DEF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Les Unités d’Accès Vasculaires Veineux en IDF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2148007-C4CB-49CE-AAD5-EB5CBA5068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5" name="Triangle rectangle 24">
            <a:extLst>
              <a:ext uri="{FF2B5EF4-FFF2-40B4-BE49-F238E27FC236}">
                <a16:creationId xmlns:a16="http://schemas.microsoft.com/office/drawing/2014/main" id="{43FDA7E1-6421-4390-9F28-730397FC7297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652D044-4D73-49B0-A072-009B65842B7E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B0716A3-B6AC-4661-B4E0-EDFFCA531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10/09/2020 – 18h à 20h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5CBAAF8-AF2D-4782-A7CB-7AC47AB646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Les Unités d’Accès Vasculaires Veineux en IDF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FCEF305-252F-4B39-9233-0DC3F64FE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91DF81-EE49-433A-B148-2DF48AB8827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6B6AF4AE-F394-43BF-A09F-EDC9010E72E1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8075C82-9F65-4C1F-B273-C6A9116E8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10/09/2020 – 18h à 20h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737FE98-40C9-4CA9-97FE-9EF61FF69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Les Unités d’Accès Vasculaires Veineux en IDF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C59E61D-C330-4345-AEDB-D550F2256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855C2331-35AD-4B1E-84FA-6DCF1E277806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rectangle 26">
            <a:extLst>
              <a:ext uri="{FF2B5EF4-FFF2-40B4-BE49-F238E27FC236}">
                <a16:creationId xmlns:a16="http://schemas.microsoft.com/office/drawing/2014/main" id="{EDFD58A6-013B-470B-93D0-4D0E4683706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6CAA827-2EFC-4B4C-926B-66267785E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10/09/2020 – 18h à 20h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4983F47C-8397-4257-A948-399087232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Les Unités d’Accès Vasculaires Veineux en IDF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464F39B-C603-4173-8F3A-841571B1D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F2782EC0-EF39-4AB1-A2D4-C63D0F009FF8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4F375CD5-1927-4959-8A1C-23308447A8AD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04585F8-CD98-4400-91E2-DA2AC36216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14650" y="6410328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10/09/2020 – 18h à 20h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3F653FE-6B76-4633-A518-91B99DD84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5253" y="6410328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Les Unités d’Accès Vasculaires Veineux en IDF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D24CA1A-B2EB-48E7-8434-BC5E78EF5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B10E808-469D-4FA2-ACD4-56FC89F93DC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CA748CA-88C3-4C69-AAA3-2D14C653D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26731" y="6408455"/>
            <a:ext cx="2381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10/09/2020 – 18h à 20h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9D5C595-F5FB-4AB1-A680-A43DC55E7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334" y="6408455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600" i="1" smtClean="0">
                <a:effectLst/>
              </a:defRPr>
            </a:lvl1pPr>
          </a:lstStyle>
          <a:p>
            <a:r>
              <a:rPr lang="fr-FR" b="1" dirty="0"/>
              <a:t>Les Unités d’Accès Vasculaires Veineux en IDF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365C4EE-4947-4889-93A9-ACDEFC3F0A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49" r:id="rId2"/>
    <p:sldLayoutId id="2147483665" r:id="rId3"/>
    <p:sldLayoutId id="2147483651" r:id="rId4"/>
    <p:sldLayoutId id="2147483666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2" r:id="rId11"/>
    <p:sldLayoutId id="2147483663" r:id="rId1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44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004494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25C5FA-93D2-4F9B-B372-A0C6BC5BC1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pose d’AVV en contexte d’épidémie COVID-19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E7D559F-CF7B-47FF-A310-A79054F4F9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Dr Seamy </a:t>
            </a:r>
            <a:r>
              <a:rPr lang="fr-FR" dirty="0" err="1"/>
              <a:t>Ayadi</a:t>
            </a:r>
            <a:r>
              <a:rPr lang="fr-FR" dirty="0"/>
              <a:t> </a:t>
            </a:r>
            <a:r>
              <a:rPr lang="fr-FR"/>
              <a:t>– Centre </a:t>
            </a:r>
            <a:r>
              <a:rPr lang="fr-FR" dirty="0"/>
              <a:t>D</a:t>
            </a:r>
            <a:r>
              <a:rPr lang="fr-FR"/>
              <a:t>es </a:t>
            </a:r>
            <a:r>
              <a:rPr lang="fr-FR" dirty="0"/>
              <a:t>Princes- Boulogne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BCA4C0-61FC-456F-90BC-47BB321B0A3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10/09/2020 – 18h à 20h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E154F8-0280-4CB6-9A00-110D489F95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Les Unités d’Accès Vasculaires Veineux en IDF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C8784E-DFDF-4320-A19B-D798AFAEB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40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ECA92E-777A-44AB-9D33-334A7C9AE1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Etablissement «</a:t>
            </a:r>
            <a:r>
              <a:rPr lang="fr-FR" dirty="0" err="1"/>
              <a:t>Covid</a:t>
            </a:r>
            <a:r>
              <a:rPr lang="fr-FR" dirty="0"/>
              <a:t>-free» </a:t>
            </a:r>
            <a:br>
              <a:rPr lang="fr-FR" dirty="0"/>
            </a:br>
            <a:r>
              <a:rPr lang="fr-FR" dirty="0"/>
              <a:t>parcours dédié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30AEC64-B982-4318-8420-865B4ABDE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Hyperactifs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704992-B9A0-493F-9DE0-5A9F60C1EF6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10/09/2020 – 18h à 20h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2A481C-D596-4EBD-97FD-F9B59F1E0B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Les Unités d’Accès Vasculaires Veineux en IDF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A372D2-0599-4D02-A22F-A9B1A04832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39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12348-5C08-4498-AA0E-F6C0A1E0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>
                <a:solidFill>
                  <a:srgbClr val="FF0000"/>
                </a:solidFill>
                <a:latin typeface="Cochin" panose="02000603020000020003" pitchFamily="2" charset="0"/>
                <a:cs typeface="Cavolini" panose="020B0604020202020204" pitchFamily="34" charset="0"/>
              </a:rPr>
              <a:t>Finalité : comment sécuriser la pose 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70A2B-9D89-455B-A142-457931FE8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Retour d’expérience </a:t>
            </a:r>
            <a:r>
              <a:rPr lang="fr-FR" i="1" dirty="0" err="1">
                <a:latin typeface="Cochin" panose="02000603020000020003" pitchFamily="2" charset="0"/>
                <a:cs typeface="Cavolini" panose="020B0604020202020204" pitchFamily="34" charset="0"/>
              </a:rPr>
              <a:t>Covid</a:t>
            </a: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 (réussie)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État des lieux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Points positifs – faisabilité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Méthode et moyens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Points négatifs – difficiles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solidFill>
                  <a:srgbClr val="FF0000"/>
                </a:solidFill>
                <a:latin typeface="Cochin" panose="02000603020000020003" pitchFamily="2" charset="0"/>
                <a:cs typeface="Cavolini" panose="020B0604020202020204" pitchFamily="34" charset="0"/>
              </a:rPr>
              <a:t>Résumé et faisabilité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60F433-B11B-4783-A676-082E6A6B130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10/09/2020 – 18h à 20h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2BE204-E8AB-4615-B29B-FF8280C98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Les Unités d’Accès Vasculaires Veineux en IDF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7F2768-CF00-448D-8D46-B321C5908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70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12348-5C08-4498-AA0E-F6C0A1E0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>
                <a:solidFill>
                  <a:srgbClr val="FF0000"/>
                </a:solidFill>
                <a:latin typeface="Cochin" panose="02000603020000020003" pitchFamily="2" charset="0"/>
                <a:cs typeface="Cavolini" panose="020B0604020202020204" pitchFamily="34" charset="0"/>
              </a:rPr>
              <a:t>Retour d’expérience </a:t>
            </a:r>
            <a:r>
              <a:rPr lang="fr-FR" i="1" dirty="0" err="1">
                <a:solidFill>
                  <a:srgbClr val="FF0000"/>
                </a:solidFill>
                <a:latin typeface="Cochin" panose="02000603020000020003" pitchFamily="2" charset="0"/>
                <a:cs typeface="Cavolini" panose="020B0604020202020204" pitchFamily="34" charset="0"/>
              </a:rPr>
              <a:t>Covid</a:t>
            </a:r>
            <a:r>
              <a:rPr lang="fr-FR" i="1" dirty="0">
                <a:solidFill>
                  <a:srgbClr val="FF0000"/>
                </a:solidFill>
                <a:latin typeface="Cochin" panose="02000603020000020003" pitchFamily="2" charset="0"/>
                <a:cs typeface="Cavolini" panose="020B0604020202020204" pitchFamily="34" charset="0"/>
              </a:rPr>
              <a:t> (réussie)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70A2B-9D89-455B-A142-457931FE8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nous sommes resté « </a:t>
            </a:r>
            <a:r>
              <a:rPr lang="fr-FR" i="1" dirty="0" err="1">
                <a:latin typeface="Cochin" panose="02000603020000020003" pitchFamily="2" charset="0"/>
                <a:cs typeface="Cavolini" panose="020B0604020202020204" pitchFamily="34" charset="0"/>
              </a:rPr>
              <a:t>Covid</a:t>
            </a: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 free »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60F433-B11B-4783-A676-082E6A6B130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10/09/2020 – 18h à 20h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2BE204-E8AB-4615-B29B-FF8280C98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Les Unités d’Accès Vasculaires Veineux en IDF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7F2768-CF00-448D-8D46-B321C5908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59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12348-5C08-4498-AA0E-F6C0A1E0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>
                <a:solidFill>
                  <a:srgbClr val="FF0000"/>
                </a:solidFill>
                <a:latin typeface="Cochin" panose="02000603020000020003" pitchFamily="2" charset="0"/>
                <a:cs typeface="Cavolini" panose="020B0604020202020204" pitchFamily="34" charset="0"/>
              </a:rPr>
              <a:t>Etat des lieux CCDP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70A2B-9D89-455B-A142-457931FE8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Même bloc que : Maxillo-facial, esthétique, vasculaire, soins dentaires, dermatologie…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Centre d’endoscopie à part (11 000)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Actes par an : 4500 dont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&gt; 1200 poses de CCI / an (jumeaux) = que 2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petite structure : moins de 50 salariés, 95 médecins (TP)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Centre privé conventionné : obligation de résultat (humain et financier)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60F433-B11B-4783-A676-082E6A6B130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10/09/2020 – 18h à 20h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2BE204-E8AB-4615-B29B-FF8280C98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Les Unités d’Accès Vasculaires Veineux en IDF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7F2768-CF00-448D-8D46-B321C5908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24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12348-5C08-4498-AA0E-F6C0A1E0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>
                <a:solidFill>
                  <a:srgbClr val="FF0000"/>
                </a:solidFill>
                <a:latin typeface="Cochin" panose="02000603020000020003" pitchFamily="2" charset="0"/>
                <a:cs typeface="Cavolini" panose="020B0604020202020204" pitchFamily="34" charset="0"/>
              </a:rPr>
              <a:t>Points positifs essentiels (1)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70A2B-9D89-455B-A142-457931FE8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Parcours dédié +++ isolé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Établissement qui n’accueillait pas de patient </a:t>
            </a:r>
            <a:r>
              <a:rPr lang="fr-FR" i="1" dirty="0" err="1">
                <a:latin typeface="Cochin" panose="02000603020000020003" pitchFamily="2" charset="0"/>
                <a:cs typeface="Cavolini" panose="020B0604020202020204" pitchFamily="34" charset="0"/>
              </a:rPr>
              <a:t>Covid</a:t>
            </a:r>
            <a:endParaRPr lang="fr-FR" i="1" dirty="0">
              <a:latin typeface="Cochin" panose="02000603020000020003" pitchFamily="2" charset="0"/>
              <a:cs typeface="Cavolini" panose="020B0604020202020204" pitchFamily="34" charset="0"/>
            </a:endParaRP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Petite structure ou petite unité = formation rapide de tous !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Petite structure = décision rapide (non diluée)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60F433-B11B-4783-A676-082E6A6B130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10/09/2020 – 18h à 20h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2BE204-E8AB-4615-B29B-FF8280C98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Les Unités d’Accès Vasculaires Veineux en IDF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7F2768-CF00-448D-8D46-B321C5908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727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12348-5C08-4498-AA0E-F6C0A1E0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>
                <a:solidFill>
                  <a:srgbClr val="FF0000"/>
                </a:solidFill>
                <a:latin typeface="Cochin" panose="02000603020000020003" pitchFamily="2" charset="0"/>
                <a:cs typeface="Cavolini" panose="020B0604020202020204" pitchFamily="34" charset="0"/>
              </a:rPr>
              <a:t>Points positifs (2)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70A2B-9D89-455B-A142-457931FE8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Des moteurs hyperactifs : 4 (2 MAR dont président de CME – hygiéniste – attaché de direction)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Prêt en 4 jours pour les CCI, 3 semaines pour la reprise de toute la chirurgie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Par mails, Zoom…7 jours sur 7, minimum 4 h / J + 3 h de biblio.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Centre de prélèvement externalisé– dépistage </a:t>
            </a:r>
            <a:r>
              <a:rPr lang="fr-FR" i="1" dirty="0" err="1">
                <a:latin typeface="Cochin" panose="02000603020000020003" pitchFamily="2" charset="0"/>
                <a:cs typeface="Cavolini" panose="020B0604020202020204" pitchFamily="34" charset="0"/>
              </a:rPr>
              <a:t>covid</a:t>
            </a: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 (PCR NP, sérologies, épreuve de marche 6 minutes…)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60F433-B11B-4783-A676-082E6A6B130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10/09/2020 – 18h à 20h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2BE204-E8AB-4615-B29B-FF8280C98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Les Unités d’Accès Vasculaires Veineux en IDF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7F2768-CF00-448D-8D46-B321C5908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15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12348-5C08-4498-AA0E-F6C0A1E0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>
                <a:solidFill>
                  <a:srgbClr val="FF0000"/>
                </a:solidFill>
                <a:latin typeface="Cochin" panose="02000603020000020003" pitchFamily="2" charset="0"/>
                <a:cs typeface="Cavolini" panose="020B0604020202020204" pitchFamily="34" charset="0"/>
              </a:rPr>
              <a:t>Méthode et moyens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70A2B-9D89-455B-A142-457931FE8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Finaliser un parcours sécurisé patient – soignant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Dépistage systématique RT-PCR (J-2 J-5)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Tout entrant a un masque chirurgical neuf + décontamination des mains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b="1" i="1" dirty="0">
                <a:latin typeface="Cochin" panose="02000603020000020003" pitchFamily="2" charset="0"/>
                <a:cs typeface="Cavolini" panose="020B0604020202020204" pitchFamily="34" charset="0"/>
              </a:rPr>
              <a:t>Jamais retiré son masque (jusqu’à l’apnée)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Pas de collation (cube </a:t>
            </a:r>
            <a:r>
              <a:rPr lang="fr-FR" i="1" dirty="0" err="1">
                <a:latin typeface="Cochin" panose="02000603020000020003" pitchFamily="2" charset="0"/>
                <a:cs typeface="Cavolini" panose="020B0604020202020204" pitchFamily="34" charset="0"/>
              </a:rPr>
              <a:t>ext</a:t>
            </a: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.), pas d’accompagnant, que de l’ambulatoire, renfort des équipes de </a:t>
            </a:r>
            <a:r>
              <a:rPr lang="fr-FR" i="1" dirty="0" err="1">
                <a:latin typeface="Cochin" panose="02000603020000020003" pitchFamily="2" charset="0"/>
                <a:cs typeface="Cavolini" panose="020B0604020202020204" pitchFamily="34" charset="0"/>
              </a:rPr>
              <a:t>bionettoyage</a:t>
            </a:r>
            <a:endParaRPr lang="fr-FR" i="1" dirty="0">
              <a:latin typeface="Cochin" panose="02000603020000020003" pitchFamily="2" charset="0"/>
              <a:cs typeface="Cavolini" panose="020B0604020202020204" pitchFamily="34" charset="0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60F433-B11B-4783-A676-082E6A6B130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10/09/2020 – 18h à 20h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2BE204-E8AB-4615-B29B-FF8280C98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Les Unités d’Accès Vasculaires Veineux en IDF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7F2768-CF00-448D-8D46-B321C5908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53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12348-5C08-4498-AA0E-F6C0A1E0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>
                <a:solidFill>
                  <a:srgbClr val="FF0000"/>
                </a:solidFill>
                <a:latin typeface="Cochin" panose="02000603020000020003" pitchFamily="2" charset="0"/>
                <a:cs typeface="Cavolini" panose="020B0604020202020204" pitchFamily="34" charset="0"/>
              </a:rPr>
              <a:t>Points « négatifs »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70A2B-9D89-455B-A142-457931FE8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S’affranchir rapidement des empêcheurs de tourner en rond = pas dans la boucle décisionnaire</a:t>
            </a:r>
          </a:p>
          <a:p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Déficit financier : augmentation des dépenses + baisse des recettes</a:t>
            </a:r>
          </a:p>
          <a:p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Redire redire redire….bonnes pratiques : surveillant d’école !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60F433-B11B-4783-A676-082E6A6B130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10/09/2020 – 18h à 20h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2BE204-E8AB-4615-B29B-FF8280C98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Les Unités d’Accès Vasculaires Veineux en IDF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7F2768-CF00-448D-8D46-B321C5908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79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A12348-5C08-4498-AA0E-F6C0A1E0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>
                <a:solidFill>
                  <a:srgbClr val="FF0000"/>
                </a:solidFill>
                <a:latin typeface="Cochin" panose="02000603020000020003" pitchFamily="2" charset="0"/>
                <a:cs typeface="Cavolini" panose="020B0604020202020204" pitchFamily="34" charset="0"/>
              </a:rPr>
              <a:t>Résumé et faisabilité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070A2B-9D89-455B-A142-457931FE8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Réactif et décisionnaire +++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Petite structure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Petit noyau dur moteur : ratio ? Nombre de site (1/1), le décideur (financier), l’hygiéniste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Bénévolat ou intéressement ? 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attention au principe de précaution…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fr-FR" i="1" dirty="0">
                <a:latin typeface="Cochin" panose="02000603020000020003" pitchFamily="2" charset="0"/>
                <a:cs typeface="Cavolini" panose="020B0604020202020204" pitchFamily="34" charset="0"/>
              </a:rPr>
              <a:t>Néanmoins, pas d’économie de la qualité (s’adapter) !</a:t>
            </a:r>
          </a:p>
          <a:p>
            <a:pPr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fr-FR" i="1" dirty="0">
              <a:latin typeface="Cochin" panose="02000603020000020003" pitchFamily="2" charset="0"/>
              <a:cs typeface="Cavolini" panose="020B0604020202020204" pitchFamily="34" charset="0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60F433-B11B-4783-A676-082E6A6B130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10/09/2020 – 18h à 20h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2BE204-E8AB-4615-B29B-FF8280C98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Les Unités d’Accès Vasculaires Veineux en IDF</a:t>
            </a:r>
            <a:endParaRPr lang="fr-FR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7F2768-CF00-448D-8D46-B321C59086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28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Présentation_EGRhumato_2019" id="{2B39C09D-0B8F-4C22-8082-349799998875}" vid="{D2C7214D-D8D5-488D-A5F5-0F2FC272B86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2403</TotalTime>
  <Words>697</Words>
  <Application>Microsoft Office PowerPoint</Application>
  <PresentationFormat>Grand écran</PresentationFormat>
  <Paragraphs>95</Paragraphs>
  <Slides>10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Cochin</vt:lpstr>
      <vt:lpstr>Courier New</vt:lpstr>
      <vt:lpstr>Trebuchet MS</vt:lpstr>
      <vt:lpstr>Wingdings 3</vt:lpstr>
      <vt:lpstr>Facette</vt:lpstr>
      <vt:lpstr>La pose d’AVV en contexte d’épidémie COVID-19</vt:lpstr>
      <vt:lpstr>Finalité : comment sécuriser la pose ?</vt:lpstr>
      <vt:lpstr>Retour d’expérience Covid (réussie)</vt:lpstr>
      <vt:lpstr>Etat des lieux CCDP</vt:lpstr>
      <vt:lpstr>Points positifs essentiels (1)</vt:lpstr>
      <vt:lpstr>Points positifs (2)</vt:lpstr>
      <vt:lpstr>Méthode et moyens</vt:lpstr>
      <vt:lpstr>Points « négatifs »</vt:lpstr>
      <vt:lpstr>Résumé et faisabilité</vt:lpstr>
      <vt:lpstr>Etablissement «Covid-free»  parcours dédié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Devisme</dc:creator>
  <cp:lastModifiedBy>Fanny Devisme</cp:lastModifiedBy>
  <cp:revision>91</cp:revision>
  <dcterms:created xsi:type="dcterms:W3CDTF">2019-05-22T09:39:52Z</dcterms:created>
  <dcterms:modified xsi:type="dcterms:W3CDTF">2020-09-07T16:30:11Z</dcterms:modified>
</cp:coreProperties>
</file>