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8" r:id="rId4"/>
    <p:sldId id="284" r:id="rId5"/>
    <p:sldId id="296" r:id="rId6"/>
    <p:sldId id="261" r:id="rId7"/>
    <p:sldId id="293" r:id="rId8"/>
    <p:sldId id="294" r:id="rId9"/>
    <p:sldId id="295" r:id="rId10"/>
    <p:sldId id="262" r:id="rId11"/>
    <p:sldId id="285" r:id="rId12"/>
    <p:sldId id="264" r:id="rId13"/>
    <p:sldId id="26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7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02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3E2D81-D50C-464A-A30A-6847FC711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815DD84-B758-44BD-BDB8-DA06C3D91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0BE56D1-620E-44B1-AC6D-D7A6CC06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FA2F8DB-54D0-4EAC-A79E-786BF977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4919EA-C0B0-4B63-AA9C-3A73F3661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29" b="-1"/>
          <a:stretch/>
        </p:blipFill>
        <p:spPr>
          <a:xfrm>
            <a:off x="3256554" y="138542"/>
            <a:ext cx="5401792" cy="30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64FD23A-2241-449D-B802-EA655593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CE8F78-FE0E-4664-AE4A-63909219F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2707DB-DB7D-4262-B609-00CEB0D5B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1AA7EC0-B863-4383-9B20-D55973F1D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194BA9-3192-4405-B5C8-9C2DBA19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074088-9CE4-4E44-A770-43625CA4B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16539E9-9994-4713-A192-AAC180D8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B3FD8A-0C27-4309-84EA-88C81D8F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61C2422-2C72-4A15-BDCB-6A439B61F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F7FC90-09DF-4195-A6F7-BF17C5331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80C4155-B303-4F75-858A-8CA614BC8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8F42C12-B747-45ED-8798-6BF1508BC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95AC39E-6E74-4927-8F33-983EEFD73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8B95F6-56B4-450F-B93D-D5FD0068D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8631D3-D3E3-45FF-9D7C-1A669BBD9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9282147-E1E0-49CD-BF47-77D9D4334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ED4D375-AEE6-4F16-8AF2-DF128CDBE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E03FBB-E4C0-4575-B1E2-0203C99A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B80F06-F467-4CC0-B5DD-B2568FF7A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AD31283-2A1B-40B5-928B-260DC1AC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4B1EE9-0020-4C4E-B786-0BC4F7F8F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FB5B656-611C-4F4A-B325-55BE5D9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E8D5246-B836-4751-9525-009DAB7AB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85878C4-9A6B-46D2-A3F7-F29B4D76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1331E34-84D4-40CC-AC52-3B15E0D92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D85BEC-E33F-45EB-A68A-2BE75A2A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9B0C89-4AF2-45BB-BB0E-A216AE79F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07AE751-D098-415F-9D60-2D48D3679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97272E1-E607-4F06-805E-F7936F29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9FE2DDB-4222-4A15-BA6B-81D1DD64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9E4FBB4-0BEE-4D09-A0D3-678B81782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7F8670D-EF3F-4932-9148-072FFC1C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774907A-F9CE-4B3C-8CDD-6B0BFC796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A6E601-8006-4C2A-8898-4DD17C2FF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D0CE96-8CB6-4A72-B23C-443CF9B17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90D5483-A804-454D-8366-2A24EDF3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B96CD-EC14-4422-A8FD-E25320C6A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small" dirty="0"/>
              <a:t>Groupe césarienne</a:t>
            </a:r>
            <a:br>
              <a:rPr lang="fr-FR" dirty="0"/>
            </a:br>
            <a:r>
              <a:rPr lang="fr-FR" sz="2000" dirty="0"/>
              <a:t>Projet et compagnonnage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A4ED46-1D95-40C7-B6F0-5E506300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Dr Estelle WAFO</a:t>
            </a:r>
          </a:p>
          <a:p>
            <a:r>
              <a:rPr lang="fr-FR" dirty="0"/>
              <a:t>Dr Anis BEN ABDELAZIZ / Dr Michèle BINHAS / Mme Séverine REULIER</a:t>
            </a:r>
          </a:p>
          <a:p>
            <a:r>
              <a:rPr lang="fr-FR" dirty="0"/>
              <a:t>Service de </a:t>
            </a:r>
            <a:r>
              <a:rPr lang="fr-FR" dirty="0" err="1"/>
              <a:t>Gynécologie-Obstétrique</a:t>
            </a:r>
            <a:r>
              <a:rPr lang="fr-FR" dirty="0"/>
              <a:t> de Marne la Vallée - </a:t>
            </a:r>
            <a:r>
              <a:rPr lang="fr-FR" dirty="0" err="1"/>
              <a:t>Jossigny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43AC4-C0FF-4807-9DD2-448412FA1C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857A5-1CF0-4D92-9E81-2313ED25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D7ED8-8A6B-4113-B4B8-4A8CF9710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7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Réévaluation de l’audit sur dossier sur la plateforme GRACE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45 dossiers complets saisis sur GRACE - Audit :</a:t>
            </a:r>
          </a:p>
          <a:p>
            <a:pPr lvl="1"/>
            <a:r>
              <a:rPr lang="fr-FR" dirty="0"/>
              <a:t>24 dossiers au premier tour de mai à juillet 2019 sur les interventions de mai 2018 à mars 2019</a:t>
            </a:r>
          </a:p>
          <a:p>
            <a:pPr lvl="1"/>
            <a:r>
              <a:rPr lang="fr-FR" dirty="0"/>
              <a:t>21 dossiers au deuxième tour en août 2020 sur les interventions de décembre 2019 à mars 2020 </a:t>
            </a:r>
          </a:p>
          <a:p>
            <a:endParaRPr lang="fr-FR" dirty="0"/>
          </a:p>
          <a:p>
            <a:r>
              <a:rPr lang="fr-FR" dirty="0"/>
              <a:t>Première vague COVID : pas de césarienne programmée de mars à avril 2020</a:t>
            </a:r>
          </a:p>
          <a:p>
            <a:pPr lvl="1"/>
            <a:r>
              <a:rPr lang="fr-FR" dirty="0"/>
              <a:t>César faites à Meaux (non RAC)</a:t>
            </a:r>
          </a:p>
          <a:p>
            <a:pPr lvl="1"/>
            <a:r>
              <a:rPr lang="fr-FR" dirty="0"/>
              <a:t>Données limitées pour le second tour à </a:t>
            </a:r>
            <a:r>
              <a:rPr lang="fr-FR" dirty="0" err="1"/>
              <a:t>Jossigny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9609" y="0"/>
            <a:ext cx="8596668" cy="698977"/>
          </a:xfrm>
        </p:spPr>
        <p:txBody>
          <a:bodyPr/>
          <a:lstStyle/>
          <a:p>
            <a:r>
              <a:rPr lang="fr-FR" dirty="0"/>
              <a:t>Réévaluation GRACE – Audit (1)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6" descr="reco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42" y="700475"/>
            <a:ext cx="9100499" cy="5691106"/>
          </a:xfrm>
          <a:prstGeom prst="rect">
            <a:avLst/>
          </a:prstGeom>
        </p:spPr>
      </p:pic>
      <p:pic>
        <p:nvPicPr>
          <p:cNvPr id="8" name="Image 7" descr="don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200" y="5448344"/>
            <a:ext cx="14859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9609" y="0"/>
            <a:ext cx="8596668" cy="698977"/>
          </a:xfrm>
        </p:spPr>
        <p:txBody>
          <a:bodyPr/>
          <a:lstStyle/>
          <a:p>
            <a:r>
              <a:rPr lang="fr-FR" dirty="0"/>
              <a:t>Réévaluation GRACE – Audit (2)</a:t>
            </a:r>
          </a:p>
        </p:txBody>
      </p:sp>
      <p:pic>
        <p:nvPicPr>
          <p:cNvPr id="10" name="Image 9" descr="racau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00" y="696938"/>
            <a:ext cx="8043016" cy="5897120"/>
          </a:xfrm>
          <a:prstGeom prst="rect">
            <a:avLst/>
          </a:prstGeom>
        </p:spPr>
      </p:pic>
      <p:pic>
        <p:nvPicPr>
          <p:cNvPr id="11" name="Image 10" descr="don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875" y="4814261"/>
            <a:ext cx="14859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Image 8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49" y="668288"/>
            <a:ext cx="9411022" cy="578151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9609" y="0"/>
            <a:ext cx="8596668" cy="698977"/>
          </a:xfrm>
        </p:spPr>
        <p:txBody>
          <a:bodyPr/>
          <a:lstStyle/>
          <a:p>
            <a:r>
              <a:rPr lang="fr-FR" dirty="0"/>
              <a:t>Réévaluation GRACE – Audit (3)</a:t>
            </a:r>
          </a:p>
        </p:txBody>
      </p:sp>
      <p:pic>
        <p:nvPicPr>
          <p:cNvPr id="11" name="Image 10" descr="don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955" y="5601826"/>
            <a:ext cx="14859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367382" cy="750507"/>
          </a:xfrm>
        </p:spPr>
        <p:txBody>
          <a:bodyPr/>
          <a:lstStyle/>
          <a:p>
            <a:r>
              <a:rPr lang="fr-FR" dirty="0"/>
              <a:t>Evolution du respect global des recommandations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88" y="759041"/>
            <a:ext cx="10500711" cy="54335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28699" cy="1173870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du respect global des recommandations</a:t>
            </a:r>
            <a:br>
              <a:rPr lang="fr-FR" dirty="0"/>
            </a:br>
            <a:r>
              <a:rPr lang="fr-FR" dirty="0"/>
              <a:t>par items (1)</a:t>
            </a:r>
          </a:p>
        </p:txBody>
      </p:sp>
      <p:pic>
        <p:nvPicPr>
          <p:cNvPr id="8" name="Image 7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91" y="1670794"/>
            <a:ext cx="10275050" cy="4690667"/>
          </a:xfrm>
          <a:prstGeom prst="rect">
            <a:avLst/>
          </a:prstGeom>
        </p:spPr>
      </p:pic>
      <p:pic>
        <p:nvPicPr>
          <p:cNvPr id="9" name="Image 8" descr="ite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30" y="238719"/>
            <a:ext cx="1203144" cy="13226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28699" cy="1173870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du respect global des recommandations</a:t>
            </a:r>
            <a:br>
              <a:rPr lang="fr-FR" dirty="0"/>
            </a:br>
            <a:r>
              <a:rPr lang="fr-FR" dirty="0"/>
              <a:t>par items (2)</a:t>
            </a:r>
          </a:p>
        </p:txBody>
      </p:sp>
      <p:pic>
        <p:nvPicPr>
          <p:cNvPr id="8" name="Image 7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34" y="1676290"/>
            <a:ext cx="10406266" cy="4693660"/>
          </a:xfrm>
          <a:prstGeom prst="rect">
            <a:avLst/>
          </a:prstGeom>
        </p:spPr>
      </p:pic>
      <p:pic>
        <p:nvPicPr>
          <p:cNvPr id="9" name="Image 8" descr="i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975" y="269413"/>
            <a:ext cx="927357" cy="14720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0" y="1585898"/>
            <a:ext cx="10540432" cy="4726725"/>
          </a:xfrm>
          <a:prstGeom prst="rect">
            <a:avLst/>
          </a:prstGeom>
        </p:spPr>
      </p:pic>
      <p:pic>
        <p:nvPicPr>
          <p:cNvPr id="8" name="Image 7" descr="i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096" y="307900"/>
            <a:ext cx="814229" cy="1262055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28699" cy="1173870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du respect global des recommandations</a:t>
            </a:r>
            <a:br>
              <a:rPr lang="fr-FR" dirty="0"/>
            </a:br>
            <a:r>
              <a:rPr lang="fr-FR" dirty="0"/>
              <a:t>par items (3)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28699" cy="1173870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du respect global des recommandations</a:t>
            </a:r>
            <a:br>
              <a:rPr lang="fr-FR" dirty="0"/>
            </a:br>
            <a:r>
              <a:rPr lang="fr-FR" dirty="0"/>
              <a:t>par items (4)</a:t>
            </a:r>
          </a:p>
        </p:txBody>
      </p:sp>
      <p:pic>
        <p:nvPicPr>
          <p:cNvPr id="10" name="Image 9" descr="i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617" y="230925"/>
            <a:ext cx="1226267" cy="1341006"/>
          </a:xfrm>
          <a:prstGeom prst="rect">
            <a:avLst/>
          </a:prstGeom>
        </p:spPr>
      </p:pic>
      <p:pic>
        <p:nvPicPr>
          <p:cNvPr id="11" name="Image 10" descr="r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3" y="1731941"/>
            <a:ext cx="10600385" cy="4656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46350" y="250169"/>
            <a:ext cx="9928699" cy="923701"/>
          </a:xfrm>
        </p:spPr>
        <p:txBody>
          <a:bodyPr>
            <a:normAutofit/>
          </a:bodyPr>
          <a:lstStyle/>
          <a:p>
            <a:r>
              <a:rPr lang="fr-FR" dirty="0"/>
              <a:t>Taux de complications</a:t>
            </a:r>
          </a:p>
        </p:txBody>
      </p:sp>
      <p:pic>
        <p:nvPicPr>
          <p:cNvPr id="8" name="Image 7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891" y="923701"/>
            <a:ext cx="8357891" cy="5458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6CA3D-B031-43BE-81E7-C666C67F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4566" cy="1320800"/>
          </a:xfrm>
        </p:spPr>
        <p:txBody>
          <a:bodyPr/>
          <a:lstStyle/>
          <a:p>
            <a:r>
              <a:rPr lang="fr-FR" dirty="0" err="1"/>
              <a:t>Rehabilitation</a:t>
            </a:r>
            <a:r>
              <a:rPr lang="fr-FR" dirty="0"/>
              <a:t> Améliorée après Chirurgie </a:t>
            </a:r>
            <a:r>
              <a:rPr lang="fr-FR" sz="3200" b="1" dirty="0"/>
              <a:t>Césariennes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EBAD7-FE07-43F7-AD1D-979934DD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658" y="2413084"/>
            <a:ext cx="9463023" cy="3109879"/>
          </a:xfrm>
        </p:spPr>
        <p:txBody>
          <a:bodyPr/>
          <a:lstStyle/>
          <a:p>
            <a:r>
              <a:rPr lang="fr-FR" dirty="0"/>
              <a:t>Retour d’expérience du service de Gynécologie Obstétrique de Marne la vallée (77)</a:t>
            </a:r>
          </a:p>
          <a:p>
            <a:r>
              <a:rPr lang="fr-FR" dirty="0"/>
              <a:t>Bilan de la session physique du 6 août 2020</a:t>
            </a:r>
          </a:p>
          <a:p>
            <a:pPr lvl="1"/>
            <a:r>
              <a:rPr lang="fr-FR" dirty="0"/>
              <a:t>Point projet</a:t>
            </a:r>
          </a:p>
          <a:p>
            <a:pPr lvl="1"/>
            <a:r>
              <a:rPr lang="fr-FR" dirty="0"/>
              <a:t>Etat d’avancement</a:t>
            </a:r>
          </a:p>
          <a:p>
            <a:pPr lvl="1"/>
            <a:r>
              <a:rPr lang="fr-FR" dirty="0"/>
              <a:t>Résultats de l’audit GRACE et tableau de bord</a:t>
            </a:r>
          </a:p>
          <a:p>
            <a:pPr lvl="1"/>
            <a:r>
              <a:rPr lang="fr-FR" dirty="0"/>
              <a:t>Bilan d’accompagnement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3A5CC-649F-4D45-9B47-0833CEAA53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40DA3-DAEC-4BB7-BA0B-61D1E9531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E0468-1818-4129-ABAB-E66F9089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2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950" y="0"/>
            <a:ext cx="8596668" cy="872171"/>
          </a:xfrm>
        </p:spPr>
        <p:txBody>
          <a:bodyPr/>
          <a:lstStyle/>
          <a:p>
            <a:r>
              <a:rPr lang="fr-FR" dirty="0"/>
              <a:t>Durée moyenne de séjour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22" y="715418"/>
            <a:ext cx="7556500" cy="57277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747742" y="4272118"/>
            <a:ext cx="31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DMS est entre 3 et 4 jours</a:t>
            </a:r>
          </a:p>
          <a:p>
            <a:r>
              <a:rPr lang="fr-FR" dirty="0"/>
              <a:t>pours les dossiers étudiés, dans la moyenne des centres.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Image 6" descr="TDB_GHEF - Mar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9333" y="0"/>
            <a:ext cx="9705975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404119"/>
          </a:xfrm>
        </p:spPr>
        <p:txBody>
          <a:bodyPr>
            <a:normAutofit/>
          </a:bodyPr>
          <a:lstStyle/>
          <a:p>
            <a:r>
              <a:rPr lang="fr-FR" sz="2000" dirty="0"/>
              <a:t>Tableau de bord CERCLH MLV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96557"/>
          </a:xfrm>
        </p:spPr>
        <p:txBody>
          <a:bodyPr>
            <a:normAutofit fontScale="90000"/>
          </a:bodyPr>
          <a:lstStyle/>
          <a:p>
            <a:r>
              <a:rPr lang="fr-FR" dirty="0"/>
              <a:t>Constats et bilan de l’accompagnement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00283" y="654289"/>
          <a:ext cx="1096774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50">
                <a:tc>
                  <a:txBody>
                    <a:bodyPr/>
                    <a:lstStyle/>
                    <a:p>
                      <a:r>
                        <a:rPr lang="fr-FR" dirty="0"/>
                        <a:t>L’application des recommandations de la RAC dans le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programme d’accompagnement RAC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360">
                <a:tc>
                  <a:txBody>
                    <a:bodyPr/>
                    <a:lstStyle/>
                    <a:p>
                      <a:r>
                        <a:rPr lang="fr-FR" b="1" dirty="0"/>
                        <a:t>La réévaluation de l’audit des dossiers permet de mettre en évidence l’amélioration des pratiques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/>
                        <a:t> l’</a:t>
                      </a:r>
                      <a:r>
                        <a:rPr lang="fr-FR" dirty="0"/>
                        <a:t>information des patientes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dirty="0"/>
                        <a:t>- la mise en place du jeûne limité (moderne)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la prescription de corticoïdes en </a:t>
                      </a:r>
                      <a:r>
                        <a:rPr lang="fr-FR" dirty="0" err="1"/>
                        <a:t>pré-opératoire</a:t>
                      </a:r>
                      <a:endParaRPr lang="fr-FR" dirty="0"/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/>
                        <a:t> la prévention de l’hypothermie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/>
                        <a:t> le retrait de la sonde urinaire au bloc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/>
                        <a:t> la prévention des NVPO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Points positifs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/>
                        <a:t> c</a:t>
                      </a:r>
                      <a:r>
                        <a:rPr lang="fr-FR" dirty="0"/>
                        <a:t>onstat factuel de l’amélioration des pratiques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partage d’expérience avec le service référent mais également avec tous les autres services candidats : possibilité de voir l’évolution des autres services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gain de temps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47">
                <a:tc>
                  <a:txBody>
                    <a:bodyPr/>
                    <a:lstStyle/>
                    <a:p>
                      <a:r>
                        <a:rPr lang="fr-FR" b="1" dirty="0"/>
                        <a:t>Actions à poursuivre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aseline="0" dirty="0"/>
                        <a:t> a</a:t>
                      </a:r>
                      <a:r>
                        <a:rPr lang="fr-FR" dirty="0"/>
                        <a:t>méliorer la prise en charge de la douleur </a:t>
                      </a:r>
                      <a:r>
                        <a:rPr lang="fr-FR" dirty="0" err="1"/>
                        <a:t>post-opératoire</a:t>
                      </a:r>
                      <a:r>
                        <a:rPr lang="fr-FR" dirty="0"/>
                        <a:t> par un meilleur respect des prescriptions antalgiques multimodale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mieux organiser l’information et la coordination avec la médecine de ville après le 4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jour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mise en place de la patiente debout si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b="1" dirty="0"/>
                        <a:t>Points à améliorer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accompagnement RAC césarienne programmée plus court que pour l’hystérectomie : souhait de plus de sessions collectives pour les rencontres interservices (en </a:t>
                      </a:r>
                      <a:r>
                        <a:rPr lang="fr-FR" dirty="0" err="1"/>
                        <a:t>visio</a:t>
                      </a:r>
                      <a:r>
                        <a:rPr lang="fr-FR" dirty="0"/>
                        <a:t> pour faciliter l’organisation?)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il n’y a pas eu de sessions thématiques avec toutes les autres spécialités,</a:t>
                      </a:r>
                      <a:r>
                        <a:rPr lang="fr-FR" baseline="0" dirty="0"/>
                        <a:t> organisées au cours de l’accompagnement RAC césarienne programmée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543" y="0"/>
            <a:ext cx="8596668" cy="13208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8233" y="904457"/>
            <a:ext cx="10040273" cy="488791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mise en place de la RAC césarienne nous a permis d’évoluer sur la mise en place </a:t>
            </a:r>
          </a:p>
          <a:p>
            <a:pPr lvl="1"/>
            <a:r>
              <a:rPr lang="fr-FR" dirty="0"/>
              <a:t>Le jeûne moderne</a:t>
            </a:r>
          </a:p>
          <a:p>
            <a:pPr lvl="1"/>
            <a:r>
              <a:rPr lang="fr-FR" dirty="0"/>
              <a:t>L’information préalable de la patiente (et du couple)</a:t>
            </a:r>
          </a:p>
          <a:p>
            <a:pPr lvl="1"/>
            <a:r>
              <a:rPr lang="fr-FR" dirty="0"/>
              <a:t>Amélioration de la prise en charge de la douleur (uniformisation) et allaitement</a:t>
            </a:r>
          </a:p>
          <a:p>
            <a:pPr lvl="1"/>
            <a:r>
              <a:rPr lang="fr-FR" dirty="0"/>
              <a:t>Prévention des nausées et vomissements </a:t>
            </a:r>
            <a:r>
              <a:rPr lang="fr-FR" dirty="0" err="1"/>
              <a:t>post-opératoires</a:t>
            </a:r>
            <a:endParaRPr lang="fr-FR" dirty="0"/>
          </a:p>
          <a:p>
            <a:endParaRPr lang="fr-FR" dirty="0"/>
          </a:p>
          <a:p>
            <a:r>
              <a:rPr lang="fr-FR" dirty="0"/>
              <a:t>Notre équipe est en cours de mise en place de </a:t>
            </a:r>
          </a:p>
          <a:p>
            <a:pPr lvl="1"/>
            <a:r>
              <a:rPr lang="fr-FR" dirty="0"/>
              <a:t>La prévention de la carence martiale</a:t>
            </a:r>
          </a:p>
          <a:p>
            <a:pPr lvl="1"/>
            <a:r>
              <a:rPr lang="fr-FR" dirty="0"/>
              <a:t>Place de l’infirmière coordinatrice</a:t>
            </a:r>
          </a:p>
          <a:p>
            <a:pPr lvl="1"/>
            <a:r>
              <a:rPr lang="fr-FR" dirty="0"/>
              <a:t>Formalisation des protocoles RAC : limites sur le retrait de la sonde urinaire au bloc pour les césariennes tardives (peur d’une surcharge de travail)</a:t>
            </a:r>
          </a:p>
          <a:p>
            <a:endParaRPr lang="fr-FR" dirty="0"/>
          </a:p>
          <a:p>
            <a:r>
              <a:rPr lang="fr-FR" dirty="0"/>
              <a:t>Ces actions à mettre en place seront facilité par une codification valorisante en cours</a:t>
            </a:r>
          </a:p>
          <a:p>
            <a:r>
              <a:rPr lang="fr-FR" dirty="0"/>
              <a:t>Effet COVID !!!!!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Session collective SC2 le 05/04/19 au KB</a:t>
            </a:r>
          </a:p>
          <a:p>
            <a:r>
              <a:rPr lang="fr-FR" dirty="0"/>
              <a:t>Session collective SC5 le 04/07/19 à Tenon</a:t>
            </a:r>
          </a:p>
          <a:p>
            <a:r>
              <a:rPr lang="fr-FR" dirty="0"/>
              <a:t>Session collective SC9 le 16/01/20 à Villeneuve Saint Georges</a:t>
            </a:r>
          </a:p>
          <a:p>
            <a:r>
              <a:rPr lang="fr-FR" dirty="0"/>
              <a:t>Session téléphonique ST10 le 25/02/20</a:t>
            </a:r>
          </a:p>
          <a:p>
            <a:r>
              <a:rPr lang="fr-FR" dirty="0"/>
              <a:t>Séminaire RAAC mars 2020 à l’ARS</a:t>
            </a:r>
          </a:p>
          <a:p>
            <a:r>
              <a:rPr lang="fr-FR" dirty="0"/>
              <a:t>Session physique SP11 le 23/04</a:t>
            </a:r>
          </a:p>
          <a:p>
            <a:r>
              <a:rPr lang="fr-FR" dirty="0"/>
              <a:t>Clôture initialement prévue le 2 juin 2020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092" y="417162"/>
            <a:ext cx="8596668" cy="1320800"/>
          </a:xfrm>
        </p:spPr>
        <p:txBody>
          <a:bodyPr/>
          <a:lstStyle/>
          <a:p>
            <a:r>
              <a:rPr lang="fr-FR" dirty="0"/>
              <a:t>Point projet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Image 9" descr="étapes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95" y="1138521"/>
            <a:ext cx="10544537" cy="5154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093" y="378674"/>
            <a:ext cx="8596668" cy="756708"/>
          </a:xfrm>
        </p:spPr>
        <p:txBody>
          <a:bodyPr/>
          <a:lstStyle/>
          <a:p>
            <a:r>
              <a:rPr lang="fr-FR" dirty="0"/>
              <a:t>Rappel du diagnostic </a:t>
            </a:r>
            <a:r>
              <a:rPr lang="fr-FR" sz="2000" dirty="0"/>
              <a:t>(16 janvier 2020)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75" y="1091264"/>
            <a:ext cx="9146124" cy="51852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934" y="177800"/>
            <a:ext cx="8596668" cy="736600"/>
          </a:xfrm>
        </p:spPr>
        <p:txBody>
          <a:bodyPr/>
          <a:lstStyle/>
          <a:p>
            <a:r>
              <a:rPr lang="fr-FR" dirty="0"/>
              <a:t>Etat d’avancement du plan d’action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703262" y="955041"/>
          <a:ext cx="10561637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N°</a:t>
                      </a:r>
                      <a:r>
                        <a:rPr lang="fr-FR" baseline="0" dirty="0"/>
                        <a:t> fiche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Objectifs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Mise en place du protocole RAAC avec les versants anesthésie et chirurgie pour </a:t>
                      </a:r>
                      <a:r>
                        <a:rPr lang="fr-FR" sz="1400" b="1" dirty="0" err="1"/>
                        <a:t>hamoniser</a:t>
                      </a:r>
                      <a:r>
                        <a:rPr lang="fr-FR" sz="1400" b="1" dirty="0"/>
                        <a:t> les conduites pré, per et </a:t>
                      </a:r>
                      <a:r>
                        <a:rPr lang="fr-FR" sz="1400" b="1" dirty="0" err="1"/>
                        <a:t>post-opératoires</a:t>
                      </a:r>
                      <a:endParaRPr lang="fr-FR" sz="1400" b="1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/>
                        <a:t>- Protocoles finalisé </a:t>
                      </a:r>
                      <a:r>
                        <a:rPr lang="fr-FR" sz="1200" b="0" i="1" dirty="0">
                          <a:solidFill>
                            <a:schemeClr val="tx1"/>
                          </a:solidFill>
                        </a:rPr>
                        <a:t>en décembre</a:t>
                      </a:r>
                      <a:r>
                        <a:rPr lang="fr-FR" sz="1200" b="0" i="1" baseline="0" dirty="0">
                          <a:solidFill>
                            <a:schemeClr val="tx1"/>
                          </a:solidFill>
                        </a:rPr>
                        <a:t> 2019</a:t>
                      </a:r>
                      <a:r>
                        <a:rPr lang="fr-FR" sz="1200" i="1" dirty="0"/>
                        <a:t>, intégré et mis en application dans le logiciel de prescription en janvier 2020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/>
                        <a:t>- Réunion d’information des professionnels en février/mars</a:t>
                      </a:r>
                      <a:r>
                        <a:rPr lang="fr-FR" sz="1200" i="1" baseline="0" dirty="0"/>
                        <a:t> 2020</a:t>
                      </a:r>
                      <a:endParaRPr lang="fr-F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Information</a:t>
                      </a:r>
                      <a:r>
                        <a:rPr lang="fr-FR" sz="1400" b="1" baseline="0" dirty="0"/>
                        <a:t> orale et écrite spécifique à la RAAC par tous les intervenants, </a:t>
                      </a:r>
                      <a:r>
                        <a:rPr lang="fr-FR" sz="1400" b="1" baseline="0" dirty="0" err="1"/>
                        <a:t>Gynéco-obstétriciens</a:t>
                      </a:r>
                      <a:r>
                        <a:rPr lang="fr-FR" sz="1400" b="1" baseline="0" dirty="0"/>
                        <a:t>, IDE et Anesthésistes</a:t>
                      </a:r>
                    </a:p>
                    <a:p>
                      <a:r>
                        <a:rPr lang="fr-FR" sz="1200" i="1" dirty="0"/>
                        <a:t>- L’information aux professionnels a été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</a:rPr>
                        <a:t>réalisée en juin</a:t>
                      </a:r>
                      <a:r>
                        <a:rPr lang="fr-FR" sz="1200" i="1" baseline="0" dirty="0">
                          <a:solidFill>
                            <a:srgbClr val="000000"/>
                          </a:solidFill>
                        </a:rPr>
                        <a:t> 2020</a:t>
                      </a:r>
                      <a:endParaRPr lang="fr-FR" sz="1200" i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sz="1200" i="1" dirty="0"/>
                        <a:t>- Le document d’information RAC patientes</a:t>
                      </a:r>
                      <a:r>
                        <a:rPr lang="fr-FR" sz="1200" i="1" baseline="0" dirty="0"/>
                        <a:t> est à finaliser et à valider (prévu mai 2020)</a:t>
                      </a:r>
                      <a:endParaRPr lang="fr-FR" sz="1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Meilleure information et organisation des horaires du bloc pour respecter le jeune moderne</a:t>
                      </a:r>
                    </a:p>
                    <a:p>
                      <a:r>
                        <a:rPr lang="fr-FR" sz="1200" i="1" dirty="0"/>
                        <a:t>- Entrée</a:t>
                      </a:r>
                      <a:r>
                        <a:rPr lang="fr-FR" sz="1200" i="1" baseline="0" dirty="0"/>
                        <a:t> décalée à la fin de matinée et p</a:t>
                      </a:r>
                      <a:r>
                        <a:rPr lang="fr-FR" sz="1200" i="1" dirty="0"/>
                        <a:t>rogrammation</a:t>
                      </a:r>
                      <a:r>
                        <a:rPr lang="fr-FR" sz="1200" i="1" baseline="0" dirty="0"/>
                        <a:t> systématique des césariennes l’après-midi au bloc facilitant le respect du jeune moderne après le petit-déjeuner, sauf cas particuliers (diabète gestationnel), déjà en place</a:t>
                      </a:r>
                      <a:endParaRPr lang="fr-F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Contact </a:t>
                      </a:r>
                      <a:r>
                        <a:rPr lang="fr-FR" sz="1400" b="1" dirty="0" err="1"/>
                        <a:t>Mère-Bébé</a:t>
                      </a:r>
                      <a:r>
                        <a:rPr lang="fr-FR" sz="1400" b="1" dirty="0"/>
                        <a:t> dès le</a:t>
                      </a:r>
                      <a:r>
                        <a:rPr lang="fr-FR" sz="1400" b="1" baseline="0" dirty="0"/>
                        <a:t> bloc et la salle de réveil</a:t>
                      </a:r>
                    </a:p>
                    <a:p>
                      <a:r>
                        <a:rPr lang="fr-FR" sz="1200" i="1" baseline="0" dirty="0"/>
                        <a:t>- Peau à peau réalisé au bloc en cours de fermeture de césarienne (mai 2020)</a:t>
                      </a:r>
                    </a:p>
                    <a:p>
                      <a:r>
                        <a:rPr lang="fr-FR" sz="1200" i="1" baseline="0" dirty="0"/>
                        <a:t>- Poursuite du contact </a:t>
                      </a:r>
                      <a:r>
                        <a:rPr lang="fr-FR" sz="1200" i="1" baseline="0" dirty="0" err="1"/>
                        <a:t>mère-bébé</a:t>
                      </a:r>
                      <a:r>
                        <a:rPr lang="fr-FR" sz="1200" i="1" baseline="0" dirty="0"/>
                        <a:t> en SSPI lorsque c’est calme (nuit) : mis en attente pendant l’épidémie 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Meilleure coordination avec les soignants de villes (Médecins, SF) pour l’information et la réévaluation </a:t>
                      </a:r>
                      <a:r>
                        <a:rPr lang="fr-FR" sz="1400" b="1" dirty="0" err="1"/>
                        <a:t>post-opératoire</a:t>
                      </a:r>
                      <a:endParaRPr lang="fr-FR" sz="1400" b="1" dirty="0"/>
                    </a:p>
                    <a:p>
                      <a:r>
                        <a:rPr lang="fr-FR" sz="1200" i="1" dirty="0"/>
                        <a:t>- Les patientes sortent avec leur compte</a:t>
                      </a:r>
                      <a:r>
                        <a:rPr lang="fr-FR" sz="1200" i="1" baseline="0" dirty="0"/>
                        <a:t> rendu d’hospitalisation (déjà en place)</a:t>
                      </a:r>
                    </a:p>
                    <a:p>
                      <a:r>
                        <a:rPr lang="fr-FR" sz="1200" i="1" baseline="0" dirty="0"/>
                        <a:t>- La transmission de livrets d’information RAC aux professionnels de ville est en cours (initialement prévu août 2020)</a:t>
                      </a:r>
                      <a:endParaRPr lang="fr-F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Questionnaire de satisfaction : Evaluation de l’impact</a:t>
                      </a:r>
                      <a:r>
                        <a:rPr lang="fr-FR" sz="1400" b="1" baseline="0" dirty="0"/>
                        <a:t> physique et psychologique sur la patiente et son entourage</a:t>
                      </a:r>
                    </a:p>
                    <a:p>
                      <a:r>
                        <a:rPr lang="fr-FR" sz="1200" i="1" baseline="0" dirty="0"/>
                        <a:t>- Le questionnaire de satisfaction est en cours de réalisation et sera mis en place dès que possible (</a:t>
                      </a:r>
                      <a:r>
                        <a:rPr lang="fr-FR" sz="1200" i="1" baseline="0" dirty="0" err="1"/>
                        <a:t>post-épidémie</a:t>
                      </a:r>
                      <a:r>
                        <a:rPr lang="fr-FR" sz="1200" i="1" baseline="0" dirty="0"/>
                        <a:t>)</a:t>
                      </a:r>
                      <a:endParaRPr lang="fr-F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08" y="0"/>
            <a:ext cx="4448234" cy="6384176"/>
          </a:xfrm>
          <a:prstGeom prst="rect">
            <a:avLst/>
          </a:prstGeom>
        </p:spPr>
      </p:pic>
      <p:pic>
        <p:nvPicPr>
          <p:cNvPr id="8" name="Image 7" descr="r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929" y="0"/>
            <a:ext cx="4561039" cy="6507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22" y="0"/>
            <a:ext cx="4336611" cy="6367831"/>
          </a:xfrm>
          <a:prstGeom prst="rect">
            <a:avLst/>
          </a:prstGeom>
        </p:spPr>
      </p:pic>
      <p:pic>
        <p:nvPicPr>
          <p:cNvPr id="8" name="Image 7" descr="r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01" y="0"/>
            <a:ext cx="4711166" cy="62239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e 6" descr="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00995" cy="6232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1288</Words>
  <Application>Microsoft Office PowerPoint</Application>
  <PresentationFormat>Grand écran</PresentationFormat>
  <Paragraphs>171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Facette</vt:lpstr>
      <vt:lpstr>Groupe césarienne Projet et compagnonnage </vt:lpstr>
      <vt:lpstr>Rehabilitation Améliorée après Chirurgie Césariennes</vt:lpstr>
      <vt:lpstr>Etapes</vt:lpstr>
      <vt:lpstr>Point projet</vt:lpstr>
      <vt:lpstr>Rappel du diagnostic (16 janvier 2020)</vt:lpstr>
      <vt:lpstr>Etat d’avancement du plan d’action</vt:lpstr>
      <vt:lpstr>Présentation PowerPoint</vt:lpstr>
      <vt:lpstr>Présentation PowerPoint</vt:lpstr>
      <vt:lpstr>Présentation PowerPoint</vt:lpstr>
      <vt:lpstr>Réévaluation de l’audit sur dossier sur la plateforme GRACE</vt:lpstr>
      <vt:lpstr>Réévaluation GRACE – Audit (1)</vt:lpstr>
      <vt:lpstr>Réévaluation GRACE – Audit (2)</vt:lpstr>
      <vt:lpstr>Réévaluation GRACE – Audit (3)</vt:lpstr>
      <vt:lpstr>Evolution du respect global des recommandations</vt:lpstr>
      <vt:lpstr>Evolution du respect global des recommandations par items (1)</vt:lpstr>
      <vt:lpstr>Evolution du respect global des recommandations par items (2)</vt:lpstr>
      <vt:lpstr>Evolution du respect global des recommandations par items (3)</vt:lpstr>
      <vt:lpstr>Evolution du respect global des recommandations par items (4)</vt:lpstr>
      <vt:lpstr>Taux de complications</vt:lpstr>
      <vt:lpstr>Durée moyenne de séjour</vt:lpstr>
      <vt:lpstr>Tableau de bord CERCLH MLV</vt:lpstr>
      <vt:lpstr>Constats et bilan de l’accompagnement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66</cp:revision>
  <dcterms:created xsi:type="dcterms:W3CDTF">2020-11-02T19:37:16Z</dcterms:created>
  <dcterms:modified xsi:type="dcterms:W3CDTF">2020-11-03T11:16:45Z</dcterms:modified>
</cp:coreProperties>
</file>