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8" r:id="rId4"/>
    <p:sldId id="258" r:id="rId5"/>
    <p:sldId id="260" r:id="rId6"/>
    <p:sldId id="259" r:id="rId7"/>
    <p:sldId id="261" r:id="rId8"/>
    <p:sldId id="262" r:id="rId9"/>
    <p:sldId id="265" r:id="rId10"/>
    <p:sldId id="263" r:id="rId11"/>
    <p:sldId id="266" r:id="rId12"/>
    <p:sldId id="26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D1B"/>
    <a:srgbClr val="004494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E2C7333-2551-43EA-8B77-D3294773E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EA64679-C69F-422E-A064-59AEEC2E7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C8FF0EE-366C-4BFA-AD41-D74489DA7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65F378-596E-48E7-B95E-EF8EB3405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96B492A-D1C5-49D7-93B1-1D21D8367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8005" y="26908"/>
            <a:ext cx="5378890" cy="32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244A6C0-CBE6-4341-91D0-EA9B11824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34F8EF-638B-4013-BF53-451C2A741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CE440D-DF89-477D-9818-C46824AA5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0F6A785-D28F-4C87-B348-4CABDD6AC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C9A429-0281-443E-9355-FD8D42105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59276C-1835-4F9B-928C-ABE17F5A5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29535A3-35AA-4D1F-875E-BB59F79AA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036D6A0-3EB8-4C04-B96E-2C0089A1E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0D77196-E5B5-40F7-88F9-B5576D29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68ED5EB-D1CA-4F3B-930B-37386A4A7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AB502F-909E-49F5-AD8C-340E78EA6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1B7892-F8F1-4C22-90DB-8866760B8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7ABDE8C-C3C3-4EF7-8188-E3E9E8941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8BEE2B-0D0A-42FC-95D4-B511372A0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03E7F9-D14A-49FF-B975-7B5BB2205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CA3F988-C57C-4743-8396-131AFF85D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13E741-900F-45FE-BD35-EFE5004B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7F665ED-5E46-4700-A004-EF3F980B5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11D68F1-0FB0-4F11-A4B3-D7D01B39E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F238AED-2A26-4933-8E89-D4D7ED9F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D58BFA-69B8-4574-AEB1-2D2D94DEF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2148007-C4CB-49CE-AAD5-EB5CBA506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B0716A3-B6AC-4661-B4E0-EDFFCA531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CBAAF8-AF2D-4782-A7CB-7AC47AB64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CEF305-252F-4B39-9233-0DC3F64FE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8075C82-9F65-4C1F-B273-C6A9116E8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37FE98-40C9-4CA9-97FE-9EF61FF69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59E61D-C330-4345-AEDB-D550F2256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6CAA827-2EFC-4B4C-926B-66267785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983F47C-8397-4257-A948-399087232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64F39B-C603-4173-8F3A-841571B1D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4585F8-CD98-4400-91E2-DA2AC362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3F653FE-6B76-4633-A518-91B99DD84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24CA1A-B2EB-48E7-8434-BC5E78EF5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B10E808-469D-4FA2-ACD4-56FC89F93D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748CA-88C3-4C69-AAA3-2D14C653D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26731" y="6408455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D5C595-F5FB-4AB1-A680-A43DC55E7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408455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65C4EE-4947-4889-93A9-ACDEFC3F0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5C5FA-93D2-4F9B-B372-A0C6BC5BC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Dr Sabine Roche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7D559F-CF7B-47FF-A310-A79054F4F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DAR Pitié-Salpêtrière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BCA4C0-61FC-456F-90BC-47BB321B0A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154F8-0280-4CB6-9A00-110D489F9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C8784E-DFDF-4320-A19B-D798AFAEB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4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819275"/>
            <a:ext cx="7316603" cy="43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21237" y="1930400"/>
            <a:ext cx="1832513" cy="1320800"/>
          </a:xfrm>
        </p:spPr>
        <p:txBody>
          <a:bodyPr>
            <a:normAutofit/>
          </a:bodyPr>
          <a:lstStyle/>
          <a:p>
            <a:r>
              <a:rPr lang="fr-FR" sz="1800" dirty="0"/>
              <a:t>Activité depuis avril 2018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err="1"/>
              <a:t>Webinaire</a:t>
            </a:r>
            <a:r>
              <a:rPr lang="fr-FR" dirty="0"/>
              <a:t>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77334" y="609600"/>
            <a:ext cx="1009398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…qui reste inférieure à l’objectif initial de 800 à 1000 DIVLD / an (688 patients en 2019)</a:t>
            </a:r>
          </a:p>
        </p:txBody>
      </p:sp>
      <p:sp>
        <p:nvSpPr>
          <p:cNvPr id="8" name="Rectangle 7"/>
          <p:cNvSpPr/>
          <p:nvPr/>
        </p:nvSpPr>
        <p:spPr>
          <a:xfrm>
            <a:off x="7367505" y="5163357"/>
            <a:ext cx="728420" cy="4804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291305" y="5964515"/>
            <a:ext cx="103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covid19</a:t>
            </a:r>
          </a:p>
        </p:txBody>
      </p:sp>
      <p:sp>
        <p:nvSpPr>
          <p:cNvPr id="7" name="Rectangle 6"/>
          <p:cNvSpPr/>
          <p:nvPr/>
        </p:nvSpPr>
        <p:spPr>
          <a:xfrm>
            <a:off x="9220200" y="3162300"/>
            <a:ext cx="104775" cy="10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224962" y="3533775"/>
            <a:ext cx="104775" cy="104775"/>
          </a:xfrm>
          <a:prstGeom prst="rect">
            <a:avLst/>
          </a:prstGeom>
          <a:solidFill>
            <a:srgbClr val="9B2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353549" y="3045410"/>
            <a:ext cx="224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CCI, PICC bloc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329737" y="3415129"/>
            <a:ext cx="226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PICC SSPI</a:t>
            </a:r>
          </a:p>
        </p:txBody>
      </p:sp>
    </p:spTree>
    <p:extLst>
      <p:ext uri="{BB962C8B-B14F-4D97-AF65-F5344CB8AC3E}">
        <p14:creationId xmlns:p14="http://schemas.microsoft.com/office/powerpoint/2010/main" val="146261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points positifs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Bonnes relations avec les services</a:t>
            </a:r>
          </a:p>
          <a:p>
            <a:r>
              <a:rPr lang="fr-FR" sz="2400" dirty="0"/>
              <a:t>Réactivité de la hotline</a:t>
            </a:r>
          </a:p>
          <a:p>
            <a:r>
              <a:rPr lang="fr-FR" sz="2400" dirty="0"/>
              <a:t>Satisfaction des patients et des IADE</a:t>
            </a:r>
          </a:p>
          <a:p>
            <a:r>
              <a:rPr lang="fr-FR" sz="2400" dirty="0"/>
              <a:t>Amélioration des connaissances et des pratiques (nouveaux DIVLD, protocoles de désobstruction…)</a:t>
            </a:r>
          </a:p>
          <a:p>
            <a:r>
              <a:rPr lang="fr-FR" sz="2400" dirty="0"/>
              <a:t>Amélioration globale de la qualité des soins et du parcours patient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2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38175"/>
            <a:ext cx="8596668" cy="1320800"/>
          </a:xfrm>
        </p:spPr>
        <p:txBody>
          <a:bodyPr/>
          <a:lstStyle/>
          <a:p>
            <a:r>
              <a:rPr lang="fr-FR" dirty="0"/>
              <a:t>Les points négatifs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10109486" cy="3880773"/>
          </a:xfrm>
        </p:spPr>
        <p:txBody>
          <a:bodyPr>
            <a:normAutofit/>
          </a:bodyPr>
          <a:lstStyle/>
          <a:p>
            <a:r>
              <a:rPr lang="fr-FR" sz="2400" dirty="0"/>
              <a:t>Problèmes de planning liés à la pénurie d’IADE au GHPS</a:t>
            </a:r>
          </a:p>
          <a:p>
            <a:r>
              <a:rPr lang="fr-FR" sz="2400" dirty="0"/>
              <a:t>Turn-over des MAR (4 départs du GHPS parmi les délégants) </a:t>
            </a:r>
          </a:p>
          <a:p>
            <a:r>
              <a:rPr lang="fr-FR" sz="2400" dirty="0"/>
              <a:t>Abandon (1) devant les contraintes du travail au bloc opératoire</a:t>
            </a:r>
          </a:p>
          <a:p>
            <a:r>
              <a:rPr lang="fr-FR" sz="2400" dirty="0"/>
              <a:t>Programmation des patients</a:t>
            </a:r>
          </a:p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1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47493" cy="1320800"/>
          </a:xfrm>
        </p:spPr>
        <p:txBody>
          <a:bodyPr>
            <a:normAutofit/>
          </a:bodyPr>
          <a:lstStyle/>
          <a:p>
            <a:r>
              <a:rPr lang="fr-FR" sz="2800" dirty="0"/>
              <a:t>Sept 2020: recrutement d’une IDE temps plein pendant un an.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4" y="2253578"/>
            <a:ext cx="3367287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045059" y="2030278"/>
            <a:ext cx="71137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dirty="0"/>
              <a:t>Coordination des poses de CCI, </a:t>
            </a:r>
            <a:r>
              <a:rPr lang="fr-FR" sz="2000" dirty="0" err="1"/>
              <a:t>PICClines</a:t>
            </a:r>
            <a:r>
              <a:rPr lang="fr-FR" sz="2000" dirty="0"/>
              <a:t> et </a:t>
            </a:r>
            <a:r>
              <a:rPr lang="fr-FR" sz="2000" dirty="0" err="1"/>
              <a:t>midlines</a:t>
            </a:r>
            <a:r>
              <a:rPr lang="fr-FR" sz="2000" dirty="0"/>
              <a:t> </a:t>
            </a:r>
          </a:p>
          <a:p>
            <a:r>
              <a:rPr lang="fr-FR" sz="2000" dirty="0"/>
              <a:t>(bloc / SSPI) avec réception des demandes informatisées (</a:t>
            </a:r>
            <a:r>
              <a:rPr lang="fr-FR" sz="2000" dirty="0" err="1"/>
              <a:t>Orbis</a:t>
            </a:r>
            <a:r>
              <a:rPr lang="fr-FR" sz="2000" dirty="0"/>
              <a:t>)</a:t>
            </a:r>
          </a:p>
          <a:p>
            <a:endParaRPr lang="fr-FR" sz="2000" dirty="0"/>
          </a:p>
          <a:p>
            <a:r>
              <a:rPr lang="fr-FR" sz="2000" dirty="0"/>
              <a:t>Programmation des patients au bloc ?</a:t>
            </a:r>
          </a:p>
          <a:p>
            <a:endParaRPr lang="fr-FR" sz="2000" dirty="0"/>
          </a:p>
          <a:p>
            <a:r>
              <a:rPr lang="fr-FR" sz="2000" dirty="0"/>
              <a:t>Hotline de l’UAV</a:t>
            </a:r>
          </a:p>
          <a:p>
            <a:endParaRPr lang="fr-FR" sz="2000" dirty="0"/>
          </a:p>
          <a:p>
            <a:r>
              <a:rPr lang="fr-FR" sz="2000" dirty="0"/>
              <a:t>Suivi des indicateurs de qualité</a:t>
            </a:r>
          </a:p>
          <a:p>
            <a:endParaRPr lang="fr-FR" sz="2000" dirty="0"/>
          </a:p>
          <a:p>
            <a:r>
              <a:rPr lang="fr-FR" sz="2000" dirty="0"/>
              <a:t>Formation des équipes médico-infirmières de l’hôpital aux DIVLD (indications, suivi, pansements).</a:t>
            </a:r>
          </a:p>
        </p:txBody>
      </p:sp>
    </p:spTree>
    <p:extLst>
      <p:ext uri="{BB962C8B-B14F-4D97-AF65-F5344CB8AC3E}">
        <p14:creationId xmlns:p14="http://schemas.microsoft.com/office/powerpoint/2010/main" val="232516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CA92E-777A-44AB-9D33-334A7C9AE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UAVV</a:t>
            </a:r>
            <a:br>
              <a:rPr lang="fr-FR" dirty="0"/>
            </a:br>
            <a:r>
              <a:rPr lang="fr-FR" dirty="0"/>
              <a:t>expérience de la Pitié-Salpêtrière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0AEC64-B982-4318-8420-865B4ABDE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704992-B9A0-493F-9DE0-5A9F60C1EF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2A481C-D596-4EBD-97FD-F9B59F1E0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A372D2-0599-4D02-A22F-A9B1A0483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9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75336" y="904875"/>
            <a:ext cx="4494508" cy="5136487"/>
          </a:xfrm>
        </p:spPr>
        <p:txBody>
          <a:bodyPr/>
          <a:lstStyle/>
          <a:p>
            <a:r>
              <a:rPr lang="fr-FR" dirty="0"/>
              <a:t>Situation avant 2016: de multiples sites de pose (blocs, radiologie interventionnelle)</a:t>
            </a:r>
          </a:p>
          <a:p>
            <a:r>
              <a:rPr lang="fr-FR" dirty="0"/>
              <a:t>2/3 des CCI ambulatoires posés en dehors de l’hôpital</a:t>
            </a:r>
          </a:p>
          <a:p>
            <a:r>
              <a:rPr lang="fr-FR" dirty="0"/>
              <a:t>Pas de </a:t>
            </a:r>
            <a:r>
              <a:rPr lang="fr-FR" dirty="0" err="1"/>
              <a:t>PICCline</a:t>
            </a:r>
            <a:r>
              <a:rPr lang="fr-FR" dirty="0"/>
              <a:t>, des CVC sont posés en SSPI et des cathéters </a:t>
            </a:r>
            <a:r>
              <a:rPr lang="fr-FR" dirty="0" err="1"/>
              <a:t>tunnelisés</a:t>
            </a:r>
            <a:r>
              <a:rPr lang="fr-FR" dirty="0"/>
              <a:t> thoraciques en radiologie interventionnelle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3" y="-1"/>
            <a:ext cx="5685012" cy="756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24100" y="1171575"/>
            <a:ext cx="590550" cy="7620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324100" y="2428875"/>
            <a:ext cx="723900" cy="180975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314825" y="2733675"/>
            <a:ext cx="438150" cy="104791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314825" y="2047875"/>
            <a:ext cx="438150" cy="561975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314826" y="4000500"/>
            <a:ext cx="619124" cy="83868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0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12348-5C08-4498-AA0E-F6C0A1E0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place du protocole de délégation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070A2B-9D89-455B-A142-457931FE8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29" y="160265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En 2016, appel à candidatures et constitution d’une équipe de 4 IADE réunissant les conditions requises (plus de 5 ans d’ancienneté, dans une unité posant plus de 1000 voies veineuses centrales/an).</a:t>
            </a:r>
          </a:p>
          <a:p>
            <a:r>
              <a:rPr lang="fr-FR" sz="2400" dirty="0"/>
              <a:t>Formation théorique en septembre</a:t>
            </a:r>
          </a:p>
          <a:p>
            <a:r>
              <a:rPr lang="fr-FR" sz="2400" dirty="0"/>
              <a:t>Début de la formation pratique en 4 temps, avec l’aide des UAV déjà existantes de Cochin et Curie pour les 2 premières phases</a:t>
            </a:r>
          </a:p>
          <a:p>
            <a:r>
              <a:rPr lang="fr-FR" sz="2400" dirty="0"/>
              <a:t>3 médecins délégants (anesthésistes-réanimateurs) dont 2 anciens internes de Curie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60F433-B11B-4783-A676-082E6A6B13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err="1"/>
              <a:t>Webinaire</a:t>
            </a:r>
            <a:r>
              <a:rPr lang="fr-FR" dirty="0"/>
              <a:t>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2BE204-E8AB-4615-B29B-FF8280C98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7F2768-CF00-448D-8D46-B321C5908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7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Début d’activité en novembre 2016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Activité débutée dans 2 salles libres (bloc de gynéco et bloc de chirurgie générale , 2 jours/semaine) en attendant l’ouverture du bâtiment de chirurgie ambulatoire</a:t>
            </a:r>
          </a:p>
          <a:p>
            <a:r>
              <a:rPr lang="fr-FR" sz="2400" dirty="0"/>
              <a:t>Patients ambulatoires et hospitalisés</a:t>
            </a:r>
          </a:p>
          <a:p>
            <a:r>
              <a:rPr lang="fr-FR" sz="2400" dirty="0"/>
              <a:t>Demandes faxées</a:t>
            </a:r>
          </a:p>
          <a:p>
            <a:r>
              <a:rPr lang="fr-FR" sz="2400" dirty="0"/>
              <a:t>Présentation de cette nouvelle activité aux services prescripteurs, aux réunions d’encadrement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7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258" y="284135"/>
            <a:ext cx="8596668" cy="1320800"/>
          </a:xfrm>
        </p:spPr>
        <p:txBody>
          <a:bodyPr>
            <a:noAutofit/>
          </a:bodyPr>
          <a:lstStyle/>
          <a:p>
            <a:r>
              <a:rPr lang="fr-FR" sz="3200" dirty="0"/>
              <a:t>Avril 2018: ouverture du bâtiment de chirurgie ambulatoire</a:t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err="1"/>
              <a:t>Webinaire</a:t>
            </a:r>
            <a:r>
              <a:rPr lang="fr-FR" dirty="0"/>
              <a:t>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7" y="1843226"/>
            <a:ext cx="3283985" cy="246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13" y="1857623"/>
            <a:ext cx="3203228" cy="240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2258" y="4444663"/>
            <a:ext cx="3461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Secrétariat</a:t>
            </a:r>
          </a:p>
          <a:p>
            <a:r>
              <a:rPr lang="fr-FR" dirty="0"/>
              <a:t>Cellule de programmation</a:t>
            </a:r>
          </a:p>
          <a:p>
            <a:r>
              <a:rPr lang="fr-FR" dirty="0"/>
              <a:t>Logisticiens</a:t>
            </a:r>
          </a:p>
          <a:p>
            <a:r>
              <a:rPr lang="fr-FR" dirty="0"/>
              <a:t>3 journées / semaine</a:t>
            </a:r>
          </a:p>
          <a:p>
            <a:r>
              <a:rPr lang="fr-FR" dirty="0"/>
              <a:t>Convocation téléphonique, suivi par SMS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4413" y="47085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Patients ambulatoires uniquement</a:t>
            </a:r>
          </a:p>
          <a:p>
            <a:r>
              <a:rPr lang="fr-FR" dirty="0"/>
              <a:t>Lumière du jour</a:t>
            </a:r>
          </a:p>
          <a:p>
            <a:r>
              <a:rPr lang="fr-FR" dirty="0"/>
              <a:t>Musique au choix du patient</a:t>
            </a:r>
          </a:p>
          <a:p>
            <a:r>
              <a:rPr lang="fr-FR" dirty="0"/>
              <a:t>Collation dès la sortie du bloc</a:t>
            </a:r>
          </a:p>
        </p:txBody>
      </p:sp>
    </p:spTree>
    <p:extLst>
      <p:ext uri="{BB962C8B-B14F-4D97-AF65-F5344CB8AC3E}">
        <p14:creationId xmlns:p14="http://schemas.microsoft.com/office/powerpoint/2010/main" val="380669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6384" y="384875"/>
            <a:ext cx="9706530" cy="5483423"/>
          </a:xfrm>
        </p:spPr>
        <p:txBody>
          <a:bodyPr/>
          <a:lstStyle/>
          <a:p>
            <a:r>
              <a:rPr lang="fr-FR" sz="2000" dirty="0"/>
              <a:t>2 IADE / journée: 1 opérateur, 1 faisant fonction d’IBODE (en alternance)</a:t>
            </a:r>
          </a:p>
          <a:p>
            <a:r>
              <a:rPr lang="fr-FR" sz="2000" dirty="0"/>
              <a:t>Médecin délégant dans une salle proche</a:t>
            </a:r>
          </a:p>
          <a:p>
            <a:r>
              <a:rPr lang="fr-FR" sz="2000" dirty="0"/>
              <a:t>Ponction jugulaire interne basse </a:t>
            </a:r>
            <a:r>
              <a:rPr lang="fr-FR" sz="2000" dirty="0" err="1"/>
              <a:t>échoguidée</a:t>
            </a:r>
            <a:r>
              <a:rPr lang="fr-FR" sz="2000" dirty="0"/>
              <a:t> +/- guide-aiguille</a:t>
            </a:r>
          </a:p>
          <a:p>
            <a:r>
              <a:rPr lang="fr-FR" sz="2000" dirty="0"/>
              <a:t>Mise en place du cathéter guidée par ECG intra-cavitaire (Nautilus Delta</a:t>
            </a:r>
            <a:r>
              <a:rPr lang="fr-FR" sz="2000" baseline="30000" dirty="0"/>
              <a:t>®</a:t>
            </a:r>
            <a:r>
              <a:rPr lang="fr-FR" sz="2000" dirty="0"/>
              <a:t>, Bard). Scopie facilement accessible.</a:t>
            </a:r>
          </a:p>
          <a:p>
            <a:r>
              <a:rPr lang="fr-FR" sz="2000" dirty="0"/>
              <a:t>Radio de contrôle faite sur table par le médecin délégant (formation radioprotection patient/personnel). </a:t>
            </a:r>
            <a:endParaRPr lang="fr-FR" sz="2000" baseline="30000" dirty="0"/>
          </a:p>
          <a:p>
            <a:r>
              <a:rPr lang="fr-FR" sz="2000" dirty="0"/>
              <a:t>CRO dicté immédiatement et remis au patient avant sa sortie.</a:t>
            </a:r>
          </a:p>
          <a:p>
            <a:endParaRPr lang="fr-FR" sz="2400" baseline="30000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5" y="3761642"/>
            <a:ext cx="3784700" cy="255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44" y="3883995"/>
            <a:ext cx="2582386" cy="20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1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Depuis mars 2019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25" y="1765735"/>
            <a:ext cx="3456124" cy="259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6" y="1772816"/>
            <a:ext cx="3436091" cy="25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52407" y="4904623"/>
            <a:ext cx="9639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Accueil et préparation des patients au J0 de chirurgie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Possibilité de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PICClines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CCI hospitalisés</a:t>
            </a:r>
          </a:p>
        </p:txBody>
      </p:sp>
    </p:spTree>
    <p:extLst>
      <p:ext uri="{BB962C8B-B14F-4D97-AF65-F5344CB8AC3E}">
        <p14:creationId xmlns:p14="http://schemas.microsoft.com/office/powerpoint/2010/main" val="351406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Augmentation progressive de l’activité…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979" y="1650735"/>
            <a:ext cx="7315142" cy="439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287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703</Words>
  <Application>Microsoft Office PowerPoint</Application>
  <PresentationFormat>Grand écran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Verdana</vt:lpstr>
      <vt:lpstr>Wingdings 3</vt:lpstr>
      <vt:lpstr>Facette</vt:lpstr>
      <vt:lpstr>Dr Sabine Roche</vt:lpstr>
      <vt:lpstr>UAVV expérience de la Pitié-Salpêtrière</vt:lpstr>
      <vt:lpstr>Présentation PowerPoint</vt:lpstr>
      <vt:lpstr>Mise en place du protocole de délégation</vt:lpstr>
      <vt:lpstr>Début d’activité en novembre 2016</vt:lpstr>
      <vt:lpstr>Avril 2018: ouverture du bâtiment de chirurgie ambulatoire </vt:lpstr>
      <vt:lpstr>Présentation PowerPoint</vt:lpstr>
      <vt:lpstr>Depuis mars 2019</vt:lpstr>
      <vt:lpstr>Augmentation progressive de l’activité…</vt:lpstr>
      <vt:lpstr>Activité depuis avril 2018</vt:lpstr>
      <vt:lpstr>Les points positifs</vt:lpstr>
      <vt:lpstr>Les points négatifs</vt:lpstr>
      <vt:lpstr>Sept 2020: recrutement d’une IDE temps plein pendant un an.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126</cp:revision>
  <dcterms:created xsi:type="dcterms:W3CDTF">2019-05-22T09:39:52Z</dcterms:created>
  <dcterms:modified xsi:type="dcterms:W3CDTF">2020-09-08T13:28:32Z</dcterms:modified>
</cp:coreProperties>
</file>