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63" r:id="rId4"/>
    <p:sldId id="258" r:id="rId5"/>
    <p:sldId id="271" r:id="rId6"/>
    <p:sldId id="269" r:id="rId7"/>
    <p:sldId id="259" r:id="rId8"/>
    <p:sldId id="273" r:id="rId9"/>
    <p:sldId id="274" r:id="rId10"/>
    <p:sldId id="272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993366"/>
    <a:srgbClr val="D60093"/>
    <a:srgbClr val="242C38"/>
    <a:srgbClr val="99CCFF"/>
    <a:srgbClr val="0033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095"/>
  </p:normalViewPr>
  <p:slideViewPr>
    <p:cSldViewPr snapToGrid="0" snapToObjects="1">
      <p:cViewPr varScale="1">
        <p:scale>
          <a:sx n="68" d="100"/>
          <a:sy n="68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s%20documents\OPHDIAT\Nom.centrel.xls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p-sf-siege.wprod.ds.aphp.fr\home\7642\Documents\AA-%20FICHIERS%202019_2020%20RECUP%20PC%20PAR%20SIMON%2014_04_2020\A-OPHDIAT\ACTIVITE%20OPHDIAT\ACTI%202019\ACTI%20FIABILISEE%202019%20original%20nov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1600"/>
              <a:t>OPHDIAT© ÉVOLUTION DE L'ACTIVITÉ  ANNUELLE ET  NOMBRE DE SITES  de 2004 à 2019 </a:t>
            </a:r>
          </a:p>
        </c:rich>
      </c:tx>
      <c:layout>
        <c:manualLayout>
          <c:xMode val="edge"/>
          <c:yMode val="edge"/>
          <c:x val="1.5502113454801366E-4"/>
          <c:y val="4.101021421305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'stats emma 2019'!$B$43</c:f>
              <c:strCache>
                <c:ptCount val="1"/>
                <c:pt idx="0">
                  <c:v>Nombre de sites de dépistage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emma 2019'!$A$44:$A$59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2012 </c:v>
                </c:pt>
                <c:pt idx="9">
                  <c:v>2013         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strCache>
            </c:strRef>
          </c:cat>
          <c:val>
            <c:numRef>
              <c:f>'stats emma 2019'!$B$44:$B$59</c:f>
              <c:numCache>
                <c:formatCode>General</c:formatCode>
                <c:ptCount val="16"/>
                <c:pt idx="0">
                  <c:v>7</c:v>
                </c:pt>
                <c:pt idx="1">
                  <c:v>12</c:v>
                </c:pt>
                <c:pt idx="2">
                  <c:v>17</c:v>
                </c:pt>
                <c:pt idx="3">
                  <c:v>23</c:v>
                </c:pt>
                <c:pt idx="4">
                  <c:v>27</c:v>
                </c:pt>
                <c:pt idx="5">
                  <c:v>29</c:v>
                </c:pt>
                <c:pt idx="6">
                  <c:v>34</c:v>
                </c:pt>
                <c:pt idx="7">
                  <c:v>33</c:v>
                </c:pt>
                <c:pt idx="8">
                  <c:v>32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36</c:v>
                </c:pt>
                <c:pt idx="13">
                  <c:v>37</c:v>
                </c:pt>
                <c:pt idx="14">
                  <c:v>43</c:v>
                </c:pt>
                <c:pt idx="1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1-45D7-8A40-B76BC572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783248"/>
        <c:axId val="1054779720"/>
      </c:barChart>
      <c:lineChart>
        <c:grouping val="standard"/>
        <c:varyColors val="0"/>
        <c:ser>
          <c:idx val="1"/>
          <c:order val="1"/>
          <c:tx>
            <c:strRef>
              <c:f>'stats emma 2019'!$C$43</c:f>
              <c:strCache>
                <c:ptCount val="1"/>
                <c:pt idx="0">
                  <c:v>Nombre de dépistages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'stats emma 2019'!$C$44:$C$59</c:f>
              <c:numCache>
                <c:formatCode>General</c:formatCode>
                <c:ptCount val="16"/>
                <c:pt idx="0">
                  <c:v>851</c:v>
                </c:pt>
                <c:pt idx="1">
                  <c:v>5453</c:v>
                </c:pt>
                <c:pt idx="2">
                  <c:v>9323</c:v>
                </c:pt>
                <c:pt idx="3">
                  <c:v>10634</c:v>
                </c:pt>
                <c:pt idx="4">
                  <c:v>12452</c:v>
                </c:pt>
                <c:pt idx="5">
                  <c:v>13262</c:v>
                </c:pt>
                <c:pt idx="6">
                  <c:v>13121</c:v>
                </c:pt>
                <c:pt idx="7">
                  <c:v>14477</c:v>
                </c:pt>
                <c:pt idx="8">
                  <c:v>13846</c:v>
                </c:pt>
                <c:pt idx="9">
                  <c:v>13654</c:v>
                </c:pt>
                <c:pt idx="10">
                  <c:v>14520</c:v>
                </c:pt>
                <c:pt idx="11">
                  <c:v>16294</c:v>
                </c:pt>
                <c:pt idx="12">
                  <c:v>16792</c:v>
                </c:pt>
                <c:pt idx="13">
                  <c:v>16188</c:v>
                </c:pt>
                <c:pt idx="14">
                  <c:v>17095</c:v>
                </c:pt>
                <c:pt idx="15">
                  <c:v>16962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61-45D7-8A40-B76BC572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778544"/>
        <c:axId val="1054781680"/>
      </c:lineChart>
      <c:catAx>
        <c:axId val="105478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4779720"/>
        <c:crosses val="autoZero"/>
        <c:auto val="1"/>
        <c:lblAlgn val="ctr"/>
        <c:lblOffset val="100"/>
        <c:noMultiLvlLbl val="0"/>
      </c:catAx>
      <c:valAx>
        <c:axId val="105477972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rgbClr val="92D050">
                  <a:alpha val="31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4783248"/>
        <c:crosses val="autoZero"/>
        <c:crossBetween val="between"/>
      </c:valAx>
      <c:catAx>
        <c:axId val="10547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54781680"/>
        <c:crosses val="autoZero"/>
        <c:auto val="1"/>
        <c:lblAlgn val="ctr"/>
        <c:lblOffset val="100"/>
        <c:noMultiLvlLbl val="0"/>
      </c:catAx>
      <c:valAx>
        <c:axId val="1054781680"/>
        <c:scaling>
          <c:orientation val="minMax"/>
          <c:max val="1750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4778544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82092720770914E-2"/>
          <c:y val="4.9408071461980924E-2"/>
          <c:w val="0.89344673508499095"/>
          <c:h val="0.7280227371971229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55896"/>
        <c:axId val="389166872"/>
      </c:barChart>
      <c:catAx>
        <c:axId val="389155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389166872"/>
        <c:crosses val="autoZero"/>
        <c:auto val="1"/>
        <c:lblAlgn val="ctr"/>
        <c:lblOffset val="100"/>
        <c:noMultiLvlLbl val="0"/>
      </c:catAx>
      <c:valAx>
        <c:axId val="389166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389155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OPHDIAT© CUMUL ANNUEL ET TOTAL FIN 2019</a:t>
            </a:r>
          </a:p>
        </c:rich>
      </c:tx>
      <c:layout>
        <c:manualLayout>
          <c:xMode val="edge"/>
          <c:yMode val="edge"/>
          <c:x val="2.3860653781913627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0482665379478929E-2"/>
          <c:y val="0.10573184137829207"/>
          <c:w val="0.89854298053528892"/>
          <c:h val="0.82068025187059013"/>
        </c:manualLayout>
      </c:layout>
      <c:lineChart>
        <c:grouping val="standard"/>
        <c:varyColors val="0"/>
        <c:ser>
          <c:idx val="0"/>
          <c:order val="0"/>
          <c:tx>
            <c:strRef>
              <c:f>'stats emma 2019'!$B$63</c:f>
              <c:strCache>
                <c:ptCount val="1"/>
                <c:pt idx="0">
                  <c:v>cumul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15"/>
              <c:layout>
                <c:manualLayout>
                  <c:x val="-1.6509258127614591E-2"/>
                  <c:y val="-0.100326043939018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06-4CF4-BB03-7F9504797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emma 2019'!$A$64:$A$79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2012 </c:v>
                </c:pt>
                <c:pt idx="9">
                  <c:v>2013         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strCache>
            </c:strRef>
          </c:cat>
          <c:val>
            <c:numRef>
              <c:f>'stats emma 2019'!$B$64:$B$79</c:f>
              <c:numCache>
                <c:formatCode>General</c:formatCode>
                <c:ptCount val="16"/>
                <c:pt idx="0">
                  <c:v>851</c:v>
                </c:pt>
                <c:pt idx="1">
                  <c:v>6304</c:v>
                </c:pt>
                <c:pt idx="2">
                  <c:v>15627</c:v>
                </c:pt>
                <c:pt idx="3">
                  <c:v>26261</c:v>
                </c:pt>
                <c:pt idx="4">
                  <c:v>38713</c:v>
                </c:pt>
                <c:pt idx="5">
                  <c:v>51975</c:v>
                </c:pt>
                <c:pt idx="6">
                  <c:v>65096</c:v>
                </c:pt>
                <c:pt idx="7">
                  <c:v>79573</c:v>
                </c:pt>
                <c:pt idx="8">
                  <c:v>93419</c:v>
                </c:pt>
                <c:pt idx="9">
                  <c:v>107073</c:v>
                </c:pt>
                <c:pt idx="10">
                  <c:v>121593</c:v>
                </c:pt>
                <c:pt idx="11">
                  <c:v>137887</c:v>
                </c:pt>
                <c:pt idx="12">
                  <c:v>154679</c:v>
                </c:pt>
                <c:pt idx="13">
                  <c:v>170867</c:v>
                </c:pt>
                <c:pt idx="14" formatCode="0">
                  <c:v>187962</c:v>
                </c:pt>
                <c:pt idx="15" formatCode="0">
                  <c:v>204924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06-4CF4-BB03-7F9504797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532016"/>
        <c:axId val="1054784424"/>
      </c:lineChart>
      <c:catAx>
        <c:axId val="4625320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4784424"/>
        <c:crosses val="autoZero"/>
        <c:auto val="1"/>
        <c:lblAlgn val="ctr"/>
        <c:lblOffset val="100"/>
        <c:noMultiLvlLbl val="0"/>
      </c:catAx>
      <c:valAx>
        <c:axId val="10547844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253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6.0185185185185182E-2"/>
          <c:w val="0.58876399825021875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Feuil1!$A$1:$A$6</c:f>
              <c:strCache>
                <c:ptCount val="6"/>
                <c:pt idx="0">
                  <c:v>RDNP Minime</c:v>
                </c:pt>
                <c:pt idx="1">
                  <c:v>RDNP Minime à modérée</c:v>
                </c:pt>
                <c:pt idx="2">
                  <c:v>RDNP Modérée</c:v>
                </c:pt>
                <c:pt idx="3">
                  <c:v>RDNP Sévère</c:v>
                </c:pt>
                <c:pt idx="4">
                  <c:v>RDP</c:v>
                </c:pt>
                <c:pt idx="5">
                  <c:v>RD à Haut Risque</c:v>
                </c:pt>
              </c:strCache>
            </c:strRef>
          </c:cat>
          <c:val>
            <c:numRef>
              <c:f>Feuil1!$B$1:$B$6</c:f>
              <c:numCache>
                <c:formatCode>0.00%</c:formatCode>
                <c:ptCount val="6"/>
                <c:pt idx="0">
                  <c:v>0.1421</c:v>
                </c:pt>
                <c:pt idx="1">
                  <c:v>2.5499999999999998E-2</c:v>
                </c:pt>
                <c:pt idx="2">
                  <c:v>4.24E-2</c:v>
                </c:pt>
                <c:pt idx="3">
                  <c:v>1.3299999999999999E-2</c:v>
                </c:pt>
                <c:pt idx="4">
                  <c:v>2.0999999999999999E-3</c:v>
                </c:pt>
                <c:pt idx="5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D33-90F8-D4D96C0AF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447858809240276E-2"/>
          <c:y val="8.4048427911781298E-2"/>
          <c:w val="0.54876674259851876"/>
          <c:h val="0.78018625545631837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explosion val="16"/>
            <c:extLst>
              <c:ext xmlns:c16="http://schemas.microsoft.com/office/drawing/2014/chart" uri="{C3380CC4-5D6E-409C-BE32-E72D297353CC}">
                <c16:uniqueId val="{00000000-16A4-4094-8F94-7D6353B214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Feuil1!$A$1:$A$4</c:f>
              <c:strCache>
                <c:ptCount val="4"/>
                <c:pt idx="0">
                  <c:v>Dans les 15 jrs</c:v>
                </c:pt>
                <c:pt idx="1">
                  <c:v>Dans 1 Mois</c:v>
                </c:pt>
                <c:pt idx="2">
                  <c:v>Dans 2 Mois</c:v>
                </c:pt>
                <c:pt idx="3">
                  <c:v>Dans les 4 Mois</c:v>
                </c:pt>
              </c:strCache>
            </c:strRef>
          </c:cat>
          <c:val>
            <c:numRef>
              <c:f>Feuil1!$B$1:$B$4</c:f>
              <c:numCache>
                <c:formatCode>0.00%</c:formatCode>
                <c:ptCount val="4"/>
                <c:pt idx="0">
                  <c:v>4.5999999999999999E-3</c:v>
                </c:pt>
                <c:pt idx="1">
                  <c:v>1.0999999999999999E-2</c:v>
                </c:pt>
                <c:pt idx="2">
                  <c:v>2.0899999999999998E-2</c:v>
                </c:pt>
                <c:pt idx="3">
                  <c:v>0.1061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4-4094-8F94-7D6353B21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05557-7365-4242-A2C6-B3D6FE40056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D1FE8-46B3-EC45-8E22-212BD3303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x-none" sz="1200" b="0"/>
              <a:t>19 novembre 2009 ANTEL</a:t>
            </a: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9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x-none" sz="1200" b="0"/>
              <a:t>19 novembre 2009 ANTEL</a:t>
            </a: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09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x-none" sz="1200" b="0"/>
              <a:t>19 novembre 2009 ANTEL</a:t>
            </a: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3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8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39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08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DDB9-7B84-4E8B-8682-6B3E5FE9D1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42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6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2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10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4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D350-E897-2C43-9FA2-1034DD46D174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10A6-E790-A34E-A158-AE253CD14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www.afd.asso.fr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diabetenet.com/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42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80" y="460813"/>
            <a:ext cx="2228580" cy="639230"/>
          </a:xfrm>
          <a:prstGeom prst="rect">
            <a:avLst/>
          </a:prstGeom>
        </p:spPr>
      </p:pic>
      <p:pic>
        <p:nvPicPr>
          <p:cNvPr id="4" name="Image 3" descr="\\sap-sf-siege.wprod.ds.aphp.fr\home\7642\Bureau\ophdiat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1" y="252039"/>
            <a:ext cx="3330054" cy="169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156" y="460813"/>
            <a:ext cx="1866900" cy="6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46662" y="2265529"/>
            <a:ext cx="945789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x-none" sz="5400" dirty="0" err="1">
                <a:solidFill>
                  <a:srgbClr val="92D050"/>
                </a:solidFill>
                <a:latin typeface="Arial Narrow" panose="020B0606020202030204" pitchFamily="34" charset="0"/>
              </a:rPr>
              <a:t>OphDiaT</a:t>
            </a:r>
            <a:r>
              <a:rPr lang="fr-FR" altLang="x-none" sz="5400" dirty="0">
                <a:solidFill>
                  <a:srgbClr val="92D050"/>
                </a:solidFill>
                <a:latin typeface="Arial Narrow" panose="020B0606020202030204" pitchFamily="34" charset="0"/>
              </a:rPr>
              <a:t>©</a:t>
            </a:r>
          </a:p>
          <a:p>
            <a:pPr algn="ctr">
              <a:spcBef>
                <a:spcPct val="50000"/>
              </a:spcBef>
            </a:pPr>
            <a:r>
              <a:rPr lang="fr-FR" altLang="x-none" sz="3200" dirty="0">
                <a:solidFill>
                  <a:srgbClr val="CCFFFF"/>
                </a:solidFill>
                <a:latin typeface="Arial Narrow" panose="020B0606020202030204" pitchFamily="34" charset="0"/>
              </a:rPr>
              <a:t>RÉSEAU  RÉGIONAL DE DÉPISTAGE DE LA </a:t>
            </a:r>
          </a:p>
          <a:p>
            <a:pPr algn="ctr">
              <a:spcBef>
                <a:spcPct val="50000"/>
              </a:spcBef>
            </a:pPr>
            <a:r>
              <a:rPr lang="fr-FR" altLang="x-none" sz="3200" dirty="0">
                <a:solidFill>
                  <a:srgbClr val="CCFFFF"/>
                </a:solidFill>
                <a:latin typeface="Arial Narrow" panose="020B0606020202030204" pitchFamily="34" charset="0"/>
              </a:rPr>
              <a:t>RÉTINOPATHIE DIABÉTIQUE PAR TÉLÉMÉDECINE</a:t>
            </a:r>
          </a:p>
          <a:p>
            <a:pPr algn="ctr">
              <a:spcBef>
                <a:spcPct val="50000"/>
              </a:spcBef>
            </a:pPr>
            <a:endParaRPr lang="fr-FR" altLang="x-none" sz="1400" dirty="0">
              <a:solidFill>
                <a:srgbClr val="CCFFFF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Coordination </a:t>
            </a:r>
            <a:r>
              <a:rPr lang="fr-FR" altLang="x-none" sz="1400" dirty="0" err="1">
                <a:solidFill>
                  <a:srgbClr val="CCFFFF"/>
                </a:solidFill>
                <a:latin typeface="Arial Narrow" panose="020B0606020202030204" pitchFamily="34" charset="0"/>
              </a:rPr>
              <a:t>OphDiaT</a:t>
            </a: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©:</a:t>
            </a:r>
          </a:p>
          <a:p>
            <a:pPr algn="ctr">
              <a:spcBef>
                <a:spcPct val="50000"/>
              </a:spcBef>
            </a:pP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Pr Pascale </a:t>
            </a:r>
            <a:r>
              <a:rPr lang="fr-FR" altLang="x-none" sz="1400" dirty="0" err="1">
                <a:solidFill>
                  <a:srgbClr val="CCFFFF"/>
                </a:solidFill>
                <a:latin typeface="Arial Narrow" panose="020B0606020202030204" pitchFamily="34" charset="0"/>
              </a:rPr>
              <a:t>Massin</a:t>
            </a: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 coordinatrice médicale et scientifique  </a:t>
            </a:r>
            <a:r>
              <a:rPr lang="fr-FR" altLang="x-none" sz="1400" dirty="0" err="1">
                <a:solidFill>
                  <a:srgbClr val="CCFFFF"/>
                </a:solidFill>
                <a:latin typeface="Arial Narrow" panose="020B0606020202030204" pitchFamily="34" charset="0"/>
              </a:rPr>
              <a:t>OphDiaT</a:t>
            </a: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©</a:t>
            </a:r>
          </a:p>
          <a:p>
            <a:pPr algn="ctr">
              <a:spcBef>
                <a:spcPct val="50000"/>
              </a:spcBef>
            </a:pP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Mme Emmanuelle Roux: cadre supérieur paramédical, coordinatrice administrative et activités </a:t>
            </a:r>
            <a:r>
              <a:rPr lang="fr-FR" altLang="x-none" sz="1400" dirty="0" err="1">
                <a:solidFill>
                  <a:srgbClr val="CCFFFF"/>
                </a:solidFill>
                <a:latin typeface="Arial Narrow" panose="020B0606020202030204" pitchFamily="34" charset="0"/>
              </a:rPr>
              <a:t>OphDiaT</a:t>
            </a: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©</a:t>
            </a:r>
          </a:p>
          <a:p>
            <a:pPr algn="ctr">
              <a:spcBef>
                <a:spcPct val="50000"/>
              </a:spcBef>
            </a:pP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Mme Nathalie Robert, orthoptiste référente formations, SI et technique </a:t>
            </a:r>
            <a:r>
              <a:rPr lang="fr-FR" altLang="x-none" sz="1400" dirty="0" err="1">
                <a:solidFill>
                  <a:srgbClr val="CCFFFF"/>
                </a:solidFill>
                <a:latin typeface="Arial Narrow" panose="020B0606020202030204" pitchFamily="34" charset="0"/>
              </a:rPr>
              <a:t>OphDiaT</a:t>
            </a: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9476977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61257"/>
            <a:ext cx="11772900" cy="76664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DONNÉES</a:t>
            </a:r>
            <a:r>
              <a:rPr lang="fr-FR" altLang="x-none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OPHDIAT©</a:t>
            </a:r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RESSOURCES HUMAINES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923" y="1402657"/>
            <a:ext cx="11125200" cy="5159828"/>
          </a:xfrm>
        </p:spPr>
        <p:txBody>
          <a:bodyPr/>
          <a:lstStyle/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PRÈS DE 150 PROFESSIONNE(LE)S DE 42 SITES  EFFECTUENT LES EXAMENS DANS TOUTE L’ILE DE FRANCE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CENTRE DE LECTURE DE OPHDIAT : 6 OPHTALMOLOGISTES LECTEURS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COORDINATION OPHDIAT : VACATIONS MEDICALES ET 1,8 ETP PNM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71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3296"/>
            <a:ext cx="10515600" cy="868764"/>
          </a:xfrm>
          <a:solidFill>
            <a:srgbClr val="242C38"/>
          </a:solidFill>
        </p:spPr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fr-FR" sz="24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OphDiaT</a:t>
            </a:r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90669"/>
            <a:ext cx="8996083" cy="5086293"/>
          </a:xfrm>
          <a:solidFill>
            <a:srgbClr val="242C38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200" dirty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12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PASCALE MASSIN _</a:t>
            </a:r>
            <a:r>
              <a:rPr lang="fr-FR" sz="12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COORDINATRICE MÉDICALE et SCIENTIFIQUE OPHDIAT© 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pascale.massin@aphp.fr </a:t>
            </a:r>
          </a:p>
          <a:p>
            <a:endParaRPr lang="fr-FR" sz="1200" dirty="0">
              <a:solidFill>
                <a:srgbClr val="C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EMMANUELLE ROUX _</a:t>
            </a:r>
            <a:r>
              <a:rPr lang="fr-FR" sz="12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SUPÉRIEUR COORDINATRICE ADMINISTRATIVE ET ACTIVITES OPHDIAT© 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emmanuelle.roux@aphp.fr  _ bureau : 01 40 27 43 25 _pro : 06 11 97 05 49 </a:t>
            </a:r>
          </a:p>
          <a:p>
            <a:pPr marL="0" indent="0">
              <a:buNone/>
            </a:pPr>
            <a:endParaRPr lang="fr-FR" sz="1200" dirty="0">
              <a:solidFill>
                <a:srgbClr val="C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NATHALIE ROBERT _</a:t>
            </a:r>
            <a:r>
              <a:rPr lang="fr-FR" sz="12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ORTHOPTISTE REFERENTE FORMATIONS ET TECHNIQUE OPHDIAT© 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nathalie.robert2@aphp.fr _ pro : 06 11 97 32 37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" y="248063"/>
            <a:ext cx="2228580" cy="639230"/>
          </a:xfrm>
          <a:prstGeom prst="rect">
            <a:avLst/>
          </a:prstGeom>
        </p:spPr>
      </p:pic>
      <p:pic>
        <p:nvPicPr>
          <p:cNvPr id="6" name="Picture 2" descr="Description : Description : Description : Description : Logo_HU_groupe_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67" y="248063"/>
            <a:ext cx="2070581" cy="6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20" y="5099283"/>
            <a:ext cx="1454773" cy="899651"/>
          </a:xfrm>
          <a:prstGeom prst="rect">
            <a:avLst/>
          </a:prstGeom>
          <a:noFill/>
        </p:spPr>
      </p:pic>
      <p:pic>
        <p:nvPicPr>
          <p:cNvPr id="8" name="Image 7" descr="http://reseau-ophdiat.aphp.fr/IMAGES/LDF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9" y="5274250"/>
            <a:ext cx="1030352" cy="71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://reseau-ophdiat.aphp.fr/IMAGES/images/LOGO%20A.F.D%20orient%20express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27" y="5274250"/>
            <a:ext cx="1030352" cy="72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08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42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Oval 2"/>
          <p:cNvSpPr>
            <a:spLocks noChangeArrowheads="1"/>
          </p:cNvSpPr>
          <p:nvPr/>
        </p:nvSpPr>
        <p:spPr bwMode="auto">
          <a:xfrm>
            <a:off x="3230416" y="1865644"/>
            <a:ext cx="6938153" cy="3918211"/>
          </a:xfrm>
          <a:prstGeom prst="ellipse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46" y="3186369"/>
            <a:ext cx="58111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AutoShape 4"/>
          <p:cNvSpPr>
            <a:spLocks noChangeAspect="1" noChangeArrowheads="1"/>
          </p:cNvSpPr>
          <p:nvPr/>
        </p:nvSpPr>
        <p:spPr bwMode="auto">
          <a:xfrm>
            <a:off x="3744075" y="1893479"/>
            <a:ext cx="5752465" cy="1119171"/>
          </a:xfrm>
          <a:prstGeom prst="curvedDownArrow">
            <a:avLst>
              <a:gd name="adj1" fmla="val 100123"/>
              <a:gd name="adj2" fmla="val 200245"/>
              <a:gd name="adj3" fmla="val 33333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48" name="AutoShape 5"/>
          <p:cNvSpPr>
            <a:spLocks noChangeAspect="1" noChangeArrowheads="1"/>
          </p:cNvSpPr>
          <p:nvPr/>
        </p:nvSpPr>
        <p:spPr bwMode="auto">
          <a:xfrm rot="10776602">
            <a:off x="3248792" y="4811333"/>
            <a:ext cx="6010643" cy="863600"/>
          </a:xfrm>
          <a:prstGeom prst="curvedDownArrow">
            <a:avLst>
              <a:gd name="adj1" fmla="val 133603"/>
              <a:gd name="adj2" fmla="val 267206"/>
              <a:gd name="adj3" fmla="val 3333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49" name="AutoShape 6"/>
          <p:cNvSpPr>
            <a:spLocks noChangeArrowheads="1"/>
          </p:cNvSpPr>
          <p:nvPr/>
        </p:nvSpPr>
        <p:spPr bwMode="auto">
          <a:xfrm>
            <a:off x="3214499" y="3003992"/>
            <a:ext cx="312738" cy="3556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50" name="AutoShape 7"/>
          <p:cNvSpPr>
            <a:spLocks noChangeArrowheads="1"/>
          </p:cNvSpPr>
          <p:nvPr/>
        </p:nvSpPr>
        <p:spPr bwMode="auto">
          <a:xfrm>
            <a:off x="3210884" y="3313765"/>
            <a:ext cx="312738" cy="3556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51" name="AutoShape 8"/>
          <p:cNvSpPr>
            <a:spLocks noChangeArrowheads="1"/>
          </p:cNvSpPr>
          <p:nvPr/>
        </p:nvSpPr>
        <p:spPr bwMode="auto">
          <a:xfrm>
            <a:off x="3232733" y="3642630"/>
            <a:ext cx="312738" cy="3556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52" name="AutoShape 9"/>
          <p:cNvSpPr>
            <a:spLocks noChangeArrowheads="1"/>
          </p:cNvSpPr>
          <p:nvPr/>
        </p:nvSpPr>
        <p:spPr bwMode="auto">
          <a:xfrm>
            <a:off x="3243193" y="3986261"/>
            <a:ext cx="312738" cy="3556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53" name="AutoShape 10"/>
          <p:cNvSpPr>
            <a:spLocks noChangeArrowheads="1"/>
          </p:cNvSpPr>
          <p:nvPr/>
        </p:nvSpPr>
        <p:spPr bwMode="auto">
          <a:xfrm>
            <a:off x="3230416" y="4386546"/>
            <a:ext cx="312738" cy="3556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FF"/>
              </a:solidFill>
            </a:endParaRPr>
          </a:p>
        </p:txBody>
      </p:sp>
      <p:sp>
        <p:nvSpPr>
          <p:cNvPr id="108554" name="AutoShape 11"/>
          <p:cNvSpPr>
            <a:spLocks noChangeArrowheads="1"/>
          </p:cNvSpPr>
          <p:nvPr/>
        </p:nvSpPr>
        <p:spPr bwMode="auto">
          <a:xfrm>
            <a:off x="8393363" y="2975712"/>
            <a:ext cx="1371600" cy="390525"/>
          </a:xfrm>
          <a:prstGeom prst="curvedDownArrow">
            <a:avLst>
              <a:gd name="adj1" fmla="val 70244"/>
              <a:gd name="adj2" fmla="val 140488"/>
              <a:gd name="adj3" fmla="val 33333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55" name="AutoShape 12"/>
          <p:cNvSpPr>
            <a:spLocks noChangeArrowheads="1"/>
          </p:cNvSpPr>
          <p:nvPr/>
        </p:nvSpPr>
        <p:spPr bwMode="auto">
          <a:xfrm rot="10800000">
            <a:off x="8277157" y="4067671"/>
            <a:ext cx="1431182" cy="458280"/>
          </a:xfrm>
          <a:prstGeom prst="curvedDownArrow">
            <a:avLst>
              <a:gd name="adj1" fmla="val 78961"/>
              <a:gd name="adj2" fmla="val 157922"/>
              <a:gd name="adj3" fmla="val 3333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8556" name="Text Box 13"/>
          <p:cNvSpPr txBox="1">
            <a:spLocks noChangeArrowheads="1"/>
          </p:cNvSpPr>
          <p:nvPr/>
        </p:nvSpPr>
        <p:spPr bwMode="auto">
          <a:xfrm>
            <a:off x="5819174" y="2515369"/>
            <a:ext cx="1873646" cy="4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22" tIns="8961" rIns="17922" bIns="8961">
            <a:spAutoFit/>
          </a:bodyPr>
          <a:lstStyle>
            <a:lvl1pPr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x-none" sz="1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DOSSIER  : </a:t>
            </a:r>
          </a:p>
          <a:p>
            <a:r>
              <a:rPr lang="fr-FR" altLang="x-none" sz="1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IMAGES</a:t>
            </a:r>
          </a:p>
          <a:p>
            <a:r>
              <a:rPr lang="fr-FR" altLang="x-none" sz="1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DONNÉES MÉDICALES</a:t>
            </a:r>
          </a:p>
        </p:txBody>
      </p:sp>
      <p:sp>
        <p:nvSpPr>
          <p:cNvPr id="108558" name="AutoShape 16"/>
          <p:cNvSpPr>
            <a:spLocks noChangeArrowheads="1"/>
          </p:cNvSpPr>
          <p:nvPr/>
        </p:nvSpPr>
        <p:spPr bwMode="auto">
          <a:xfrm>
            <a:off x="8844671" y="3570982"/>
            <a:ext cx="282575" cy="355600"/>
          </a:xfrm>
          <a:prstGeom prst="irregularSeal1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D60093"/>
              </a:solidFill>
            </a:endParaRPr>
          </a:p>
        </p:txBody>
      </p:sp>
      <p:pic>
        <p:nvPicPr>
          <p:cNvPr id="108559" name="Picture 17" descr="retinepat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294254"/>
            <a:ext cx="1237560" cy="122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62903" y="2793574"/>
            <a:ext cx="2483020" cy="18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8" rIns="95755" bIns="47878">
            <a:spAutoFit/>
          </a:bodyPr>
          <a:lstStyle>
            <a:lvl1pPr defTabSz="957263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fr-FR" altLang="x-none" sz="1400" dirty="0">
                <a:solidFill>
                  <a:srgbClr val="CCFFFF"/>
                </a:solidFill>
                <a:latin typeface="Arial Narrow" panose="020B0606020202030204" pitchFamily="34" charset="0"/>
              </a:rPr>
              <a:t>SITES DE DÉPISTAGE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fr-FR" altLang="x-none" sz="1400" b="0" dirty="0">
                <a:solidFill>
                  <a:srgbClr val="CCFFFF"/>
                </a:solidFill>
                <a:latin typeface="Arial Narrow" panose="020B0606020202030204" pitchFamily="34" charset="0"/>
              </a:rPr>
              <a:t>PRISONS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fr-FR" altLang="x-none" sz="1400" b="0" dirty="0">
                <a:solidFill>
                  <a:srgbClr val="CCFFFF"/>
                </a:solidFill>
                <a:latin typeface="Arial Narrow" panose="020B0606020202030204" pitchFamily="34" charset="0"/>
              </a:rPr>
              <a:t>RÉSEAUX DIABÈTE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fr-FR" altLang="x-none" sz="1400" b="0" dirty="0">
                <a:solidFill>
                  <a:srgbClr val="CCFFFF"/>
                </a:solidFill>
                <a:latin typeface="Arial Narrow" panose="020B0606020202030204" pitchFamily="34" charset="0"/>
              </a:rPr>
              <a:t>SERVICES DE DIABÉTOLOGIE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fr-FR" altLang="x-none" sz="1400" b="0" dirty="0">
                <a:solidFill>
                  <a:srgbClr val="CCFFFF"/>
                </a:solidFill>
                <a:latin typeface="Arial Narrow" panose="020B0606020202030204" pitchFamily="34" charset="0"/>
              </a:rPr>
              <a:t>CENTRES MUNICIPAUX DE SANTÉ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fr-FR" altLang="x-none" sz="1400" b="0" dirty="0">
                <a:solidFill>
                  <a:srgbClr val="CCFFFF"/>
                </a:solidFill>
                <a:latin typeface="Arial Narrow" panose="020B0606020202030204" pitchFamily="34" charset="0"/>
              </a:rPr>
              <a:t>CENTRE D</a:t>
            </a:r>
            <a:r>
              <a:rPr lang="ja-JP" altLang="fr-FR" sz="1400" b="0" dirty="0">
                <a:solidFill>
                  <a:srgbClr val="CCFFFF"/>
                </a:solidFill>
                <a:latin typeface="Arial Narrow" panose="020B0606020202030204" pitchFamily="34" charset="0"/>
              </a:rPr>
              <a:t>’</a:t>
            </a:r>
            <a:r>
              <a:rPr lang="fr-FR" altLang="ja-JP" sz="1400" b="0" dirty="0">
                <a:solidFill>
                  <a:srgbClr val="CCFFFF"/>
                </a:solidFill>
                <a:latin typeface="Arial Narrow" panose="020B0606020202030204" pitchFamily="34" charset="0"/>
              </a:rPr>
              <a:t>EXAMEN DE SANTÉ</a:t>
            </a:r>
            <a:endParaRPr lang="fr-FR" altLang="x-none" sz="1400" b="0" dirty="0">
              <a:solidFill>
                <a:srgbClr val="CC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8561" name="Text Box 19"/>
          <p:cNvSpPr txBox="1">
            <a:spLocks noChangeArrowheads="1"/>
          </p:cNvSpPr>
          <p:nvPr/>
        </p:nvSpPr>
        <p:spPr bwMode="auto">
          <a:xfrm>
            <a:off x="9109796" y="3326622"/>
            <a:ext cx="1443132" cy="5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22" tIns="65621" rIns="17922" bIns="8961">
            <a:spAutoFit/>
          </a:bodyPr>
          <a:lstStyle>
            <a:lvl1pPr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79388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x-none" sz="1600" b="0" dirty="0">
                <a:ln>
                  <a:solidFill>
                    <a:srgbClr val="993366"/>
                  </a:solidFill>
                </a:ln>
                <a:solidFill>
                  <a:srgbClr val="D60093"/>
                </a:solidFill>
                <a:latin typeface="Arial Narrow" panose="020B0606020202030204" pitchFamily="34" charset="0"/>
              </a:rPr>
              <a:t>CENTRE </a:t>
            </a:r>
          </a:p>
          <a:p>
            <a:r>
              <a:rPr lang="fr-FR" altLang="x-none" sz="1200" b="0" dirty="0">
                <a:ln>
                  <a:solidFill>
                    <a:srgbClr val="993366"/>
                  </a:solidFill>
                </a:ln>
                <a:solidFill>
                  <a:srgbClr val="D60093"/>
                </a:solidFill>
                <a:latin typeface="Arial Narrow" panose="020B0606020202030204" pitchFamily="34" charset="0"/>
              </a:rPr>
              <a:t>DE</a:t>
            </a:r>
            <a:r>
              <a:rPr lang="fr-FR" altLang="x-none" sz="1600" b="0" dirty="0">
                <a:ln>
                  <a:solidFill>
                    <a:srgbClr val="993366"/>
                  </a:solidFill>
                </a:ln>
                <a:solidFill>
                  <a:srgbClr val="D60093"/>
                </a:solidFill>
                <a:latin typeface="Arial Narrow" panose="020B0606020202030204" pitchFamily="34" charset="0"/>
              </a:rPr>
              <a:t> LECTURE</a:t>
            </a:r>
          </a:p>
        </p:txBody>
      </p:sp>
      <p:sp>
        <p:nvSpPr>
          <p:cNvPr id="108562" name="Text Box 20"/>
          <p:cNvSpPr txBox="1">
            <a:spLocks noChangeArrowheads="1"/>
          </p:cNvSpPr>
          <p:nvPr/>
        </p:nvSpPr>
        <p:spPr bwMode="auto">
          <a:xfrm>
            <a:off x="121186" y="346997"/>
            <a:ext cx="12070814" cy="400110"/>
          </a:xfrm>
          <a:prstGeom prst="rect">
            <a:avLst/>
          </a:prstGeom>
          <a:solidFill>
            <a:srgbClr val="242C3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x-none" sz="2000" b="0" dirty="0">
                <a:solidFill>
                  <a:srgbClr val="92D050"/>
                </a:solidFill>
                <a:latin typeface="Arial Narrow" panose="020B0606020202030204" pitchFamily="34" charset="0"/>
              </a:rPr>
              <a:t>RÉSEAU RÉGIONAL DE DÉPISTAGE DE LA RÉTINOPATHIE PAR TÉLÉMÉDECINE OPHDIAT©: FONCTIONNEMENT</a:t>
            </a:r>
            <a:r>
              <a:rPr lang="fr-FR" altLang="x-none" sz="2000" b="0" dirty="0">
                <a:solidFill>
                  <a:srgbClr val="CCFFFF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8563" name="Text Box 21"/>
          <p:cNvSpPr txBox="1">
            <a:spLocks noChangeArrowheads="1"/>
          </p:cNvSpPr>
          <p:nvPr/>
        </p:nvSpPr>
        <p:spPr bwMode="auto">
          <a:xfrm>
            <a:off x="5686815" y="5432191"/>
            <a:ext cx="2138363" cy="1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22" tIns="8961" rIns="17922" bIns="8961">
            <a:spAutoFit/>
          </a:bodyPr>
          <a:lstStyle>
            <a:defPPr>
              <a:defRPr lang="fr-FR"/>
            </a:defPPr>
            <a:lvl1pPr defTabSz="179388">
              <a:spcBef>
                <a:spcPct val="50000"/>
              </a:spcBef>
              <a:defRPr sz="1200" b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179388">
              <a:defRPr sz="2400" b="1">
                <a:latin typeface="Arial" charset="0"/>
                <a:ea typeface="ＭＳ Ｐゴシック" charset="-128"/>
              </a:defRPr>
            </a:lvl2pPr>
            <a:lvl3pPr marL="1143000" indent="-228600" defTabSz="179388">
              <a:defRPr sz="2400" b="1">
                <a:latin typeface="Arial" charset="0"/>
                <a:ea typeface="ＭＳ Ｐゴシック" charset="-128"/>
              </a:defRPr>
            </a:lvl3pPr>
            <a:lvl4pPr marL="1600200" indent="-228600" defTabSz="179388">
              <a:defRPr sz="2400" b="1">
                <a:latin typeface="Arial" charset="0"/>
                <a:ea typeface="ＭＳ Ｐゴシック" charset="-128"/>
              </a:defRPr>
            </a:lvl4pPr>
            <a:lvl5pPr marL="2057400" indent="-228600" defTabSz="179388">
              <a:defRPr sz="2400" b="1">
                <a:latin typeface="Arial" charset="0"/>
                <a:ea typeface="ＭＳ Ｐゴシック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ea typeface="ＭＳ Ｐゴシック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ea typeface="ＭＳ Ｐゴシック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ea typeface="ＭＳ Ｐゴシック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x-none" sz="1050" dirty="0"/>
              <a:t>COMPTE-RENDU</a:t>
            </a:r>
            <a:endParaRPr lang="fr-FR" altLang="x-none" dirty="0"/>
          </a:p>
        </p:txBody>
      </p:sp>
      <p:pic>
        <p:nvPicPr>
          <p:cNvPr id="108564" name="Picture 22" descr="c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42" y="5692296"/>
            <a:ext cx="1376650" cy="10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14" y="1223324"/>
            <a:ext cx="6794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67" name="Text Box 25"/>
          <p:cNvSpPr txBox="1">
            <a:spLocks noChangeArrowheads="1"/>
          </p:cNvSpPr>
          <p:nvPr/>
        </p:nvSpPr>
        <p:spPr bwMode="auto">
          <a:xfrm>
            <a:off x="7669195" y="3444078"/>
            <a:ext cx="203914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x-none" sz="1800" dirty="0">
                <a:solidFill>
                  <a:schemeClr val="accent1">
                    <a:lumMod val="50000"/>
                  </a:schemeClr>
                </a:solidFill>
              </a:rPr>
              <a:t>ORTIF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789164" y="1222376"/>
          <a:ext cx="1224414" cy="91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8" imgW="6501587" imgH="4876190" progId="PhotoshopElements.Image.2">
                  <p:embed/>
                </p:oleObj>
              </mc:Choice>
              <mc:Fallback>
                <p:oleObj name="Image" r:id="rId8" imgW="6501587" imgH="4876190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64" y="1222376"/>
                        <a:ext cx="1224414" cy="918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00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365" y="261257"/>
            <a:ext cx="11949953" cy="766649"/>
          </a:xfrm>
        </p:spPr>
        <p:txBody>
          <a:bodyPr>
            <a:normAutofit fontScale="90000"/>
          </a:bodyPr>
          <a:lstStyle/>
          <a:p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sz="27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DONNÉES </a:t>
            </a:r>
            <a:r>
              <a:rPr lang="fr-FR" altLang="x-none" sz="27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OPHDIAT©: </a:t>
            </a:r>
            <a:r>
              <a:rPr lang="fr-FR" sz="27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PÉRIMETRE D’ACTIVITÉ</a:t>
            </a:r>
            <a:b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201272"/>
            <a:ext cx="11125200" cy="5379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RAYONNEMENT RÉGIONAL + Hôpital DE DREUX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2019 : </a:t>
            </a:r>
          </a:p>
          <a:p>
            <a:pPr lvl="1"/>
            <a:r>
              <a:rPr lang="fr-FR" sz="2800" dirty="0">
                <a:solidFill>
                  <a:schemeClr val="bg1"/>
                </a:solidFill>
              </a:rPr>
              <a:t>42 SERVICES ADHÉRANT (21 DANS CH-GH_DONT HX DE L’APHP ET 18 CENTRES DE SANTÉ ET 3 UNITES SANITAIRES ( CENTRE PENITENTIAIRES) </a:t>
            </a:r>
          </a:p>
          <a:p>
            <a:pPr lvl="1"/>
            <a:r>
              <a:rPr lang="fr-FR" sz="2800" dirty="0">
                <a:solidFill>
                  <a:schemeClr val="bg1"/>
                </a:solidFill>
              </a:rPr>
              <a:t>37 ONT UNE ACTIVITÉ STABLE</a:t>
            </a:r>
          </a:p>
          <a:p>
            <a:pPr lvl="1"/>
            <a:r>
              <a:rPr lang="fr-FR" sz="2800" dirty="0">
                <a:solidFill>
                  <a:schemeClr val="bg1"/>
                </a:solidFill>
              </a:rPr>
              <a:t>4 STRUCTURES EN DEMANDE D’ADHESION EN 2020 (DONT TOM)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89" name="Group 2"/>
          <p:cNvGrpSpPr>
            <a:grpSpLocks/>
          </p:cNvGrpSpPr>
          <p:nvPr/>
        </p:nvGrpSpPr>
        <p:grpSpPr bwMode="auto">
          <a:xfrm>
            <a:off x="287" y="62719"/>
            <a:ext cx="11982447" cy="6796607"/>
            <a:chOff x="-534" y="-339"/>
            <a:chExt cx="6176" cy="4643"/>
          </a:xfrm>
        </p:grpSpPr>
        <p:pic>
          <p:nvPicPr>
            <p:cNvPr id="114690" name="Picture 3" descr="OPHDIAT Janvier 2009 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2" t="-247"/>
            <a:stretch/>
          </p:blipFill>
          <p:spPr bwMode="auto">
            <a:xfrm>
              <a:off x="693" y="102"/>
              <a:ext cx="4447" cy="4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1" name="Picture 4" descr="OPHDIAT Janvier 2009 Par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" y="2929"/>
              <a:ext cx="1779" cy="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-534" y="-339"/>
              <a:ext cx="6176" cy="701"/>
            </a:xfrm>
            <a:prstGeom prst="rect">
              <a:avLst/>
            </a:prstGeom>
            <a:gradFill rotWithShape="1">
              <a:gsLst>
                <a:gs pos="0">
                  <a:srgbClr val="3366CC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x-none" sz="1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OphDiaT</a:t>
              </a:r>
              <a:r>
                <a:rPr lang="fr-FR" altLang="x-none" sz="1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© DÉPISTAGE DE LA RÉTINOPATHIE DIABÉTIQUE PAR TÉLÉMÉDECINE</a:t>
              </a:r>
            </a:p>
            <a:p>
              <a:pPr>
                <a:spcBef>
                  <a:spcPct val="50000"/>
                </a:spcBef>
              </a:pPr>
              <a:r>
                <a:rPr lang="fr-FR" altLang="x-none" b="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2° SITES DE DÉPISTAGE</a:t>
              </a:r>
            </a:p>
          </p:txBody>
        </p:sp>
        <p:sp>
          <p:nvSpPr>
            <p:cNvPr id="114695" name="Text Box 8"/>
            <p:cNvSpPr txBox="1">
              <a:spLocks noChangeArrowheads="1"/>
            </p:cNvSpPr>
            <p:nvPr/>
          </p:nvSpPr>
          <p:spPr bwMode="auto">
            <a:xfrm>
              <a:off x="4204" y="4177"/>
              <a:ext cx="13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fr-FR" altLang="x-none" sz="800" b="0" i="1" dirty="0">
                  <a:solidFill>
                    <a:schemeClr val="bg2"/>
                  </a:solidFill>
                </a:rPr>
                <a:t>© 2009 ARHIF-APHP-CRAMIF tous droits réservés</a:t>
              </a:r>
            </a:p>
          </p:txBody>
        </p:sp>
      </p:grpSp>
      <p:sp>
        <p:nvSpPr>
          <p:cNvPr id="16" name="Organigramme : Connecteur 15"/>
          <p:cNvSpPr/>
          <p:nvPr/>
        </p:nvSpPr>
        <p:spPr>
          <a:xfrm>
            <a:off x="2754217" y="5938660"/>
            <a:ext cx="500617" cy="9694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81" y="2959581"/>
            <a:ext cx="1927952" cy="59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071871" y="5289132"/>
            <a:ext cx="2008109" cy="2378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ln w="0"/>
                <a:solidFill>
                  <a:schemeClr val="tx1"/>
                </a:solidFill>
              </a:rPr>
              <a:t>GH Nord Essonne site Longjumeau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11758" y="1059163"/>
            <a:ext cx="901344" cy="17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/>
          </a:p>
        </p:txBody>
      </p:sp>
      <p:sp>
        <p:nvSpPr>
          <p:cNvPr id="21" name="Rectangle 20"/>
          <p:cNvSpPr/>
          <p:nvPr/>
        </p:nvSpPr>
        <p:spPr>
          <a:xfrm>
            <a:off x="4427222" y="1227202"/>
            <a:ext cx="1927014" cy="9192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b="1" dirty="0">
                <a:ln w="0"/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07050" y="632782"/>
            <a:ext cx="1676557" cy="7787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CH RENE DUBOS Pontoise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CMS - BEZONS</a:t>
            </a:r>
            <a:endParaRPr lang="fr-FR" sz="800" b="1" dirty="0">
              <a:ln w="0"/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CH Eaubonne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CMS – GOUSSAINVILLE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CH GONESSE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CHVICTOR DUPOUY Argenteuil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44374" y="5606990"/>
            <a:ext cx="1676557" cy="12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CHXVXX</a:t>
            </a:r>
            <a:endParaRPr lang="fr-FR" dirty="0"/>
          </a:p>
        </p:txBody>
      </p:sp>
      <p:sp>
        <p:nvSpPr>
          <p:cNvPr id="26" name="Organigramme : Connecteur 25"/>
          <p:cNvSpPr/>
          <p:nvPr/>
        </p:nvSpPr>
        <p:spPr>
          <a:xfrm flipV="1">
            <a:off x="2909159" y="5834134"/>
            <a:ext cx="130882" cy="9669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685429" y="5453743"/>
            <a:ext cx="1676557" cy="12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+CS </a:t>
            </a:r>
            <a:r>
              <a:rPr lang="fr-FR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fr-F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(2017-2018)</a:t>
            </a:r>
            <a:endParaRPr lang="fr-FR" dirty="0"/>
          </a:p>
        </p:txBody>
      </p:sp>
      <p:sp>
        <p:nvSpPr>
          <p:cNvPr id="28" name="Organigramme : Connecteur 27"/>
          <p:cNvSpPr/>
          <p:nvPr/>
        </p:nvSpPr>
        <p:spPr>
          <a:xfrm flipV="1">
            <a:off x="3061559" y="5986534"/>
            <a:ext cx="130882" cy="9669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9" name="Organigramme : Connecteur 28"/>
          <p:cNvSpPr/>
          <p:nvPr/>
        </p:nvSpPr>
        <p:spPr>
          <a:xfrm flipV="1">
            <a:off x="964691" y="2576439"/>
            <a:ext cx="130882" cy="9669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511758" y="876054"/>
            <a:ext cx="894012" cy="1460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5082" y="715005"/>
            <a:ext cx="2453090" cy="2848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5176" y="596500"/>
            <a:ext cx="2572215" cy="199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67637" y="886895"/>
            <a:ext cx="1855052" cy="17226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77600" y="507097"/>
            <a:ext cx="3004761" cy="956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CMS - LIVRY GARGAN /2017-2018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CMS PESQUE AUBERVILLERS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CAP PREVENTION SANTE CPAM 93/MONTFERMEIL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CMS PESQUE AUBERVILLERS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CMS HENRI BARBUSSE/SAINT OUEN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CMS - </a:t>
            </a:r>
            <a:r>
              <a:rPr lang="fr-FR" sz="800" b="1" dirty="0" err="1">
                <a:ln w="0"/>
                <a:solidFill>
                  <a:schemeClr val="tx1"/>
                </a:solidFill>
              </a:rPr>
              <a:t>TREMBLAY-EN-France</a:t>
            </a:r>
            <a:endParaRPr lang="fr-FR" sz="800" b="1" dirty="0">
              <a:ln w="0"/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CMS BLANCMESNIL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654624" y="6020230"/>
            <a:ext cx="1676557" cy="209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/>
          </a:p>
        </p:txBody>
      </p:sp>
      <p:sp>
        <p:nvSpPr>
          <p:cNvPr id="37" name="Rectangle 36"/>
          <p:cNvSpPr/>
          <p:nvPr/>
        </p:nvSpPr>
        <p:spPr>
          <a:xfrm>
            <a:off x="4511758" y="967219"/>
            <a:ext cx="1503516" cy="159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42248" y="3927829"/>
            <a:ext cx="1676557" cy="20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CMS - </a:t>
            </a:r>
            <a:r>
              <a:rPr lang="fr-FR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HOUDAN</a:t>
            </a:r>
            <a:r>
              <a:rPr lang="fr-FR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2017-2018</a:t>
            </a:r>
            <a:endParaRPr lang="fr-FR" sz="700" dirty="0"/>
          </a:p>
        </p:txBody>
      </p:sp>
      <p:sp>
        <p:nvSpPr>
          <p:cNvPr id="40" name="Rectangle 39"/>
          <p:cNvSpPr/>
          <p:nvPr/>
        </p:nvSpPr>
        <p:spPr>
          <a:xfrm>
            <a:off x="10297391" y="4571668"/>
            <a:ext cx="1545796" cy="1573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CH FONTAINEBLEAU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b="1" dirty="0">
                <a:ln w="0"/>
                <a:solidFill>
                  <a:schemeClr val="tx1"/>
                </a:solidFill>
              </a:rPr>
              <a:t>CH MELUN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800" b="1" dirty="0">
              <a:ln w="0"/>
              <a:solidFill>
                <a:schemeClr val="tx1"/>
              </a:solidFill>
            </a:endParaRPr>
          </a:p>
          <a:p>
            <a:endParaRPr lang="fr-FR" sz="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Organigramme : Connecteur 42"/>
          <p:cNvSpPr/>
          <p:nvPr/>
        </p:nvSpPr>
        <p:spPr>
          <a:xfrm flipH="1">
            <a:off x="7560288" y="4406147"/>
            <a:ext cx="57446" cy="80437"/>
          </a:xfrm>
          <a:prstGeom prst="flowChartConnector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>
              <a:ln w="0"/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89724" y="1136954"/>
            <a:ext cx="1269226" cy="1804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114701" name="Image 1147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587" y="49304"/>
            <a:ext cx="1460414" cy="520637"/>
          </a:xfrm>
          <a:prstGeom prst="rect">
            <a:avLst/>
          </a:prstGeom>
        </p:spPr>
      </p:pic>
      <p:sp>
        <p:nvSpPr>
          <p:cNvPr id="114702" name="Rectangle 114701"/>
          <p:cNvSpPr/>
          <p:nvPr/>
        </p:nvSpPr>
        <p:spPr>
          <a:xfrm>
            <a:off x="4154782" y="663810"/>
            <a:ext cx="388656" cy="367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95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774566" y="5323051"/>
            <a:ext cx="388656" cy="40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91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244789" y="530149"/>
            <a:ext cx="388656" cy="34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93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491101" y="3898191"/>
            <a:ext cx="388656" cy="40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78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962816" y="4446365"/>
            <a:ext cx="388656" cy="40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77</a:t>
            </a:r>
          </a:p>
        </p:txBody>
      </p:sp>
      <p:sp>
        <p:nvSpPr>
          <p:cNvPr id="114704" name="Ellipse 114703"/>
          <p:cNvSpPr/>
          <p:nvPr/>
        </p:nvSpPr>
        <p:spPr>
          <a:xfrm>
            <a:off x="1250331" y="2318759"/>
            <a:ext cx="1056142" cy="61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Hors </a:t>
            </a:r>
            <a:r>
              <a:rPr lang="fr-FR" sz="1200" dirty="0" err="1"/>
              <a:t>IdF</a:t>
            </a:r>
            <a:r>
              <a:rPr lang="fr-FR" sz="1200" dirty="0"/>
              <a:t>:</a:t>
            </a:r>
          </a:p>
          <a:p>
            <a:pPr algn="ctr"/>
            <a:r>
              <a:rPr lang="fr-FR" sz="1200" dirty="0"/>
              <a:t>CH Dreux</a:t>
            </a:r>
          </a:p>
        </p:txBody>
      </p:sp>
    </p:spTree>
    <p:extLst>
      <p:ext uri="{BB962C8B-B14F-4D97-AF65-F5344CB8AC3E}">
        <p14:creationId xmlns:p14="http://schemas.microsoft.com/office/powerpoint/2010/main" val="12385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577" y="38100"/>
            <a:ext cx="11065329" cy="114300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DONNÉES </a:t>
            </a:r>
            <a:r>
              <a:rPr lang="fr-FR" altLang="x-none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OPHDIAT©: </a:t>
            </a:r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RÉSULTATS QUANTITATIFS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271" y="1181100"/>
            <a:ext cx="11625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EN 2019, </a:t>
            </a:r>
            <a:r>
              <a:rPr lang="fr-FR" sz="4000" dirty="0">
                <a:solidFill>
                  <a:schemeClr val="bg1"/>
                </a:solidFill>
              </a:rPr>
              <a:t>16.962 </a:t>
            </a:r>
            <a:r>
              <a:rPr lang="fr-FR" sz="2800" dirty="0">
                <a:solidFill>
                  <a:schemeClr val="bg1"/>
                </a:solidFill>
              </a:rPr>
              <a:t>EXAMENS ONT ÉTÉ EFFECTUÉS ( RÉALISATION DES CLICHÉS PAR IDE OU ORTHOPTISTE PUIS LECTURE PAR MÉDECIN OPHDIAT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ACTIVITÉ CUMULÉE DE 2004 À DÉCEMBRE 2019: </a:t>
            </a:r>
            <a:r>
              <a:rPr lang="fr-FR" sz="3600" dirty="0">
                <a:solidFill>
                  <a:schemeClr val="bg1"/>
                </a:solidFill>
              </a:rPr>
              <a:t>204 924 </a:t>
            </a:r>
            <a:r>
              <a:rPr lang="fr-FR" sz="2800" dirty="0">
                <a:solidFill>
                  <a:schemeClr val="bg1"/>
                </a:solidFill>
              </a:rPr>
              <a:t>ACTES DE DÉPISTAGE (PRES DE </a:t>
            </a:r>
            <a:r>
              <a:rPr lang="fr-FR" sz="3600" dirty="0">
                <a:solidFill>
                  <a:schemeClr val="bg1"/>
                </a:solidFill>
              </a:rPr>
              <a:t>800000</a:t>
            </a:r>
            <a:r>
              <a:rPr lang="fr-FR" sz="2800" dirty="0">
                <a:solidFill>
                  <a:schemeClr val="bg1"/>
                </a:solidFill>
              </a:rPr>
              <a:t> IMAGES)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646875468"/>
              </p:ext>
            </p:extLst>
          </p:nvPr>
        </p:nvGraphicFramePr>
        <p:xfrm>
          <a:off x="341194" y="764274"/>
          <a:ext cx="11611320" cy="591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5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150" y="115888"/>
            <a:ext cx="5507038" cy="620712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rgbClr val="CCFFFF"/>
                </a:solidFill>
                <a:latin typeface="Arial Narrow" panose="020B0606020202030204" pitchFamily="34" charset="0"/>
                <a:ea typeface="ＭＳ Ｐゴシック" charset="-128"/>
                <a:cs typeface="+mn-cs"/>
              </a:rPr>
              <a:t>3°ACTIVITÉ OPHDIAT©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756267"/>
              </p:ext>
            </p:extLst>
          </p:nvPr>
        </p:nvGraphicFramePr>
        <p:xfrm>
          <a:off x="429658" y="4490112"/>
          <a:ext cx="10270187" cy="82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57099" y="1937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682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CUMUL TOTAL de l’activité d’</a:t>
            </a:r>
            <a:r>
              <a:rPr kumimoji="0" lang="fr-FR" altLang="fr-FR" sz="1200" b="1" i="0" u="none" strike="noStrike" cap="none" normalizeH="0" baseline="0" dirty="0" err="1">
                <a:ln>
                  <a:noFill/>
                </a:ln>
                <a:solidFill>
                  <a:srgbClr val="5682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OphDiaT</a:t>
            </a:r>
            <a:r>
              <a:rPr kumimoji="0" lang="fr-FR" altLang="fr-FR" sz="1200" b="1" i="0" u="none" strike="noStrike" cap="none" normalizeH="0" baseline="30000" dirty="0">
                <a:ln>
                  <a:noFill/>
                </a:ln>
                <a:solidFill>
                  <a:srgbClr val="5682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682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2004 à 2019 (en nombre de patients)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3B2F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①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134306654"/>
              </p:ext>
            </p:extLst>
          </p:nvPr>
        </p:nvGraphicFramePr>
        <p:xfrm>
          <a:off x="313899" y="1286221"/>
          <a:ext cx="11491414" cy="512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70347" y="811355"/>
            <a:ext cx="82649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fr-FR" altLang="fr-FR" sz="2000" dirty="0">
                <a:solidFill>
                  <a:srgbClr val="CCFFFF"/>
                </a:solidFill>
                <a:latin typeface="Arial Narrow" panose="020B0606020202030204" pitchFamily="34" charset="0"/>
              </a:rPr>
              <a:t>LE SITE OPHDIAT© A DÉPISTÉ SON 200.000ème PATIENT FIN SEPTEMBRE 2019</a:t>
            </a:r>
          </a:p>
        </p:txBody>
      </p:sp>
    </p:spTree>
    <p:extLst>
      <p:ext uri="{BB962C8B-B14F-4D97-AF65-F5344CB8AC3E}">
        <p14:creationId xmlns:p14="http://schemas.microsoft.com/office/powerpoint/2010/main" val="116408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541" y="-152400"/>
            <a:ext cx="11161059" cy="1143000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DONNÉES</a:t>
            </a:r>
            <a:r>
              <a:rPr lang="fr-FR" altLang="x-none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OPHDIAT©: </a:t>
            </a:r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:QUALITÉ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6541" y="851647"/>
            <a:ext cx="12075459" cy="524435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PROGRAMME QUALITÉ ROBUSTE, ÉPROUVÉ ET EFFECTIF ( POUR LA RÉALISATION DES CLICHÉS COMME POUR LA LECTURE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En 2019: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- 96 % des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comptes-rendus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sont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renvoyés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dans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les 48 h.                  </a:t>
            </a:r>
          </a:p>
          <a:p>
            <a:pPr marL="914400" lvl="2" indent="0">
              <a:buNone/>
            </a:pPr>
            <a:r>
              <a:rPr lang="fr-FR" sz="1600" dirty="0">
                <a:solidFill>
                  <a:schemeClr val="bg1"/>
                </a:solidFill>
                <a:latin typeface="Arial Narrow" panose="020B0606020202030204" pitchFamily="34" charset="0"/>
              </a:rPr>
              <a:t>- Concordance entre lecteurs : 87%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- Le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pourcentage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global d’ images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ininterprétables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pour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l’année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2019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de 8 % . 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- Les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professionnels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des sites qui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transmettent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 un haut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taux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de photos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ininterprétables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bénéficent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d’un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complément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de formation 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UNE HOTLINE DÉDIÉE.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SATISFACTION DU PATIENT :98,2% DES PATIENTS SONT GLOBALEMENT SATISFAITS PAR LA CONDUITE DE LEUR EXAMEN( ENQUÊTE 2019).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 SERVI DE BASE POUR LA CRÉATION DE OPHTAI LOGICIEL D’ENTRAÎNEMENT PAR ALGORITHMES ( IA ) DÉVELOPPÉ DEPUIS 2015 ET RÉFÉRENCÉ EN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31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9662" y="693536"/>
            <a:ext cx="5525303" cy="223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3538">
              <a:spcBef>
                <a:spcPct val="2000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 : 16 962 ACTES DE DÉPISTAGE</a:t>
            </a:r>
          </a:p>
          <a:p>
            <a:pPr marL="363538">
              <a:spcBef>
                <a:spcPct val="20000"/>
              </a:spcBef>
              <a:buFontTx/>
              <a:buChar char="•"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22.58 % RD                    68.28 % RD (-)</a:t>
            </a:r>
          </a:p>
          <a:p>
            <a:pPr marL="363538">
              <a:spcBef>
                <a:spcPct val="2000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- 14,21 % RDNP MINIME.</a:t>
            </a:r>
          </a:p>
          <a:p>
            <a:pPr marL="363538">
              <a:spcBef>
                <a:spcPct val="2000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- 2,55 % RDNP MINIME à MODÉRÉE</a:t>
            </a:r>
          </a:p>
          <a:p>
            <a:pPr marL="363538">
              <a:spcBef>
                <a:spcPct val="2000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- 4,24 % RDNP MODÉRÉE</a:t>
            </a:r>
          </a:p>
          <a:p>
            <a:pPr marL="363538">
              <a:spcBef>
                <a:spcPct val="2000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- 1,33 % RDNP SÉVÈRE</a:t>
            </a:r>
          </a:p>
          <a:p>
            <a:pPr marL="363538">
              <a:spcBef>
                <a:spcPct val="2000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- 0,21 % RD PROLIFÉRATIVE</a:t>
            </a:r>
          </a:p>
          <a:p>
            <a:pPr marL="363538">
              <a:spcBef>
                <a:spcPct val="20000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- 0,04 % RD PROLIFÉRATIVE À HAUT RISQUE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47482" y="0"/>
            <a:ext cx="840368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DONNÉES</a:t>
            </a:r>
            <a:r>
              <a:rPr lang="fr-FR" altLang="x-none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OPHDIAT©:DIAGNOSTICS</a:t>
            </a:r>
            <a:endParaRPr lang="fr-FR" sz="2400" dirty="0">
              <a:solidFill>
                <a:srgbClr val="92D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405718" y="707093"/>
            <a:ext cx="665407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3538">
              <a:lnSpc>
                <a:spcPct val="14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 LES PATIENTS DÉPISTÉS :</a:t>
            </a:r>
          </a:p>
          <a:p>
            <a:pPr marL="3635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78,52% DEVRAIENT SE FAIRE DÉPISTER L’ANNÉE SUIVANTE</a:t>
            </a:r>
          </a:p>
          <a:p>
            <a:pPr marL="3635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PATIENTS SONT ADRESSÉS À UN OPHTALMOLOGISTE</a:t>
            </a:r>
          </a:p>
          <a:p>
            <a:pPr marL="363538" indent="617538">
              <a:lnSpc>
                <a:spcPct val="140000"/>
              </a:lnSpc>
              <a:spcBef>
                <a:spcPct val="20000"/>
              </a:spcBef>
              <a:tabLst>
                <a:tab pos="1255713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DANS LES 15 JOURS POUR 0,46 % D’ENTRE EUX</a:t>
            </a:r>
          </a:p>
          <a:p>
            <a:pPr marL="363538" indent="617538">
              <a:lnSpc>
                <a:spcPct val="140000"/>
              </a:lnSpc>
              <a:spcBef>
                <a:spcPct val="20000"/>
              </a:spcBef>
              <a:tabLst>
                <a:tab pos="1255713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DANS LES 30 JOURS POUR 1,10 % D’ENTRE EUX</a:t>
            </a:r>
          </a:p>
          <a:p>
            <a:pPr marL="363538" indent="617538">
              <a:lnSpc>
                <a:spcPct val="140000"/>
              </a:lnSpc>
              <a:spcBef>
                <a:spcPct val="20000"/>
              </a:spcBef>
              <a:tabLst>
                <a:tab pos="1255713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DANS LES 2 MOIS POUR  2,09 % D’ENTRE EUX</a:t>
            </a:r>
          </a:p>
          <a:p>
            <a:pPr marL="363538" indent="617538">
              <a:lnSpc>
                <a:spcPct val="140000"/>
              </a:lnSpc>
              <a:spcBef>
                <a:spcPct val="20000"/>
              </a:spcBef>
              <a:tabLst>
                <a:tab pos="1255713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DANS LES 4 MOIS POUR 10,61% D’ENTRE EUX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958680"/>
              </p:ext>
            </p:extLst>
          </p:nvPr>
        </p:nvGraphicFramePr>
        <p:xfrm>
          <a:off x="404815" y="3126672"/>
          <a:ext cx="5135374" cy="298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495847"/>
              </p:ext>
            </p:extLst>
          </p:nvPr>
        </p:nvGraphicFramePr>
        <p:xfrm>
          <a:off x="6466391" y="3169306"/>
          <a:ext cx="4801674" cy="294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807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746</Words>
  <Application>Microsoft Office PowerPoint</Application>
  <PresentationFormat>Grand écran</PresentationFormat>
  <Paragraphs>119</Paragraphs>
  <Slides>11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Wingdings</vt:lpstr>
      <vt:lpstr>Thème Office</vt:lpstr>
      <vt:lpstr>Image</vt:lpstr>
      <vt:lpstr>Présentation PowerPoint</vt:lpstr>
      <vt:lpstr>Présentation PowerPoint</vt:lpstr>
      <vt:lpstr>  QUELQUES DONNÉES OPHDIAT©: PÉRIMETRE D’ACTIVITÉ  </vt:lpstr>
      <vt:lpstr>Présentation PowerPoint</vt:lpstr>
      <vt:lpstr>QUELQUES DONNÉES OPHDIAT©: : RÉSULTATS QUANTITATIFS</vt:lpstr>
      <vt:lpstr>Présentation PowerPoint</vt:lpstr>
      <vt:lpstr>3°ACTIVITÉ OPHDIAT©</vt:lpstr>
      <vt:lpstr>QUELQUES DONNÉES OPHDIAT©: :QUALITÉ</vt:lpstr>
      <vt:lpstr>Présentation PowerPoint</vt:lpstr>
      <vt:lpstr>QUELQUES DONNÉES OPHDIAT©: RESSOURCES HUMAINES  </vt:lpstr>
      <vt:lpstr>COORDINATION OphDiaT©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Massin</dc:creator>
  <cp:lastModifiedBy>Fanny Devisme</cp:lastModifiedBy>
  <cp:revision>61</cp:revision>
  <dcterms:created xsi:type="dcterms:W3CDTF">2017-10-05T19:41:15Z</dcterms:created>
  <dcterms:modified xsi:type="dcterms:W3CDTF">2020-10-08T10:11:25Z</dcterms:modified>
</cp:coreProperties>
</file>