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1" r:id="rId5"/>
    <p:sldId id="265" r:id="rId6"/>
    <p:sldId id="267" r:id="rId7"/>
    <p:sldId id="259" r:id="rId8"/>
    <p:sldId id="260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71C6-8A94-4717-946A-A9B7F24EE64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6B3-15E3-40ED-B134-CE4D42873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15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71C6-8A94-4717-946A-A9B7F24EE64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6B3-15E3-40ED-B134-CE4D42873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21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71C6-8A94-4717-946A-A9B7F24EE64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6B3-15E3-40ED-B134-CE4D42873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67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71C6-8A94-4717-946A-A9B7F24EE64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6B3-15E3-40ED-B134-CE4D42873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84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71C6-8A94-4717-946A-A9B7F24EE64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6B3-15E3-40ED-B134-CE4D42873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81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71C6-8A94-4717-946A-A9B7F24EE64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6B3-15E3-40ED-B134-CE4D42873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43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71C6-8A94-4717-946A-A9B7F24EE64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6B3-15E3-40ED-B134-CE4D42873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72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71C6-8A94-4717-946A-A9B7F24EE64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6B3-15E3-40ED-B134-CE4D42873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93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71C6-8A94-4717-946A-A9B7F24EE64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6B3-15E3-40ED-B134-CE4D42873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8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71C6-8A94-4717-946A-A9B7F24EE64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6B3-15E3-40ED-B134-CE4D42873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34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71C6-8A94-4717-946A-A9B7F24EE64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6B3-15E3-40ED-B134-CE4D42873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38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071C6-8A94-4717-946A-A9B7F24EE64B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F6B3-15E3-40ED-B134-CE4D42873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7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formation.continue@pharmacie.parisdescartes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omedit-idf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r-FR" dirty="0">
                <a:solidFill>
                  <a:srgbClr val="0070C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La conciliation médicamenteuse en chirurgie en IDF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200" b="1" dirty="0">
                <a:solidFill>
                  <a:srgbClr val="0070C0"/>
                </a:solidFill>
              </a:rPr>
              <a:t>Webinaire 6 octobre 2020</a:t>
            </a:r>
          </a:p>
          <a:p>
            <a:r>
              <a:rPr lang="fr-FR" sz="3200" dirty="0"/>
              <a:t>Quelles formations et accompagnements?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 Bonnet-Zamponi, gériatre, OMEDIT IDF</a:t>
            </a:r>
          </a:p>
        </p:txBody>
      </p:sp>
    </p:spTree>
    <p:extLst>
      <p:ext uri="{BB962C8B-B14F-4D97-AF65-F5344CB8AC3E}">
        <p14:creationId xmlns:p14="http://schemas.microsoft.com/office/powerpoint/2010/main" val="226854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1" y="23528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Formations 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conciliation médicamenteuse 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000" r="16542"/>
          <a:stretch/>
        </p:blipFill>
        <p:spPr>
          <a:xfrm>
            <a:off x="0" y="11970"/>
            <a:ext cx="3332019" cy="13300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196" t="-3651" r="76239" b="3651"/>
          <a:stretch/>
        </p:blipFill>
        <p:spPr>
          <a:xfrm>
            <a:off x="9791114" y="-65188"/>
            <a:ext cx="2400886" cy="19265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48147" y="1462696"/>
            <a:ext cx="107372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Objectifs: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Former  les  professionnels  de  santé  hospitaliers  à  la  conciliation des traitements médicamenteux (CTM)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Mettre  en  place  la  démarche  dans  leur  établissement  de santé et la pérenniser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Public cible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Tout professionnel de santé  concerné par la prise en charge médicamenteuse des patients hospitalisés, quels que soient leur profession ou lieu d’exercice en IDF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Ayant  déjà la pratique ou non de la CTM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Idéalement venir en équipe pluri-professionnelle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Formateurs (2 à 3 à chaque session)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Pharmaciens et médecins ayant expertise et expérience dans le domaine de la conciliation</a:t>
            </a:r>
          </a:p>
        </p:txBody>
      </p:sp>
    </p:spTree>
    <p:extLst>
      <p:ext uri="{BB962C8B-B14F-4D97-AF65-F5344CB8AC3E}">
        <p14:creationId xmlns:p14="http://schemas.microsoft.com/office/powerpoint/2010/main" val="27952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Déroulé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385454"/>
            <a:ext cx="10910455" cy="54725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1) E-learning « </a:t>
            </a:r>
            <a:r>
              <a:rPr lang="fr-FR" b="1" dirty="0" err="1">
                <a:solidFill>
                  <a:srgbClr val="0070C0"/>
                </a:solidFill>
              </a:rPr>
              <a:t>Formaconcil</a:t>
            </a:r>
            <a:r>
              <a:rPr lang="fr-FR" b="1" dirty="0">
                <a:solidFill>
                  <a:srgbClr val="0070C0"/>
                </a:solidFill>
              </a:rPr>
              <a:t> » (SFPC</a:t>
            </a:r>
            <a:r>
              <a:rPr lang="fr-FR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fr-FR" dirty="0"/>
              <a:t>1 semaine avant la session présentielle</a:t>
            </a:r>
          </a:p>
          <a:p>
            <a:pPr lvl="1"/>
            <a:r>
              <a:rPr lang="fr-FR" dirty="0"/>
              <a:t>Évaluation initiale des connaissances et des pratiques</a:t>
            </a:r>
          </a:p>
          <a:p>
            <a:pPr lvl="1"/>
            <a:r>
              <a:rPr lang="fr-FR" dirty="0"/>
              <a:t>Apports théoriques (principe/définitions/méthodologie)</a:t>
            </a:r>
          </a:p>
          <a:p>
            <a:pPr lvl="1"/>
            <a:r>
              <a:rPr lang="fr-FR" dirty="0"/>
              <a:t>Eléments clés d’une communication efficace avec le patient</a:t>
            </a:r>
          </a:p>
          <a:p>
            <a:pPr lvl="1"/>
            <a:r>
              <a:rPr lang="fr-FR" dirty="0"/>
              <a:t>Exercice: cas pratique accompagné</a:t>
            </a:r>
          </a:p>
          <a:p>
            <a:pPr lvl="1"/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sz="2800" b="1" dirty="0">
                <a:solidFill>
                  <a:srgbClr val="0070C0"/>
                </a:solidFill>
              </a:rPr>
              <a:t>2) Session présentielle </a:t>
            </a:r>
            <a:r>
              <a:rPr lang="fr-FR" sz="2800" dirty="0">
                <a:solidFill>
                  <a:srgbClr val="0070C0"/>
                </a:solidFill>
              </a:rPr>
              <a:t>(max 20 personnes)</a:t>
            </a:r>
          </a:p>
          <a:p>
            <a:pPr lvl="1"/>
            <a:r>
              <a:rPr lang="fr-FR" dirty="0"/>
              <a:t>Matin: les étapes et les outils de la conciliation avec </a:t>
            </a:r>
          </a:p>
          <a:p>
            <a:pPr lvl="2"/>
            <a:r>
              <a:rPr lang="fr-FR" dirty="0"/>
              <a:t>Retour sur e-learning</a:t>
            </a:r>
          </a:p>
          <a:p>
            <a:pPr lvl="2"/>
            <a:r>
              <a:rPr lang="fr-FR" dirty="0"/>
              <a:t>Mises en situation pratiques et débriefing</a:t>
            </a:r>
          </a:p>
          <a:p>
            <a:pPr lvl="1"/>
            <a:r>
              <a:rPr lang="fr-FR" dirty="0"/>
              <a:t>Après-midi: Entretien patient et implémentation de la conciliation médicamenteuse dans sa pratique</a:t>
            </a:r>
          </a:p>
          <a:p>
            <a:pPr lvl="2"/>
            <a:r>
              <a:rPr lang="fr-FR" dirty="0"/>
              <a:t>Jeux de rôle entretien patient et débriefing</a:t>
            </a:r>
          </a:p>
          <a:p>
            <a:pPr lvl="2"/>
            <a:r>
              <a:rPr lang="fr-FR" dirty="0"/>
              <a:t>Réflexion sur implémentation sur son lieu d’exercice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077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Modalités pratiques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Lieu:</a:t>
            </a:r>
          </a:p>
          <a:p>
            <a:pPr marL="457200" lvl="1" indent="0">
              <a:buNone/>
            </a:pPr>
            <a:r>
              <a:rPr lang="fr-FR" dirty="0"/>
              <a:t>Faculté de Pharmacie Paris V </a:t>
            </a:r>
          </a:p>
          <a:p>
            <a:pPr marL="457200" lvl="1" indent="0">
              <a:buNone/>
            </a:pPr>
            <a:r>
              <a:rPr lang="fr-FR" dirty="0"/>
              <a:t>4 avenue de l'Observatoire </a:t>
            </a:r>
          </a:p>
          <a:p>
            <a:pPr marL="457200" lvl="1" indent="0">
              <a:buNone/>
            </a:pPr>
            <a:r>
              <a:rPr lang="fr-FR" dirty="0"/>
              <a:t>PARIS, 75006 </a:t>
            </a:r>
          </a:p>
          <a:p>
            <a:pPr marL="228600" lvl="1">
              <a:spcBef>
                <a:spcPts val="1000"/>
              </a:spcBef>
            </a:pPr>
            <a:r>
              <a:rPr lang="sv-SE" sz="2800" b="1" dirty="0">
                <a:solidFill>
                  <a:srgbClr val="0070C0"/>
                </a:solidFill>
              </a:rPr>
              <a:t>Horaires: </a:t>
            </a:r>
          </a:p>
          <a:p>
            <a:pPr marL="457200" lvl="1" indent="0">
              <a:buNone/>
            </a:pPr>
            <a:r>
              <a:rPr lang="sv-SE" dirty="0"/>
              <a:t>9 h 00 min - 18 h 00 min </a:t>
            </a:r>
          </a:p>
          <a:p>
            <a:r>
              <a:rPr lang="fr-FR" b="1" dirty="0">
                <a:solidFill>
                  <a:srgbClr val="0070C0"/>
                </a:solidFill>
              </a:rPr>
              <a:t>Inscriptions </a:t>
            </a:r>
          </a:p>
          <a:p>
            <a:pPr lvl="1"/>
            <a:r>
              <a:rPr lang="fr-FR" b="1" dirty="0"/>
              <a:t>par mail à l’adresse : </a:t>
            </a:r>
            <a:r>
              <a:rPr lang="fr-FR" dirty="0">
                <a:hlinkClick r:id="rId2"/>
              </a:rPr>
              <a:t>formation.continue@pharmacie.parisdescartes.fr</a:t>
            </a:r>
            <a:endParaRPr lang="fr-FR" dirty="0"/>
          </a:p>
          <a:p>
            <a:pPr lvl="1"/>
            <a:r>
              <a:rPr lang="fr-FR" b="1" dirty="0"/>
              <a:t>par téléphone , Julie </a:t>
            </a:r>
            <a:r>
              <a:rPr lang="fr-FR" b="1" dirty="0" err="1"/>
              <a:t>Deleval</a:t>
            </a:r>
            <a:r>
              <a:rPr lang="fr-FR" b="1" dirty="0"/>
              <a:t> : 01  76 53 24 60 </a:t>
            </a:r>
          </a:p>
          <a:p>
            <a:pPr marL="228600" lvl="1">
              <a:spcBef>
                <a:spcPts val="1000"/>
              </a:spcBef>
            </a:pPr>
            <a:r>
              <a:rPr lang="fr-FR" sz="2800" b="1" dirty="0">
                <a:solidFill>
                  <a:srgbClr val="0070C0"/>
                </a:solidFill>
              </a:rPr>
              <a:t>Tarif:</a:t>
            </a:r>
            <a:r>
              <a:rPr lang="fr-FR" sz="2800" b="1" dirty="0"/>
              <a:t>  </a:t>
            </a:r>
            <a:r>
              <a:rPr lang="fr-FR" dirty="0"/>
              <a:t>400 euros par personne (non DPC )</a:t>
            </a:r>
          </a:p>
          <a:p>
            <a:pPr marL="228600" lvl="1">
              <a:spcBef>
                <a:spcPts val="1000"/>
              </a:spcBef>
            </a:pPr>
            <a:r>
              <a:rPr lang="fr-FR" sz="2800" b="1" dirty="0">
                <a:solidFill>
                  <a:srgbClr val="0070C0"/>
                </a:solidFill>
              </a:rPr>
              <a:t>Prochaines dates: </a:t>
            </a:r>
          </a:p>
          <a:p>
            <a:pPr lvl="1"/>
            <a:r>
              <a:rPr lang="fr-FR" b="1" dirty="0"/>
              <a:t>Novembre: mardis 17 et 24</a:t>
            </a:r>
          </a:p>
          <a:p>
            <a:pPr lvl="1"/>
            <a:r>
              <a:rPr lang="fr-FR" b="1" dirty="0"/>
              <a:t>Décembre: mardi 8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113" y="103981"/>
            <a:ext cx="2646651" cy="19824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51250" t="37772" r="7842" b="30090"/>
          <a:stretch/>
        </p:blipFill>
        <p:spPr>
          <a:xfrm>
            <a:off x="6954981" y="2004002"/>
            <a:ext cx="4987636" cy="22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0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177" t="12530" r="8677" b="41173"/>
          <a:stretch/>
        </p:blipFill>
        <p:spPr>
          <a:xfrm>
            <a:off x="838200" y="0"/>
            <a:ext cx="10381131" cy="31735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625" t="36268" r="7685" b="37248"/>
          <a:stretch/>
        </p:blipFill>
        <p:spPr>
          <a:xfrm>
            <a:off x="649943" y="3711389"/>
            <a:ext cx="10569388" cy="18153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51" y="5556793"/>
            <a:ext cx="7850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dirty="0">
                <a:solidFill>
                  <a:srgbClr val="1F497D"/>
                </a:solidFill>
                <a:hlinkClick r:id="rId4"/>
              </a:rPr>
              <a:t>www.omedit-idf.fr</a:t>
            </a:r>
            <a:endParaRPr lang="fr-FR" sz="60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988485" y="5777579"/>
            <a:ext cx="29033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36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omedit_idf</a:t>
            </a:r>
            <a:r>
              <a: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4" descr="https://dl-mail.ymail.com/ws/download/mailboxes/@.id==VjN-A94DbukNZ4i4ZVFAVQYNR0tVhd29DcmvcH5o0oxJ167BluP3u8pkzSYoqtL_fu2VaNa8mUU7YzpwwJ-afBv84Q/messages/@.id==AE0dz-l6-bFJX3XRNQOOKCdONJE/content/parts/@.id==3/raw?appid=YMailNorrin&amp;ymreqid=64cf4cbe-9132-eef9-1c64-d0012901e800&amp;token=zitEzqOML3j84e6ealFTT5U7-km5qEQF52lp7AcCuBY_oWeLriad8jLmlMx_8sxrE-V_WyOKmll6PDEaB7gfiKRSWM4V1kg4glUDUMyMwpvUHggwyNFXVjVUmGTnLWWV"/>
          <p:cNvSpPr>
            <a:spLocks noChangeAspect="1" noChangeArrowheads="1"/>
          </p:cNvSpPr>
          <p:nvPr/>
        </p:nvSpPr>
        <p:spPr bwMode="auto">
          <a:xfrm>
            <a:off x="155575" y="-136525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961" y="5454501"/>
            <a:ext cx="1220246" cy="12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2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11015" y="270370"/>
            <a:ext cx="4406119" cy="4480051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0070C0"/>
                </a:solidFill>
              </a:rPr>
              <a:t>Formations</a:t>
            </a:r>
            <a:br>
              <a:rPr lang="fr-FR" sz="4400" b="1" dirty="0">
                <a:solidFill>
                  <a:srgbClr val="0070C0"/>
                </a:solidFill>
              </a:rPr>
            </a:br>
            <a:r>
              <a:rPr lang="fr-FR" sz="4400" b="1" dirty="0">
                <a:solidFill>
                  <a:srgbClr val="0070C0"/>
                </a:solidFill>
              </a:rPr>
              <a:t>Accompagnement</a:t>
            </a:r>
            <a:br>
              <a:rPr lang="fr-FR" sz="4400" b="1" dirty="0">
                <a:solidFill>
                  <a:srgbClr val="0070C0"/>
                </a:solidFill>
              </a:rPr>
            </a:br>
            <a:r>
              <a:rPr lang="fr-FR" sz="4400" b="1" dirty="0">
                <a:solidFill>
                  <a:srgbClr val="0070C0"/>
                </a:solidFill>
              </a:rPr>
              <a:t>volet médicamenteux </a:t>
            </a:r>
            <a:br>
              <a:rPr lang="fr-FR" sz="4400" b="1" dirty="0">
                <a:solidFill>
                  <a:srgbClr val="0070C0"/>
                </a:solidFill>
              </a:rPr>
            </a:br>
            <a:r>
              <a:rPr lang="fr-FR" sz="4400" b="1" dirty="0">
                <a:solidFill>
                  <a:srgbClr val="0070C0"/>
                </a:solidFill>
              </a:rPr>
              <a:t>de la </a:t>
            </a:r>
            <a:br>
              <a:rPr lang="fr-FR" sz="4400" b="1" dirty="0">
                <a:solidFill>
                  <a:srgbClr val="0070C0"/>
                </a:solidFill>
              </a:rPr>
            </a:br>
            <a:r>
              <a:rPr lang="fr-FR" sz="4400" b="1" dirty="0">
                <a:solidFill>
                  <a:srgbClr val="0070C0"/>
                </a:solidFill>
              </a:rPr>
              <a:t>lettre de liaison à la sortie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185" y="879971"/>
            <a:ext cx="7037363" cy="50913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059" y="4750421"/>
            <a:ext cx="240203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6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177" t="12530" r="8677" b="41173"/>
          <a:stretch/>
        </p:blipFill>
        <p:spPr>
          <a:xfrm>
            <a:off x="838200" y="0"/>
            <a:ext cx="10381131" cy="31735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6507" t="9784" r="8015" b="51373"/>
          <a:stretch/>
        </p:blipFill>
        <p:spPr>
          <a:xfrm>
            <a:off x="672353" y="3455894"/>
            <a:ext cx="10421471" cy="26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01" t="10271" r="22954" b="5364"/>
          <a:stretch/>
        </p:blipFill>
        <p:spPr>
          <a:xfrm>
            <a:off x="-62753" y="0"/>
            <a:ext cx="6033247" cy="51151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1177" t="60250" r="23566" b="5469"/>
          <a:stretch/>
        </p:blipFill>
        <p:spPr>
          <a:xfrm>
            <a:off x="5630954" y="2127616"/>
            <a:ext cx="6736978" cy="23499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3713" t="10765" r="25772" b="42938"/>
          <a:stretch/>
        </p:blipFill>
        <p:spPr>
          <a:xfrm>
            <a:off x="5806887" y="3470070"/>
            <a:ext cx="6385113" cy="32901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b="39331"/>
          <a:stretch/>
        </p:blipFill>
        <p:spPr>
          <a:xfrm>
            <a:off x="91328" y="4279213"/>
            <a:ext cx="5879166" cy="28217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06887" y="155512"/>
            <a:ext cx="5897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5">
                    <a:lumMod val="75000"/>
                  </a:schemeClr>
                </a:solidFill>
              </a:rPr>
              <a:t>E </a:t>
            </a:r>
            <a:r>
              <a:rPr lang="fr-FR" sz="4400" dirty="0" err="1">
                <a:solidFill>
                  <a:schemeClr val="accent5">
                    <a:lumMod val="75000"/>
                  </a:schemeClr>
                </a:solidFill>
              </a:rPr>
              <a:t>learning</a:t>
            </a:r>
            <a:endParaRPr lang="fr-FR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2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Accompagnement/formation sur site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fr-FR" b="1" u="sng" dirty="0"/>
              <a:t>Objectif</a:t>
            </a:r>
            <a:r>
              <a:rPr lang="fr-FR" dirty="0"/>
              <a:t> : avoir les clés pour remplir et transmettre le tableau médicaments parcours de la HAS </a:t>
            </a:r>
          </a:p>
          <a:p>
            <a:r>
              <a:rPr lang="fr-FR" b="1" u="sng" dirty="0"/>
              <a:t>Public cible</a:t>
            </a:r>
            <a:r>
              <a:rPr lang="fr-FR" dirty="0"/>
              <a:t> : médecins et chirurgiens (seniors et juniors), pharmaciens, infirmiers, secrétaires, direction du service informatique et direction d’établissements MCO ou SSR.</a:t>
            </a:r>
          </a:p>
          <a:p>
            <a:r>
              <a:rPr lang="fr-FR" b="1" u="sng" dirty="0"/>
              <a:t>Support(s)</a:t>
            </a:r>
            <a:r>
              <a:rPr lang="fr-FR" b="1" dirty="0"/>
              <a:t> </a:t>
            </a:r>
            <a:r>
              <a:rPr lang="fr-FR" dirty="0"/>
              <a:t>: Volet médicamenteux de la lettre de liaison HAS.</a:t>
            </a:r>
          </a:p>
          <a:p>
            <a:r>
              <a:rPr lang="fr-FR" b="1" u="sng" dirty="0"/>
              <a:t>Durée</a:t>
            </a:r>
            <a:r>
              <a:rPr lang="fr-FR" dirty="0"/>
              <a:t> : 3h.</a:t>
            </a:r>
          </a:p>
          <a:p>
            <a:r>
              <a:rPr lang="fr-FR" b="1" u="sng" dirty="0"/>
              <a:t>Au préalable: </a:t>
            </a:r>
            <a:r>
              <a:rPr lang="fr-FR" dirty="0"/>
              <a:t>envoi exemple(s) de lettre de liaison sortie</a:t>
            </a:r>
          </a:p>
          <a:p>
            <a:r>
              <a:rPr lang="fr-FR" b="1" u="sng" dirty="0"/>
              <a:t>Aspects pratiques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1 référent/ établissement qui assure communication et logistique (salle, ordinateur, vidéo projecteur)</a:t>
            </a:r>
          </a:p>
          <a:p>
            <a:pPr lvl="1"/>
            <a:r>
              <a:rPr lang="fr-FR" dirty="0"/>
              <a:t>Equipe OMEDIT vient sur site</a:t>
            </a:r>
          </a:p>
          <a:p>
            <a:r>
              <a:rPr lang="fr-FR" b="1" u="sng" dirty="0"/>
              <a:t>Tarif</a:t>
            </a:r>
            <a:r>
              <a:rPr lang="fr-FR" dirty="0"/>
              <a:t>: gratuit, non validant DPC</a:t>
            </a:r>
          </a:p>
        </p:txBody>
      </p:sp>
    </p:spTree>
    <p:extLst>
      <p:ext uri="{BB962C8B-B14F-4D97-AF65-F5344CB8AC3E}">
        <p14:creationId xmlns:p14="http://schemas.microsoft.com/office/powerpoint/2010/main" val="446805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438</Words>
  <Application>Microsoft Office PowerPoint</Application>
  <PresentationFormat>Grand écran</PresentationFormat>
  <Paragraphs>57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 La conciliation médicamenteuse en chirurgie en IDF</vt:lpstr>
      <vt:lpstr>Formations  conciliation médicamenteuse  </vt:lpstr>
      <vt:lpstr>Déroulé</vt:lpstr>
      <vt:lpstr>Modalités pratiques</vt:lpstr>
      <vt:lpstr>Présentation PowerPoint</vt:lpstr>
      <vt:lpstr>Formations Accompagnement volet médicamenteux  de la  lettre de liaison à la sortie </vt:lpstr>
      <vt:lpstr>Présentation PowerPoint</vt:lpstr>
      <vt:lpstr>Présentation PowerPoint</vt:lpstr>
      <vt:lpstr>Accompagnement/formation sur 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zamponi dominique</dc:creator>
  <cp:lastModifiedBy>Fanny Devisme</cp:lastModifiedBy>
  <cp:revision>18</cp:revision>
  <dcterms:created xsi:type="dcterms:W3CDTF">2019-12-06T13:33:39Z</dcterms:created>
  <dcterms:modified xsi:type="dcterms:W3CDTF">2020-10-02T14:13:58Z</dcterms:modified>
</cp:coreProperties>
</file>