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6" r:id="rId4"/>
    <p:sldId id="263" r:id="rId5"/>
    <p:sldId id="261" r:id="rId6"/>
    <p:sldId id="268" r:id="rId7"/>
    <p:sldId id="270" r:id="rId8"/>
    <p:sldId id="269" r:id="rId9"/>
    <p:sldId id="280" r:id="rId10"/>
    <p:sldId id="277" r:id="rId11"/>
    <p:sldId id="279" r:id="rId12"/>
    <p:sldId id="271" r:id="rId13"/>
    <p:sldId id="272" r:id="rId14"/>
    <p:sldId id="273" r:id="rId15"/>
    <p:sldId id="281" r:id="rId16"/>
    <p:sldId id="275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wozniak\Desktop\come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Neurochurgie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Feuil3!$A$3:$A$35</c:f>
              <c:numCache>
                <c:formatCode>mmm\-yy</c:formatCode>
                <c:ptCount val="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</c:numCache>
            </c:numRef>
          </c:cat>
          <c:val>
            <c:numRef>
              <c:f>Feuil3!$B$3:$B$35</c:f>
              <c:numCache>
                <c:formatCode>General</c:formatCode>
                <c:ptCount val="33"/>
                <c:pt idx="0">
                  <c:v>108</c:v>
                </c:pt>
                <c:pt idx="1">
                  <c:v>137</c:v>
                </c:pt>
                <c:pt idx="2">
                  <c:v>117</c:v>
                </c:pt>
                <c:pt idx="3">
                  <c:v>114</c:v>
                </c:pt>
                <c:pt idx="4">
                  <c:v>166</c:v>
                </c:pt>
                <c:pt idx="5">
                  <c:v>161</c:v>
                </c:pt>
                <c:pt idx="6">
                  <c:v>219</c:v>
                </c:pt>
                <c:pt idx="7">
                  <c:v>167</c:v>
                </c:pt>
                <c:pt idx="8">
                  <c:v>408</c:v>
                </c:pt>
                <c:pt idx="9">
                  <c:v>493</c:v>
                </c:pt>
                <c:pt idx="10">
                  <c:v>479</c:v>
                </c:pt>
                <c:pt idx="11">
                  <c:v>539</c:v>
                </c:pt>
                <c:pt idx="12">
                  <c:v>495</c:v>
                </c:pt>
                <c:pt idx="13">
                  <c:v>491</c:v>
                </c:pt>
                <c:pt idx="14">
                  <c:v>508</c:v>
                </c:pt>
                <c:pt idx="15">
                  <c:v>470</c:v>
                </c:pt>
                <c:pt idx="16">
                  <c:v>509</c:v>
                </c:pt>
                <c:pt idx="17">
                  <c:v>495</c:v>
                </c:pt>
                <c:pt idx="18">
                  <c:v>457</c:v>
                </c:pt>
                <c:pt idx="19">
                  <c:v>429</c:v>
                </c:pt>
                <c:pt idx="20">
                  <c:v>468</c:v>
                </c:pt>
                <c:pt idx="21">
                  <c:v>542</c:v>
                </c:pt>
                <c:pt idx="22">
                  <c:v>522</c:v>
                </c:pt>
                <c:pt idx="23">
                  <c:v>596</c:v>
                </c:pt>
                <c:pt idx="24">
                  <c:v>663</c:v>
                </c:pt>
                <c:pt idx="25">
                  <c:v>551</c:v>
                </c:pt>
                <c:pt idx="26">
                  <c:v>672</c:v>
                </c:pt>
                <c:pt idx="27">
                  <c:v>584</c:v>
                </c:pt>
                <c:pt idx="28">
                  <c:v>649</c:v>
                </c:pt>
                <c:pt idx="29">
                  <c:v>633</c:v>
                </c:pt>
                <c:pt idx="30">
                  <c:v>639</c:v>
                </c:pt>
                <c:pt idx="31">
                  <c:v>667</c:v>
                </c:pt>
                <c:pt idx="32">
                  <c:v>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13-409E-8375-FFB5DA976BBF}"/>
            </c:ext>
          </c:extLst>
        </c:ser>
        <c:ser>
          <c:idx val="1"/>
          <c:order val="1"/>
          <c:tx>
            <c:strRef>
              <c:f>Feuil3!$C$2</c:f>
              <c:strCache>
                <c:ptCount val="1"/>
                <c:pt idx="0">
                  <c:v>Neurologie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Feuil3!$A$3:$A$35</c:f>
              <c:numCache>
                <c:formatCode>mmm\-yy</c:formatCode>
                <c:ptCount val="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</c:numCache>
            </c:numRef>
          </c:cat>
          <c:val>
            <c:numRef>
              <c:f>Feuil3!$C$3:$C$35</c:f>
              <c:numCache>
                <c:formatCode>General</c:formatCode>
                <c:ptCount val="33"/>
                <c:pt idx="0">
                  <c:v>5</c:v>
                </c:pt>
                <c:pt idx="1">
                  <c:v>16</c:v>
                </c:pt>
                <c:pt idx="2">
                  <c:v>7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  <c:pt idx="6">
                  <c:v>14</c:v>
                </c:pt>
                <c:pt idx="7">
                  <c:v>9</c:v>
                </c:pt>
                <c:pt idx="8">
                  <c:v>24</c:v>
                </c:pt>
                <c:pt idx="9">
                  <c:v>16</c:v>
                </c:pt>
                <c:pt idx="10">
                  <c:v>33</c:v>
                </c:pt>
                <c:pt idx="11">
                  <c:v>37</c:v>
                </c:pt>
                <c:pt idx="12">
                  <c:v>52</c:v>
                </c:pt>
                <c:pt idx="13">
                  <c:v>58</c:v>
                </c:pt>
                <c:pt idx="14">
                  <c:v>53</c:v>
                </c:pt>
                <c:pt idx="15">
                  <c:v>44</c:v>
                </c:pt>
                <c:pt idx="16">
                  <c:v>55</c:v>
                </c:pt>
                <c:pt idx="17">
                  <c:v>49</c:v>
                </c:pt>
                <c:pt idx="18">
                  <c:v>56</c:v>
                </c:pt>
                <c:pt idx="19">
                  <c:v>47</c:v>
                </c:pt>
                <c:pt idx="20">
                  <c:v>56</c:v>
                </c:pt>
                <c:pt idx="21">
                  <c:v>116</c:v>
                </c:pt>
                <c:pt idx="22">
                  <c:v>109</c:v>
                </c:pt>
                <c:pt idx="23">
                  <c:v>100</c:v>
                </c:pt>
                <c:pt idx="24">
                  <c:v>113</c:v>
                </c:pt>
                <c:pt idx="25">
                  <c:v>125</c:v>
                </c:pt>
                <c:pt idx="26">
                  <c:v>159</c:v>
                </c:pt>
                <c:pt idx="27">
                  <c:v>151</c:v>
                </c:pt>
                <c:pt idx="28">
                  <c:v>160</c:v>
                </c:pt>
                <c:pt idx="29">
                  <c:v>161</c:v>
                </c:pt>
                <c:pt idx="30">
                  <c:v>141</c:v>
                </c:pt>
                <c:pt idx="31">
                  <c:v>159</c:v>
                </c:pt>
                <c:pt idx="32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13-409E-8375-FFB5DA976BBF}"/>
            </c:ext>
          </c:extLst>
        </c:ser>
        <c:ser>
          <c:idx val="2"/>
          <c:order val="2"/>
          <c:tx>
            <c:strRef>
              <c:f>Feuil3!$D$2</c:f>
              <c:strCache>
                <c:ptCount val="1"/>
                <c:pt idx="0">
                  <c:v>Neuroradiologie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Feuil3!$A$3:$A$35</c:f>
              <c:numCache>
                <c:formatCode>mmm\-yy</c:formatCode>
                <c:ptCount val="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</c:numCache>
            </c:numRef>
          </c:cat>
          <c:val>
            <c:numRef>
              <c:f>Feuil3!$D$3:$D$35</c:f>
              <c:numCache>
                <c:formatCode>General</c:formatCode>
                <c:ptCount val="33"/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69</c:v>
                </c:pt>
                <c:pt idx="22">
                  <c:v>154</c:v>
                </c:pt>
                <c:pt idx="23">
                  <c:v>138</c:v>
                </c:pt>
                <c:pt idx="24">
                  <c:v>161</c:v>
                </c:pt>
                <c:pt idx="25">
                  <c:v>143</c:v>
                </c:pt>
                <c:pt idx="26">
                  <c:v>175</c:v>
                </c:pt>
                <c:pt idx="27">
                  <c:v>147</c:v>
                </c:pt>
                <c:pt idx="28">
                  <c:v>167</c:v>
                </c:pt>
                <c:pt idx="29">
                  <c:v>187</c:v>
                </c:pt>
                <c:pt idx="30">
                  <c:v>155</c:v>
                </c:pt>
                <c:pt idx="31">
                  <c:v>223</c:v>
                </c:pt>
                <c:pt idx="32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13-409E-8375-FFB5DA976BBF}"/>
            </c:ext>
          </c:extLst>
        </c:ser>
        <c:ser>
          <c:idx val="3"/>
          <c:order val="3"/>
          <c:tx>
            <c:strRef>
              <c:f>Feuil3!$E$2</c:f>
              <c:strCache>
                <c:ptCount val="1"/>
                <c:pt idx="0">
                  <c:v>Demande d'avis spécialisé orienté neuro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Feuil3!$A$3:$A$35</c:f>
              <c:numCache>
                <c:formatCode>mmm\-yy</c:formatCode>
                <c:ptCount val="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</c:numCache>
            </c:numRef>
          </c:cat>
          <c:val>
            <c:numRef>
              <c:f>Feuil3!$E$3:$E$35</c:f>
              <c:numCache>
                <c:formatCode>General</c:formatCode>
                <c:ptCount val="33"/>
                <c:pt idx="21">
                  <c:v>56</c:v>
                </c:pt>
                <c:pt idx="22">
                  <c:v>87</c:v>
                </c:pt>
                <c:pt idx="23">
                  <c:v>83</c:v>
                </c:pt>
                <c:pt idx="24">
                  <c:v>97</c:v>
                </c:pt>
                <c:pt idx="25">
                  <c:v>81</c:v>
                </c:pt>
                <c:pt idx="26">
                  <c:v>108</c:v>
                </c:pt>
                <c:pt idx="27">
                  <c:v>84</c:v>
                </c:pt>
                <c:pt idx="28">
                  <c:v>100</c:v>
                </c:pt>
                <c:pt idx="29">
                  <c:v>74</c:v>
                </c:pt>
                <c:pt idx="30">
                  <c:v>71</c:v>
                </c:pt>
                <c:pt idx="31">
                  <c:v>61</c:v>
                </c:pt>
                <c:pt idx="32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13-409E-8375-FFB5DA976BBF}"/>
            </c:ext>
          </c:extLst>
        </c:ser>
        <c:ser>
          <c:idx val="4"/>
          <c:order val="4"/>
          <c:tx>
            <c:strRef>
              <c:f>Feuil3!$F$2</c:f>
              <c:strCache>
                <c:ptCount val="1"/>
                <c:pt idx="0">
                  <c:v>Matrix Néonat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Feuil3!$A$3:$A$35</c:f>
              <c:numCache>
                <c:formatCode>mmm\-yy</c:formatCode>
                <c:ptCount val="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</c:numCache>
            </c:numRef>
          </c:cat>
          <c:val>
            <c:numRef>
              <c:f>Feuil3!$F$3:$F$35</c:f>
              <c:numCache>
                <c:formatCode>General</c:formatCode>
                <c:ptCount val="33"/>
                <c:pt idx="0">
                  <c:v>2</c:v>
                </c:pt>
                <c:pt idx="1">
                  <c:v>1</c:v>
                </c:pt>
                <c:pt idx="4">
                  <c:v>3</c:v>
                </c:pt>
                <c:pt idx="10">
                  <c:v>1</c:v>
                </c:pt>
                <c:pt idx="11">
                  <c:v>7</c:v>
                </c:pt>
                <c:pt idx="12">
                  <c:v>13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12</c:v>
                </c:pt>
                <c:pt idx="17">
                  <c:v>19</c:v>
                </c:pt>
                <c:pt idx="18">
                  <c:v>6</c:v>
                </c:pt>
                <c:pt idx="19">
                  <c:v>10</c:v>
                </c:pt>
                <c:pt idx="20">
                  <c:v>17</c:v>
                </c:pt>
                <c:pt idx="21">
                  <c:v>20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6</c:v>
                </c:pt>
                <c:pt idx="26">
                  <c:v>17</c:v>
                </c:pt>
                <c:pt idx="27">
                  <c:v>8</c:v>
                </c:pt>
                <c:pt idx="28">
                  <c:v>17</c:v>
                </c:pt>
                <c:pt idx="29">
                  <c:v>14</c:v>
                </c:pt>
                <c:pt idx="30">
                  <c:v>11</c:v>
                </c:pt>
                <c:pt idx="31">
                  <c:v>12</c:v>
                </c:pt>
                <c:pt idx="3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13-409E-8375-FFB5DA976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316416"/>
        <c:axId val="242317952"/>
      </c:lineChart>
      <c:dateAx>
        <c:axId val="2423164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2317952"/>
        <c:crosses val="autoZero"/>
        <c:auto val="1"/>
        <c:lblOffset val="100"/>
        <c:baseTimeUnit val="months"/>
      </c:dateAx>
      <c:valAx>
        <c:axId val="24231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23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fr-FR" sz="2200" baseline="0" dirty="0"/>
              <a:t>Pour quels usages utilisez-vous Ortif ?</a:t>
            </a:r>
          </a:p>
        </c:rich>
      </c:tx>
      <c:layout>
        <c:manualLayout>
          <c:xMode val="edge"/>
          <c:yMode val="edge"/>
          <c:x val="0.15264296602649555"/>
          <c:y val="7.5536262935672069E-3"/>
        </c:manualLayout>
      </c:layout>
      <c:overlay val="0"/>
      <c:spPr>
        <a:solidFill>
          <a:schemeClr val="accent4">
            <a:lumMod val="60000"/>
            <a:lumOff val="40000"/>
          </a:schemeClr>
        </a:solidFill>
        <a:ln>
          <a:solidFill>
            <a:schemeClr val="accent1"/>
          </a:solidFill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'askabox_156246-20171013'!$F$505:$F$511</c:f>
              <c:strCache>
                <c:ptCount val="7"/>
                <c:pt idx="0">
                  <c:v>AVC</c:v>
                </c:pt>
                <c:pt idx="1">
                  <c:v>Neuro-diagnostique</c:v>
                </c:pt>
                <c:pt idx="2">
                  <c:v>NRI</c:v>
                </c:pt>
                <c:pt idx="3">
                  <c:v>Neuro-chir</c:v>
                </c:pt>
                <c:pt idx="4">
                  <c:v>Autres avis spécialisés</c:v>
                </c:pt>
                <c:pt idx="5">
                  <c:v>Téléconférence</c:v>
                </c:pt>
                <c:pt idx="6">
                  <c:v>Autre </c:v>
                </c:pt>
              </c:strCache>
            </c:strRef>
          </c:cat>
          <c:val>
            <c:numRef>
              <c:f>'askabox_156246-20171013'!$G$505:$G$511</c:f>
              <c:numCache>
                <c:formatCode>General</c:formatCode>
                <c:ptCount val="7"/>
                <c:pt idx="0">
                  <c:v>57</c:v>
                </c:pt>
                <c:pt idx="1">
                  <c:v>30</c:v>
                </c:pt>
                <c:pt idx="2">
                  <c:v>31</c:v>
                </c:pt>
                <c:pt idx="3">
                  <c:v>27</c:v>
                </c:pt>
                <c:pt idx="4">
                  <c:v>10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5-48CE-8C8D-75DDCEAF46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2166016"/>
        <c:axId val="303239552"/>
      </c:barChart>
      <c:catAx>
        <c:axId val="302166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fr-FR"/>
          </a:p>
        </c:txPr>
        <c:crossAx val="303239552"/>
        <c:crosses val="autoZero"/>
        <c:auto val="1"/>
        <c:lblAlgn val="ctr"/>
        <c:lblOffset val="100"/>
        <c:noMultiLvlLbl val="0"/>
      </c:catAx>
      <c:valAx>
        <c:axId val="303239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216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00" baseline="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3E2D81-D50C-464A-A30A-6847FC711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815DD84-B758-44BD-BDB8-DA06C3D91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0BE56D1-620E-44B1-AC6D-D7A6CC06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FA2F8DB-54D0-4EAC-A79E-786BF977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373047-F41A-4E18-AD78-097F3CD908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4166" y="192803"/>
            <a:ext cx="5866568" cy="29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DC87340-D3D4-4594-975E-CAF5633BA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DF0121-3488-4D98-AE51-A918C031E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4DA576-BED0-490A-A335-CA8FB539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2EAD5BD-8224-4ED3-B522-3E4815727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F1C26F-61D0-450D-A1CC-DFAEB75E3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58B2777-F348-499B-83A5-B1F1F2AD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EE2E3B1-1AFD-41D6-8992-54F831511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20B2290-DC1C-4E90-BA13-18EC703DF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A0EC59-4555-444F-B1F7-8E2C4657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F7FC90-09DF-4195-A6F7-BF17C5331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EC228D-236F-471A-AB25-1EB54D15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B65B411-2B0E-48BC-8169-BBAF20C71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24AD2B2-7718-440C-85D5-31104BCBE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E9FF870-9766-477F-80E4-43D5EEE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C49D9F-6CDE-4954-8A4B-C7CAFCF26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DA56D4D-99A6-48E6-8E26-760FFF40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C537E4A-D7E6-45AD-85DC-7465BDC1B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729A92-6C35-46F0-8296-17BC68028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C7B269D-0C20-40DE-87DD-85C7681E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3D7435-923C-473B-B66F-4E1FBB7E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72EF38A-0B1F-4198-971D-D3658B5AC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633D72C-17E8-4B34-8105-1158B37D3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98B7EE-9B7C-4ED3-87FC-F7805DE5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E09F9DE-6C68-4AF9-A797-22FA0A948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DCC39C-DAA3-4FE3-A68A-EC8DF7CC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35DAF9-C2BD-4F54-82EA-63BE1A0AC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503F29F-783C-43B4-9723-9E1839BE2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8CCCC0-6C23-4A75-99F5-B29DD049F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0C955F-A687-4F86-BA6B-5C4685A4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5D61BFE-4784-4000-9299-6EFD59400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AE8D883-704A-4358-8C85-AEF4185C2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BC03E65-A22D-4943-9A94-F6B2B397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D58394-4B6D-44A8-9DE8-6976A8C49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7884E5C-92F9-4EFC-970F-FFA61CDA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296D76F-FAB4-48EB-9B9A-EF74FC293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4650" y="6410328"/>
            <a:ext cx="2381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05E289C-8610-4463-A444-D4D622B82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La télémédecine en chirurgie en IDF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978BEBD-1FE5-4A35-8A7D-D165D9074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2109C-CD2F-476A-9D88-8E75A552D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Télémédecine et Urgences en Neurologie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A5F2EA-A1D6-42A2-A82A-E821B1395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K Chikh Urgentiste, Animatrice filière neurologie CHSF</a:t>
            </a:r>
          </a:p>
          <a:p>
            <a:r>
              <a:rPr lang="fr-FR" dirty="0"/>
              <a:t>I Crassard Neurologue, Référent neurosciences ARS Ile de France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4556C-F277-44E1-BA38-3B80BD4384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1DB40-C7BE-4482-8750-ED4902E75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C5D17-9C0E-444E-9D17-D9B650CF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9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Neuro: Utilisations d’ORTIF actuellement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31577"/>
            <a:ext cx="8596668" cy="4409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Expertise neurologique 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/>
              <a:t>-</a:t>
            </a:r>
            <a:r>
              <a:rPr lang="fr-FR" b="1" dirty="0"/>
              <a:t>Avis neurologique, neuroradiologique, neurochirurgical </a:t>
            </a:r>
            <a:endParaRPr lang="fr-FR" dirty="0"/>
          </a:p>
          <a:p>
            <a:r>
              <a:rPr lang="fr-FR" dirty="0"/>
              <a:t>-Sur neuro-imagerie </a:t>
            </a:r>
          </a:p>
          <a:p>
            <a:r>
              <a:rPr lang="fr-FR" dirty="0"/>
              <a:t>-Sur neuro-imagerie et </a:t>
            </a:r>
            <a:r>
              <a:rPr lang="fr-FR" dirty="0" err="1"/>
              <a:t>visio</a:t>
            </a:r>
            <a:r>
              <a:rPr lang="fr-FR" dirty="0"/>
              <a:t>-consultation </a:t>
            </a:r>
          </a:p>
          <a:p>
            <a:r>
              <a:rPr lang="fr-FR" dirty="0"/>
              <a:t>-Pour toutes les pathologies neurologiques (urgentes ou programmées)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Appui à la permanence de soins en neurochirurgie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RCP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Staff entre établissements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27522" r="50579" b="23529"/>
          <a:stretch/>
        </p:blipFill>
        <p:spPr bwMode="auto">
          <a:xfrm>
            <a:off x="6562083" y="3853970"/>
            <a:ext cx="2956671" cy="241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9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Visuoconsultation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35294" r="33089" b="16176"/>
          <a:stretch/>
        </p:blipFill>
        <p:spPr bwMode="auto">
          <a:xfrm>
            <a:off x="2094300" y="1541929"/>
            <a:ext cx="7986740" cy="45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1407091" y="59814"/>
            <a:ext cx="8602949" cy="6813690"/>
            <a:chOff x="1556994" y="59814"/>
            <a:chExt cx="8770056" cy="681369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94" y="59814"/>
              <a:ext cx="8770056" cy="681369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1587731" y="5968538"/>
              <a:ext cx="1429789" cy="7897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5552902" y="3707476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rganigramme : Connecteur 10"/>
            <p:cNvSpPr/>
            <p:nvPr/>
          </p:nvSpPr>
          <p:spPr>
            <a:xfrm>
              <a:off x="7417724" y="1773381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rganigramme : Connecteur 11"/>
            <p:cNvSpPr/>
            <p:nvPr/>
          </p:nvSpPr>
          <p:spPr>
            <a:xfrm>
              <a:off x="4998720" y="2164080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rganigramme : Connecteur 12"/>
            <p:cNvSpPr/>
            <p:nvPr/>
          </p:nvSpPr>
          <p:spPr>
            <a:xfrm>
              <a:off x="4716087" y="2201323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rganigramme : Connecteur 13"/>
            <p:cNvSpPr/>
            <p:nvPr/>
          </p:nvSpPr>
          <p:spPr>
            <a:xfrm>
              <a:off x="4134196" y="2563090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625969" y="1694104"/>
              <a:ext cx="7729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Meaux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97567" y="1901671"/>
              <a:ext cx="71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Bichat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100570" y="2126382"/>
              <a:ext cx="579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Foch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465591" y="2679213"/>
              <a:ext cx="985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Versailles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219723" y="3813242"/>
              <a:ext cx="790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Corbeil</a:t>
              </a:r>
            </a:p>
          </p:txBody>
        </p:sp>
        <p:sp>
          <p:nvSpPr>
            <p:cNvPr id="20" name="Organigramme : Connecteur 19"/>
            <p:cNvSpPr/>
            <p:nvPr/>
          </p:nvSpPr>
          <p:spPr>
            <a:xfrm>
              <a:off x="5552902" y="1588560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rganigramme : Connecteur 20"/>
            <p:cNvSpPr/>
            <p:nvPr/>
          </p:nvSpPr>
          <p:spPr>
            <a:xfrm>
              <a:off x="4314196" y="106070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rganigramme : Connecteur 21"/>
            <p:cNvSpPr/>
            <p:nvPr/>
          </p:nvSpPr>
          <p:spPr>
            <a:xfrm>
              <a:off x="2537537" y="1479480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rganigramme : Connecteur 22"/>
            <p:cNvSpPr/>
            <p:nvPr/>
          </p:nvSpPr>
          <p:spPr>
            <a:xfrm>
              <a:off x="5283546" y="1797706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rganigramme : Connecteur 23"/>
            <p:cNvSpPr/>
            <p:nvPr/>
          </p:nvSpPr>
          <p:spPr>
            <a:xfrm>
              <a:off x="5219723" y="2626374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648861" y="1386327"/>
              <a:ext cx="998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Mantes</a:t>
              </a:r>
              <a:endPara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58677" y="133985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Gonesse</a:t>
              </a:r>
              <a:endPara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433519" y="973164"/>
              <a:ext cx="9228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Pontoise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361866" y="1796893"/>
              <a:ext cx="873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 Denis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148624" y="2723341"/>
              <a:ext cx="7820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Bicêtre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98446" y="3188407"/>
              <a:ext cx="672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Orsay</a:t>
              </a:r>
            </a:p>
          </p:txBody>
        </p:sp>
        <p:sp>
          <p:nvSpPr>
            <p:cNvPr id="31" name="Organigramme : Connecteur 30"/>
            <p:cNvSpPr/>
            <p:nvPr/>
          </p:nvSpPr>
          <p:spPr>
            <a:xfrm>
              <a:off x="4404196" y="3242648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rganigramme : Connecteur 31"/>
            <p:cNvSpPr/>
            <p:nvPr/>
          </p:nvSpPr>
          <p:spPr>
            <a:xfrm>
              <a:off x="3557452" y="1788347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663819" y="1694987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Poissy</a:t>
              </a:r>
            </a:p>
          </p:txBody>
        </p:sp>
        <p:sp>
          <p:nvSpPr>
            <p:cNvPr id="34" name="Organigramme : Connecteur 33"/>
            <p:cNvSpPr/>
            <p:nvPr/>
          </p:nvSpPr>
          <p:spPr>
            <a:xfrm>
              <a:off x="5838018" y="1708914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942022" y="1618038"/>
              <a:ext cx="7756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Aulnay</a:t>
              </a:r>
            </a:p>
          </p:txBody>
        </p:sp>
        <p:sp>
          <p:nvSpPr>
            <p:cNvPr id="36" name="Organigramme : Connecteur 35"/>
            <p:cNvSpPr/>
            <p:nvPr/>
          </p:nvSpPr>
          <p:spPr>
            <a:xfrm>
              <a:off x="1809404" y="5824311"/>
              <a:ext cx="180000" cy="180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rganigramme : Connecteur 36"/>
            <p:cNvSpPr/>
            <p:nvPr/>
          </p:nvSpPr>
          <p:spPr>
            <a:xfrm>
              <a:off x="5552902" y="2476793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658597" y="2393557"/>
              <a:ext cx="880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Mondor</a:t>
              </a:r>
            </a:p>
          </p:txBody>
        </p:sp>
        <p:sp>
          <p:nvSpPr>
            <p:cNvPr id="39" name="Organigramme : Connecteur 38"/>
            <p:cNvSpPr/>
            <p:nvPr/>
          </p:nvSpPr>
          <p:spPr>
            <a:xfrm>
              <a:off x="1809404" y="632770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061556" y="5733734"/>
              <a:ext cx="23177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Visio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fonctionnelle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Visio non installée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234" y="4136030"/>
              <a:ext cx="2958589" cy="2352078"/>
            </a:xfrm>
            <a:prstGeom prst="rect">
              <a:avLst/>
            </a:prstGeom>
          </p:spPr>
        </p:pic>
        <p:sp>
          <p:nvSpPr>
            <p:cNvPr id="42" name="Organigramme : Connecteur 41"/>
            <p:cNvSpPr/>
            <p:nvPr/>
          </p:nvSpPr>
          <p:spPr>
            <a:xfrm>
              <a:off x="8885417" y="5861255"/>
              <a:ext cx="72000" cy="72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rganigramme : Connecteur 42"/>
            <p:cNvSpPr/>
            <p:nvPr/>
          </p:nvSpPr>
          <p:spPr>
            <a:xfrm>
              <a:off x="9208681" y="4602374"/>
              <a:ext cx="72000" cy="72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rganigramme : Connecteur 43"/>
            <p:cNvSpPr/>
            <p:nvPr/>
          </p:nvSpPr>
          <p:spPr>
            <a:xfrm>
              <a:off x="9134799" y="5527241"/>
              <a:ext cx="72000" cy="72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rganigramme : Connecteur 44"/>
            <p:cNvSpPr/>
            <p:nvPr/>
          </p:nvSpPr>
          <p:spPr>
            <a:xfrm>
              <a:off x="8243254" y="5884117"/>
              <a:ext cx="72000" cy="72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rganigramme : Connecteur 45"/>
            <p:cNvSpPr/>
            <p:nvPr/>
          </p:nvSpPr>
          <p:spPr>
            <a:xfrm>
              <a:off x="8508575" y="6107864"/>
              <a:ext cx="72000" cy="72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rganigramme : Connecteur 46"/>
            <p:cNvSpPr/>
            <p:nvPr/>
          </p:nvSpPr>
          <p:spPr>
            <a:xfrm>
              <a:off x="8918670" y="4755662"/>
              <a:ext cx="72000" cy="720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238331" y="4499874"/>
              <a:ext cx="3683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754566" y="4759097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Larib</a:t>
              </a:r>
              <a:endPara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9139575" y="5411022"/>
              <a:ext cx="5375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StAnt</a:t>
              </a:r>
              <a:endPara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8688837" y="5874816"/>
              <a:ext cx="5395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GHPS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8240293" y="6103491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Anne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821910" y="5771106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120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</a:t>
              </a: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741397" y="163991"/>
              <a:ext cx="2687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20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Visio en UNV : </a:t>
              </a:r>
              <a:r>
                <a:rPr kumimoji="0" lang="fr-FR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Où en sommes nous?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0010040" y="1556995"/>
            <a:ext cx="218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Enquête Télémédecine</a:t>
            </a:r>
            <a:br>
              <a:rPr lang="fr-FR" b="1" dirty="0"/>
            </a:br>
            <a:r>
              <a:rPr lang="fr-FR" b="1" dirty="0"/>
              <a:t>UNV IDF 2017</a:t>
            </a:r>
            <a:br>
              <a:rPr lang="fr-FR" b="1" dirty="0"/>
            </a:br>
            <a:r>
              <a:rPr lang="fr-FR" b="1" dirty="0"/>
              <a:t>Karima Chikh, Céline </a:t>
            </a:r>
            <a:r>
              <a:rPr lang="fr-FR" b="1" dirty="0" err="1"/>
              <a:t>Bellesme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83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39" y="0"/>
            <a:ext cx="8770056" cy="6813690"/>
          </a:xfrm>
          <a:prstGeom prst="rect">
            <a:avLst/>
          </a:prstGeom>
        </p:spPr>
      </p:pic>
      <p:sp>
        <p:nvSpPr>
          <p:cNvPr id="9" name="Organigramme : Connecteur 8"/>
          <p:cNvSpPr/>
          <p:nvPr/>
        </p:nvSpPr>
        <p:spPr>
          <a:xfrm>
            <a:off x="3350030" y="380727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rganigramme : Connecteur 9"/>
          <p:cNvSpPr/>
          <p:nvPr/>
        </p:nvSpPr>
        <p:spPr>
          <a:xfrm>
            <a:off x="4175764" y="4757651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4635736" y="4901739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6625242" y="4197927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6802582" y="555567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rganigramme : Connecteur 13"/>
          <p:cNvSpPr/>
          <p:nvPr/>
        </p:nvSpPr>
        <p:spPr>
          <a:xfrm>
            <a:off x="7004858" y="4865739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rganigramme : Connecteur 14"/>
          <p:cNvSpPr/>
          <p:nvPr/>
        </p:nvSpPr>
        <p:spPr>
          <a:xfrm>
            <a:off x="7855528" y="4973739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10152610" y="522316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rganigramme : Connecteur 16"/>
          <p:cNvSpPr/>
          <p:nvPr/>
        </p:nvSpPr>
        <p:spPr>
          <a:xfrm>
            <a:off x="6968858" y="263236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rganigramme : Connecteur 17"/>
          <p:cNvSpPr/>
          <p:nvPr/>
        </p:nvSpPr>
        <p:spPr>
          <a:xfrm>
            <a:off x="8761614" y="4208989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rganigramme : Connecteur 18"/>
          <p:cNvSpPr/>
          <p:nvPr/>
        </p:nvSpPr>
        <p:spPr>
          <a:xfrm>
            <a:off x="8575942" y="304523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rganigramme : Connecteur 19"/>
          <p:cNvSpPr/>
          <p:nvPr/>
        </p:nvSpPr>
        <p:spPr>
          <a:xfrm>
            <a:off x="4100947" y="2513149"/>
            <a:ext cx="144000" cy="144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rganigramme : Connecteur 20"/>
          <p:cNvSpPr/>
          <p:nvPr/>
        </p:nvSpPr>
        <p:spPr>
          <a:xfrm>
            <a:off x="5514109" y="3751812"/>
            <a:ext cx="144000" cy="144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rganigramme : Connecteur 21"/>
          <p:cNvSpPr/>
          <p:nvPr/>
        </p:nvSpPr>
        <p:spPr>
          <a:xfrm>
            <a:off x="7484226" y="1765069"/>
            <a:ext cx="144000" cy="144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78844" y="1529292"/>
            <a:ext cx="1131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 MEAUX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078609" y="2194242"/>
            <a:ext cx="142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 VERSAILLES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92313" y="344403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 CHSF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786552" y="4142489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Provins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599513" y="2942730"/>
            <a:ext cx="1015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Coulommiers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350196" y="4973739"/>
            <a:ext cx="88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Montereau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85042" y="4859530"/>
            <a:ext cx="1075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Fontainebleau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573919" y="5530135"/>
            <a:ext cx="757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Nemours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73919" y="3996344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Melun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358600" y="4865738"/>
            <a:ext cx="722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Etampes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537607" y="4696740"/>
            <a:ext cx="725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Dourdan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663990" y="3895812"/>
            <a:ext cx="940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Rambouillet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641403" y="5223164"/>
            <a:ext cx="644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Romilly</a:t>
            </a:r>
          </a:p>
        </p:txBody>
      </p:sp>
      <p:cxnSp>
        <p:nvCxnSpPr>
          <p:cNvPr id="37" name="Connecteur droit avec flèche 36"/>
          <p:cNvCxnSpPr>
            <a:stCxn id="9" idx="7"/>
            <a:endCxn id="20" idx="4"/>
          </p:cNvCxnSpPr>
          <p:nvPr/>
        </p:nvCxnSpPr>
        <p:spPr>
          <a:xfrm flipV="1">
            <a:off x="3411486" y="2657149"/>
            <a:ext cx="761461" cy="116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endCxn id="21" idx="3"/>
          </p:cNvCxnSpPr>
          <p:nvPr/>
        </p:nvCxnSpPr>
        <p:spPr>
          <a:xfrm flipV="1">
            <a:off x="4736696" y="3874724"/>
            <a:ext cx="798501" cy="102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21" idx="5"/>
          </p:cNvCxnSpPr>
          <p:nvPr/>
        </p:nvCxnSpPr>
        <p:spPr>
          <a:xfrm flipH="1" flipV="1">
            <a:off x="5637021" y="3874724"/>
            <a:ext cx="988221" cy="36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21" idx="5"/>
          </p:cNvCxnSpPr>
          <p:nvPr/>
        </p:nvCxnSpPr>
        <p:spPr>
          <a:xfrm flipH="1" flipV="1">
            <a:off x="5637021" y="3874724"/>
            <a:ext cx="1364220" cy="1063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5560135" y="3895812"/>
            <a:ext cx="1243196" cy="1659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4255119" y="3887551"/>
            <a:ext cx="1244668" cy="86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 flipV="1">
            <a:off x="7639961" y="1837069"/>
            <a:ext cx="892627" cy="120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5686170" y="3882135"/>
            <a:ext cx="2168342" cy="108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endCxn id="22" idx="5"/>
          </p:cNvCxnSpPr>
          <p:nvPr/>
        </p:nvCxnSpPr>
        <p:spPr>
          <a:xfrm flipH="1" flipV="1">
            <a:off x="7607138" y="1887981"/>
            <a:ext cx="1196360" cy="231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5685154" y="3909637"/>
            <a:ext cx="4516556" cy="136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7001241" y="1909069"/>
            <a:ext cx="482985" cy="71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rganigramme : Connecteur 47"/>
          <p:cNvSpPr/>
          <p:nvPr/>
        </p:nvSpPr>
        <p:spPr>
          <a:xfrm>
            <a:off x="1726278" y="5203677"/>
            <a:ext cx="144000" cy="1440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rganigramme : Connecteur 48"/>
          <p:cNvSpPr/>
          <p:nvPr/>
        </p:nvSpPr>
        <p:spPr>
          <a:xfrm>
            <a:off x="1748449" y="553909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878487" y="5112149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 sans UNV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838582" y="382385"/>
            <a:ext cx="2687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Télé-Neuro en IDF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57704" y="5884658"/>
            <a:ext cx="1404851" cy="8700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766558" y="2777156"/>
            <a:ext cx="1155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Marne la Vallée</a:t>
            </a:r>
          </a:p>
        </p:txBody>
      </p:sp>
    </p:spTree>
    <p:extLst>
      <p:ext uri="{BB962C8B-B14F-4D97-AF65-F5344CB8AC3E}">
        <p14:creationId xmlns:p14="http://schemas.microsoft.com/office/powerpoint/2010/main" val="277317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563734"/>
              </p:ext>
            </p:extLst>
          </p:nvPr>
        </p:nvGraphicFramePr>
        <p:xfrm>
          <a:off x="1358284" y="1573966"/>
          <a:ext cx="8265402" cy="472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648918" y="91619"/>
            <a:ext cx="4976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Enquête Télémédecine</a:t>
            </a:r>
            <a:br>
              <a:rPr lang="fr-FR" b="1" dirty="0"/>
            </a:br>
            <a:r>
              <a:rPr lang="fr-FR" b="1" dirty="0"/>
              <a:t>UNV IDF 2017</a:t>
            </a:r>
            <a:br>
              <a:rPr lang="fr-FR" b="1" dirty="0"/>
            </a:br>
            <a:r>
              <a:rPr lang="fr-FR" b="1" dirty="0"/>
              <a:t>Karima Chikh, Céline </a:t>
            </a:r>
            <a:r>
              <a:rPr lang="fr-FR" b="1" dirty="0" err="1"/>
              <a:t>Bellesme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98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ORTIF TÉLÉNEURO</a:t>
            </a:r>
            <a:br>
              <a:rPr lang="fr-FR" dirty="0"/>
            </a:br>
            <a:r>
              <a:rPr lang="fr-FR" dirty="0"/>
              <a:t>Points forts                  /     Points faibles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Accès facile</a:t>
            </a:r>
          </a:p>
          <a:p>
            <a:r>
              <a:rPr lang="fr-FR" dirty="0"/>
              <a:t>Transfert d’images, fichier PDF</a:t>
            </a:r>
          </a:p>
          <a:p>
            <a:r>
              <a:rPr lang="fr-FR" dirty="0"/>
              <a:t>Traçabilité</a:t>
            </a:r>
          </a:p>
          <a:p>
            <a:r>
              <a:rPr lang="fr-FR" dirty="0"/>
              <a:t>Partie à intégrer dans le dossier le dossier médical du patient (Aspect médico-légal)</a:t>
            </a:r>
          </a:p>
          <a:p>
            <a:r>
              <a:rPr lang="fr-FR" dirty="0"/>
              <a:t>Valoriser les avis (activité auparavant parfois transparente)</a:t>
            </a:r>
          </a:p>
          <a:p>
            <a:r>
              <a:rPr lang="fr-FR" dirty="0"/>
              <a:t>Visio-conférence</a:t>
            </a:r>
          </a:p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Lenteur du chargement des images</a:t>
            </a:r>
          </a:p>
          <a:p>
            <a:r>
              <a:rPr lang="fr-FR" dirty="0"/>
              <a:t>Déblocage des accès aux images nécessaire selon les sites</a:t>
            </a:r>
          </a:p>
          <a:p>
            <a:r>
              <a:rPr lang="fr-FR" dirty="0"/>
              <a:t>Fiches trop longues à remplir</a:t>
            </a:r>
          </a:p>
          <a:p>
            <a:r>
              <a:rPr lang="fr-FR" dirty="0"/>
              <a:t>Temps médical</a:t>
            </a:r>
          </a:p>
          <a:p>
            <a:r>
              <a:rPr lang="fr-FR" dirty="0"/>
              <a:t>Plusieurs appels en même temps</a:t>
            </a:r>
          </a:p>
          <a:p>
            <a:r>
              <a:rPr lang="fr-FR" dirty="0"/>
              <a:t>Réponses : pas toujours faites via ORTIF (tel, mail…)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0541" y="54187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Enquête Télémédecine UNV IDF 2017</a:t>
            </a:r>
            <a:br>
              <a:rPr lang="fr-FR" b="1" dirty="0"/>
            </a:br>
            <a:r>
              <a:rPr lang="fr-FR" b="1" dirty="0"/>
              <a:t>Karima Chikh, Céline </a:t>
            </a:r>
            <a:r>
              <a:rPr lang="fr-FR" b="1" dirty="0" err="1"/>
              <a:t>Bellesme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80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Expérience du CHSF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8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D9D6C-8A64-4D18-8FD1-3DA53B959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F6DF34-3DF2-4EB8-B7A4-11827EC35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56DA6-ABA0-47F4-928F-06CDAD068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3AE9AC-7329-47CA-BB93-4E3EAD096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1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519660"/>
            <a:ext cx="8961341" cy="1024327"/>
          </a:xfrm>
        </p:spPr>
        <p:txBody>
          <a:bodyPr>
            <a:noAutofit/>
          </a:bodyPr>
          <a:lstStyle/>
          <a:p>
            <a:r>
              <a:rPr lang="fr-FR" sz="2800" dirty="0"/>
              <a:t>Plan AVC (2010-2014)</a:t>
            </a:r>
            <a:br>
              <a:rPr lang="fr-FR" sz="2800" dirty="0"/>
            </a:br>
            <a:r>
              <a:rPr lang="fr-FR" sz="2000" dirty="0"/>
              <a:t>SROS AVC: garantir accès  en moins de 30 mn à un ES de MCO de la filière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25615" r="33812" b="13319"/>
          <a:stretch/>
        </p:blipFill>
        <p:spPr bwMode="auto">
          <a:xfrm>
            <a:off x="6414663" y="4655373"/>
            <a:ext cx="2226870" cy="16225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4436" r="33043" b="12039"/>
          <a:stretch/>
        </p:blipFill>
        <p:spPr bwMode="auto">
          <a:xfrm>
            <a:off x="8677393" y="4655373"/>
            <a:ext cx="2180553" cy="16407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25051" r="32736" b="13044"/>
          <a:stretch/>
        </p:blipFill>
        <p:spPr bwMode="auto">
          <a:xfrm>
            <a:off x="6722350" y="1880932"/>
            <a:ext cx="3586770" cy="279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6401" r="31982" b="11997"/>
          <a:stretch/>
        </p:blipFill>
        <p:spPr bwMode="auto">
          <a:xfrm>
            <a:off x="762717" y="1924325"/>
            <a:ext cx="4907853" cy="34486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ZoneTexte 2"/>
          <p:cNvSpPr txBox="1"/>
          <p:nvPr/>
        </p:nvSpPr>
        <p:spPr>
          <a:xfrm>
            <a:off x="6872346" y="1526590"/>
            <a:ext cx="33292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Unités </a:t>
            </a:r>
            <a:r>
              <a:rPr lang="fr-FR" dirty="0" err="1"/>
              <a:t>NeuroVasculaires</a:t>
            </a:r>
            <a:r>
              <a:rPr lang="fr-FR" dirty="0"/>
              <a:t> (UNV)</a:t>
            </a:r>
          </a:p>
        </p:txBody>
      </p:sp>
    </p:spTree>
    <p:extLst>
      <p:ext uri="{BB962C8B-B14F-4D97-AF65-F5344CB8AC3E}">
        <p14:creationId xmlns:p14="http://schemas.microsoft.com/office/powerpoint/2010/main" val="361769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03795" cy="1075765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Mise en place du projet régional ORTIF TELENEURO</a:t>
            </a:r>
            <a:br>
              <a:rPr lang="fr-FR" sz="2800" b="1" dirty="0"/>
            </a:br>
            <a:r>
              <a:rPr lang="fr-FR" sz="2800" b="1" dirty="0"/>
              <a:t>(ARS IDF -&gt; GCS D-SISIF /SESAN)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3703" r="33208" b="19002"/>
          <a:stretch/>
        </p:blipFill>
        <p:spPr bwMode="auto">
          <a:xfrm>
            <a:off x="2137203" y="2338462"/>
            <a:ext cx="7917595" cy="3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8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projet régional ORTIF TELENEURO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4007"/>
            <a:ext cx="8596668" cy="4527355"/>
          </a:xfrm>
        </p:spPr>
        <p:txBody>
          <a:bodyPr>
            <a:normAutofit/>
          </a:bodyPr>
          <a:lstStyle/>
          <a:p>
            <a:r>
              <a:rPr lang="fr-FR" sz="2000" dirty="0"/>
              <a:t>Pas seulement pour la prise en charge des AVC</a:t>
            </a:r>
          </a:p>
          <a:p>
            <a:r>
              <a:rPr lang="fr-FR" sz="2000" dirty="0"/>
              <a:t>Remplacement de TELIF: outil utilisé depuis 1992 dans la permanence de soins en Neurochirurgie</a:t>
            </a:r>
          </a:p>
          <a:p>
            <a:r>
              <a:rPr lang="fr-FR" sz="2000" dirty="0"/>
              <a:t>Réponse aux besoins de recours pour prendre en charge, à distance, les autres pathologies neurologiques qui nécessitent un avis neuroradiologique, neuro vasculaire, neuro interventionnel </a:t>
            </a:r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Représentait seulement la première phase du programme ORTIF : mis à la disposition des autres spécialités médicales auxquelles les équipes d’urgentistes ont besoin.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5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re 12"/>
          <p:cNvSpPr>
            <a:spLocks noGrp="1"/>
          </p:cNvSpPr>
          <p:nvPr>
            <p:ph type="title"/>
          </p:nvPr>
        </p:nvSpPr>
        <p:spPr>
          <a:xfrm>
            <a:off x="1431636" y="430284"/>
            <a:ext cx="6373091" cy="326263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Télédossiers créés sur ORTIF-Téléneuro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562258"/>
              </p:ext>
            </p:extLst>
          </p:nvPr>
        </p:nvGraphicFramePr>
        <p:xfrm>
          <a:off x="215899" y="1552616"/>
          <a:ext cx="9769033" cy="450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Ellipse 9"/>
          <p:cNvSpPr/>
          <p:nvPr/>
        </p:nvSpPr>
        <p:spPr>
          <a:xfrm>
            <a:off x="10124514" y="5479006"/>
            <a:ext cx="1237069" cy="11557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286</a:t>
            </a:r>
          </a:p>
        </p:txBody>
      </p:sp>
      <p:sp>
        <p:nvSpPr>
          <p:cNvPr id="11" name="Ellipse 10"/>
          <p:cNvSpPr/>
          <p:nvPr/>
        </p:nvSpPr>
        <p:spPr>
          <a:xfrm>
            <a:off x="10124514" y="178697"/>
            <a:ext cx="1237069" cy="1155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14 849</a:t>
            </a:r>
          </a:p>
        </p:txBody>
      </p:sp>
      <p:sp>
        <p:nvSpPr>
          <p:cNvPr id="12" name="Ellipse 11"/>
          <p:cNvSpPr/>
          <p:nvPr/>
        </p:nvSpPr>
        <p:spPr>
          <a:xfrm>
            <a:off x="10124514" y="4153928"/>
            <a:ext cx="1237069" cy="11557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978</a:t>
            </a:r>
          </a:p>
        </p:txBody>
      </p:sp>
      <p:sp>
        <p:nvSpPr>
          <p:cNvPr id="13" name="Ellipse 12"/>
          <p:cNvSpPr/>
          <p:nvPr/>
        </p:nvSpPr>
        <p:spPr>
          <a:xfrm>
            <a:off x="10124514" y="1503774"/>
            <a:ext cx="1237069" cy="11557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1946</a:t>
            </a:r>
          </a:p>
        </p:txBody>
      </p:sp>
      <p:sp>
        <p:nvSpPr>
          <p:cNvPr id="14" name="Ellipse 13"/>
          <p:cNvSpPr/>
          <p:nvPr/>
        </p:nvSpPr>
        <p:spPr>
          <a:xfrm>
            <a:off x="10124514" y="2828851"/>
            <a:ext cx="1237069" cy="11557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2356</a:t>
            </a:r>
          </a:p>
        </p:txBody>
      </p:sp>
    </p:spTree>
    <p:extLst>
      <p:ext uri="{BB962C8B-B14F-4D97-AF65-F5344CB8AC3E}">
        <p14:creationId xmlns:p14="http://schemas.microsoft.com/office/powerpoint/2010/main" val="158323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2271"/>
          <a:stretch/>
        </p:blipFill>
        <p:spPr>
          <a:xfrm>
            <a:off x="1431636" y="461994"/>
            <a:ext cx="9207282" cy="52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17213" r="23668" b="5943"/>
          <a:stretch/>
        </p:blipFill>
        <p:spPr bwMode="auto">
          <a:xfrm>
            <a:off x="1347644" y="305388"/>
            <a:ext cx="6430781" cy="562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89694" y="576886"/>
            <a:ext cx="4141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L’application </a:t>
            </a:r>
            <a:r>
              <a:rPr lang="fr-FR" dirty="0" err="1"/>
              <a:t>ORTIF’App</a:t>
            </a:r>
            <a:r>
              <a:rPr lang="fr-FR" dirty="0"/>
              <a:t> permet de :</a:t>
            </a:r>
          </a:p>
          <a:p>
            <a:pPr algn="just"/>
            <a:r>
              <a:rPr lang="fr-FR" dirty="0"/>
              <a:t>- créer une demande d’avis</a:t>
            </a:r>
          </a:p>
          <a:p>
            <a:pPr algn="just"/>
            <a:r>
              <a:rPr lang="fr-FR" dirty="0"/>
              <a:t>- répondre à une demande d’avis</a:t>
            </a:r>
          </a:p>
          <a:p>
            <a:pPr algn="just"/>
            <a:r>
              <a:rPr lang="fr-FR" dirty="0"/>
              <a:t>- prendre des photos (dos et frontal de l’appareil)</a:t>
            </a:r>
          </a:p>
          <a:p>
            <a:pPr algn="just"/>
            <a:r>
              <a:rPr lang="fr-FR" dirty="0"/>
              <a:t>- réaliser la </a:t>
            </a:r>
            <a:r>
              <a:rPr lang="fr-FR" dirty="0" err="1"/>
              <a:t>dicomisation</a:t>
            </a:r>
            <a:r>
              <a:rPr lang="fr-FR" dirty="0"/>
              <a:t> des images pour intégration PACS</a:t>
            </a:r>
          </a:p>
          <a:p>
            <a:pPr algn="just"/>
            <a:r>
              <a:rPr lang="fr-FR" dirty="0"/>
              <a:t>- visualiser des images au format DICOM et de l’imagerie avec défilement de coupes (scanners, IRM…)</a:t>
            </a:r>
          </a:p>
          <a:p>
            <a:pPr algn="just"/>
            <a:r>
              <a:rPr lang="fr-FR" dirty="0"/>
              <a:t>- dicter des </a:t>
            </a:r>
            <a:r>
              <a:rPr lang="fr-FR" dirty="0" err="1"/>
              <a:t>compte-rendus</a:t>
            </a:r>
            <a:endParaRPr lang="fr-FR" dirty="0"/>
          </a:p>
          <a:p>
            <a:pPr algn="just"/>
            <a:r>
              <a:rPr lang="fr-FR" dirty="0"/>
              <a:t>- travailler en hors connexion (mode tournée)</a:t>
            </a:r>
          </a:p>
          <a:p>
            <a:pPr algn="just"/>
            <a:r>
              <a:rPr lang="fr-FR" dirty="0"/>
              <a:t>- se connecter au PACS hospitalier</a:t>
            </a:r>
          </a:p>
          <a:p>
            <a:pPr algn="just"/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881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5646"/>
          <a:stretch/>
        </p:blipFill>
        <p:spPr bwMode="auto">
          <a:xfrm>
            <a:off x="1359107" y="335642"/>
            <a:ext cx="9019083" cy="572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7631" y="4976733"/>
            <a:ext cx="1753849" cy="4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2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15/10/2020 – 17h30 à 19h30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La télémédecine en chirurgie en IDF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9560" r="2574" b="6249"/>
          <a:stretch/>
        </p:blipFill>
        <p:spPr bwMode="auto">
          <a:xfrm>
            <a:off x="1506071" y="300319"/>
            <a:ext cx="9179859" cy="611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040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710</Words>
  <Application>Microsoft Office PowerPoint</Application>
  <PresentationFormat>Grand écran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Facette</vt:lpstr>
      <vt:lpstr>Télémédecine et Urgences en Neurologie</vt:lpstr>
      <vt:lpstr>Plan AVC (2010-2014) SROS AVC: garantir accès  en moins de 30 mn à un ES de MCO de la filière</vt:lpstr>
      <vt:lpstr>Mise en place du projet régional ORTIF TELENEURO (ARS IDF -&gt; GCS D-SISIF /SESAN)</vt:lpstr>
      <vt:lpstr>projet régional ORTIF TELENEURO</vt:lpstr>
      <vt:lpstr>Télédossiers créés sur ORTIF-Téléneuro  </vt:lpstr>
      <vt:lpstr>Présentation PowerPoint</vt:lpstr>
      <vt:lpstr>Présentation PowerPoint</vt:lpstr>
      <vt:lpstr>Présentation PowerPoint</vt:lpstr>
      <vt:lpstr>Présentation PowerPoint</vt:lpstr>
      <vt:lpstr>Neuro: Utilisations d’ORTIF actuellement</vt:lpstr>
      <vt:lpstr>Visuoconsultation</vt:lpstr>
      <vt:lpstr>Présentation PowerPoint</vt:lpstr>
      <vt:lpstr>Présentation PowerPoint</vt:lpstr>
      <vt:lpstr>Présentation PowerPoint</vt:lpstr>
      <vt:lpstr>ORTIF TÉLÉNEURO Points forts                  /     Points faibles</vt:lpstr>
      <vt:lpstr>Expérience du CHSF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54</cp:revision>
  <dcterms:created xsi:type="dcterms:W3CDTF">2019-05-22T09:39:52Z</dcterms:created>
  <dcterms:modified xsi:type="dcterms:W3CDTF">2020-10-15T10:29:22Z</dcterms:modified>
</cp:coreProperties>
</file>