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7" r:id="rId4"/>
    <p:sldId id="275" r:id="rId5"/>
    <p:sldId id="277" r:id="rId6"/>
    <p:sldId id="258" r:id="rId7"/>
    <p:sldId id="281" r:id="rId8"/>
    <p:sldId id="262" r:id="rId9"/>
    <p:sldId id="259" r:id="rId10"/>
    <p:sldId id="284" r:id="rId11"/>
    <p:sldId id="285" r:id="rId12"/>
    <p:sldId id="286" r:id="rId13"/>
    <p:sldId id="280" r:id="rId14"/>
    <p:sldId id="283" r:id="rId15"/>
    <p:sldId id="268" r:id="rId16"/>
    <p:sldId id="28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64" autoAdjust="0"/>
  </p:normalViewPr>
  <p:slideViewPr>
    <p:cSldViewPr>
      <p:cViewPr varScale="1">
        <p:scale>
          <a:sx n="59" d="100"/>
          <a:sy n="59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DCF4-D2E3-49F3-A36F-F8AFB5D38FFC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01B5F-BF94-4654-A1E6-287FC2FF55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38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01B5F-BF94-4654-A1E6-287FC2FF553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23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68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6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3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7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27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1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5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46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85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4385-CCEB-49FC-A687-7DD52FA1479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ED18-EE6E-4C2F-ADAE-AC436A80C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77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fr-FR" b="1" dirty="0">
                <a:latin typeface="Comic Sans MS" panose="030F0702030302020204" pitchFamily="66" charset="0"/>
              </a:rPr>
              <a:t>Résultats audit RAAC APHP</a:t>
            </a:r>
            <a:br>
              <a:rPr lang="fr-FR" b="1" dirty="0">
                <a:latin typeface="Comic Sans MS" panose="030F0702030302020204" pitchFamily="66" charset="0"/>
              </a:rPr>
            </a:br>
            <a:r>
              <a:rPr lang="fr-FR" b="1" dirty="0">
                <a:latin typeface="Comic Sans MS" panose="030F0702030302020204" pitchFamily="66" charset="0"/>
              </a:rPr>
              <a:t>2015 / 2017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653" y="1760378"/>
            <a:ext cx="8820347" cy="2497102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A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Belbachir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D Fletcher, P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Aegerter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J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Ropers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L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Nkam</a:t>
            </a:r>
            <a:endParaRPr lang="fr-FR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Chef de projet : Nawal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Derridj</a:t>
            </a:r>
            <a:endParaRPr lang="fr-FR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Techniciens de Recherche Clinique</a:t>
            </a:r>
          </a:p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	- Linda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Kerzabi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Yanique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 Petit, Fatima Sabri</a:t>
            </a:r>
          </a:p>
          <a:p>
            <a:pPr algn="l"/>
            <a:endParaRPr lang="fr-FR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Internes: T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Vignaud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C Fait, G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Cintrat</a:t>
            </a:r>
            <a:endParaRPr lang="fr-FR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Soutien DPT: E Grasse, L </a:t>
            </a:r>
            <a:r>
              <a:rPr lang="fr-FR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Tharel</a:t>
            </a:r>
            <a:r>
              <a:rPr lang="fr-FR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, E Battaglia</a:t>
            </a:r>
          </a:p>
          <a:p>
            <a:pPr algn="l"/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03441BA-39EC-43CF-9035-A61EA5C7D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33827"/>
            <a:ext cx="22733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">
            <a:extLst>
              <a:ext uri="{FF2B5EF4-FFF2-40B4-BE49-F238E27FC236}">
                <a16:creationId xmlns:a16="http://schemas.microsoft.com/office/drawing/2014/main" id="{F7293DFE-DE66-47E9-BC38-0C19F1CB8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71" y="5805265"/>
            <a:ext cx="5737225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ogo GH quadri vect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78" y="5805265"/>
            <a:ext cx="2569062" cy="85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36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21" y="0"/>
            <a:ext cx="8892480" cy="764704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Comic Sans MS" panose="030F0702030302020204" pitchFamily="66" charset="0"/>
              </a:rPr>
              <a:t>PTG</a:t>
            </a:r>
            <a:endParaRPr lang="fr-FR" sz="40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13629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3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970"/>
            <a:ext cx="8229600" cy="810674"/>
          </a:xfrm>
        </p:spPr>
        <p:txBody>
          <a:bodyPr>
            <a:noAutofit/>
          </a:bodyPr>
          <a:lstStyle/>
          <a:p>
            <a:r>
              <a:rPr lang="fr-FR" sz="3400" b="1" dirty="0">
                <a:latin typeface="Comic Sans MS" panose="030F0702030302020204" pitchFamily="66" charset="0"/>
              </a:rPr>
              <a:t>Colon</a:t>
            </a:r>
            <a:endParaRPr lang="fr-FR" sz="3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55" y="1052736"/>
            <a:ext cx="9173855" cy="516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8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44" y="0"/>
            <a:ext cx="9036496" cy="692696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Hystérectomie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8" y="809259"/>
            <a:ext cx="9145276" cy="523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0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36712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Pratiques RAAC et DS</a:t>
            </a:r>
            <a:endParaRPr lang="fr-FR" u="sng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202EDD0-2ECF-4198-9B44-28FFFD696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667" y="2063680"/>
            <a:ext cx="3219615" cy="266146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92BAD7D-D2B9-4F18-B8C2-E99CDB6C2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0" y="2063680"/>
            <a:ext cx="3054507" cy="273064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201A57E-8513-4312-88E5-D4ADCC36B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0399" y="2063680"/>
            <a:ext cx="3137061" cy="260363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DAEEC658-A0BB-4EB1-87D2-6C5F6C1C5918}"/>
              </a:ext>
            </a:extLst>
          </p:cNvPr>
          <p:cNvSpPr txBox="1"/>
          <p:nvPr/>
        </p:nvSpPr>
        <p:spPr>
          <a:xfrm>
            <a:off x="1763688" y="5589240"/>
            <a:ext cx="65527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Relation </a:t>
            </a:r>
            <a:r>
              <a:rPr lang="en-US" b="1" dirty="0" err="1">
                <a:highlight>
                  <a:srgbClr val="FFFF00"/>
                </a:highlight>
              </a:rPr>
              <a:t>pourcentage</a:t>
            </a:r>
            <a:r>
              <a:rPr lang="en-US" b="1" dirty="0">
                <a:highlight>
                  <a:srgbClr val="FFFF00"/>
                </a:highlight>
              </a:rPr>
              <a:t> application item RAAC et DS</a:t>
            </a:r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TKA  (p=0.002)  and  hysterectomy  (p=0.002)</a:t>
            </a:r>
            <a:endParaRPr lang="fr-FR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9619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36712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Evolutions 2015 / 2017</a:t>
            </a:r>
            <a:r>
              <a:rPr lang="fr-FR" sz="4000" b="1" u="sng" dirty="0">
                <a:latin typeface="Comic Sans MS" panose="030F0702030302020204" pitchFamily="66" charset="0"/>
              </a:rPr>
              <a:t>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760" y="937444"/>
            <a:ext cx="8892480" cy="5904656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Durée de séjour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Réduction significative en orthopédie pour PTG (1,5j)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Stable en viscéral et gynécologie</a:t>
            </a:r>
            <a:endParaRPr lang="fr-FR" sz="2200" dirty="0"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Certaines pratiques RAAC déjà installées en 2015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Chirurgie peu invasive (</a:t>
            </a:r>
            <a:r>
              <a:rPr lang="fr-FR" sz="2000" dirty="0" err="1">
                <a:latin typeface="Comic Sans MS" panose="030F0702030302020204" pitchFamily="66" charset="0"/>
              </a:rPr>
              <a:t>coelioscopie</a:t>
            </a:r>
            <a:r>
              <a:rPr lang="fr-FR" sz="2000" dirty="0">
                <a:latin typeface="Comic Sans MS" panose="030F0702030302020204" pitchFamily="66" charset="0"/>
              </a:rPr>
              <a:t>, voie naturelle)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Pas de préparation colique en chirurgie digestive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Prévention hypothermie, NVPO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Antibioprophylaxie, dexaméthasone </a:t>
            </a:r>
            <a:r>
              <a:rPr lang="fr-FR" sz="2000" dirty="0" err="1">
                <a:latin typeface="Comic Sans MS" panose="030F0702030302020204" pitchFamily="66" charset="0"/>
              </a:rPr>
              <a:t>perop</a:t>
            </a:r>
            <a:r>
              <a:rPr lang="fr-FR" sz="2000" dirty="0">
                <a:latin typeface="Comic Sans MS" panose="030F0702030302020204" pitchFamily="66" charset="0"/>
              </a:rPr>
              <a:t>, anticoagulation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ALR en orthopédie</a:t>
            </a:r>
          </a:p>
          <a:p>
            <a:pPr marL="457200" lvl="1" indent="0" algn="just">
              <a:buNone/>
            </a:pPr>
            <a:endParaRPr lang="fr-FR" sz="12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Pratiques médicales évoluent bien 2015-2017</a:t>
            </a:r>
          </a:p>
          <a:p>
            <a:pPr lvl="1" algn="just"/>
            <a:r>
              <a:rPr lang="fr-FR" sz="2100" dirty="0" err="1">
                <a:latin typeface="Comic Sans MS" panose="030F0702030302020204" pitchFamily="66" charset="0"/>
              </a:rPr>
              <a:t>Préhabilitation</a:t>
            </a:r>
            <a:r>
              <a:rPr lang="fr-FR" sz="2100" dirty="0">
                <a:latin typeface="Comic Sans MS" panose="030F0702030302020204" pitchFamily="66" charset="0"/>
              </a:rPr>
              <a:t> + information préopératoire émergent (30/15% ortho)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Jeûne moderne  (viscéral, ortho, GO) (20-40% vs 0%)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Moins de garrot en orthopédie (50% vs 100%)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Alimentation J0 (100% orthopédie, 90% GO, 50% viscéral)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Mobilisation J0: 50% (ortho, viscéral, GO)</a:t>
            </a:r>
          </a:p>
        </p:txBody>
      </p:sp>
    </p:spTree>
    <p:extLst>
      <p:ext uri="{BB962C8B-B14F-4D97-AF65-F5344CB8AC3E}">
        <p14:creationId xmlns:p14="http://schemas.microsoft.com/office/powerpoint/2010/main" val="26873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-19879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Les référents APHP et la RAAC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760" y="1124744"/>
            <a:ext cx="8892480" cy="5328592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Faites vous de la RAAC?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Projet de service: 100%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Evolution positive mais surévalue la pratique</a:t>
            </a: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Quels problèmes rencontrez vous?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Adhésion au concept; communication interdisciplinaire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Moyens humains: IDE coordinatrice, info patient et suivi en ville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Organisation: admission J0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Trop de travail pour conduire le changement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Patient: effrayé par retour à domicile, autonomie</a:t>
            </a:r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Evaluez vous vos pratiques?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Indicateurs: 50% / 100%; GRACE: 14 / 0%</a:t>
            </a: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De quoi avez-vous besoin?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Formation; moyens humains: PNM dédié</a:t>
            </a:r>
          </a:p>
        </p:txBody>
      </p:sp>
    </p:spTree>
    <p:extLst>
      <p:ext uri="{BB962C8B-B14F-4D97-AF65-F5344CB8AC3E}">
        <p14:creationId xmlns:p14="http://schemas.microsoft.com/office/powerpoint/2010/main" val="82296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764704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Objectifs d’amélioration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760" y="881336"/>
            <a:ext cx="8892480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Conforter / maintenir les bonnes pratiques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Peropératoire (DXM, </a:t>
            </a:r>
            <a:r>
              <a:rPr lang="fr-FR" sz="2000" dirty="0" err="1">
                <a:latin typeface="Comic Sans MS" panose="030F0702030302020204" pitchFamily="66" charset="0"/>
              </a:rPr>
              <a:t>ABtique</a:t>
            </a:r>
            <a:r>
              <a:rPr lang="fr-FR" sz="2000" dirty="0">
                <a:latin typeface="Comic Sans MS" panose="030F0702030302020204" pitchFamily="66" charset="0"/>
              </a:rPr>
              <a:t>, NVPO, hypothermie)</a:t>
            </a: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Points d’amélioration à cibler: info, J0, mobilisation 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Orthopédie</a:t>
            </a:r>
          </a:p>
          <a:p>
            <a:pPr lvl="2" algn="just"/>
            <a:r>
              <a:rPr lang="fr-FR" sz="1800" dirty="0" err="1">
                <a:latin typeface="Comic Sans MS" panose="030F0702030302020204" pitchFamily="66" charset="0"/>
              </a:rPr>
              <a:t>Préhab</a:t>
            </a:r>
            <a:r>
              <a:rPr lang="fr-FR" sz="1800" dirty="0">
                <a:latin typeface="Comic Sans MS" panose="030F0702030302020204" pitchFamily="66" charset="0"/>
              </a:rPr>
              <a:t>, garrot, drain, </a:t>
            </a:r>
            <a:r>
              <a:rPr lang="fr-FR" sz="1800" dirty="0" err="1">
                <a:latin typeface="Comic Sans MS" panose="030F0702030302020204" pitchFamily="66" charset="0"/>
              </a:rPr>
              <a:t>déperfusion</a:t>
            </a:r>
            <a:r>
              <a:rPr lang="fr-FR" sz="1800" dirty="0">
                <a:latin typeface="Comic Sans MS" panose="030F0702030302020204" pitchFamily="66" charset="0"/>
              </a:rPr>
              <a:t>, AC oraux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Viscéral</a:t>
            </a:r>
          </a:p>
          <a:p>
            <a:pPr lvl="2" algn="just"/>
            <a:r>
              <a:rPr lang="fr-FR" sz="1800" dirty="0">
                <a:latin typeface="Comic Sans MS" panose="030F0702030302020204" pitchFamily="66" charset="0"/>
              </a:rPr>
              <a:t>Carbohydrates, volémie, alimentation J0, SG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Gynécologie obstétrique</a:t>
            </a:r>
          </a:p>
          <a:p>
            <a:pPr lvl="2" algn="just"/>
            <a:r>
              <a:rPr lang="fr-FR" sz="1800" dirty="0">
                <a:latin typeface="Comic Sans MS" panose="030F0702030302020204" pitchFamily="66" charset="0"/>
              </a:rPr>
              <a:t>Carbohydrates, ALR, perfusion, SU</a:t>
            </a:r>
            <a:endParaRPr lang="fr-FR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Etendre dans toutes les chirurgies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Thoracique, vasculaire, urologie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Recos récentes: ortho, thoracique, urologie</a:t>
            </a:r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Poursuivre dynamique </a:t>
            </a:r>
            <a:r>
              <a:rPr lang="fr-FR" sz="2400" b="1">
                <a:latin typeface="Comic Sans MS" panose="030F0702030302020204" pitchFamily="66" charset="0"/>
              </a:rPr>
              <a:t>institutionelle</a:t>
            </a:r>
            <a:endParaRPr lang="fr-FR" sz="2400" b="1" dirty="0">
              <a:latin typeface="Comic Sans MS" panose="030F0702030302020204" pitchFamily="66" charset="0"/>
            </a:endParaRP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Participation accompagnement ARS </a:t>
            </a:r>
            <a:r>
              <a:rPr lang="fr-FR" sz="2000" dirty="0" err="1">
                <a:latin typeface="Comic Sans MS" panose="030F0702030302020204" pitchFamily="66" charset="0"/>
              </a:rPr>
              <a:t>IdF</a:t>
            </a:r>
            <a:r>
              <a:rPr lang="fr-FR" sz="2000" dirty="0">
                <a:latin typeface="Comic Sans MS" panose="030F0702030302020204" pitchFamily="66" charset="0"/>
              </a:rPr>
              <a:t>, indicateurs APHP (DS)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Définir objectifs prioritaires: info, J0, mobilisation</a:t>
            </a:r>
          </a:p>
          <a:p>
            <a:pPr lvl="1" algn="just"/>
            <a:r>
              <a:rPr lang="fr-FR" sz="2000" dirty="0">
                <a:latin typeface="Comic Sans MS" panose="030F0702030302020204" pitchFamily="66" charset="0"/>
              </a:rPr>
              <a:t>Leviers institutionnels: IDE coordinatrice, J0</a:t>
            </a:r>
          </a:p>
          <a:p>
            <a:pPr lvl="1" algn="just"/>
            <a:endParaRPr lang="fr-FR" sz="2000" dirty="0">
              <a:latin typeface="Comic Sans MS" panose="030F0702030302020204" pitchFamily="66" charset="0"/>
            </a:endParaRPr>
          </a:p>
          <a:p>
            <a:pPr lvl="1" algn="just"/>
            <a:endParaRPr lang="fr-FR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Evaluation de la RAAC à l’APHP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8892480" cy="4248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800" dirty="0">
                <a:latin typeface="Comic Sans MS" panose="030F0702030302020204" pitchFamily="66" charset="0"/>
              </a:rPr>
              <a:t>Etude observationnelle avant/après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Phase de sensibilisation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Journée RAAC APHP avril 2016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MOOC RAAC: 700 participants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Mise au point HAS octobre 2016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Adhésion APHP réseau GRACE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Participation centres APHP à la démarche de l’ARS </a:t>
            </a:r>
            <a:r>
              <a:rPr lang="fr-FR" sz="2400" dirty="0" err="1">
                <a:latin typeface="Comic Sans MS" panose="030F0702030302020204" pitchFamily="66" charset="0"/>
              </a:rPr>
              <a:t>idF</a:t>
            </a:r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Analyse de dossier avec grille de pratique médicale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Interview référent chirurgien et anesthésiste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Deux critères principaux: DS et complications J30</a:t>
            </a:r>
          </a:p>
        </p:txBody>
      </p:sp>
    </p:spTree>
    <p:extLst>
      <p:ext uri="{BB962C8B-B14F-4D97-AF65-F5344CB8AC3E}">
        <p14:creationId xmlns:p14="http://schemas.microsoft.com/office/powerpoint/2010/main" val="143075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Evaluation de la RAAC à l’APHP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44644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2800" dirty="0">
                <a:latin typeface="Comic Sans MS" panose="030F0702030302020204" pitchFamily="66" charset="0"/>
              </a:rPr>
              <a:t>Partie de la mission APHP RAAC début 2016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CRC 2016 (50000 €); DPT (50000 €)</a:t>
            </a:r>
          </a:p>
          <a:p>
            <a:pPr algn="just"/>
            <a:endParaRPr lang="fr-FR" sz="2800" dirty="0">
              <a:latin typeface="Comic Sans MS" panose="030F0702030302020204" pitchFamily="66" charset="0"/>
            </a:endParaRP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Objectif: état des lieux (2015) et mesure de l’effet (2017) sur DS et pratiques médicales d’une phase de sensibilisation sur la RAAC (2016)</a:t>
            </a:r>
          </a:p>
          <a:p>
            <a:pPr algn="just"/>
            <a:endParaRPr lang="fr-FR" sz="2800" dirty="0">
              <a:latin typeface="Comic Sans MS" panose="030F0702030302020204" pitchFamily="66" charset="0"/>
            </a:endParaRP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Centres ayant plus de 30 interventions/an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3 modèles RAAC: PTG, colectomie, hystérectomie</a:t>
            </a: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200 dossiers par modèle; tirage au sort sur l’APHP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3 modèles contrôles : gastrectomie, PTH, ovariectomie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30 dossiers par service concerné (20 dossiers pour les interventions modèles et 10 pour les témoins)</a:t>
            </a:r>
          </a:p>
          <a:p>
            <a:pPr algn="just"/>
            <a:endParaRPr lang="fr-F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0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405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Une grille de conformité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" y="1484784"/>
            <a:ext cx="711358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23728" y="6084872"/>
            <a:ext cx="5295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22 items colon, PTG; 18 items hystérectomie</a:t>
            </a:r>
          </a:p>
          <a:p>
            <a:pPr algn="ctr"/>
            <a:r>
              <a:rPr lang="fr-FR" b="1" dirty="0">
                <a:latin typeface="Comic Sans MS" panose="030F0702030302020204" pitchFamily="66" charset="0"/>
              </a:rPr>
              <a:t>Pré, per et postopératoire</a:t>
            </a:r>
          </a:p>
        </p:txBody>
      </p:sp>
    </p:spTree>
    <p:extLst>
      <p:ext uri="{BB962C8B-B14F-4D97-AF65-F5344CB8AC3E}">
        <p14:creationId xmlns:p14="http://schemas.microsoft.com/office/powerpoint/2010/main" val="27507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Une complication grave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7404"/>
            <a:ext cx="8176067" cy="269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58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004" y="160214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Dossiers 2015 / 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756" y="1417638"/>
            <a:ext cx="8892480" cy="4248472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Comic Sans MS" panose="030F0702030302020204" pitchFamily="66" charset="0"/>
              </a:rPr>
              <a:t>Début 2015; 2016 - Mai 2018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Période 2017: 2018 – février 2019</a:t>
            </a:r>
            <a:endParaRPr lang="fr-F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Très bon accueil des équipes de soins</a:t>
            </a:r>
          </a:p>
          <a:p>
            <a:pPr algn="just"/>
            <a:r>
              <a:rPr lang="fr-FR" sz="2800" dirty="0">
                <a:latin typeface="Comic Sans MS" panose="030F0702030302020204" pitchFamily="66" charset="0"/>
              </a:rPr>
              <a:t>Lourdeur administrative: CNIL, archives</a:t>
            </a:r>
          </a:p>
          <a:p>
            <a:pPr marL="0" indent="0" algn="just">
              <a:buNone/>
            </a:pPr>
            <a:endParaRPr lang="fr-FR" sz="2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fr-F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9CE2852-7C42-4662-8B70-D8790B9BE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40522"/>
              </p:ext>
            </p:extLst>
          </p:nvPr>
        </p:nvGraphicFramePr>
        <p:xfrm>
          <a:off x="1187624" y="3598284"/>
          <a:ext cx="631434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356">
                  <a:extLst>
                    <a:ext uri="{9D8B030D-6E8A-4147-A177-3AD203B41FA5}">
                      <a16:colId xmlns:a16="http://schemas.microsoft.com/office/drawing/2014/main" val="1864728368"/>
                    </a:ext>
                  </a:extLst>
                </a:gridCol>
                <a:gridCol w="2184994">
                  <a:extLst>
                    <a:ext uri="{9D8B030D-6E8A-4147-A177-3AD203B41FA5}">
                      <a16:colId xmlns:a16="http://schemas.microsoft.com/office/drawing/2014/main" val="647939180"/>
                    </a:ext>
                  </a:extLst>
                </a:gridCol>
                <a:gridCol w="2184994">
                  <a:extLst>
                    <a:ext uri="{9D8B030D-6E8A-4147-A177-3AD203B41FA5}">
                      <a16:colId xmlns:a16="http://schemas.microsoft.com/office/drawing/2014/main" val="3600996406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chirurgie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75239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PTG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947035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Colectomie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139968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Hystérectomie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01428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23498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Gastrectomie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79487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Ovariectomie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462524"/>
                  </a:ext>
                </a:extLst>
              </a:tr>
              <a:tr h="365087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259863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40DF515-DE33-40F0-A96C-BECA64F23A19}"/>
              </a:ext>
            </a:extLst>
          </p:cNvPr>
          <p:cNvSpPr txBox="1"/>
          <p:nvPr/>
        </p:nvSpPr>
        <p:spPr>
          <a:xfrm>
            <a:off x="899592" y="39330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95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8A48E2A-3C38-491E-883E-959DA5CA0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04823"/>
              </p:ext>
            </p:extLst>
          </p:nvPr>
        </p:nvGraphicFramePr>
        <p:xfrm>
          <a:off x="1907704" y="0"/>
          <a:ext cx="5040560" cy="6852825"/>
        </p:xfrm>
        <a:graphic>
          <a:graphicData uri="http://schemas.openxmlformats.org/drawingml/2006/table">
            <a:tbl>
              <a:tblPr/>
              <a:tblGrid>
                <a:gridCol w="2221235">
                  <a:extLst>
                    <a:ext uri="{9D8B030D-6E8A-4147-A177-3AD203B41FA5}">
                      <a16:colId xmlns:a16="http://schemas.microsoft.com/office/drawing/2014/main" val="1999105500"/>
                    </a:ext>
                  </a:extLst>
                </a:gridCol>
                <a:gridCol w="2055579">
                  <a:extLst>
                    <a:ext uri="{9D8B030D-6E8A-4147-A177-3AD203B41FA5}">
                      <a16:colId xmlns:a16="http://schemas.microsoft.com/office/drawing/2014/main" val="1499762946"/>
                    </a:ext>
                  </a:extLst>
                </a:gridCol>
                <a:gridCol w="763746">
                  <a:extLst>
                    <a:ext uri="{9D8B030D-6E8A-4147-A177-3AD203B41FA5}">
                      <a16:colId xmlns:a16="http://schemas.microsoft.com/office/drawing/2014/main" val="3844515792"/>
                    </a:ext>
                  </a:extLst>
                </a:gridCol>
              </a:tblGrid>
              <a:tr h="179406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SERVICE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NOM_CENTRE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NOM_GH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5301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Orthopédie et traumatologie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Ambroise Paré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HUPIFO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3239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générale et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259151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Anesthésie-réanimation chirurgicale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16708"/>
                  </a:ext>
                </a:extLst>
              </a:tr>
              <a:tr h="221743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orthopédique, traumatologique et réparatrice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Raymond Poincaré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96045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77855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Orthopédie-traumatologie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  <a:latin typeface="Arial,sans-serif"/>
                        </a:rPr>
                        <a:t>Hôpital Antoine Béclère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HUPS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63532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Anesthésie gynécologique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37287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orthopédique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33497"/>
                  </a:ext>
                </a:extLst>
              </a:tr>
              <a:tr h="221743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orthopédique, traumatologique et réparatrice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Kremlin-Bicêtre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83012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colorectale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51825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gynécologique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96293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Anesthésie-colectomie Gauche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241207"/>
                  </a:ext>
                </a:extLst>
              </a:tr>
              <a:tr h="179406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orthopédique, traumatologique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  <a:latin typeface="Arial,sans-serif"/>
                        </a:rPr>
                        <a:t>Hôpital Avicenne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HUPSSD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07625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00444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Gynécologie-Obstétrique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Jean Verdier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11014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Anesthésie-réanimation-USC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57571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Obstétrique et chirurgie gynécologique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  <a:latin typeface="Arial,sans-serif"/>
                        </a:rPr>
                        <a:t>Hôpital Bichat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HUPNVS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2627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Responsable anesthésie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29216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viscérale et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Louis Mourier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55786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Gynécologie-Obstétrique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30814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552734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orthopédique, traumatologique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Beaujon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743601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colorectale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264747"/>
                  </a:ext>
                </a:extLst>
              </a:tr>
              <a:tr h="179406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gynécologique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06615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colectomie G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64345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orthopédique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Cochin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HUPC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67539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gynécologique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8663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853850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gynécologique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17694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2273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orthopédiste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08720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63047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 et traumatologie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HEGP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HUPO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092672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digestive générale et cancérologique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593404"/>
                  </a:ext>
                </a:extLst>
              </a:tr>
              <a:tr h="221743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Cancérologique Gynécologique et du Sein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11627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Anesthésie- 3 modèles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155919"/>
                  </a:ext>
                </a:extLst>
              </a:tr>
              <a:tr h="179406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orthopédique, traumatologique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Henri Mondor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  <a:latin typeface="Arial,sans-serif"/>
                        </a:rPr>
                        <a:t>HUHMN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1118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Anesthésie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81148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Responsable anesthésie service orthopédie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Lariboisière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HUSLS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9007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 et traumatologique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21892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Gynécologie-Obstétrique et Néonatologie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07385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Responsable anesthésie service orthopédie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61066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générale, digestive et endocrinienne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  <a:latin typeface="Arial,sans-serif"/>
                        </a:rPr>
                        <a:t>Hôpital Saint Louis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35367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Anesthésie digestif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85101"/>
                  </a:ext>
                </a:extLst>
              </a:tr>
              <a:tr h="179406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Orthopédique et Traumatologique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Pitie salpêtrière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HUPSL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798402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digestive et endocrinienne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50344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Gynécologie et Obstétrique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13650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orthopédique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077993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orthopédique et traumatologique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Saint Antoine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HUEP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15382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Chirurgie viscérale et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28631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digestive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39205"/>
                  </a:ext>
                </a:extLst>
              </a:tr>
              <a:tr h="110872">
                <a:tc>
                  <a:txBody>
                    <a:bodyPr/>
                    <a:lstStyle/>
                    <a:p>
                      <a:r>
                        <a:rPr lang="fr-FR" sz="700" b="1">
                          <a:effectLst/>
                          <a:latin typeface="Arial,sans-serif"/>
                        </a:rPr>
                        <a:t>Anesthésie orthopédique</a:t>
                      </a:r>
                      <a:endParaRPr lang="fr-FR" sz="700" b="1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4218"/>
                  </a:ext>
                </a:extLst>
              </a:tr>
              <a:tr h="179406">
                <a:tc>
                  <a:txBody>
                    <a:bodyPr/>
                    <a:lstStyle/>
                    <a:p>
                      <a:r>
                        <a:rPr lang="fr-FR" sz="700" b="1" dirty="0">
                          <a:effectLst/>
                          <a:latin typeface="Arial,sans-serif"/>
                        </a:rPr>
                        <a:t>Chirurgie gynécologique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  <a:latin typeface="Arial,sans-serif"/>
                        </a:rPr>
                        <a:t>Hôpital Tenon</a:t>
                      </a:r>
                      <a:endParaRPr lang="fr-FR" sz="700" b="1" dirty="0">
                        <a:effectLst/>
                      </a:endParaRPr>
                    </a:p>
                  </a:txBody>
                  <a:tcPr marL="20566" marR="205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359973"/>
                  </a:ext>
                </a:extLst>
              </a:tr>
              <a:tr h="119593">
                <a:tc>
                  <a:txBody>
                    <a:bodyPr/>
                    <a:lstStyle/>
                    <a:p>
                      <a:r>
                        <a:rPr lang="fr-FR" sz="800" b="1" dirty="0">
                          <a:effectLst/>
                          <a:latin typeface="Arial,sans-serif"/>
                        </a:rPr>
                        <a:t>Anesthésie</a:t>
                      </a:r>
                      <a:endParaRPr lang="fr-FR" sz="1050" b="1" dirty="0">
                        <a:effectLst/>
                      </a:endParaRPr>
                    </a:p>
                  </a:txBody>
                  <a:tcPr marL="20566" marR="2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23092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094B34F-29F6-4EAB-A39D-18E3A5FE9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1425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kumimoji="0" lang="fr-FR" altLang="fr-F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9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Un préalable important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07" y="1772816"/>
            <a:ext cx="8892480" cy="4464496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>
                <a:latin typeface="Comic Sans MS" panose="030F0702030302020204" pitchFamily="66" charset="0"/>
              </a:rPr>
              <a:t>Critères principaux</a:t>
            </a:r>
          </a:p>
          <a:p>
            <a:pPr lvl="1" algn="just"/>
            <a:r>
              <a:rPr lang="fr-FR" sz="1800" dirty="0">
                <a:latin typeface="Comic Sans MS" panose="030F0702030302020204" pitchFamily="66" charset="0"/>
              </a:rPr>
              <a:t>DS (médiane, quartile, DIM): échantillon; confirmation EDS</a:t>
            </a:r>
          </a:p>
          <a:p>
            <a:pPr lvl="1" algn="just"/>
            <a:r>
              <a:rPr lang="fr-FR" sz="1800" dirty="0">
                <a:latin typeface="Comic Sans MS" panose="030F0702030302020204" pitchFamily="66" charset="0"/>
              </a:rPr>
              <a:t>Complications: traçabilité, lieu de prise en charge hors du service</a:t>
            </a:r>
            <a:endParaRPr lang="fr-FR" sz="1600" dirty="0">
              <a:latin typeface="Comic Sans MS" panose="030F0702030302020204" pitchFamily="66" charset="0"/>
            </a:endParaRPr>
          </a:p>
          <a:p>
            <a:pPr marL="914400" lvl="2" indent="0" algn="just">
              <a:buNone/>
            </a:pPr>
            <a:endParaRPr lang="fr-FR" sz="1600" dirty="0">
              <a:latin typeface="Comic Sans MS" panose="030F0702030302020204" pitchFamily="66" charset="0"/>
            </a:endParaRPr>
          </a:p>
          <a:p>
            <a:pPr algn="just"/>
            <a:r>
              <a:rPr lang="fr-FR" sz="2000" b="1" dirty="0">
                <a:latin typeface="Comic Sans MS" panose="030F0702030302020204" pitchFamily="66" charset="0"/>
              </a:rPr>
              <a:t>Critères secondaires</a:t>
            </a:r>
          </a:p>
          <a:p>
            <a:pPr lvl="1" algn="just"/>
            <a:r>
              <a:rPr lang="fr-FR" sz="1800" dirty="0">
                <a:latin typeface="Comic Sans MS" panose="030F0702030302020204" pitchFamily="66" charset="0"/>
              </a:rPr>
              <a:t>Conformité des pratiques médicales: 200 dossiers = </a:t>
            </a:r>
            <a:r>
              <a:rPr lang="fr-FR" sz="1800" b="1" dirty="0">
                <a:latin typeface="Comic Sans MS" panose="030F0702030302020204" pitchFamily="66" charset="0"/>
              </a:rPr>
              <a:t>fiable, </a:t>
            </a:r>
            <a:r>
              <a:rPr lang="fr-FR" sz="1800" b="1" u="sng" dirty="0">
                <a:latin typeface="Comic Sans MS" panose="030F0702030302020204" pitchFamily="66" charset="0"/>
              </a:rPr>
              <a:t>MAIS</a:t>
            </a:r>
          </a:p>
          <a:p>
            <a:pPr lvl="2" algn="just"/>
            <a:r>
              <a:rPr lang="fr-FR" sz="1600" dirty="0">
                <a:latin typeface="Comic Sans MS" panose="030F0702030302020204" pitchFamily="66" charset="0"/>
              </a:rPr>
              <a:t>Enjeu de la traçabilité des pratiques (support, PM, IDE, IADE)</a:t>
            </a:r>
          </a:p>
          <a:p>
            <a:pPr lvl="2" algn="just"/>
            <a:r>
              <a:rPr lang="fr-FR" sz="1600" dirty="0">
                <a:latin typeface="Comic Sans MS" panose="030F0702030302020204" pitchFamily="66" charset="0"/>
              </a:rPr>
              <a:t>Recommandations encore émergeantes (ortho, GO)</a:t>
            </a:r>
          </a:p>
          <a:p>
            <a:pPr lvl="1" algn="just"/>
            <a:r>
              <a:rPr lang="fr-FR" sz="1800" dirty="0">
                <a:latin typeface="Comic Sans MS" panose="030F0702030302020204" pitchFamily="66" charset="0"/>
              </a:rPr>
              <a:t>Données non renseignées: le plus souvent en NON; parfois retirées</a:t>
            </a:r>
          </a:p>
          <a:p>
            <a:pPr lvl="1" algn="just"/>
            <a:r>
              <a:rPr lang="fr-FR" sz="1800" dirty="0">
                <a:latin typeface="Comic Sans MS" panose="030F0702030302020204" pitchFamily="66" charset="0"/>
              </a:rPr>
              <a:t>Définition conformité: grille exigeante; pas de norme; traçabilité</a:t>
            </a:r>
          </a:p>
          <a:p>
            <a:pPr lvl="2" algn="just"/>
            <a:r>
              <a:rPr lang="fr-FR" sz="2000" b="1" u="sng" dirty="0">
                <a:solidFill>
                  <a:srgbClr val="00B050"/>
                </a:solidFill>
                <a:latin typeface="Comic Sans MS" panose="030F0702030302020204" pitchFamily="66" charset="0"/>
              </a:rPr>
              <a:t>≥ 70% d’application</a:t>
            </a:r>
            <a:r>
              <a:rPr lang="fr-F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= </a:t>
            </a:r>
            <a:r>
              <a:rPr lang="fr-FR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bonne pratique RAAC</a:t>
            </a:r>
            <a:endParaRPr lang="fr-FR" sz="20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lvl="2" algn="just"/>
            <a:r>
              <a:rPr lang="fr-FR" sz="1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≤ </a:t>
            </a:r>
            <a:r>
              <a:rPr lang="fr-FR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70% d’application</a:t>
            </a:r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= pas de pratique RAAC</a:t>
            </a:r>
            <a:endParaRPr lang="fr-F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2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latin typeface="Comic Sans MS" panose="030F0702030302020204" pitchFamily="66" charset="0"/>
              </a:rPr>
              <a:t>DS et complications</a:t>
            </a:r>
            <a:br>
              <a:rPr lang="fr-FR" sz="4000" b="1" dirty="0">
                <a:latin typeface="Comic Sans MS" panose="030F0702030302020204" pitchFamily="66" charset="0"/>
              </a:rPr>
            </a:br>
            <a:r>
              <a:rPr lang="fr-FR" sz="4000" b="1" dirty="0">
                <a:latin typeface="Comic Sans MS" panose="030F0702030302020204" pitchFamily="66" charset="0"/>
              </a:rPr>
              <a:t>2015 - 2017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760" y="1268760"/>
            <a:ext cx="8892480" cy="5301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PTG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Durée de séjour</a:t>
            </a:r>
            <a:endParaRPr lang="fr-F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fr-FR" sz="2400" dirty="0">
                <a:latin typeface="Comic Sans MS" panose="030F0702030302020204" pitchFamily="66" charset="0"/>
              </a:rPr>
              <a:t>8.7(6.7)  / 7.1(3.4): </a:t>
            </a:r>
            <a:r>
              <a:rPr lang="fr-F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(p&lt;0.001); réduction de 1,5 jour</a:t>
            </a:r>
          </a:p>
          <a:p>
            <a:pPr algn="just"/>
            <a:r>
              <a:rPr lang="fr-FR" sz="2400" dirty="0" err="1">
                <a:latin typeface="Comic Sans MS" panose="030F0702030302020204" pitchFamily="66" charset="0"/>
              </a:rPr>
              <a:t>Compl</a:t>
            </a:r>
            <a:r>
              <a:rPr lang="fr-FR" sz="2400" dirty="0">
                <a:latin typeface="Comic Sans MS" panose="030F0702030302020204" pitchFamily="66" charset="0"/>
              </a:rPr>
              <a:t> graves: 11 (8.7%)-12 (8,8%) (NS)</a:t>
            </a:r>
          </a:p>
          <a:p>
            <a:pPr algn="just"/>
            <a:endParaRPr lang="fr-FR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Colon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Durée de séjour: 10.5(6.5) / 13.8(38,1) stable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Complications graves: 18 (11%)/11(11,5) stable</a:t>
            </a:r>
          </a:p>
          <a:p>
            <a:pPr marL="0" indent="0" algn="just">
              <a:buNone/>
            </a:pPr>
            <a:endParaRPr lang="fr-FR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Hystérectomie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Durée de séjour: 4.6 (2.6) / 4.2(2.3) stable</a:t>
            </a:r>
          </a:p>
          <a:p>
            <a:pPr algn="just"/>
            <a:r>
              <a:rPr lang="fr-FR" sz="2400" dirty="0" err="1">
                <a:latin typeface="Comic Sans MS" panose="030F0702030302020204" pitchFamily="66" charset="0"/>
              </a:rPr>
              <a:t>Compl</a:t>
            </a:r>
            <a:r>
              <a:rPr lang="fr-FR" sz="2400" dirty="0">
                <a:latin typeface="Comic Sans MS" panose="030F0702030302020204" pitchFamily="66" charset="0"/>
              </a:rPr>
              <a:t> graves: 9 (4.7%) / 4 (3.3%) stable</a:t>
            </a:r>
          </a:p>
          <a:p>
            <a:pPr marL="0" indent="0" algn="just">
              <a:buNone/>
            </a:pPr>
            <a:endParaRPr lang="fr-F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03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1069</Words>
  <Application>Microsoft Office PowerPoint</Application>
  <PresentationFormat>Affichage à l'écran (4:3)</PresentationFormat>
  <Paragraphs>232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Arial,sans-serif</vt:lpstr>
      <vt:lpstr>Calibri</vt:lpstr>
      <vt:lpstr>Comic Sans MS</vt:lpstr>
      <vt:lpstr>Thème Office</vt:lpstr>
      <vt:lpstr>Résultats audit RAAC APHP 2015 / 2017</vt:lpstr>
      <vt:lpstr>Evaluation de la RAAC à l’APHP</vt:lpstr>
      <vt:lpstr>Evaluation de la RAAC à l’APHP</vt:lpstr>
      <vt:lpstr>Une grille de conformité</vt:lpstr>
      <vt:lpstr>Une complication grave</vt:lpstr>
      <vt:lpstr>Dossiers 2015 / 2017</vt:lpstr>
      <vt:lpstr>Présentation PowerPoint</vt:lpstr>
      <vt:lpstr>Un préalable important</vt:lpstr>
      <vt:lpstr>DS et complications 2015 - 2017</vt:lpstr>
      <vt:lpstr>PTG</vt:lpstr>
      <vt:lpstr>Colon</vt:lpstr>
      <vt:lpstr>Hystérectomie</vt:lpstr>
      <vt:lpstr>Pratiques RAAC et DS</vt:lpstr>
      <vt:lpstr>Evolutions 2015 / 2017 </vt:lpstr>
      <vt:lpstr>Les référents APHP et la RAAC</vt:lpstr>
      <vt:lpstr>Objectifs d’amélioration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préliminaires de l’audit RAAC APHP</dc:title>
  <dc:creator>FLETCHER Dominique</dc:creator>
  <cp:lastModifiedBy>Fanny Devisme</cp:lastModifiedBy>
  <cp:revision>173</cp:revision>
  <dcterms:created xsi:type="dcterms:W3CDTF">2018-05-02T09:46:56Z</dcterms:created>
  <dcterms:modified xsi:type="dcterms:W3CDTF">2020-11-05T09:02:19Z</dcterms:modified>
</cp:coreProperties>
</file>