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84" r:id="rId8"/>
    <p:sldId id="267" r:id="rId9"/>
    <p:sldId id="269" r:id="rId10"/>
    <p:sldId id="285" r:id="rId11"/>
    <p:sldId id="268" r:id="rId12"/>
    <p:sldId id="280" r:id="rId13"/>
    <p:sldId id="278" r:id="rId14"/>
    <p:sldId id="282" r:id="rId15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E2C7333-2551-43EA-8B77-D3294773E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EA64679-C69F-422E-A064-59AEEC2E7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C8FF0EE-366C-4BFA-AD41-D74489DA7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65F378-596E-48E7-B95E-EF8EB3405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96B492A-D1C5-49D7-93B1-1D21D8367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8005" y="26908"/>
            <a:ext cx="5378890" cy="32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244A6C0-CBE6-4341-91D0-EA9B11824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34F8EF-638B-4013-BF53-451C2A741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CE440D-DF89-477D-9818-C46824AA5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0F6A785-D28F-4C87-B348-4CABDD6AC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C9A429-0281-443E-9355-FD8D42105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59276C-1835-4F9B-928C-ABE17F5A5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9535A3-35AA-4D1F-875E-BB59F79AA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036D6A0-3EB8-4C04-B96E-2C0089A1E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0D77196-E5B5-40F7-88F9-B5576D29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8ED5EB-D1CA-4F3B-930B-37386A4A7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AB502F-909E-49F5-AD8C-340E78EA6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1B7892-F8F1-4C22-90DB-8866760B8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ABDE8C-C3C3-4EF7-8188-E3E9E8941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8BEE2B-0D0A-42FC-95D4-B511372A0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03E7F9-D14A-49FF-B975-7B5BB2205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CA3F988-C57C-4743-8396-131AFF85D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13E741-900F-45FE-BD35-EFE5004B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7F665ED-5E46-4700-A004-EF3F980B5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11D68F1-0FB0-4F11-A4B3-D7D01B39E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F238AED-2A26-4933-8E89-D4D7ED9F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D58BFA-69B8-4574-AEB1-2D2D94DEF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2148007-C4CB-49CE-AAD5-EB5CBA506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B0716A3-B6AC-4661-B4E0-EDFFCA531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CBAAF8-AF2D-4782-A7CB-7AC47AB64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CEF305-252F-4B39-9233-0DC3F64FE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075C82-9F65-4C1F-B273-C6A9116E8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7FE98-40C9-4CA9-97FE-9EF61FF69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59E61D-C330-4345-AEDB-D550F2256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6CAA827-2EFC-4B4C-926B-66267785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983F47C-8397-4257-A948-399087232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64F39B-C603-4173-8F3A-841571B1D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4585F8-CD98-4400-91E2-DA2AC362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3F653FE-6B76-4633-A518-91B99DD84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24CA1A-B2EB-48E7-8434-BC5E78EF5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10E808-469D-4FA2-ACD4-56FC89F93D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748CA-88C3-4C69-AAA3-2D14C653D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26731" y="6408455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D5C595-F5FB-4AB1-A680-A43DC55E7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408455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65C4EE-4947-4889-93A9-ACDEFC3F0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5C5FA-93D2-4F9B-B372-A0C6BC5BC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948350"/>
          </a:xfrm>
        </p:spPr>
        <p:txBody>
          <a:bodyPr/>
          <a:lstStyle/>
          <a:p>
            <a:r>
              <a:rPr lang="fr-FR" dirty="0"/>
              <a:t>Pose de voies veineuses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7D559F-CF7B-47FF-A310-A79054F4F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4487" y="4374292"/>
            <a:ext cx="8143025" cy="1176764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Dominique REYNAERT - Directrice des Soins </a:t>
            </a:r>
          </a:p>
          <a:p>
            <a:r>
              <a:rPr lang="fr-FR" dirty="0"/>
              <a:t>Dr Morgan LE GUEN – Anesthésiste réanimateur</a:t>
            </a:r>
          </a:p>
          <a:p>
            <a:r>
              <a:rPr lang="fr-FR" dirty="0"/>
              <a:t>Agnès CLAUDINE – Cadre Service Radiologie Interventionnelle </a:t>
            </a:r>
          </a:p>
          <a:p>
            <a:r>
              <a:rPr lang="fr-FR" dirty="0"/>
              <a:t>Hôpital FOCH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BCA4C0-61FC-456F-90BC-47BB321B0A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154F8-0280-4CB6-9A00-110D489F9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C8784E-DFDF-4320-A19B-D798AFAE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4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32684"/>
              </p:ext>
            </p:extLst>
          </p:nvPr>
        </p:nvGraphicFramePr>
        <p:xfrm>
          <a:off x="979090" y="1493093"/>
          <a:ext cx="7054851" cy="4979988"/>
        </p:xfrm>
        <a:graphic>
          <a:graphicData uri="http://schemas.openxmlformats.org/drawingml/2006/table">
            <a:tbl>
              <a:tblPr/>
              <a:tblGrid>
                <a:gridCol w="114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4925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Mois</a:t>
                      </a:r>
                    </a:p>
                  </a:txBody>
                  <a:tcPr marL="91422" marR="91422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Nb de patients</a:t>
                      </a:r>
                    </a:p>
                  </a:txBody>
                  <a:tcPr marL="91422" marR="91422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Nb de patients adhérent au protocole</a:t>
                      </a:r>
                    </a:p>
                  </a:txBody>
                  <a:tcPr marL="91422" marR="91422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Nb de poses par délégué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22" marR="91422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Nb par délégant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22" marR="91422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Interventions délégant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22" marR="91422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Jan.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Fév.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Avr.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Mai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11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Juin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Juil.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Aoû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Sept.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Oct.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Nov.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Déc. 19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851"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Total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90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chemeClr val="hlink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21</a:t>
                      </a:r>
                    </a:p>
                  </a:txBody>
                  <a:tcPr marL="91422" marR="9142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4605" y="242048"/>
            <a:ext cx="8596668" cy="996951"/>
          </a:xfrm>
        </p:spPr>
        <p:txBody>
          <a:bodyPr>
            <a:normAutofit fontScale="90000"/>
          </a:bodyPr>
          <a:lstStyle/>
          <a:p>
            <a:r>
              <a:rPr lang="fr-FR" altLang="fr-FR" b="1" kern="0" dirty="0">
                <a:solidFill>
                  <a:srgbClr val="004B82"/>
                </a:solidFill>
                <a:latin typeface="Arial"/>
              </a:rPr>
              <a:t>Traitement des données d’activité de délégation 2019 - ANESTHESIE</a:t>
            </a:r>
            <a:br>
              <a:rPr lang="fr-FR" altLang="fr-FR" b="1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8795941" y="1056911"/>
            <a:ext cx="2371960" cy="2384698"/>
          </a:xfrm>
          <a:prstGeom prst="wedgeEllipseCallout">
            <a:avLst>
              <a:gd name="adj1" fmla="val -14094"/>
              <a:gd name="adj2" fmla="val 45215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90 Picc/ Mid</a:t>
            </a:r>
          </a:p>
          <a:p>
            <a:pPr algn="ctr">
              <a:defRPr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posés en 2019  par les délégués</a:t>
            </a:r>
          </a:p>
          <a:p>
            <a:pPr algn="ctr"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Soit 98 % des patients adhérents au protocole</a:t>
            </a:r>
          </a:p>
        </p:txBody>
      </p:sp>
      <p:sp>
        <p:nvSpPr>
          <p:cNvPr id="10" name="Ellipse 9"/>
          <p:cNvSpPr/>
          <p:nvPr/>
        </p:nvSpPr>
        <p:spPr>
          <a:xfrm>
            <a:off x="8877885" y="3641974"/>
            <a:ext cx="2579009" cy="225680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Intervention du délégant dans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des cas pour </a:t>
            </a:r>
          </a:p>
          <a:p>
            <a:pPr algn="ctr"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ATCD mastectomie avec curage</a:t>
            </a:r>
          </a:p>
          <a:p>
            <a:pPr marL="171450" indent="-171450" algn="ctr">
              <a:buFontTx/>
              <a:buChar char="-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Pb technique en rapport avec le module de guidage</a:t>
            </a:r>
          </a:p>
          <a:p>
            <a:pPr algn="ctr"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8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63444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defRPr/>
            </a:pPr>
            <a:r>
              <a:rPr lang="fr-FR" altLang="fr-FR" b="1" kern="0" dirty="0">
                <a:solidFill>
                  <a:srgbClr val="004B82"/>
                </a:solidFill>
                <a:latin typeface="Arial"/>
              </a:rPr>
              <a:t>Suivi des indicateurs 2019 par les délégués MER (données brutes)</a:t>
            </a:r>
            <a:br>
              <a:rPr lang="fr-FR" altLang="fr-FR" b="1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176"/>
          <a:stretch>
            <a:fillRect/>
          </a:stretch>
        </p:blipFill>
        <p:spPr bwMode="auto">
          <a:xfrm>
            <a:off x="1736339" y="1802159"/>
            <a:ext cx="8719322" cy="460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8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37382"/>
              </p:ext>
            </p:extLst>
          </p:nvPr>
        </p:nvGraphicFramePr>
        <p:xfrm>
          <a:off x="1065251" y="2174790"/>
          <a:ext cx="8887619" cy="4235538"/>
        </p:xfrm>
        <a:graphic>
          <a:graphicData uri="http://schemas.openxmlformats.org/drawingml/2006/table">
            <a:tbl>
              <a:tblPr/>
              <a:tblGrid>
                <a:gridCol w="5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25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7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7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7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2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2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2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476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Patients ayant une pose de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piccline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Patients adhérents au protocole(oui ou non)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Pose de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Piccline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Midline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réalisés par le délégué (initiales  délégué)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Pose PICC/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Midline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réalisé par le délégant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 technique du délégant    (en nombre de fois)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Complications traumatique(T), </a:t>
                      </a:r>
                      <a:r>
                        <a:rPr lang="fr-FR" sz="800" b="0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thrombotique (Th)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 infectieuse(I)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Poses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delégués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avec un EI déclaré imputable au protocole( oui ou non)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douleur lors de la pose par les délégués (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echelle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EN)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Délais ≤ 2 jours entre </a:t>
                      </a:r>
                    </a:p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demande</a:t>
                      </a:r>
                    </a:p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 la pose </a:t>
                      </a:r>
                    </a:p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(oui ou non)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de satisfaction des patients (moyenne)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de satisfaction des délégués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de satisfaction des délégants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 de satisfaction des prescripteurs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(HC);2(MAS)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10(HC);10 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4(HC); 6(MAS)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2(HC)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3(HC); 1 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Aou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(HC); 1(MAS)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(HC); 5 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</a:t>
                      </a:r>
                      <a:r>
                        <a:rPr lang="fr-FR" sz="900" b="0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Th)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3(HC); 6(MAS)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13(HC) ; 7(MAS)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1(T)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(HC);6(MAS)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(I)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à 24h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6" marR="6546" marT="6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546" marR="6546" marT="654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Différentiel =&gt; pose sous AG </a:t>
                      </a: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6" marR="6546" marT="6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63444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defRPr/>
            </a:pPr>
            <a:r>
              <a:rPr lang="fr-FR" altLang="fr-FR" b="1" kern="0" dirty="0">
                <a:solidFill>
                  <a:srgbClr val="004B82"/>
                </a:solidFill>
                <a:latin typeface="Arial"/>
              </a:rPr>
              <a:t>Suivi des indicateurs 2019 par les délégués IADE (données brutes)</a:t>
            </a:r>
            <a:br>
              <a:rPr lang="fr-FR" altLang="fr-FR" b="1" dirty="0">
                <a:solidFill>
                  <a:schemeClr val="accent1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30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2863" y="280086"/>
            <a:ext cx="8596668" cy="650789"/>
          </a:xfrm>
        </p:spPr>
        <p:txBody>
          <a:bodyPr/>
          <a:lstStyle/>
          <a:p>
            <a:r>
              <a:rPr lang="fr-FR" altLang="fr-FR" dirty="0"/>
              <a:t>Perspectives 2020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93125" y="1145059"/>
            <a:ext cx="10890420" cy="5206571"/>
          </a:xfrm>
        </p:spPr>
        <p:txBody>
          <a:bodyPr>
            <a:normAutofit fontScale="92500" lnSpcReduction="10000"/>
          </a:bodyPr>
          <a:lstStyle/>
          <a:p>
            <a:pPr marL="341312" indent="-341312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Intégrer de nouveaux MERM et IADE dans le protocole de coopération </a:t>
            </a:r>
            <a:endParaRPr lang="fr-FR" altLang="fr-FR" sz="800" dirty="0">
              <a:solidFill>
                <a:srgbClr val="0070C0"/>
              </a:solidFill>
            </a:endParaRPr>
          </a:p>
          <a:p>
            <a:pPr marL="341312" indent="-341312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Organiser 3 vacations/semaine dédiées mutualisées entre imagerie et anesthésie : programmation, convocation,  réalisation des actes </a:t>
            </a:r>
            <a:r>
              <a:rPr lang="fr-FR" altLang="fr-FR" sz="1600" b="1" dirty="0">
                <a:solidFill>
                  <a:srgbClr val="002060"/>
                </a:solidFill>
              </a:rPr>
              <a:t>démarrage souhaité le 05/10/2020 </a:t>
            </a:r>
            <a:endParaRPr lang="fr-FR" altLang="fr-FR" sz="800" b="1" dirty="0">
              <a:solidFill>
                <a:srgbClr val="002060"/>
              </a:solidFill>
            </a:endParaRPr>
          </a:p>
          <a:p>
            <a:pPr marL="341312" indent="-341312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Mettre</a:t>
            </a:r>
            <a:r>
              <a:rPr lang="fr-FR" altLang="fr-FR" sz="1600" dirty="0">
                <a:solidFill>
                  <a:srgbClr val="FF0000"/>
                </a:solidFill>
              </a:rPr>
              <a:t> </a:t>
            </a:r>
            <a:r>
              <a:rPr lang="fr-FR" altLang="fr-FR" sz="1600" dirty="0">
                <a:solidFill>
                  <a:srgbClr val="0070C0"/>
                </a:solidFill>
              </a:rPr>
              <a:t>en place un suivi clinique des patients après la pose </a:t>
            </a:r>
            <a:endParaRPr lang="fr-FR" altLang="fr-FR" sz="800" dirty="0">
              <a:solidFill>
                <a:srgbClr val="0070C0"/>
              </a:solidFill>
            </a:endParaRPr>
          </a:p>
          <a:p>
            <a:pPr marL="341312" indent="-341312"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Organiser un réseau de référents infirmiers dans chaque unité de l’établissement : indications, suivi, formations des professionnels…</a:t>
            </a:r>
          </a:p>
          <a:p>
            <a:pPr marL="341312" indent="-341312"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Mettre en place une hotline unique pour l’assistance aux équipes des services de soins </a:t>
            </a:r>
          </a:p>
          <a:p>
            <a:pPr marL="341312" indent="-341312"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Mutualiser la base de données du suivi des patients entre l’anesthésie et l’imagerie </a:t>
            </a:r>
          </a:p>
          <a:p>
            <a:pPr marL="341312" indent="-341312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Développer la communication institutionnelle sur ces dispositifs intraveineux et le protocole de coopération dans un objectif d’amélioration des prises en charge des patients et de leur capital vasculaire </a:t>
            </a:r>
            <a:endParaRPr lang="fr-FR" altLang="fr-FR" sz="800" dirty="0">
              <a:solidFill>
                <a:srgbClr val="0070C0"/>
              </a:solidFill>
            </a:endParaRPr>
          </a:p>
          <a:p>
            <a:pPr marL="341312" indent="-341312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Améliorer les indicateurs du protocole :</a:t>
            </a:r>
          </a:p>
          <a:p>
            <a:pPr marL="1419225" lvl="3" indent="-341312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rgbClr val="0070C0"/>
                </a:solidFill>
              </a:rPr>
              <a:t>Recueil du taux de satisfaction  des prescripteurs</a:t>
            </a:r>
          </a:p>
          <a:p>
            <a:pPr marL="1419225" lvl="3" indent="-341312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rgbClr val="0070C0"/>
                </a:solidFill>
              </a:rPr>
              <a:t>Présence du score de la douleur  lors de la pose dans le CRO et la dose : 100%</a:t>
            </a:r>
          </a:p>
          <a:p>
            <a:pPr marL="1419225" lvl="3" indent="-341312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rgbClr val="0070C0"/>
                </a:solidFill>
              </a:rPr>
              <a:t>Remplissage de la check </a:t>
            </a:r>
            <a:r>
              <a:rPr lang="fr-FR" altLang="fr-FR" sz="1300" dirty="0" err="1">
                <a:solidFill>
                  <a:srgbClr val="0070C0"/>
                </a:solidFill>
              </a:rPr>
              <a:t>list</a:t>
            </a:r>
            <a:r>
              <a:rPr lang="fr-FR" altLang="fr-FR" sz="1300" dirty="0">
                <a:solidFill>
                  <a:srgbClr val="0070C0"/>
                </a:solidFill>
              </a:rPr>
              <a:t> HAS : 100%</a:t>
            </a:r>
          </a:p>
          <a:p>
            <a:pPr marL="1419225" lvl="3" indent="-341312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rgbClr val="0070C0"/>
                </a:solidFill>
              </a:rPr>
              <a:t>Diminution du taux de recours au délégant : meilleure évaluation du patient</a:t>
            </a:r>
          </a:p>
          <a:p>
            <a:pPr marL="1419225" lvl="3" indent="-341312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300" dirty="0">
                <a:solidFill>
                  <a:srgbClr val="0070C0"/>
                </a:solidFill>
              </a:rPr>
              <a:t>Augmentation du nombre de poses par les délégués</a:t>
            </a:r>
          </a:p>
          <a:p>
            <a:pPr marL="1419225" lvl="3" indent="-341312" eaLnBrk="1" hangingPunct="1">
              <a:buFont typeface="Arial" panose="020B0604020202020204" pitchFamily="34" charset="0"/>
              <a:buChar char="•"/>
              <a:defRPr/>
            </a:pPr>
            <a:endParaRPr lang="fr-FR" altLang="fr-FR" dirty="0">
              <a:solidFill>
                <a:srgbClr val="0070C0"/>
              </a:solidFill>
            </a:endParaRPr>
          </a:p>
          <a:p>
            <a:pPr marL="1419225" lvl="3" indent="-341312" eaLnBrk="1" hangingPunct="1">
              <a:buFont typeface="Arial" panose="020B0604020202020204" pitchFamily="34" charset="0"/>
              <a:buChar char="•"/>
              <a:defRPr/>
            </a:pPr>
            <a:endParaRPr lang="fr-FR" altLang="fr-FR" dirty="0">
              <a:solidFill>
                <a:srgbClr val="0070C0"/>
              </a:solidFill>
            </a:endParaRPr>
          </a:p>
          <a:p>
            <a:pPr marL="1077913" lvl="3" indent="0" eaLnBrk="1" hangingPunct="1">
              <a:buFont typeface="Arial" panose="020B0604020202020204" pitchFamily="34" charset="0"/>
              <a:buNone/>
              <a:defRPr/>
            </a:pPr>
            <a:endParaRPr lang="fr-FR" altLang="fr-FR" dirty="0">
              <a:solidFill>
                <a:srgbClr val="0070C0"/>
              </a:solidFill>
            </a:endParaRPr>
          </a:p>
          <a:p>
            <a:pPr marL="1419225" lvl="3" indent="-341312" eaLnBrk="1" hangingPunct="1">
              <a:buFont typeface="Arial" panose="020B0604020202020204" pitchFamily="34" charset="0"/>
              <a:buChar char="•"/>
              <a:defRPr/>
            </a:pPr>
            <a:endParaRPr lang="fr-FR" altLang="fr-FR" dirty="0">
              <a:solidFill>
                <a:srgbClr val="0070C0"/>
              </a:solidFill>
            </a:endParaRPr>
          </a:p>
          <a:p>
            <a:pPr marL="341312" indent="-341312" eaLnBrk="1" hangingPunct="1">
              <a:buFont typeface="Arial" panose="020B0604020202020204" pitchFamily="34" charset="0"/>
              <a:buChar char="•"/>
              <a:defRPr/>
            </a:pPr>
            <a:endParaRPr lang="fr-FR" altLang="fr-FR" dirty="0">
              <a:solidFill>
                <a:schemeClr val="accent2"/>
              </a:solidFill>
            </a:endParaRPr>
          </a:p>
          <a:p>
            <a:pPr marL="0" indent="0" eaLnBrk="1" hangingPunct="1">
              <a:defRPr/>
            </a:pPr>
            <a:endParaRPr lang="fr-FR" altLang="fr-FR" dirty="0">
              <a:solidFill>
                <a:schemeClr val="accent2"/>
              </a:solidFill>
            </a:endParaRPr>
          </a:p>
          <a:p>
            <a:pPr marL="0" indent="0" eaLnBrk="1" hangingPunct="1">
              <a:defRPr/>
            </a:pPr>
            <a:endParaRPr lang="fr-FR" altLang="fr-FR" dirty="0">
              <a:solidFill>
                <a:schemeClr val="accent2"/>
              </a:solidFill>
            </a:endParaRPr>
          </a:p>
          <a:p>
            <a:pPr marL="0" indent="0" eaLnBrk="1" hangingPunct="1">
              <a:defRPr/>
            </a:pPr>
            <a:endParaRPr lang="fr-FR" altLang="fr-FR" dirty="0">
              <a:solidFill>
                <a:schemeClr val="accent2"/>
              </a:solidFill>
            </a:endParaRPr>
          </a:p>
          <a:p>
            <a:pPr marL="0" indent="0" eaLnBrk="1" hangingPunct="1">
              <a:defRPr/>
            </a:pPr>
            <a:endParaRPr lang="fr-FR" altLang="fr-FR" dirty="0">
              <a:solidFill>
                <a:schemeClr val="accent2"/>
              </a:solidFill>
            </a:endParaRPr>
          </a:p>
          <a:p>
            <a:pPr marL="0" indent="0" eaLnBrk="1" hangingPunct="1">
              <a:defRPr/>
            </a:pPr>
            <a:endParaRPr lang="fr-FR" altLang="fr-FR" dirty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fr-FR" altLang="fr-FR" dirty="0"/>
          </a:p>
          <a:p>
            <a:pPr marL="287338" lvl="1" indent="-285750">
              <a:defRPr/>
            </a:pPr>
            <a:endParaRPr lang="fr-FR" altLang="fr-FR" b="1" u="sng" dirty="0">
              <a:solidFill>
                <a:schemeClr val="hlink"/>
              </a:solidFill>
              <a:ea typeface="Arial" panose="020B0604020202020204" pitchFamily="34" charset="0"/>
            </a:endParaRPr>
          </a:p>
          <a:p>
            <a:pPr marL="287338" lvl="1" indent="-285750">
              <a:defRPr/>
            </a:pPr>
            <a:endParaRPr lang="fr-FR" altLang="fr-FR" b="1" u="sng" dirty="0">
              <a:solidFill>
                <a:schemeClr val="hlink"/>
              </a:solidFill>
              <a:ea typeface="Arial" panose="020B0604020202020204" pitchFamily="34" charset="0"/>
            </a:endParaRPr>
          </a:p>
          <a:p>
            <a:pPr marL="287338" lvl="1" indent="-285750">
              <a:defRPr/>
            </a:pPr>
            <a:endParaRPr lang="fr-FR" altLang="fr-FR" dirty="0">
              <a:solidFill>
                <a:srgbClr val="8CBE00"/>
              </a:solidFill>
              <a:ea typeface="Arial" panose="020B0604020202020204" pitchFamily="34" charset="0"/>
            </a:endParaRPr>
          </a:p>
          <a:p>
            <a:pPr marL="287338" lvl="1" indent="-285750">
              <a:defRPr/>
            </a:pPr>
            <a:endParaRPr lang="fr-FR" altLang="fr-FR" b="1" u="sng" dirty="0">
              <a:solidFill>
                <a:schemeClr val="hlink"/>
              </a:solidFill>
              <a:ea typeface="Arial" panose="020B0604020202020204" pitchFamily="34" charset="0"/>
            </a:endParaRPr>
          </a:p>
          <a:p>
            <a:pPr lvl="1" indent="0">
              <a:defRPr/>
            </a:pPr>
            <a:endParaRPr lang="fr-FR" altLang="fr-FR" sz="1600" dirty="0">
              <a:solidFill>
                <a:srgbClr val="646464"/>
              </a:solidFill>
              <a:ea typeface="Arial" panose="020B0604020202020204" pitchFamily="34" charset="0"/>
            </a:endParaRPr>
          </a:p>
          <a:p>
            <a:pPr marL="0" indent="0">
              <a:defRPr/>
            </a:pPr>
            <a:endParaRPr lang="fr-FR" altLang="fr-FR" u="sng" dirty="0"/>
          </a:p>
        </p:txBody>
      </p:sp>
    </p:spTree>
    <p:extLst>
      <p:ext uri="{BB962C8B-B14F-4D97-AF65-F5344CB8AC3E}">
        <p14:creationId xmlns:p14="http://schemas.microsoft.com/office/powerpoint/2010/main" val="237671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CA92E-777A-44AB-9D33-334A7C9AE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323794"/>
          </a:xfrm>
        </p:spPr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704992-B9A0-493F-9DE0-5A9F60C1EF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2A481C-D596-4EBD-97FD-F9B59F1E0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A372D2-0599-4D02-A22F-A9B1A0483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12348-5C08-4498-AA0E-F6C0A1E0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UAVV Hôpital Foch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070A2B-9D89-455B-A142-457931FE8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74" y="1748697"/>
            <a:ext cx="10443748" cy="4108406"/>
          </a:xfrm>
        </p:spPr>
        <p:txBody>
          <a:bodyPr>
            <a:noAutofit/>
          </a:bodyPr>
          <a:lstStyle/>
          <a:p>
            <a:pPr>
              <a:buFontTx/>
              <a:buChar char="•"/>
              <a:defRPr/>
            </a:pPr>
            <a:r>
              <a:rPr lang="fr-FR" altLang="fr-FR" b="1" dirty="0">
                <a:solidFill>
                  <a:srgbClr val="004494"/>
                </a:solidFill>
              </a:rPr>
              <a:t>2 protocoles de délégation</a:t>
            </a:r>
          </a:p>
          <a:p>
            <a:pPr marL="1706563" lvl="3" indent="-285750">
              <a:buFont typeface="Courier New" panose="02070309020205020404" pitchFamily="49" charset="0"/>
              <a:buChar char="o"/>
              <a:defRPr/>
            </a:pPr>
            <a:r>
              <a:rPr lang="fr-FR" altLang="fr-FR" sz="1800" dirty="0">
                <a:ea typeface="Arial" panose="020B0604020202020204" pitchFamily="34" charset="0"/>
              </a:rPr>
              <a:t>Radiologues                    Manipulateurs en radiologie (MER)</a:t>
            </a:r>
          </a:p>
          <a:p>
            <a:pPr marL="1706563" lvl="3" indent="-285750">
              <a:buFont typeface="Courier New" panose="02070309020205020404" pitchFamily="49" charset="0"/>
              <a:buChar char="o"/>
              <a:defRPr/>
            </a:pPr>
            <a:r>
              <a:rPr lang="fr-FR" altLang="fr-FR" sz="1800" dirty="0">
                <a:ea typeface="Arial" panose="020B0604020202020204" pitchFamily="34" charset="0"/>
              </a:rPr>
              <a:t>Anesthésistes                  Infirmiers anesthésie (IADE)</a:t>
            </a:r>
          </a:p>
          <a:p>
            <a:pPr marL="1706563" lvl="3" indent="-285750">
              <a:buFont typeface="Courier New" panose="02070309020205020404" pitchFamily="49" charset="0"/>
              <a:buChar char="o"/>
              <a:defRPr/>
            </a:pPr>
            <a:endParaRPr lang="fr-FR" altLang="fr-FR" sz="1800" dirty="0">
              <a:ea typeface="Arial" panose="020B0604020202020204" pitchFamily="34" charset="0"/>
            </a:endParaRPr>
          </a:p>
          <a:p>
            <a:pPr marL="288925" lvl="2" indent="-285750">
              <a:buFontTx/>
              <a:buChar char="•"/>
              <a:defRPr/>
            </a:pPr>
            <a:r>
              <a:rPr lang="fr-FR" altLang="fr-FR" sz="1800" b="1" dirty="0">
                <a:solidFill>
                  <a:srgbClr val="004494"/>
                </a:solidFill>
                <a:ea typeface="MS PGothic" panose="020B0600070205080204" pitchFamily="34" charset="-128"/>
              </a:rPr>
              <a:t>1 COPIL avec les représentants de l’imagerie et de l’anesthésie et la directrice des soins</a:t>
            </a:r>
          </a:p>
          <a:p>
            <a:pPr marL="288925" lvl="2" indent="-285750">
              <a:buFontTx/>
              <a:buChar char="•"/>
              <a:defRPr/>
            </a:pPr>
            <a:endParaRPr lang="fr-FR" altLang="fr-FR" sz="18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marL="288925" lvl="2" indent="-285750">
              <a:buFontTx/>
              <a:buChar char="•"/>
              <a:defRPr/>
            </a:pPr>
            <a:r>
              <a:rPr lang="fr-FR" altLang="fr-FR" sz="1800" b="1" dirty="0">
                <a:solidFill>
                  <a:srgbClr val="004494"/>
                </a:solidFill>
                <a:ea typeface="MS PGothic" panose="020B0600070205080204" pitchFamily="34" charset="-128"/>
              </a:rPr>
              <a:t>Objectifs principaux :</a:t>
            </a:r>
          </a:p>
          <a:p>
            <a:pPr marL="1706563" lvl="3" indent="-285750">
              <a:buFont typeface="Courier New" panose="02070309020205020404" pitchFamily="49" charset="0"/>
              <a:buChar char="o"/>
              <a:defRPr/>
            </a:pPr>
            <a:r>
              <a:rPr lang="fr-FR" altLang="fr-FR" sz="1800" dirty="0">
                <a:ea typeface="Arial" panose="020B0604020202020204" pitchFamily="34" charset="0"/>
              </a:rPr>
              <a:t>Répondre à la demande de Pic Line et </a:t>
            </a:r>
            <a:r>
              <a:rPr lang="fr-FR" altLang="fr-FR" sz="1800" dirty="0" err="1">
                <a:ea typeface="Arial" panose="020B0604020202020204" pitchFamily="34" charset="0"/>
              </a:rPr>
              <a:t>Mid</a:t>
            </a:r>
            <a:r>
              <a:rPr lang="fr-FR" altLang="fr-FR" sz="1800" dirty="0">
                <a:ea typeface="Arial" panose="020B0604020202020204" pitchFamily="34" charset="0"/>
              </a:rPr>
              <a:t> Line en améliorant le parcours patient </a:t>
            </a:r>
          </a:p>
          <a:p>
            <a:pPr marL="1706563" lvl="3" indent="-285750">
              <a:buFont typeface="Courier New" panose="02070309020205020404" pitchFamily="49" charset="0"/>
              <a:buChar char="o"/>
              <a:defRPr/>
            </a:pPr>
            <a:r>
              <a:rPr lang="fr-FR" altLang="fr-FR" sz="1800" dirty="0">
                <a:ea typeface="Arial" panose="020B0604020202020204" pitchFamily="34" charset="0"/>
              </a:rPr>
              <a:t>Développer le recours à ce type de VV pour le patients</a:t>
            </a:r>
          </a:p>
          <a:p>
            <a:pPr marL="1706563" lvl="3" indent="-285750">
              <a:buFont typeface="Courier New" panose="02070309020205020404" pitchFamily="49" charset="0"/>
              <a:buChar char="o"/>
              <a:defRPr/>
            </a:pPr>
            <a:r>
              <a:rPr lang="fr-FR" altLang="fr-FR" sz="1800" dirty="0">
                <a:ea typeface="Arial" panose="020B0604020202020204" pitchFamily="34" charset="0"/>
              </a:rPr>
              <a:t>Développer les pratiques avancées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60F433-B11B-4783-A676-082E6A6B13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BE204-E8AB-4615-B29B-FF8280C98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7F2768-CF00-448D-8D46-B321C5908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lèche droite 6"/>
          <p:cNvSpPr/>
          <p:nvPr/>
        </p:nvSpPr>
        <p:spPr>
          <a:xfrm>
            <a:off x="4125611" y="2346054"/>
            <a:ext cx="864000" cy="72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4125612" y="2719536"/>
            <a:ext cx="864000" cy="72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37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19747" cy="1320800"/>
          </a:xfrm>
        </p:spPr>
        <p:txBody>
          <a:bodyPr/>
          <a:lstStyle/>
          <a:p>
            <a:r>
              <a:rPr lang="fr-FR" altLang="fr-FR" dirty="0"/>
              <a:t>Calendrier prévisionnel de déploiement (année 2019)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4" y="2305085"/>
            <a:ext cx="10755677" cy="34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570" y="195799"/>
            <a:ext cx="8596668" cy="664813"/>
          </a:xfrm>
        </p:spPr>
        <p:txBody>
          <a:bodyPr>
            <a:normAutofit/>
          </a:bodyPr>
          <a:lstStyle/>
          <a:p>
            <a:r>
              <a:rPr lang="fr-FR" altLang="fr-FR" dirty="0"/>
              <a:t>Arbre décisionnel Picc versus </a:t>
            </a:r>
            <a:r>
              <a:rPr lang="fr-FR" altLang="fr-FR" dirty="0" err="1"/>
              <a:t>Mid</a:t>
            </a:r>
            <a:r>
              <a:rPr lang="fr-FR" altLang="fr-FR" dirty="0"/>
              <a:t> Line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14650" y="6419293"/>
            <a:ext cx="2381291" cy="365125"/>
          </a:xfrm>
        </p:spPr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Nuage 8"/>
          <p:cNvSpPr/>
          <p:nvPr/>
        </p:nvSpPr>
        <p:spPr>
          <a:xfrm>
            <a:off x="433388" y="1178806"/>
            <a:ext cx="1890859" cy="18091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Utilisation du même arbre décisionnel par les 2 binômes</a:t>
            </a:r>
          </a:p>
        </p:txBody>
      </p:sp>
      <p:pic>
        <p:nvPicPr>
          <p:cNvPr id="8" name="Espace réservé du contenu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2777" y="1277041"/>
            <a:ext cx="8423592" cy="4582204"/>
          </a:xfrm>
        </p:spPr>
      </p:pic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6717461" y="5859245"/>
            <a:ext cx="4033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fr-FR" altLang="fr-FR" sz="1200" dirty="0"/>
              <a:t>	Recommandations SF2H. Mai 2019</a:t>
            </a:r>
          </a:p>
        </p:txBody>
      </p:sp>
    </p:spTree>
    <p:extLst>
      <p:ext uri="{BB962C8B-B14F-4D97-AF65-F5344CB8AC3E}">
        <p14:creationId xmlns:p14="http://schemas.microsoft.com/office/powerpoint/2010/main" val="243941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2863" y="280086"/>
            <a:ext cx="8596668" cy="661208"/>
          </a:xfrm>
        </p:spPr>
        <p:txBody>
          <a:bodyPr>
            <a:normAutofit/>
          </a:bodyPr>
          <a:lstStyle/>
          <a:p>
            <a:r>
              <a:rPr lang="fr-FR" altLang="fr-FR" b="1" kern="0" dirty="0">
                <a:solidFill>
                  <a:srgbClr val="004B82"/>
                </a:solidFill>
                <a:latin typeface="Arial"/>
              </a:rPr>
              <a:t>Organisation de la délégation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0339" y="2202858"/>
            <a:ext cx="4696084" cy="3460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altLang="fr-FR" sz="9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l’équipe: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MER délégués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Radiologues délégants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Radiologues Référents médicaux sur la démarche de délégation </a:t>
            </a:r>
          </a:p>
          <a:p>
            <a:pPr eaLnBrk="1" hangingPunct="1">
              <a:defRPr/>
            </a:pPr>
            <a:endParaRPr lang="fr-FR" altLang="fr-FR" sz="9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9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: </a:t>
            </a:r>
            <a:endParaRPr lang="fr-FR" altLang="fr-FR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à juillet 2019</a:t>
            </a: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Mise en place du training des MERM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Programmation des examens, par le secrétariat du radiobloc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Création d’une salle virtuelle dédiée aux gestes délégués dans le RIS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r-FR" altLang="fr-FR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Dès septembre 2019 </a:t>
            </a: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Prévision des vacations pose de Pic/</a:t>
            </a:r>
            <a:r>
              <a:rPr lang="fr-FR" altLang="fr-FR" sz="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le planning des manip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Programmation des examens sur les vacations fléchées « MERM délégués »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Réalisation des examens en salle interventionnelle du radio-bloc par les délégués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Validation du CRO par le délégant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Saisie des indicateurs par le délégué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77393" y="2202858"/>
            <a:ext cx="469608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altLang="fr-FR" sz="9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l’équipe: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IADE délégués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MAR délégants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  Référent médical sur la démarche de délégation </a:t>
            </a:r>
          </a:p>
          <a:p>
            <a:pPr eaLnBrk="1" hangingPunct="1">
              <a:defRPr/>
            </a:pPr>
            <a:endParaRPr lang="fr-FR" altLang="fr-FR" sz="9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9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: </a:t>
            </a:r>
            <a:endParaRPr lang="fr-FR" altLang="fr-FR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à juillet 2019</a:t>
            </a: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Mise en place du training IADE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Création d’une ligne dédiée spécifique pour appel et suivi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Systématisation de pose de Pic/</a:t>
            </a:r>
            <a:r>
              <a:rPr lang="fr-FR" altLang="fr-FR" sz="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certaines interventions : urologie, digestif, ORL…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des CRO par MAR délégants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d’outils de traçabilité de la pose et du suivi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Dès octobre 2019 </a:t>
            </a: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prévision des vacations de pose de Picc sur le planning opératoire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5253" y="1416424"/>
            <a:ext cx="275216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IMAGERIE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9035" y="1416424"/>
            <a:ext cx="275216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ANESTHESIE</a:t>
            </a:r>
          </a:p>
        </p:txBody>
      </p:sp>
    </p:spTree>
    <p:extLst>
      <p:ext uri="{BB962C8B-B14F-4D97-AF65-F5344CB8AC3E}">
        <p14:creationId xmlns:p14="http://schemas.microsoft.com/office/powerpoint/2010/main" val="54319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217" y="194000"/>
            <a:ext cx="8596668" cy="660399"/>
          </a:xfrm>
        </p:spPr>
        <p:txBody>
          <a:bodyPr/>
          <a:lstStyle/>
          <a:p>
            <a:r>
              <a:rPr lang="fr-FR" altLang="fr-FR" dirty="0"/>
              <a:t>Techniques utilisées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7" descr="C:\Users\claagn\AppData\Local\Microsoft\Windows\Temporary Internet Files\Content.Word\IMG-20200817-WA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52" y="2532586"/>
            <a:ext cx="2380566" cy="35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1368061" y="1796026"/>
            <a:ext cx="2146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000" b="1" dirty="0">
                <a:solidFill>
                  <a:srgbClr val="0070C0"/>
                </a:solidFill>
              </a:rPr>
              <a:t>Pose systématique sous repérage échographique et guidage sous ampli de brillance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5253" y="1416424"/>
            <a:ext cx="275216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IMAGERIE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05505" y="1416424"/>
            <a:ext cx="275216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ANESTHESIE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621883" y="1891792"/>
            <a:ext cx="2643205" cy="82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sz="1000" b="1" dirty="0">
                <a:solidFill>
                  <a:srgbClr val="0070C0"/>
                </a:solidFill>
              </a:rPr>
              <a:t>Pose sous repérage échographique systématique </a:t>
            </a:r>
          </a:p>
          <a:p>
            <a:pPr marL="0" indent="0" algn="ctr">
              <a:buNone/>
            </a:pPr>
            <a:r>
              <a:rPr lang="fr-FR" altLang="fr-FR" sz="1000" b="1" dirty="0">
                <a:solidFill>
                  <a:srgbClr val="0070C0"/>
                </a:solidFill>
              </a:rPr>
              <a:t>Avec guide aiguille dans la majorité des cas</a:t>
            </a:r>
          </a:p>
        </p:txBody>
      </p:sp>
      <p:pic>
        <p:nvPicPr>
          <p:cNvPr id="12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1" t="40764" r="27583" b="9413"/>
          <a:stretch>
            <a:fillRect/>
          </a:stretch>
        </p:blipFill>
        <p:spPr bwMode="gray">
          <a:xfrm>
            <a:off x="7329843" y="2886874"/>
            <a:ext cx="3440083" cy="29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7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99632" cy="726141"/>
          </a:xfrm>
        </p:spPr>
        <p:txBody>
          <a:bodyPr>
            <a:normAutofit/>
          </a:bodyPr>
          <a:lstStyle/>
          <a:p>
            <a:r>
              <a:rPr lang="fr-FR" altLang="fr-FR" sz="2800" b="1" dirty="0"/>
              <a:t>Réalisation de l’activité : Respect des bonnes pratiques </a:t>
            </a:r>
            <a:endParaRPr lang="fr-FR" sz="2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242841" y="1930400"/>
            <a:ext cx="8288337" cy="4103687"/>
          </a:xfrm>
        </p:spPr>
        <p:txBody>
          <a:bodyPr>
            <a:normAutofit fontScale="40000" lnSpcReduction="20000"/>
          </a:bodyPr>
          <a:lstStyle/>
          <a:p>
            <a:r>
              <a:rPr lang="fr-FR" altLang="fr-FR" sz="4500" b="1" dirty="0">
                <a:solidFill>
                  <a:srgbClr val="0070C0"/>
                </a:solidFill>
              </a:rPr>
              <a:t>Le CRO</a:t>
            </a:r>
          </a:p>
          <a:p>
            <a:pPr marL="457200" lvl="1" indent="0">
              <a:buNone/>
            </a:pPr>
            <a:endParaRPr lang="fr-FR" altLang="fr-FR" dirty="0"/>
          </a:p>
          <a:p>
            <a:pPr marL="457200" lvl="1" indent="0">
              <a:buNone/>
            </a:pPr>
            <a:r>
              <a:rPr lang="fr-FR" altLang="fr-FR" sz="4500" dirty="0">
                <a:solidFill>
                  <a:schemeClr val="accent6">
                    <a:lumMod val="75000"/>
                  </a:schemeClr>
                </a:solidFill>
                <a:ea typeface="Arial" panose="020B0604020202020204" pitchFamily="34" charset="0"/>
              </a:rPr>
              <a:t>informatique au décours immédiat du geste quand dissocié du geste opératoire – pas de dose d’irradiation en anesthésie</a:t>
            </a:r>
          </a:p>
          <a:p>
            <a:pPr lvl="1"/>
            <a:endParaRPr lang="fr-FR" altLang="fr-FR" dirty="0">
              <a:ea typeface="Arial" panose="020B0604020202020204" pitchFamily="34" charset="0"/>
            </a:endParaRPr>
          </a:p>
          <a:p>
            <a:r>
              <a:rPr lang="fr-FR" altLang="fr-FR" sz="3800" b="1" dirty="0">
                <a:solidFill>
                  <a:srgbClr val="0070C0"/>
                </a:solidFill>
              </a:rPr>
              <a:t>Contrôle post-opératoire radiologique systématique sauf pour les </a:t>
            </a:r>
            <a:r>
              <a:rPr lang="fr-FR" altLang="fr-FR" sz="3800" b="1" dirty="0" err="1">
                <a:solidFill>
                  <a:srgbClr val="0070C0"/>
                </a:solidFill>
              </a:rPr>
              <a:t>midlines</a:t>
            </a:r>
            <a:endParaRPr lang="fr-FR" altLang="fr-FR" sz="3800" b="1" dirty="0">
              <a:solidFill>
                <a:srgbClr val="0070C0"/>
              </a:solidFill>
            </a:endParaRPr>
          </a:p>
          <a:p>
            <a:endParaRPr lang="fr-FR" altLang="fr-FR" sz="3800" b="1" dirty="0">
              <a:solidFill>
                <a:srgbClr val="0070C0"/>
              </a:solidFill>
            </a:endParaRPr>
          </a:p>
          <a:p>
            <a:r>
              <a:rPr lang="fr-FR" altLang="fr-FR" sz="3800" b="1" dirty="0">
                <a:solidFill>
                  <a:srgbClr val="0070C0"/>
                </a:solidFill>
              </a:rPr>
              <a:t>Contact post-opératoire: </a:t>
            </a:r>
          </a:p>
          <a:p>
            <a:endParaRPr lang="fr-FR" altLang="fr-FR" dirty="0"/>
          </a:p>
          <a:p>
            <a:pPr marL="457200" lvl="1" indent="0">
              <a:buNone/>
            </a:pPr>
            <a:r>
              <a:rPr lang="fr-FR" altLang="fr-FR" sz="4500" dirty="0">
                <a:solidFill>
                  <a:schemeClr val="accent6">
                    <a:lumMod val="75000"/>
                  </a:schemeClr>
                </a:solidFill>
                <a:ea typeface="Arial" panose="020B0604020202020204" pitchFamily="34" charset="0"/>
              </a:rPr>
              <a:t>Suivi en hospitalisation:  </a:t>
            </a:r>
          </a:p>
          <a:p>
            <a:pPr marL="1706563" lvl="3" indent="-285750">
              <a:buFont typeface="Arial" panose="020B0604020202020204" pitchFamily="34" charset="0"/>
              <a:buChar char="•"/>
            </a:pPr>
            <a:r>
              <a:rPr lang="fr-FR" altLang="fr-FR" sz="3000" dirty="0">
                <a:ea typeface="Arial" panose="020B0604020202020204" pitchFamily="34" charset="0"/>
              </a:rPr>
              <a:t>DECT « Voies veineuses » 5/7 jours</a:t>
            </a:r>
          </a:p>
          <a:p>
            <a:pPr marL="1706563" lvl="3" indent="-285750">
              <a:buFont typeface="Arial" panose="020B0604020202020204" pitchFamily="34" charset="0"/>
              <a:buChar char="•"/>
            </a:pPr>
            <a:r>
              <a:rPr lang="fr-FR" altLang="fr-FR" sz="3000" dirty="0">
                <a:ea typeface="Arial" panose="020B0604020202020204" pitchFamily="34" charset="0"/>
              </a:rPr>
              <a:t>Logiciel de suivi « maison » </a:t>
            </a:r>
            <a:r>
              <a:rPr lang="fr-FR" altLang="fr-FR" sz="3000" dirty="0" err="1">
                <a:ea typeface="Arial" panose="020B0604020202020204" pitchFamily="34" charset="0"/>
              </a:rPr>
              <a:t>Voozanoo</a:t>
            </a:r>
            <a:endParaRPr lang="fr-FR" altLang="fr-FR" sz="3000" dirty="0">
              <a:ea typeface="Arial" panose="020B0604020202020204" pitchFamily="34" charset="0"/>
            </a:endParaRPr>
          </a:p>
          <a:p>
            <a:pPr lvl="1"/>
            <a:endParaRPr lang="fr-FR" altLang="fr-FR" sz="2500" dirty="0">
              <a:ea typeface="Arial" panose="020B0604020202020204" pitchFamily="34" charset="0"/>
            </a:endParaRPr>
          </a:p>
          <a:p>
            <a:pPr lvl="1"/>
            <a:r>
              <a:rPr lang="fr-FR" altLang="fr-FR" sz="4500" dirty="0">
                <a:solidFill>
                  <a:schemeClr val="accent6">
                    <a:lumMod val="75000"/>
                  </a:schemeClr>
                </a:solidFill>
                <a:ea typeface="Arial" panose="020B0604020202020204" pitchFamily="34" charset="0"/>
              </a:rPr>
              <a:t>Ambulatoire :</a:t>
            </a:r>
            <a:r>
              <a:rPr lang="fr-FR" altLang="fr-FR" sz="2500" dirty="0">
                <a:ea typeface="Arial" panose="020B0604020202020204" pitchFamily="34" charset="0"/>
              </a:rPr>
              <a:t> </a:t>
            </a:r>
            <a:r>
              <a:rPr lang="fr-FR" altLang="fr-FR" sz="3000" dirty="0">
                <a:ea typeface="Arial" panose="020B0604020202020204" pitchFamily="34" charset="0"/>
              </a:rPr>
              <a:t>pas de patient en anesthésie actuellement </a:t>
            </a:r>
          </a:p>
          <a:p>
            <a:endParaRPr lang="fr-FR" altLang="fr-FR" dirty="0"/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6149" r="50775"/>
          <a:stretch>
            <a:fillRect/>
          </a:stretch>
        </p:blipFill>
        <p:spPr bwMode="auto">
          <a:xfrm>
            <a:off x="7204459" y="3587534"/>
            <a:ext cx="3182963" cy="26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1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88158" cy="665166"/>
          </a:xfrm>
        </p:spPr>
        <p:txBody>
          <a:bodyPr>
            <a:normAutofit fontScale="90000"/>
          </a:bodyPr>
          <a:lstStyle/>
          <a:p>
            <a:r>
              <a:rPr lang="fr-FR" altLang="fr-FR" b="1" kern="0" dirty="0">
                <a:solidFill>
                  <a:srgbClr val="004B82"/>
                </a:solidFill>
                <a:latin typeface="Arial"/>
              </a:rPr>
              <a:t>Origine et indications des différentes poses</a:t>
            </a:r>
            <a:br>
              <a:rPr lang="fr-FR" altLang="fr-FR" b="1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076806" y="1639891"/>
            <a:ext cx="8675687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sz="1600" b="1" u="sng" dirty="0">
                <a:solidFill>
                  <a:srgbClr val="0070C0"/>
                </a:solidFill>
              </a:rPr>
              <a:t>L’essentiel des patients proviennent des services de médecine: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Pneumologie : 31%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Médecine interne/UGA/</a:t>
            </a:r>
            <a:r>
              <a:rPr lang="fr-FR" altLang="fr-FR" sz="1600" dirty="0" err="1">
                <a:solidFill>
                  <a:srgbClr val="0070C0"/>
                </a:solidFill>
              </a:rPr>
              <a:t>Néphro</a:t>
            </a:r>
            <a:r>
              <a:rPr lang="fr-FR" altLang="fr-FR" sz="1600" dirty="0">
                <a:solidFill>
                  <a:srgbClr val="0070C0"/>
                </a:solidFill>
              </a:rPr>
              <a:t>/</a:t>
            </a:r>
            <a:r>
              <a:rPr lang="fr-FR" altLang="fr-FR" sz="1600" dirty="0" err="1">
                <a:solidFill>
                  <a:srgbClr val="0070C0"/>
                </a:solidFill>
              </a:rPr>
              <a:t>Diabéto</a:t>
            </a:r>
            <a:r>
              <a:rPr lang="fr-FR" altLang="fr-FR" sz="1600" dirty="0">
                <a:solidFill>
                  <a:srgbClr val="0070C0"/>
                </a:solidFill>
              </a:rPr>
              <a:t>/Neuro/</a:t>
            </a:r>
            <a:r>
              <a:rPr lang="fr-FR" altLang="fr-FR" sz="1600" dirty="0" err="1">
                <a:solidFill>
                  <a:srgbClr val="0070C0"/>
                </a:solidFill>
              </a:rPr>
              <a:t>Uro</a:t>
            </a:r>
            <a:r>
              <a:rPr lang="fr-FR" altLang="fr-FR" sz="1600" dirty="0">
                <a:solidFill>
                  <a:srgbClr val="0070C0"/>
                </a:solidFill>
              </a:rPr>
              <a:t> : 31%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Oncologie : 8%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Cardiologie : 7%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Chirurgie : 4%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Réanimation/SI : 10 %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Patients externes et des urgences : 9%</a:t>
            </a:r>
          </a:p>
          <a:p>
            <a:pPr eaLnBrk="1" hangingPunct="1">
              <a:defRPr/>
            </a:pPr>
            <a:endParaRPr lang="fr-FR" altLang="fr-FR" sz="1600" b="1" u="sng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fr-FR" altLang="fr-FR" sz="1600" b="1" u="sng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fr-FR" altLang="fr-FR" sz="1600" b="1" u="sng" dirty="0">
                <a:solidFill>
                  <a:srgbClr val="0070C0"/>
                </a:solidFill>
              </a:rPr>
              <a:t>Exclusions à la délégation :</a:t>
            </a:r>
            <a:endParaRPr lang="fr-FR" altLang="fr-FR" sz="16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  Patients porteurs de FAV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  Patients MUCO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fr-FR" sz="1600" dirty="0">
                <a:solidFill>
                  <a:srgbClr val="0070C0"/>
                </a:solidFill>
              </a:rPr>
              <a:t>  Patients refusant la prise en charge via le protocole</a:t>
            </a:r>
          </a:p>
        </p:txBody>
      </p:sp>
    </p:spTree>
    <p:extLst>
      <p:ext uri="{BB962C8B-B14F-4D97-AF65-F5344CB8AC3E}">
        <p14:creationId xmlns:p14="http://schemas.microsoft.com/office/powerpoint/2010/main" val="201190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6951"/>
          </a:xfrm>
        </p:spPr>
        <p:txBody>
          <a:bodyPr>
            <a:normAutofit fontScale="90000"/>
          </a:bodyPr>
          <a:lstStyle/>
          <a:p>
            <a:r>
              <a:rPr lang="fr-FR" altLang="fr-FR" b="1" kern="0" dirty="0">
                <a:solidFill>
                  <a:srgbClr val="004B82"/>
                </a:solidFill>
                <a:latin typeface="Arial"/>
              </a:rPr>
              <a:t>Traitement des données d’activité de délégation 2019 - IMAGERIE</a:t>
            </a:r>
            <a:br>
              <a:rPr lang="fr-FR" altLang="fr-FR" b="1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8160708" y="3641974"/>
            <a:ext cx="2579009" cy="225680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Intervention du délégant dans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des cas pour </a:t>
            </a:r>
          </a:p>
          <a:p>
            <a:pPr algn="ctr"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Difficulté de ponction et de montée du guide</a:t>
            </a:r>
          </a:p>
          <a:p>
            <a:pPr algn="ctr"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Erreur d’aiguillage</a:t>
            </a:r>
          </a:p>
        </p:txBody>
      </p:sp>
      <p:sp>
        <p:nvSpPr>
          <p:cNvPr id="8" name="Bulle ronde 7"/>
          <p:cNvSpPr/>
          <p:nvPr/>
        </p:nvSpPr>
        <p:spPr>
          <a:xfrm>
            <a:off x="8260183" y="1038982"/>
            <a:ext cx="2371960" cy="2384698"/>
          </a:xfrm>
          <a:prstGeom prst="wedgeEllipseCallout">
            <a:avLst>
              <a:gd name="adj1" fmla="val -14094"/>
              <a:gd name="adj2" fmla="val 45215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232 Picc/ Mid</a:t>
            </a:r>
          </a:p>
          <a:p>
            <a:pPr algn="ctr">
              <a:defRPr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posés en 2019  par les délégués</a:t>
            </a:r>
          </a:p>
          <a:p>
            <a:pPr algn="ctr"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soit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46% des PICC/MID posés en 2019</a:t>
            </a:r>
          </a:p>
          <a:p>
            <a:pPr algn="ctr">
              <a:defRPr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Soit 90% des patients adhérents au protocole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88540"/>
              </p:ext>
            </p:extLst>
          </p:nvPr>
        </p:nvGraphicFramePr>
        <p:xfrm>
          <a:off x="1143215" y="1754889"/>
          <a:ext cx="6551612" cy="450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586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Mois</a:t>
                      </a:r>
                    </a:p>
                  </a:txBody>
                  <a:tcPr marL="91430" marR="91430" marT="45731" marB="4573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Nombre des patients ayant une pose de </a:t>
                      </a:r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Picc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/</a:t>
                      </a:r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Midline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4" marR="9524" marT="9527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Patients adhérents   au protocole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4" marR="9524" marT="9527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Pose de Picc/</a:t>
                      </a:r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Midline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réalisés par les délégués </a:t>
                      </a:r>
                    </a:p>
                  </a:txBody>
                  <a:tcPr marL="9524" marR="9524" marT="9527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Pose de Piccline/</a:t>
                      </a:r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Midline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réalisés par les délégants</a:t>
                      </a:r>
                    </a:p>
                  </a:txBody>
                  <a:tcPr marL="9524" marR="9524" marT="9527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Intervention technique du délégant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4" marR="9524" marT="9527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41%                18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34%                   15    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66%                   28 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Févr-19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54%                23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                   21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                   21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46%                17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                   15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60%                   22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65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                24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                   21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                   21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Mai-19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47%</a:t>
                      </a:r>
                      <a:r>
                        <a:rPr lang="fr-FR" sz="1200" b="0" i="0" u="none" strike="noStrike" baseline="0" dirty="0">
                          <a:solidFill>
                            <a:srgbClr val="00B050"/>
                          </a:solidFill>
                          <a:latin typeface="Calibri"/>
                        </a:rPr>
                        <a:t>                </a:t>
                      </a:r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32%                   11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68%                   23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21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                21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44%                   21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6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Juil-19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39%                18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39%                   18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61%                   28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Aout- 19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                14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36%</a:t>
                      </a:r>
                      <a:r>
                        <a:rPr lang="fr-FR" sz="1200" b="0" i="0" u="none" strike="noStrike" baseline="0" dirty="0">
                          <a:solidFill>
                            <a:srgbClr val="00B050"/>
                          </a:solidFill>
                          <a:latin typeface="Calibri"/>
                        </a:rPr>
                        <a:t>                   </a:t>
                      </a:r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64%                   24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                26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                   23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67%                  31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                21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                   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60%                   28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                39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85%                   35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                        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Déc-19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63%</a:t>
                      </a:r>
                      <a:r>
                        <a:rPr lang="fr-FR" sz="1200" b="0" i="0" u="none" strike="noStrike" baseline="0" dirty="0">
                          <a:solidFill>
                            <a:srgbClr val="00B050"/>
                          </a:solidFill>
                          <a:latin typeface="Calibri"/>
                        </a:rPr>
                        <a:t>                </a:t>
                      </a:r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54%                   19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46%                   16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40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51%             259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46%                 232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54%                274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         </a:t>
                      </a:r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659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1771</Words>
  <Application>Microsoft Office PowerPoint</Application>
  <PresentationFormat>Grand écran</PresentationFormat>
  <Paragraphs>540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Trebuchet MS</vt:lpstr>
      <vt:lpstr>Wingdings 3</vt:lpstr>
      <vt:lpstr>Facette</vt:lpstr>
      <vt:lpstr>Pose de voies veineuses</vt:lpstr>
      <vt:lpstr>UAVV Hôpital Foch</vt:lpstr>
      <vt:lpstr>Calendrier prévisionnel de déploiement (année 2019)</vt:lpstr>
      <vt:lpstr>Arbre décisionnel Picc versus Mid Line</vt:lpstr>
      <vt:lpstr>Organisation de la délégation</vt:lpstr>
      <vt:lpstr>Techniques utilisées</vt:lpstr>
      <vt:lpstr>Réalisation de l’activité : Respect des bonnes pratiques </vt:lpstr>
      <vt:lpstr>Origine et indications des différentes poses </vt:lpstr>
      <vt:lpstr>Traitement des données d’activité de délégation 2019 - IMAGERIE </vt:lpstr>
      <vt:lpstr>Traitement des données d’activité de délégation 2019 - ANESTHESIE </vt:lpstr>
      <vt:lpstr>Suivi des indicateurs 2019 par les délégués MER (données brutes) </vt:lpstr>
      <vt:lpstr>Suivi des indicateurs 2019 par les délégués IADE (données brutes) </vt:lpstr>
      <vt:lpstr>Perspectives 2020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54</cp:revision>
  <cp:lastPrinted>2020-09-10T09:55:06Z</cp:lastPrinted>
  <dcterms:created xsi:type="dcterms:W3CDTF">2019-05-22T09:39:52Z</dcterms:created>
  <dcterms:modified xsi:type="dcterms:W3CDTF">2020-09-10T13:28:06Z</dcterms:modified>
</cp:coreProperties>
</file>