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99" r:id="rId2"/>
    <p:sldId id="300" r:id="rId3"/>
    <p:sldId id="264" r:id="rId4"/>
    <p:sldId id="301" r:id="rId5"/>
    <p:sldId id="302" r:id="rId6"/>
    <p:sldId id="306" r:id="rId7"/>
    <p:sldId id="303" r:id="rId8"/>
    <p:sldId id="305" r:id="rId9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/>
    <p:restoredTop sz="94646"/>
  </p:normalViewPr>
  <p:slideViewPr>
    <p:cSldViewPr>
      <p:cViewPr varScale="1">
        <p:scale>
          <a:sx n="64" d="100"/>
          <a:sy n="64" d="100"/>
        </p:scale>
        <p:origin x="17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2AE9A96-4CF8-428C-9D7B-122A906E60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1BCABF2-52B4-4981-8B1D-43BC470ADD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A5B34916-8C47-4038-9AA3-D274FF1B34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732E42FF-50C1-4723-BE87-3BF9D753A0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EE9C551-C24B-4740-B8DA-DDD2DAFBFD0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BF5940-707C-4DF7-876B-3F93ABE10A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86EF8C-E0F2-4CDF-B208-2B2341929F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BBE201-4485-4E40-B336-5238377F3014}" type="datetimeFigureOut">
              <a:rPr lang="fr-FR" altLang="fr-FR"/>
              <a:pPr>
                <a:defRPr/>
              </a:pPr>
              <a:t>05/10/2020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AF7A6CC-11C2-495A-BC12-E6A661B223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301366B-6866-49AC-8C2A-2B4AE3BCC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Modifiez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EB2F97-D3B7-45AA-A16C-431FB1FAC2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B70215-C3A2-49D9-97EE-3B4CBEFC3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016EDC-AB1D-46F3-AB9B-8DCD4C97A87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64E6E-4629-4D40-B0D1-4F455C506C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A952A-9836-4AB1-8E51-714D8E99612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209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6CE4BD-5281-41C3-B85F-4D88499EFF6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BD285-D08B-4EFD-AE93-6BCB42E302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836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19300" cy="5867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055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576BF5-12DC-4188-B28E-D44D5B64763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2C2DE-FDCF-44EF-9963-137F081378C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870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4BB8E1-8487-47E4-8D8B-8949A2720B4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C8A61-6B6B-47BF-A556-43566EC15C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39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80920-C76A-47B4-BF44-F9102288ED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D2F5C7-B1B7-428B-9D73-E2CA0134FF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00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804598-B8A8-4081-85E0-64693958CA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A7B37-961E-4204-B5E9-6C93A15CC4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406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D6DEEB-C8CE-417E-A347-969683021A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E2829-4A33-4C07-9A12-7A130556A5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0215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1394EE-239C-448F-AB2B-3411B04F49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FFA86-096B-44D8-88C7-A22B1647A1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675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EDA47D-FFEA-4C57-A1F5-89C4F5CF6C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2F33A-1910-47E9-885C-0E88180DC8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14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B6FC6E-8651-4275-A09E-8A091C1BC21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4D3B2-14D0-4A28-BA8B-E3F76BB05A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431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4EFF7A-0DC4-49B4-B94E-9AB6E0976E5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D26D7-0FDB-4D56-805D-1EAC3FE8F5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370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16461-36A9-444A-97FB-929403E83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343ACB-FA4C-4929-8E37-6DFFFF23E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B31DAD0-B0E0-4011-80DB-A16792838F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A8B15C3-438A-4D4D-9257-BB1F9F27A138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8AE3144D-A3F6-4034-A846-D17C5344D4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1600200"/>
            <a:ext cx="6400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Line 6">
            <a:extLst>
              <a:ext uri="{FF2B5EF4-FFF2-40B4-BE49-F238E27FC236}">
                <a16:creationId xmlns:a16="http://schemas.microsoft.com/office/drawing/2014/main" id="{9AD152A5-4E71-41E6-B58B-59D0606A76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" y="6477000"/>
            <a:ext cx="86868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Times New Roman" panose="02020603050405020304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¡"/>
        <a:defRPr sz="3200" kern="1200">
          <a:solidFill>
            <a:srgbClr val="000066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 2" panose="05020102010507070707" pitchFamily="18" charset="2"/>
        <a:buChar char="¡"/>
        <a:defRPr sz="2800" kern="1200">
          <a:solidFill>
            <a:srgbClr val="2D2D45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 2" panose="05020102010507070707" pitchFamily="18" charset="2"/>
        <a:buChar char="¡"/>
        <a:defRPr sz="2400" kern="1200">
          <a:solidFill>
            <a:srgbClr val="474747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¡"/>
        <a:defRPr sz="2000" kern="12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EE9F8A85-DAA5-4858-A325-333FEFD41C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5438" y="2562225"/>
            <a:ext cx="8634412" cy="2379663"/>
          </a:xfrm>
        </p:spPr>
        <p:txBody>
          <a:bodyPr/>
          <a:lstStyle/>
          <a:p>
            <a:r>
              <a:rPr lang="fr-FR" altLang="fr-FR" sz="2800"/>
              <a:t>Webinaire</a:t>
            </a:r>
            <a:br>
              <a:rPr lang="fr-FR" altLang="fr-FR" sz="2800"/>
            </a:br>
            <a:r>
              <a:rPr lang="fr-FR" altLang="fr-FR" sz="2800"/>
              <a:t>La conciliation médicamenteuse en chirurgie en IDF</a:t>
            </a:r>
            <a:r>
              <a:rPr lang="fr-FR" altLang="fr-FR"/>
              <a:t> </a:t>
            </a:r>
            <a:br>
              <a:rPr lang="fr-FR" altLang="fr-FR" sz="2800" b="1"/>
            </a:br>
            <a:br>
              <a:rPr lang="fr-FR" altLang="fr-FR" sz="2800" b="1"/>
            </a:br>
            <a:r>
              <a:rPr lang="fr-FR" altLang="fr-FR" sz="1600" b="1">
                <a:solidFill>
                  <a:schemeClr val="tx1"/>
                </a:solidFill>
              </a:rPr>
              <a:t>6 octobre 2020</a:t>
            </a:r>
            <a:br>
              <a:rPr lang="fr-FR" altLang="fr-FR" sz="1600" b="1">
                <a:solidFill>
                  <a:schemeClr val="tx1"/>
                </a:solidFill>
              </a:rPr>
            </a:br>
            <a:endParaRPr lang="fr-FR" altLang="fr-FR" sz="2800" b="1"/>
          </a:p>
        </p:txBody>
      </p:sp>
      <p:sp>
        <p:nvSpPr>
          <p:cNvPr id="2051" name="Sous-titre 2">
            <a:extLst>
              <a:ext uri="{FF2B5EF4-FFF2-40B4-BE49-F238E27FC236}">
                <a16:creationId xmlns:a16="http://schemas.microsoft.com/office/drawing/2014/main" id="{58B95146-3805-4A95-8CF8-5289EDD7E4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5438" y="4868863"/>
            <a:ext cx="8493125" cy="2232025"/>
          </a:xfrm>
        </p:spPr>
        <p:txBody>
          <a:bodyPr/>
          <a:lstStyle/>
          <a:p>
            <a:pPr algn="r"/>
            <a:r>
              <a:rPr lang="fr-FR" altLang="fr-FR" sz="1400" b="1">
                <a:solidFill>
                  <a:schemeClr val="tx1"/>
                </a:solidFill>
              </a:rPr>
              <a:t>Dr Patrick Hindlet</a:t>
            </a:r>
          </a:p>
          <a:p>
            <a:pPr algn="r"/>
            <a:r>
              <a:rPr lang="fr-FR" altLang="fr-FR" sz="1400" b="1">
                <a:solidFill>
                  <a:schemeClr val="tx1"/>
                </a:solidFill>
              </a:rPr>
              <a:t>Pharmacien MCU-PH</a:t>
            </a:r>
          </a:p>
          <a:p>
            <a:pPr algn="r"/>
            <a:endParaRPr lang="fr-FR" altLang="fr-FR" sz="1400" b="1">
              <a:solidFill>
                <a:schemeClr val="tx1"/>
              </a:solidFill>
            </a:endParaRPr>
          </a:p>
          <a:p>
            <a:pPr algn="r"/>
            <a:r>
              <a:rPr lang="fr-FR" altLang="fr-FR" sz="1400" b="1">
                <a:solidFill>
                  <a:schemeClr val="tx1"/>
                </a:solidFill>
              </a:rPr>
              <a:t>APHP.Sorbonne Université – Site Saint-Antoine</a:t>
            </a:r>
          </a:p>
          <a:p>
            <a:pPr algn="r"/>
            <a:r>
              <a:rPr lang="fr-FR" altLang="fr-FR" sz="1400" b="1">
                <a:solidFill>
                  <a:schemeClr val="tx1"/>
                </a:solidFill>
              </a:rPr>
              <a:t>Université Paris-Saclay – Faculté de Pharmacie</a:t>
            </a:r>
            <a:endParaRPr lang="fr-FR" altLang="fr-FR" sz="1400">
              <a:solidFill>
                <a:schemeClr val="tx1"/>
              </a:solidFill>
            </a:endParaRPr>
          </a:p>
          <a:p>
            <a:pPr algn="r"/>
            <a:r>
              <a:rPr lang="fr-FR" altLang="fr-FR" sz="1400" b="1">
                <a:solidFill>
                  <a:schemeClr val="tx1"/>
                </a:solidFill>
              </a:rPr>
              <a:t>Institut Pierre Louis d'Epidémiologie et de Santé Publique – INSERM UMRS_1136</a:t>
            </a:r>
            <a:endParaRPr lang="fr-FR" altLang="fr-FR" sz="1400">
              <a:solidFill>
                <a:schemeClr val="tx1"/>
              </a:solidFill>
            </a:endParaRPr>
          </a:p>
          <a:p>
            <a:endParaRPr lang="fr-FR" altLang="fr-FR" sz="1400">
              <a:solidFill>
                <a:schemeClr val="tx1"/>
              </a:solidFill>
            </a:endParaRPr>
          </a:p>
          <a:p>
            <a:endParaRPr lang="fr-FR" altLang="fr-FR" sz="1600">
              <a:solidFill>
                <a:schemeClr val="tx1"/>
              </a:solidFill>
            </a:endParaRPr>
          </a:p>
        </p:txBody>
      </p:sp>
      <p:pic>
        <p:nvPicPr>
          <p:cNvPr id="2052" name="Image 21" descr="/var/folders/08/mb1scymj4ss6n07w03d5h85m0000gn/T/com.microsoft.Word/Content.MSO/A032CEEC.tmp">
            <a:extLst>
              <a:ext uri="{FF2B5EF4-FFF2-40B4-BE49-F238E27FC236}">
                <a16:creationId xmlns:a16="http://schemas.microsoft.com/office/drawing/2014/main" id="{338B2E30-1E7E-4BAD-974E-AA2B671DBDD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8002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Image 22">
            <a:extLst>
              <a:ext uri="{FF2B5EF4-FFF2-40B4-BE49-F238E27FC236}">
                <a16:creationId xmlns:a16="http://schemas.microsoft.com/office/drawing/2014/main" id="{6BF5EF08-24DD-47E3-AD33-7C7375AAB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66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Image 23" descr="/var/folders/08/mb1scymj4ss6n07w03d5h85m0000gn/T/com.microsoft.Word/Content.MSO/D0483DC6.tmp">
            <a:extLst>
              <a:ext uri="{FF2B5EF4-FFF2-40B4-BE49-F238E27FC236}">
                <a16:creationId xmlns:a16="http://schemas.microsoft.com/office/drawing/2014/main" id="{194E52E0-A60A-40CD-8B5D-02D53B44F419}"/>
              </a:ext>
            </a:extLst>
          </p:cNvPr>
          <p:cNvPicPr>
            <a:picLocks noRot="1" noChangeAspect="1" noEditPoints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4813"/>
            <a:ext cx="17240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 8">
            <a:extLst>
              <a:ext uri="{FF2B5EF4-FFF2-40B4-BE49-F238E27FC236}">
                <a16:creationId xmlns:a16="http://schemas.microsoft.com/office/drawing/2014/main" id="{B35F95A9-C1CD-452E-965A-6CB45C2796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765175"/>
            <a:ext cx="15113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 9">
            <a:extLst>
              <a:ext uri="{FF2B5EF4-FFF2-40B4-BE49-F238E27FC236}">
                <a16:creationId xmlns:a16="http://schemas.microsoft.com/office/drawing/2014/main" id="{D279E17B-A7E5-4571-80F6-D1589664F9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60350"/>
            <a:ext cx="1871663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38E811DF-891B-4D90-81D2-492F94C22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fr-FR" altLang="fr-FR" sz="2000" b="1"/>
              <a:t>Hôpital Saint Antoine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Groupe hospitalier AP-HP. Sorbonne Université (Charles-Foix, Pitié-Salpêtrière, Rothschild, Tenon, Trousseau-La Roche-Guyon)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681 lits médecine, chirurgie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600">
                <a:ea typeface="Times New Roman" panose="02020603050405020304" pitchFamily="18" charset="0"/>
              </a:rPr>
              <a:t>Chirurgie générale et digestive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600">
                <a:ea typeface="Times New Roman" panose="02020603050405020304" pitchFamily="18" charset="0"/>
              </a:rPr>
              <a:t>Chirurgie orthopédique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membre supérieur, mains, membre inférieur, rachis 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Durée moyenne de séjour courte (6 j)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Orthopédie – traumatologie – SOS main : 38 lits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unité péri-opératoire gériatrique (UPOG) : 8 lits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Orthopédie septique : 8 lits  </a:t>
            </a:r>
          </a:p>
          <a:p>
            <a:pPr lvl="2" eaLnBrk="1" hangingPunct="1">
              <a:lnSpc>
                <a:spcPct val="90000"/>
              </a:lnSpc>
            </a:pPr>
            <a:endParaRPr lang="fr-FR" altLang="fr-FR" sz="2000">
              <a:ea typeface="Times New Roman" panose="02020603050405020304" pitchFamily="18" charset="0"/>
            </a:endParaRPr>
          </a:p>
        </p:txBody>
      </p:sp>
      <p:sp>
        <p:nvSpPr>
          <p:cNvPr id="3075" name="Espace réservé du numéro de diapositive 1">
            <a:extLst>
              <a:ext uri="{FF2B5EF4-FFF2-40B4-BE49-F238E27FC236}">
                <a16:creationId xmlns:a16="http://schemas.microsoft.com/office/drawing/2014/main" id="{2A14EF14-FB36-4F5F-BFD4-9BC4FF0F45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39FB43-BD08-467E-9E4B-2AB349796296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3BF0C59-0C6C-4DD1-93E7-21F89991F45B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Définition - Objectifs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Mise en œuvre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6" name="Espace réservé du contenu 2">
            <a:extLst>
              <a:ext uri="{FF2B5EF4-FFF2-40B4-BE49-F238E27FC236}">
                <a16:creationId xmlns:a16="http://schemas.microsoft.com/office/drawing/2014/main" id="{3DE23BF8-1C0E-47B9-BF8E-F56D872D3F9E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Etat des lieux (1)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9BC82744-C591-47C6-9375-F4E511140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fr-FR" altLang="fr-FR" sz="2000" b="1"/>
              <a:t>Conciliation à Saint Antoine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7 services depuis 2016 : Médecine interne, Gériatrie, Chirurgie orthopédique, Cardiologie, Gastro-entérologie, Maladies infectieuses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Conciliation de transfert au SAU (Appel à projet ARS 2017)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 b="1">
                <a:ea typeface="Times New Roman" panose="02020603050405020304" pitchFamily="18" charset="0"/>
              </a:rPr>
              <a:t>4750 conciliations en 2018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600">
                <a:ea typeface="Times New Roman" panose="02020603050405020304" pitchFamily="18" charset="0"/>
              </a:rPr>
              <a:t>Organisation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Conciliation d’entrée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Binôme pharmacien-externe en pharmacie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Formation des externes par formation théorique – simulation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Documents : HAS</a:t>
            </a:r>
          </a:p>
          <a:p>
            <a:pPr lvl="2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Gériatrie : Tableau 3 colonnes HAS</a:t>
            </a:r>
          </a:p>
        </p:txBody>
      </p:sp>
      <p:sp>
        <p:nvSpPr>
          <p:cNvPr id="4099" name="Espace réservé du numéro de diapositive 1">
            <a:extLst>
              <a:ext uri="{FF2B5EF4-FFF2-40B4-BE49-F238E27FC236}">
                <a16:creationId xmlns:a16="http://schemas.microsoft.com/office/drawing/2014/main" id="{D3A8DCE4-D785-4CB6-9AF7-69A16E51D5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6A8E18-265A-40A1-B4D1-48EC53CEAF62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68F7259-59DE-4718-96A2-5D356DC12E81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Définition - Objectifs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Mise en œuvre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10" name="Espace réservé du contenu 2">
            <a:extLst>
              <a:ext uri="{FF2B5EF4-FFF2-40B4-BE49-F238E27FC236}">
                <a16:creationId xmlns:a16="http://schemas.microsoft.com/office/drawing/2014/main" id="{8D20D93D-994B-40EE-B431-C283CAF4E5E9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Etat des lieux (2)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CAF4D8C5-5466-4CF5-817B-CF08B512D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altLang="fr-FR" sz="1400" dirty="0"/>
              <a:t>Conciliation médicamenteuse multicomposante : sécurisation de la prise en charge des patients polymédiqués et sous anticoagulant, hospitalisés en chirurgie Orthopédique et </a:t>
            </a:r>
            <a:r>
              <a:rPr lang="fr-FR" altLang="fr-FR" sz="1400" dirty="0" err="1"/>
              <a:t>REtournant</a:t>
            </a:r>
            <a:r>
              <a:rPr lang="fr-FR" altLang="fr-FR" sz="1400" dirty="0"/>
              <a:t> en Ville : COREV (Appel à projet ARS 2019)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Rationnel</a:t>
            </a:r>
            <a:r>
              <a:rPr lang="fr-FR" altLang="fr-FR" sz="1200" dirty="0"/>
              <a:t> :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200" dirty="0">
                <a:ea typeface="Times New Roman" pitchFamily="18" charset="0"/>
              </a:rPr>
              <a:t>Chirurgie orthopédique: 55 à 90 % de discordances,  non intentionnelles+++ </a:t>
            </a:r>
            <a:r>
              <a:rPr lang="fr-FR" altLang="fr-FR" sz="1200" baseline="30000" dirty="0">
                <a:ea typeface="Times New Roman" pitchFamily="18" charset="0"/>
              </a:rPr>
              <a:t>1, 2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200" dirty="0">
                <a:ea typeface="Times New Roman" pitchFamily="18" charset="0"/>
              </a:rPr>
              <a:t>Prescriptions de Médicaments à Haut Risque (MHR) : morphiniques, anticoagulants </a:t>
            </a:r>
            <a:r>
              <a:rPr lang="fr-FR" altLang="fr-FR" sz="1200" baseline="30000" dirty="0">
                <a:ea typeface="Times New Roman" pitchFamily="18" charset="0"/>
              </a:rPr>
              <a:t>3</a:t>
            </a:r>
            <a:endParaRPr lang="fr-FR" altLang="fr-FR" sz="1200" dirty="0">
              <a:ea typeface="Times New Roman" pitchFamily="18" charset="0"/>
            </a:endParaRP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200" dirty="0">
                <a:ea typeface="Times New Roman" pitchFamily="18" charset="0"/>
              </a:rPr>
              <a:t>Nécessité de sécuriser le parcours de soins du patient / assurer la continuité de la prise en charge médicamenteuse</a:t>
            </a:r>
          </a:p>
          <a:p>
            <a:pPr marL="457200" lvl="1" indent="0" eaLnBrk="1" hangingPunct="1">
              <a:lnSpc>
                <a:spcPct val="170000"/>
              </a:lnSpc>
              <a:buFont typeface="Wingdings 2" panose="05020102010507070707" pitchFamily="18" charset="2"/>
              <a:buNone/>
              <a:defRPr/>
            </a:pPr>
            <a:endParaRPr lang="fr-FR" altLang="fr-FR" sz="1200" dirty="0">
              <a:ea typeface="Times New Roman" pitchFamily="18" charset="0"/>
            </a:endParaRPr>
          </a:p>
          <a:p>
            <a:pPr marL="914400" lvl="2" indent="0" eaLnBrk="1" hangingPunct="1">
              <a:lnSpc>
                <a:spcPct val="170000"/>
              </a:lnSpc>
              <a:buFont typeface="Wingdings 2" panose="05020102010507070707" pitchFamily="18" charset="2"/>
              <a:buNone/>
              <a:defRPr/>
            </a:pPr>
            <a:r>
              <a:rPr lang="fr-FR" altLang="fr-FR" sz="1200" b="1" dirty="0">
                <a:ea typeface="Times New Roman" pitchFamily="18" charset="0"/>
              </a:rPr>
              <a:t>	→ CONCILIATION MEDICAMENTEUSE NECESSAIRE</a:t>
            </a:r>
          </a:p>
        </p:txBody>
      </p:sp>
      <p:sp>
        <p:nvSpPr>
          <p:cNvPr id="5123" name="Espace réservé du numéro de diapositive 1">
            <a:extLst>
              <a:ext uri="{FF2B5EF4-FFF2-40B4-BE49-F238E27FC236}">
                <a16:creationId xmlns:a16="http://schemas.microsoft.com/office/drawing/2014/main" id="{C5F0DF99-B8AD-42DB-BC3C-52173C46A8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C2F47-131D-42AD-A19E-4F4B6E5A6745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299A2C-A113-4775-94C1-EB7E83C30C84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Projet COREV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Mise en œuvre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34" name="Espace réservé du contenu 2">
            <a:extLst>
              <a:ext uri="{FF2B5EF4-FFF2-40B4-BE49-F238E27FC236}">
                <a16:creationId xmlns:a16="http://schemas.microsoft.com/office/drawing/2014/main" id="{241D768A-7C6F-4DCD-8643-CE922EF730D7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Projet COREV (1)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9C44037-5F1B-4271-8B22-DDEB27A37C69}"/>
              </a:ext>
            </a:extLst>
          </p:cNvPr>
          <p:cNvSpPr txBox="1"/>
          <p:nvPr/>
        </p:nvSpPr>
        <p:spPr>
          <a:xfrm>
            <a:off x="539750" y="6524625"/>
            <a:ext cx="5676900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00" baseline="30000" dirty="0">
                <a:latin typeface="+mj-lt"/>
              </a:rPr>
              <a:t>1 </a:t>
            </a:r>
            <a:r>
              <a:rPr lang="fr-FR" sz="1000" dirty="0" err="1">
                <a:latin typeface="+mj-lt"/>
              </a:rPr>
              <a:t>Tran</a:t>
            </a:r>
            <a:r>
              <a:rPr lang="fr-FR" sz="1000" dirty="0">
                <a:latin typeface="+mj-lt"/>
              </a:rPr>
              <a:t> et al, 2019 </a:t>
            </a:r>
            <a:r>
              <a:rPr lang="fr-FR" sz="1000" baseline="30000" dirty="0">
                <a:latin typeface="+mj-lt"/>
              </a:rPr>
              <a:t>2 </a:t>
            </a:r>
            <a:r>
              <a:rPr lang="en-US" sz="1000" dirty="0">
                <a:latin typeface="+mj-lt"/>
              </a:rPr>
              <a:t>González-García et al, 2016 </a:t>
            </a:r>
            <a:r>
              <a:rPr lang="en-US" sz="1000" baseline="30000" dirty="0">
                <a:latin typeface="+mj-lt"/>
              </a:rPr>
              <a:t>3 </a:t>
            </a:r>
            <a:r>
              <a:rPr lang="en-US" sz="1000" dirty="0">
                <a:latin typeface="+mj-lt"/>
              </a:rPr>
              <a:t>Institute For Safe Medication Practice, 2020</a:t>
            </a:r>
            <a:r>
              <a:rPr lang="fr-FR" sz="1000" dirty="0">
                <a:latin typeface="+mj-lt"/>
              </a:rPr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B9DDD87-8D27-4DE0-9FFC-490E655CE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fr-FR" altLang="fr-FR" sz="1400"/>
              <a:t>Structuration du programme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Mise en place prévue mai 2020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Décalage juin 2020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Mode opératoire :</a:t>
            </a:r>
          </a:p>
        </p:txBody>
      </p:sp>
      <p:sp>
        <p:nvSpPr>
          <p:cNvPr id="6147" name="Espace réservé du numéro de diapositive 1">
            <a:extLst>
              <a:ext uri="{FF2B5EF4-FFF2-40B4-BE49-F238E27FC236}">
                <a16:creationId xmlns:a16="http://schemas.microsoft.com/office/drawing/2014/main" id="{B50DAF62-EAA3-4E02-B1FC-9BA1D214A3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85A90D-8AC9-4E3F-A926-487DBA7484DC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A898935-9876-451A-9EA1-3FF7E6D9DE47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Projet COREV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Mise en œuvre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8" name="Espace réservé du contenu 2">
            <a:extLst>
              <a:ext uri="{FF2B5EF4-FFF2-40B4-BE49-F238E27FC236}">
                <a16:creationId xmlns:a16="http://schemas.microsoft.com/office/drawing/2014/main" id="{6E5D1F11-0C55-4485-9AF5-EAF2E2840DC3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Projet COREV (2)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1ADCE0D-BEBA-4204-A9AC-B771F985190C}"/>
              </a:ext>
            </a:extLst>
          </p:cNvPr>
          <p:cNvSpPr txBox="1"/>
          <p:nvPr/>
        </p:nvSpPr>
        <p:spPr>
          <a:xfrm>
            <a:off x="3779838" y="2217738"/>
            <a:ext cx="5256212" cy="3381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Repérage des patients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1466BE5-764A-4270-B2E9-0C644F2178B5}"/>
              </a:ext>
            </a:extLst>
          </p:cNvPr>
          <p:cNvSpPr txBox="1"/>
          <p:nvPr/>
        </p:nvSpPr>
        <p:spPr>
          <a:xfrm>
            <a:off x="3771900" y="2938463"/>
            <a:ext cx="2305050" cy="3381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Conciliation proactive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5312D8C-940F-4252-AFE5-DB941008D948}"/>
              </a:ext>
            </a:extLst>
          </p:cNvPr>
          <p:cNvSpPr txBox="1"/>
          <p:nvPr/>
        </p:nvSpPr>
        <p:spPr>
          <a:xfrm>
            <a:off x="6516688" y="2938463"/>
            <a:ext cx="2519362" cy="3381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Conciliation rétroactive</a:t>
            </a:r>
          </a:p>
        </p:txBody>
      </p:sp>
      <p:cxnSp>
        <p:nvCxnSpPr>
          <p:cNvPr id="29" name="Connecteur en angle 28">
            <a:extLst>
              <a:ext uri="{FF2B5EF4-FFF2-40B4-BE49-F238E27FC236}">
                <a16:creationId xmlns:a16="http://schemas.microsoft.com/office/drawing/2014/main" id="{7D60C0A5-3FC4-4E70-945A-E6A385E56DA9}"/>
              </a:ext>
            </a:extLst>
          </p:cNvPr>
          <p:cNvCxnSpPr>
            <a:stCxn id="26" idx="2"/>
            <a:endCxn id="27" idx="0"/>
          </p:cNvCxnSpPr>
          <p:nvPr/>
        </p:nvCxnSpPr>
        <p:spPr>
          <a:xfrm rot="5400000">
            <a:off x="5475288" y="2005012"/>
            <a:ext cx="382588" cy="148431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>
            <a:extLst>
              <a:ext uri="{FF2B5EF4-FFF2-40B4-BE49-F238E27FC236}">
                <a16:creationId xmlns:a16="http://schemas.microsoft.com/office/drawing/2014/main" id="{9BDB51FD-00DC-4665-A354-F398DE28A182}"/>
              </a:ext>
            </a:extLst>
          </p:cNvPr>
          <p:cNvCxnSpPr>
            <a:stCxn id="26" idx="2"/>
            <a:endCxn id="28" idx="0"/>
          </p:cNvCxnSpPr>
          <p:nvPr/>
        </p:nvCxnSpPr>
        <p:spPr>
          <a:xfrm rot="16200000" flipH="1">
            <a:off x="6900863" y="2063750"/>
            <a:ext cx="382588" cy="136683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0153EFCE-59D3-47FC-940A-09C7626E061E}"/>
              </a:ext>
            </a:extLst>
          </p:cNvPr>
          <p:cNvSpPr txBox="1"/>
          <p:nvPr/>
        </p:nvSpPr>
        <p:spPr>
          <a:xfrm>
            <a:off x="3771900" y="3573463"/>
            <a:ext cx="2305050" cy="3381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Appel patient J-30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3BA2D5A-E4DD-4F94-BA59-D7EC0DE7BF6B}"/>
              </a:ext>
            </a:extLst>
          </p:cNvPr>
          <p:cNvSpPr txBox="1"/>
          <p:nvPr/>
        </p:nvSpPr>
        <p:spPr>
          <a:xfrm>
            <a:off x="3779838" y="4467225"/>
            <a:ext cx="2305050" cy="584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Consultation d’anesthésie J-21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EF6F803-C715-4BB0-B517-F450CCAF22E5}"/>
              </a:ext>
            </a:extLst>
          </p:cNvPr>
          <p:cNvSpPr txBox="1"/>
          <p:nvPr/>
        </p:nvSpPr>
        <p:spPr>
          <a:xfrm>
            <a:off x="3779838" y="5313363"/>
            <a:ext cx="5256212" cy="120173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dirty="0">
                <a:latin typeface="+mn-lt"/>
              </a:rPr>
              <a:t>Conciliation d’entrée</a:t>
            </a:r>
          </a:p>
          <a:p>
            <a:pPr algn="ctr">
              <a:defRPr/>
            </a:pPr>
            <a:r>
              <a:rPr lang="fr-FR" sz="1400" dirty="0">
                <a:latin typeface="+mn-lt"/>
              </a:rPr>
              <a:t>Renseignement fiche patient</a:t>
            </a:r>
          </a:p>
          <a:p>
            <a:pPr algn="ctr">
              <a:defRPr/>
            </a:pPr>
            <a:r>
              <a:rPr lang="fr-FR" sz="1400" dirty="0">
                <a:latin typeface="+mn-lt"/>
              </a:rPr>
              <a:t>Interrogatoire patient</a:t>
            </a:r>
          </a:p>
          <a:p>
            <a:pPr algn="ctr">
              <a:defRPr/>
            </a:pPr>
            <a:r>
              <a:rPr lang="fr-FR" sz="1400" dirty="0">
                <a:latin typeface="+mn-lt"/>
              </a:rPr>
              <a:t>Contact officine</a:t>
            </a:r>
          </a:p>
          <a:p>
            <a:pPr algn="ctr">
              <a:defRPr/>
            </a:pPr>
            <a:r>
              <a:rPr lang="fr-FR" sz="1400" dirty="0">
                <a:latin typeface="+mn-lt"/>
              </a:rPr>
              <a:t>BMO – Analyse et validation pharmaceutique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F5C56DF7-61BA-4F59-8E4A-CAE171720318}"/>
              </a:ext>
            </a:extLst>
          </p:cNvPr>
          <p:cNvCxnSpPr>
            <a:stCxn id="27" idx="2"/>
            <a:endCxn id="31" idx="0"/>
          </p:cNvCxnSpPr>
          <p:nvPr/>
        </p:nvCxnSpPr>
        <p:spPr>
          <a:xfrm>
            <a:off x="4924425" y="3276600"/>
            <a:ext cx="0" cy="296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0E822BD-4F62-4A24-A2AA-6631A40A4965}"/>
              </a:ext>
            </a:extLst>
          </p:cNvPr>
          <p:cNvCxnSpPr>
            <a:stCxn id="31" idx="2"/>
            <a:endCxn id="32" idx="0"/>
          </p:cNvCxnSpPr>
          <p:nvPr/>
        </p:nvCxnSpPr>
        <p:spPr>
          <a:xfrm>
            <a:off x="4924425" y="3911600"/>
            <a:ext cx="7938" cy="555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F1CBC698-2093-4F07-B0D0-1B806DEBF089}"/>
              </a:ext>
            </a:extLst>
          </p:cNvPr>
          <p:cNvCxnSpPr>
            <a:stCxn id="32" idx="2"/>
          </p:cNvCxnSpPr>
          <p:nvPr/>
        </p:nvCxnSpPr>
        <p:spPr>
          <a:xfrm flipH="1">
            <a:off x="4924425" y="5051425"/>
            <a:ext cx="7938" cy="261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D229AB2F-F152-4E0C-A47D-2494C5A93468}"/>
              </a:ext>
            </a:extLst>
          </p:cNvPr>
          <p:cNvCxnSpPr>
            <a:stCxn id="28" idx="2"/>
          </p:cNvCxnSpPr>
          <p:nvPr/>
        </p:nvCxnSpPr>
        <p:spPr>
          <a:xfrm>
            <a:off x="7775575" y="3276600"/>
            <a:ext cx="0" cy="2036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3AF98F5F-975A-4267-B45D-79AECCC67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fr-FR" altLang="fr-FR" sz="1400"/>
              <a:t>Critères d’inclusions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Patients hospitalisés en orthopédie ≥ 24h</a:t>
            </a:r>
          </a:p>
          <a:p>
            <a:pPr lvl="1" eaLnBrk="1" hangingPunct="1">
              <a:lnSpc>
                <a:spcPct val="170000"/>
              </a:lnSpc>
            </a:pPr>
            <a:endParaRPr lang="fr-FR" altLang="fr-FR" sz="800">
              <a:ea typeface="Times New Roman" panose="02020603050405020304" pitchFamily="18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fr-FR" altLang="fr-FR" sz="1400"/>
              <a:t>Critères pour la conciliation de sortie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≥ 5 médicaments, 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Présence d’un anticoagulant,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Pas de tutelle ou curatelle,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Pas de soins palliatifs,</a:t>
            </a:r>
          </a:p>
          <a:p>
            <a:pPr lvl="1" eaLnBrk="1" hangingPunct="1">
              <a:lnSpc>
                <a:spcPct val="170000"/>
              </a:lnSpc>
            </a:pPr>
            <a:r>
              <a:rPr lang="fr-FR" altLang="fr-FR" sz="1200">
                <a:ea typeface="Times New Roman" panose="02020603050405020304" pitchFamily="18" charset="0"/>
              </a:rPr>
              <a:t>Comprenant le français</a:t>
            </a:r>
          </a:p>
          <a:p>
            <a:pPr lvl="1" eaLnBrk="1" hangingPunct="1">
              <a:lnSpc>
                <a:spcPct val="170000"/>
              </a:lnSpc>
            </a:pPr>
            <a:endParaRPr lang="fr-FR" altLang="fr-FR" sz="800">
              <a:ea typeface="Times New Roman" panose="02020603050405020304" pitchFamily="18" charset="0"/>
            </a:endParaRPr>
          </a:p>
        </p:txBody>
      </p:sp>
      <p:sp>
        <p:nvSpPr>
          <p:cNvPr id="7171" name="Espace réservé du numéro de diapositive 1">
            <a:extLst>
              <a:ext uri="{FF2B5EF4-FFF2-40B4-BE49-F238E27FC236}">
                <a16:creationId xmlns:a16="http://schemas.microsoft.com/office/drawing/2014/main" id="{3D712345-DF89-4666-9DDC-30C4A57FC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5FD037-8CF5-4721-9EDA-F3C31D9229CD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79B5C18-110A-49FF-8316-291EEF4AB07B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Projet COREV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878DE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Mise en œuvre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82" name="Espace réservé du contenu 2">
            <a:extLst>
              <a:ext uri="{FF2B5EF4-FFF2-40B4-BE49-F238E27FC236}">
                <a16:creationId xmlns:a16="http://schemas.microsoft.com/office/drawing/2014/main" id="{DF22ED2E-C9FE-4B90-B54B-1DC97063239A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Projet COREV (2)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>
            <a:extLst>
              <a:ext uri="{FF2B5EF4-FFF2-40B4-BE49-F238E27FC236}">
                <a16:creationId xmlns:a16="http://schemas.microsoft.com/office/drawing/2014/main" id="{3400F80C-2A5A-4FF1-81A5-3E5A9343E9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203 patients inclus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Sexe ratio (H/F) : 0,78 (89/114)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Age médian : 64 ans [47-81]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Nombre de médicaments médian : 4 [1-8]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Patients </a:t>
            </a:r>
            <a:r>
              <a:rPr lang="fr-FR" altLang="fr-FR" sz="1400" dirty="0" err="1"/>
              <a:t>polymédicamentés</a:t>
            </a:r>
            <a:r>
              <a:rPr lang="fr-FR" altLang="fr-FR" sz="1400" dirty="0"/>
              <a:t> : 99/203 (49%)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Patients sans traitement : 39/203 (19%)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Conciliation rétroactive/proactive : 197/6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000" dirty="0"/>
              <a:t>Traumatologie +++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000" dirty="0"/>
              <a:t>Chute du sujet âgé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000" dirty="0"/>
              <a:t>Hospitalisation programmée en ambulatoire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Temps de conciliation : 25 min [</a:t>
            </a:r>
            <a:r>
              <a:rPr lang="fr-FR" altLang="fr-FR" sz="1400"/>
              <a:t>23-28], DNI : 33%</a:t>
            </a:r>
            <a:endParaRPr lang="fr-FR" altLang="fr-FR" sz="1400" dirty="0"/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Temps d’analyse pharmaceutique : 5 min [3-7]</a:t>
            </a:r>
          </a:p>
          <a:p>
            <a:pPr marL="0" indent="0" eaLnBrk="1" hangingPunct="1">
              <a:lnSpc>
                <a:spcPct val="170000"/>
              </a:lnSpc>
              <a:buFont typeface="Wingdings 2" panose="05020102010507070707" pitchFamily="18" charset="2"/>
              <a:buNone/>
              <a:defRPr/>
            </a:pPr>
            <a:endParaRPr lang="fr-FR" altLang="fr-FR" sz="1400" dirty="0"/>
          </a:p>
        </p:txBody>
      </p:sp>
      <p:sp>
        <p:nvSpPr>
          <p:cNvPr id="8195" name="Espace réservé du numéro de diapositive 1">
            <a:extLst>
              <a:ext uri="{FF2B5EF4-FFF2-40B4-BE49-F238E27FC236}">
                <a16:creationId xmlns:a16="http://schemas.microsoft.com/office/drawing/2014/main" id="{26E015B3-A1B9-4399-83BC-E4E3997786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8B2DE2-0D56-4452-9F8E-753E3857CEE1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376A4CE-98CB-4321-AC83-19D730FA697E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Projet COREV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Résultats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6" name="Espace réservé du contenu 2">
            <a:extLst>
              <a:ext uri="{FF2B5EF4-FFF2-40B4-BE49-F238E27FC236}">
                <a16:creationId xmlns:a16="http://schemas.microsoft.com/office/drawing/2014/main" id="{BDB2F228-8072-447B-8DDC-C3F1C24B9C7B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Résultats (1)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>
            <a:extLst>
              <a:ext uri="{FF2B5EF4-FFF2-40B4-BE49-F238E27FC236}">
                <a16:creationId xmlns:a16="http://schemas.microsoft.com/office/drawing/2014/main" id="{E3C2649B-8ED9-450B-9164-73ECF6416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Conciliation de sortie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200" dirty="0">
                <a:ea typeface="Times New Roman" pitchFamily="18" charset="0"/>
              </a:rPr>
              <a:t>58 patients éligibles</a:t>
            </a:r>
          </a:p>
          <a:p>
            <a:pPr lvl="1" eaLnBrk="1" hangingPunct="1">
              <a:lnSpc>
                <a:spcPct val="170000"/>
              </a:lnSpc>
              <a:defRPr/>
            </a:pPr>
            <a:r>
              <a:rPr lang="fr-FR" altLang="fr-FR" sz="1200" dirty="0">
                <a:ea typeface="Times New Roman" pitchFamily="18" charset="0"/>
              </a:rPr>
              <a:t>14 entretiens</a:t>
            </a:r>
          </a:p>
          <a:p>
            <a:pPr lvl="2" eaLnBrk="1" hangingPunct="1">
              <a:lnSpc>
                <a:spcPct val="170000"/>
              </a:lnSpc>
              <a:defRPr/>
            </a:pPr>
            <a:r>
              <a:rPr lang="fr-FR" altLang="fr-FR" sz="1200" dirty="0">
                <a:solidFill>
                  <a:srgbClr val="2D2D45"/>
                </a:solidFill>
                <a:ea typeface="Times New Roman" pitchFamily="18" charset="0"/>
              </a:rPr>
              <a:t>Sortie en dehors de heures de présence de l’externe / transmission</a:t>
            </a:r>
          </a:p>
          <a:p>
            <a:pPr lvl="2" eaLnBrk="1" hangingPunct="1">
              <a:lnSpc>
                <a:spcPct val="170000"/>
              </a:lnSpc>
              <a:defRPr/>
            </a:pPr>
            <a:r>
              <a:rPr lang="fr-FR" altLang="fr-FR" sz="1200" dirty="0">
                <a:solidFill>
                  <a:srgbClr val="2D2D45"/>
                </a:solidFill>
                <a:ea typeface="Times New Roman" pitchFamily="18" charset="0"/>
              </a:rPr>
              <a:t>Troubles cognitifs</a:t>
            </a:r>
          </a:p>
          <a:p>
            <a:pPr lvl="2" eaLnBrk="1" hangingPunct="1">
              <a:lnSpc>
                <a:spcPct val="170000"/>
              </a:lnSpc>
              <a:defRPr/>
            </a:pPr>
            <a:endParaRPr lang="fr-FR" altLang="fr-FR" sz="600" dirty="0"/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Mode de sortie : domicile = 5, SSR = 4, transfert = 5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Temps d’entretien : 6 min [5-8]</a:t>
            </a:r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Transmission par </a:t>
            </a:r>
            <a:r>
              <a:rPr lang="fr-FR" altLang="fr-FR" sz="1400" dirty="0" err="1"/>
              <a:t>Terr</a:t>
            </a:r>
            <a:r>
              <a:rPr lang="fr-FR" altLang="fr-FR" sz="1400" dirty="0"/>
              <a:t> </a:t>
            </a:r>
            <a:r>
              <a:rPr lang="fr-FR" altLang="fr-FR" sz="1400" dirty="0" err="1"/>
              <a:t>esanté</a:t>
            </a:r>
            <a:endParaRPr lang="fr-FR" altLang="fr-FR" sz="1400" dirty="0"/>
          </a:p>
          <a:p>
            <a:pPr eaLnBrk="1" hangingPunct="1">
              <a:lnSpc>
                <a:spcPct val="170000"/>
              </a:lnSpc>
              <a:defRPr/>
            </a:pPr>
            <a:r>
              <a:rPr lang="fr-FR" altLang="fr-FR" sz="1400" dirty="0"/>
              <a:t>Réunions d’information et d’échange dématérialisées</a:t>
            </a:r>
          </a:p>
          <a:p>
            <a:pPr marL="0" indent="0" eaLnBrk="1" hangingPunct="1">
              <a:lnSpc>
                <a:spcPct val="170000"/>
              </a:lnSpc>
              <a:buFont typeface="Wingdings 2" panose="05020102010507070707" pitchFamily="18" charset="2"/>
              <a:buNone/>
              <a:defRPr/>
            </a:pPr>
            <a:endParaRPr lang="fr-FR" altLang="fr-FR" sz="1400" dirty="0"/>
          </a:p>
        </p:txBody>
      </p:sp>
      <p:sp>
        <p:nvSpPr>
          <p:cNvPr id="9219" name="Espace réservé du numéro de diapositive 1">
            <a:extLst>
              <a:ext uri="{FF2B5EF4-FFF2-40B4-BE49-F238E27FC236}">
                <a16:creationId xmlns:a16="http://schemas.microsoft.com/office/drawing/2014/main" id="{2218E2BF-D2C1-40FD-9577-D711D9A22B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EFDAC1-1298-4D3F-B549-24131ED70F37}" type="slidenum">
              <a:rPr lang="fr-FR" altLang="fr-FR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r-FR" altLang="fr-FR" sz="1400">
              <a:solidFill>
                <a:schemeClr val="tx1"/>
              </a:solidFill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EEB67AE-A077-430F-A820-183FDF658D74}"/>
              </a:ext>
            </a:extLst>
          </p:cNvPr>
          <p:cNvGraphicFramePr>
            <a:graphicFrameLocks noGrp="1"/>
          </p:cNvGraphicFramePr>
          <p:nvPr/>
        </p:nvGraphicFramePr>
        <p:xfrm>
          <a:off x="0" y="-65088"/>
          <a:ext cx="9144000" cy="469901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Introduction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Projet COREV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Wingdings 2" pitchFamily="2" charset="2"/>
                        <a:defRPr sz="28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400">
                          <a:solidFill>
                            <a:srgbClr val="2D2D45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Wingdings 2" pitchFamily="2" charset="2"/>
                        <a:defRPr sz="2000">
                          <a:solidFill>
                            <a:srgbClr val="474747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 2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Résultats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30" name="Espace réservé du contenu 2">
            <a:extLst>
              <a:ext uri="{FF2B5EF4-FFF2-40B4-BE49-F238E27FC236}">
                <a16:creationId xmlns:a16="http://schemas.microsoft.com/office/drawing/2014/main" id="{BA88E08B-A68D-4C4E-A6BE-0C7D7DD513E3}"/>
              </a:ext>
            </a:extLst>
          </p:cNvPr>
          <p:cNvSpPr txBox="1">
            <a:spLocks/>
          </p:cNvSpPr>
          <p:nvPr/>
        </p:nvSpPr>
        <p:spPr bwMode="auto">
          <a:xfrm>
            <a:off x="938213" y="7651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 2" panose="05020102010507070707" pitchFamily="18" charset="2"/>
              <a:buChar char="¡"/>
              <a:defRPr sz="32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800">
                <a:solidFill>
                  <a:srgbClr val="2D2D4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80000"/>
              <a:buFont typeface="Wingdings 2" panose="05020102010507070707" pitchFamily="18" charset="2"/>
              <a:buChar char="¡"/>
              <a:defRPr sz="2400">
                <a:solidFill>
                  <a:srgbClr val="474747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r>
              <a:rPr lang="fr-FR" altLang="fr-FR" sz="3000">
                <a:solidFill>
                  <a:schemeClr val="tx1"/>
                </a:solidFill>
              </a:rPr>
              <a:t>Résultats (1)</a:t>
            </a:r>
            <a:endParaRPr lang="fr-FR" altLang="fr-FR" sz="3000" u="sng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fr-FR" altLang="fr-FR" sz="3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CU">
  <a:themeElements>
    <a:clrScheme name="MCU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CU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CU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U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U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C:\Users\patrick\AppData\Roaming\Microsoft\Modèles\MCU.pot</Template>
  <TotalTime>4182</TotalTime>
  <Words>591</Words>
  <Application>Microsoft Office PowerPoint</Application>
  <PresentationFormat>Affichage à l'écran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Times New Roman</vt:lpstr>
      <vt:lpstr>MS PGothic</vt:lpstr>
      <vt:lpstr>Arial</vt:lpstr>
      <vt:lpstr>Wingdings 2</vt:lpstr>
      <vt:lpstr>Calibri</vt:lpstr>
      <vt:lpstr>MCU</vt:lpstr>
      <vt:lpstr>Webinaire La conciliation médicamenteuse en chirurgie en IDF   6 octobre 2020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patrick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Conciliation pharmaceutique et l’intérêt du dossier pharmaceutique :  Retour d’expériences</dc:title>
  <dc:creator>patrick</dc:creator>
  <cp:lastModifiedBy>Fanny Devisme</cp:lastModifiedBy>
  <cp:revision>122</cp:revision>
  <dcterms:created xsi:type="dcterms:W3CDTF">2014-10-01T21:56:38Z</dcterms:created>
  <dcterms:modified xsi:type="dcterms:W3CDTF">2020-10-05T09:23:23Z</dcterms:modified>
</cp:coreProperties>
</file>