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2" r:id="rId3"/>
    <p:sldId id="265" r:id="rId4"/>
    <p:sldId id="258" r:id="rId5"/>
    <p:sldId id="266" r:id="rId6"/>
    <p:sldId id="273" r:id="rId7"/>
    <p:sldId id="274" r:id="rId8"/>
    <p:sldId id="271" r:id="rId9"/>
    <p:sldId id="276" r:id="rId10"/>
    <p:sldId id="275" r:id="rId11"/>
    <p:sldId id="264" r:id="rId12"/>
    <p:sldId id="268" r:id="rId13"/>
    <p:sldId id="261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F0D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Kinésithérapeutes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Kinesitherapeutes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864-41D1-A597-44109264674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864-41D1-A597-44109264674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864-41D1-A597-44109264674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 Salariés </c:v>
                </c:pt>
                <c:pt idx="1">
                  <c:v>Libéraux ou exercices mixtes</c:v>
                </c:pt>
                <c:pt idx="2">
                  <c:v>Libéraux exclusivement à domicile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13280</c:v>
                </c:pt>
                <c:pt idx="1">
                  <c:v>74135</c:v>
                </c:pt>
                <c:pt idx="2">
                  <c:v>2900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4B-4A12-87CE-1F782E27CB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C2ED11-BA67-47A3-AFA2-B6FD73B6CC1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E98ACBF-68B0-4B19-B966-70CADA5FA4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Ethique</a:t>
          </a:r>
          <a:r>
            <a:rPr lang="en-US" dirty="0"/>
            <a:t> et </a:t>
          </a:r>
          <a:r>
            <a:rPr lang="en-US" dirty="0" err="1"/>
            <a:t>équité</a:t>
          </a:r>
          <a:endParaRPr lang="en-US" dirty="0"/>
        </a:p>
      </dgm:t>
    </dgm:pt>
    <dgm:pt modelId="{E9D48E5C-AD2E-410A-B70E-260E29CDC7F9}" type="parTrans" cxnId="{9AA449A0-A267-4D5E-8627-1607501ADE6A}">
      <dgm:prSet/>
      <dgm:spPr/>
      <dgm:t>
        <a:bodyPr/>
        <a:lstStyle/>
        <a:p>
          <a:endParaRPr lang="en-US"/>
        </a:p>
      </dgm:t>
    </dgm:pt>
    <dgm:pt modelId="{B40609B3-6FC3-4F5B-A8A7-B15769E8492A}" type="sibTrans" cxnId="{9AA449A0-A267-4D5E-8627-1607501ADE6A}">
      <dgm:prSet/>
      <dgm:spPr/>
      <dgm:t>
        <a:bodyPr/>
        <a:lstStyle/>
        <a:p>
          <a:endParaRPr lang="en-US"/>
        </a:p>
      </dgm:t>
    </dgm:pt>
    <dgm:pt modelId="{75572607-7C53-4355-9948-18DFAC0C31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Identification des </a:t>
          </a:r>
          <a:r>
            <a:rPr lang="en-US" dirty="0" err="1"/>
            <a:t>drapeaux</a:t>
          </a:r>
          <a:r>
            <a:rPr lang="en-US" dirty="0"/>
            <a:t> rouges </a:t>
          </a:r>
          <a:r>
            <a:rPr lang="en-US" dirty="0" err="1"/>
            <a:t>en</a:t>
          </a:r>
          <a:r>
            <a:rPr lang="en-US" dirty="0"/>
            <a:t> TK </a:t>
          </a:r>
        </a:p>
      </dgm:t>
    </dgm:pt>
    <dgm:pt modelId="{536DE316-F7D9-484E-AE47-D6B8142F5ED8}" type="parTrans" cxnId="{C9287DEC-6747-439C-8A65-B782F2117642}">
      <dgm:prSet/>
      <dgm:spPr/>
      <dgm:t>
        <a:bodyPr/>
        <a:lstStyle/>
        <a:p>
          <a:endParaRPr lang="en-US"/>
        </a:p>
      </dgm:t>
    </dgm:pt>
    <dgm:pt modelId="{DB16B672-76B2-42E5-8AA5-A17CA6D94EDB}" type="sibTrans" cxnId="{C9287DEC-6747-439C-8A65-B782F2117642}">
      <dgm:prSet/>
      <dgm:spPr/>
      <dgm:t>
        <a:bodyPr/>
        <a:lstStyle/>
        <a:p>
          <a:endParaRPr lang="en-US"/>
        </a:p>
      </dgm:t>
    </dgm:pt>
    <dgm:pt modelId="{C4006314-FB5F-44BD-A59B-C7706342B2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La </a:t>
          </a:r>
          <a:r>
            <a:rPr lang="en-US" dirty="0" err="1"/>
            <a:t>stratégie</a:t>
          </a:r>
          <a:r>
            <a:rPr lang="en-US" dirty="0"/>
            <a:t> du </a:t>
          </a:r>
          <a:r>
            <a:rPr lang="en-US" dirty="0" err="1"/>
            <a:t>choix</a:t>
          </a:r>
          <a:r>
            <a:rPr lang="en-US" dirty="0"/>
            <a:t> du type de </a:t>
          </a:r>
          <a:r>
            <a:rPr lang="en-US" dirty="0" err="1"/>
            <a:t>prise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charge </a:t>
          </a:r>
          <a:r>
            <a:rPr lang="en-US" dirty="0" err="1"/>
            <a:t>doit</a:t>
          </a:r>
          <a:r>
            <a:rPr lang="en-US" dirty="0"/>
            <a:t> </a:t>
          </a:r>
          <a:r>
            <a:rPr lang="en-US" dirty="0" err="1"/>
            <a:t>rester</a:t>
          </a:r>
          <a:r>
            <a:rPr lang="en-US" dirty="0"/>
            <a:t> sous la </a:t>
          </a:r>
          <a:r>
            <a:rPr lang="en-US" dirty="0" err="1"/>
            <a:t>responsabilité</a:t>
          </a:r>
          <a:r>
            <a:rPr lang="en-US" dirty="0"/>
            <a:t> du MK :</a:t>
          </a:r>
        </a:p>
        <a:p>
          <a:pPr>
            <a:lnSpc>
              <a:spcPct val="100000"/>
            </a:lnSpc>
          </a:pPr>
          <a:r>
            <a:rPr lang="en-US" dirty="0"/>
            <a:t>- </a:t>
          </a:r>
          <a:r>
            <a:rPr lang="en-US" dirty="0" err="1"/>
            <a:t>Présentiel</a:t>
          </a:r>
          <a:endParaRPr lang="en-US" dirty="0"/>
        </a:p>
        <a:p>
          <a:pPr>
            <a:lnSpc>
              <a:spcPct val="100000"/>
            </a:lnSpc>
          </a:pPr>
          <a:r>
            <a:rPr lang="en-US" dirty="0"/>
            <a:t>- </a:t>
          </a:r>
          <a:r>
            <a:rPr lang="en-US" dirty="0" err="1"/>
            <a:t>Télékinesithérapie</a:t>
          </a:r>
          <a:endParaRPr lang="en-US" dirty="0"/>
        </a:p>
        <a:p>
          <a:pPr>
            <a:lnSpc>
              <a:spcPct val="100000"/>
            </a:lnSpc>
          </a:pPr>
          <a:r>
            <a:rPr lang="en-US" dirty="0"/>
            <a:t>- </a:t>
          </a:r>
          <a:r>
            <a:rPr lang="en-US" dirty="0" err="1"/>
            <a:t>Système</a:t>
          </a:r>
          <a:r>
            <a:rPr lang="en-US" dirty="0"/>
            <a:t> </a:t>
          </a:r>
          <a:r>
            <a:rPr lang="en-US" dirty="0" err="1"/>
            <a:t>mixte</a:t>
          </a:r>
          <a:endParaRPr lang="en-US" dirty="0"/>
        </a:p>
      </dgm:t>
    </dgm:pt>
    <dgm:pt modelId="{402BA6FA-D11F-47D8-9B55-9EF01DFFEEFE}" type="parTrans" cxnId="{D5E382BC-02E3-4D26-AE09-B03D2D7F1F00}">
      <dgm:prSet/>
      <dgm:spPr/>
      <dgm:t>
        <a:bodyPr/>
        <a:lstStyle/>
        <a:p>
          <a:endParaRPr lang="en-US"/>
        </a:p>
      </dgm:t>
    </dgm:pt>
    <dgm:pt modelId="{910ED194-3BC9-4A44-9A3E-A1D3CA7C4F9A}" type="sibTrans" cxnId="{D5E382BC-02E3-4D26-AE09-B03D2D7F1F00}">
      <dgm:prSet/>
      <dgm:spPr/>
      <dgm:t>
        <a:bodyPr/>
        <a:lstStyle/>
        <a:p>
          <a:endParaRPr lang="en-US"/>
        </a:p>
      </dgm:t>
    </dgm:pt>
    <dgm:pt modelId="{F2C94F14-B89C-4386-AA27-669AEC86614A}" type="pres">
      <dgm:prSet presAssocID="{04C2ED11-BA67-47A3-AFA2-B6FD73B6CC1E}" presName="root" presStyleCnt="0">
        <dgm:presLayoutVars>
          <dgm:dir/>
          <dgm:resizeHandles val="exact"/>
        </dgm:presLayoutVars>
      </dgm:prSet>
      <dgm:spPr/>
    </dgm:pt>
    <dgm:pt modelId="{9A7DAC2A-B161-4543-A437-3EA315F01701}" type="pres">
      <dgm:prSet presAssocID="{6E98ACBF-68B0-4B19-B966-70CADA5FA44C}" presName="compNode" presStyleCnt="0"/>
      <dgm:spPr/>
    </dgm:pt>
    <dgm:pt modelId="{290FB832-977B-4C5F-A43D-BF345B58EA6B}" type="pres">
      <dgm:prSet presAssocID="{6E98ACBF-68B0-4B19-B966-70CADA5FA44C}" presName="bgRect" presStyleLbl="bgShp" presStyleIdx="0" presStyleCnt="3" custAng="0"/>
      <dgm:spPr/>
    </dgm:pt>
    <dgm:pt modelId="{B0974533-06D3-4829-AC5D-CDD18E0A8D7B}" type="pres">
      <dgm:prSet presAssocID="{6E98ACBF-68B0-4B19-B966-70CADA5FA44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1F02FC22-B915-450F-894A-C139561516C5}" type="pres">
      <dgm:prSet presAssocID="{6E98ACBF-68B0-4B19-B966-70CADA5FA44C}" presName="spaceRect" presStyleCnt="0"/>
      <dgm:spPr/>
    </dgm:pt>
    <dgm:pt modelId="{5603544C-B2BF-4465-A9E5-C83BAA0C2D5E}" type="pres">
      <dgm:prSet presAssocID="{6E98ACBF-68B0-4B19-B966-70CADA5FA44C}" presName="parTx" presStyleLbl="revTx" presStyleIdx="0" presStyleCnt="3">
        <dgm:presLayoutVars>
          <dgm:chMax val="0"/>
          <dgm:chPref val="0"/>
        </dgm:presLayoutVars>
      </dgm:prSet>
      <dgm:spPr/>
    </dgm:pt>
    <dgm:pt modelId="{1452E6D4-E29A-478C-96CE-5829B1EFE6EC}" type="pres">
      <dgm:prSet presAssocID="{B40609B3-6FC3-4F5B-A8A7-B15769E8492A}" presName="sibTrans" presStyleCnt="0"/>
      <dgm:spPr/>
    </dgm:pt>
    <dgm:pt modelId="{A7B83376-FD33-4DD3-8F25-BBA866072E72}" type="pres">
      <dgm:prSet presAssocID="{75572607-7C53-4355-9948-18DFAC0C3111}" presName="compNode" presStyleCnt="0"/>
      <dgm:spPr/>
    </dgm:pt>
    <dgm:pt modelId="{E550C7DC-0B0C-42B7-9B16-074DDCB4788E}" type="pres">
      <dgm:prSet presAssocID="{75572607-7C53-4355-9948-18DFAC0C3111}" presName="bgRect" presStyleLbl="bgShp" presStyleIdx="1" presStyleCnt="3"/>
      <dgm:spPr/>
    </dgm:pt>
    <dgm:pt modelId="{617A9950-81C8-4F3D-86D5-F8E48F3DAB74}" type="pres">
      <dgm:prSet presAssocID="{75572607-7C53-4355-9948-18DFAC0C311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BF5DF24-9E88-423D-8B87-BFE902DE6480}" type="pres">
      <dgm:prSet presAssocID="{75572607-7C53-4355-9948-18DFAC0C3111}" presName="spaceRect" presStyleCnt="0"/>
      <dgm:spPr/>
    </dgm:pt>
    <dgm:pt modelId="{C1EB2773-1204-4E8A-9429-43FF69377AC4}" type="pres">
      <dgm:prSet presAssocID="{75572607-7C53-4355-9948-18DFAC0C3111}" presName="parTx" presStyleLbl="revTx" presStyleIdx="1" presStyleCnt="3">
        <dgm:presLayoutVars>
          <dgm:chMax val="0"/>
          <dgm:chPref val="0"/>
        </dgm:presLayoutVars>
      </dgm:prSet>
      <dgm:spPr/>
    </dgm:pt>
    <dgm:pt modelId="{3AAD82D6-E2AA-4471-91A1-4C2FBBFA8525}" type="pres">
      <dgm:prSet presAssocID="{DB16B672-76B2-42E5-8AA5-A17CA6D94EDB}" presName="sibTrans" presStyleCnt="0"/>
      <dgm:spPr/>
    </dgm:pt>
    <dgm:pt modelId="{76F323CE-ADFB-4E86-A816-7167CFB3C025}" type="pres">
      <dgm:prSet presAssocID="{C4006314-FB5F-44BD-A59B-C7706342B2C3}" presName="compNode" presStyleCnt="0"/>
      <dgm:spPr/>
    </dgm:pt>
    <dgm:pt modelId="{8E250531-BCC1-49EB-9DAA-031DF9D9A6C5}" type="pres">
      <dgm:prSet presAssocID="{C4006314-FB5F-44BD-A59B-C7706342B2C3}" presName="bgRect" presStyleLbl="bgShp" presStyleIdx="2" presStyleCnt="3"/>
      <dgm:spPr/>
    </dgm:pt>
    <dgm:pt modelId="{ADD6F6F5-A2B9-4223-8FDD-8B154F80508B}" type="pres">
      <dgm:prSet presAssocID="{C4006314-FB5F-44BD-A59B-C7706342B2C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79559B27-79A5-4733-A3EE-AF2E2A57FC51}" type="pres">
      <dgm:prSet presAssocID="{C4006314-FB5F-44BD-A59B-C7706342B2C3}" presName="spaceRect" presStyleCnt="0"/>
      <dgm:spPr/>
    </dgm:pt>
    <dgm:pt modelId="{B2B7826A-529A-4921-997B-A83446F6FE7A}" type="pres">
      <dgm:prSet presAssocID="{C4006314-FB5F-44BD-A59B-C7706342B2C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739665B-5303-4D0F-8BC8-D0F3373D121F}" type="presOf" srcId="{C4006314-FB5F-44BD-A59B-C7706342B2C3}" destId="{B2B7826A-529A-4921-997B-A83446F6FE7A}" srcOrd="0" destOrd="0" presId="urn:microsoft.com/office/officeart/2018/2/layout/IconVerticalSolidList"/>
    <dgm:cxn modelId="{A33EA46A-2415-417F-8B38-80D18A2C3728}" type="presOf" srcId="{75572607-7C53-4355-9948-18DFAC0C3111}" destId="{C1EB2773-1204-4E8A-9429-43FF69377AC4}" srcOrd="0" destOrd="0" presId="urn:microsoft.com/office/officeart/2018/2/layout/IconVerticalSolidList"/>
    <dgm:cxn modelId="{6D921F98-716A-467E-8606-0F978829B71A}" type="presOf" srcId="{6E98ACBF-68B0-4B19-B966-70CADA5FA44C}" destId="{5603544C-B2BF-4465-A9E5-C83BAA0C2D5E}" srcOrd="0" destOrd="0" presId="urn:microsoft.com/office/officeart/2018/2/layout/IconVerticalSolidList"/>
    <dgm:cxn modelId="{9AA449A0-A267-4D5E-8627-1607501ADE6A}" srcId="{04C2ED11-BA67-47A3-AFA2-B6FD73B6CC1E}" destId="{6E98ACBF-68B0-4B19-B966-70CADA5FA44C}" srcOrd="0" destOrd="0" parTransId="{E9D48E5C-AD2E-410A-B70E-260E29CDC7F9}" sibTransId="{B40609B3-6FC3-4F5B-A8A7-B15769E8492A}"/>
    <dgm:cxn modelId="{D5E382BC-02E3-4D26-AE09-B03D2D7F1F00}" srcId="{04C2ED11-BA67-47A3-AFA2-B6FD73B6CC1E}" destId="{C4006314-FB5F-44BD-A59B-C7706342B2C3}" srcOrd="2" destOrd="0" parTransId="{402BA6FA-D11F-47D8-9B55-9EF01DFFEEFE}" sibTransId="{910ED194-3BC9-4A44-9A3E-A1D3CA7C4F9A}"/>
    <dgm:cxn modelId="{E34B28C6-02DF-4E18-A7C7-81AA2BCA4BD4}" type="presOf" srcId="{04C2ED11-BA67-47A3-AFA2-B6FD73B6CC1E}" destId="{F2C94F14-B89C-4386-AA27-669AEC86614A}" srcOrd="0" destOrd="0" presId="urn:microsoft.com/office/officeart/2018/2/layout/IconVerticalSolidList"/>
    <dgm:cxn modelId="{C9287DEC-6747-439C-8A65-B782F2117642}" srcId="{04C2ED11-BA67-47A3-AFA2-B6FD73B6CC1E}" destId="{75572607-7C53-4355-9948-18DFAC0C3111}" srcOrd="1" destOrd="0" parTransId="{536DE316-F7D9-484E-AE47-D6B8142F5ED8}" sibTransId="{DB16B672-76B2-42E5-8AA5-A17CA6D94EDB}"/>
    <dgm:cxn modelId="{A03CA640-5B88-4EB7-8C5B-E04B3376F9D4}" type="presParOf" srcId="{F2C94F14-B89C-4386-AA27-669AEC86614A}" destId="{9A7DAC2A-B161-4543-A437-3EA315F01701}" srcOrd="0" destOrd="0" presId="urn:microsoft.com/office/officeart/2018/2/layout/IconVerticalSolidList"/>
    <dgm:cxn modelId="{9AF4B98A-0E8B-4311-8A90-A829B5946C92}" type="presParOf" srcId="{9A7DAC2A-B161-4543-A437-3EA315F01701}" destId="{290FB832-977B-4C5F-A43D-BF345B58EA6B}" srcOrd="0" destOrd="0" presId="urn:microsoft.com/office/officeart/2018/2/layout/IconVerticalSolidList"/>
    <dgm:cxn modelId="{AFEC4198-2E4A-431A-8373-3CEE5ABF0B70}" type="presParOf" srcId="{9A7DAC2A-B161-4543-A437-3EA315F01701}" destId="{B0974533-06D3-4829-AC5D-CDD18E0A8D7B}" srcOrd="1" destOrd="0" presId="urn:microsoft.com/office/officeart/2018/2/layout/IconVerticalSolidList"/>
    <dgm:cxn modelId="{5520D999-FDDE-410E-AE6C-2613C51D245E}" type="presParOf" srcId="{9A7DAC2A-B161-4543-A437-3EA315F01701}" destId="{1F02FC22-B915-450F-894A-C139561516C5}" srcOrd="2" destOrd="0" presId="urn:microsoft.com/office/officeart/2018/2/layout/IconVerticalSolidList"/>
    <dgm:cxn modelId="{BB5F4A70-25CD-4717-97E3-5E58D06FCE87}" type="presParOf" srcId="{9A7DAC2A-B161-4543-A437-3EA315F01701}" destId="{5603544C-B2BF-4465-A9E5-C83BAA0C2D5E}" srcOrd="3" destOrd="0" presId="urn:microsoft.com/office/officeart/2018/2/layout/IconVerticalSolidList"/>
    <dgm:cxn modelId="{5E701F67-4B91-47F0-B4D5-2857A1D1F473}" type="presParOf" srcId="{F2C94F14-B89C-4386-AA27-669AEC86614A}" destId="{1452E6D4-E29A-478C-96CE-5829B1EFE6EC}" srcOrd="1" destOrd="0" presId="urn:microsoft.com/office/officeart/2018/2/layout/IconVerticalSolidList"/>
    <dgm:cxn modelId="{0FDD16A0-9BB2-4977-8563-048758489956}" type="presParOf" srcId="{F2C94F14-B89C-4386-AA27-669AEC86614A}" destId="{A7B83376-FD33-4DD3-8F25-BBA866072E72}" srcOrd="2" destOrd="0" presId="urn:microsoft.com/office/officeart/2018/2/layout/IconVerticalSolidList"/>
    <dgm:cxn modelId="{9C76C23E-6EBB-4A60-8892-E53A61009D5D}" type="presParOf" srcId="{A7B83376-FD33-4DD3-8F25-BBA866072E72}" destId="{E550C7DC-0B0C-42B7-9B16-074DDCB4788E}" srcOrd="0" destOrd="0" presId="urn:microsoft.com/office/officeart/2018/2/layout/IconVerticalSolidList"/>
    <dgm:cxn modelId="{75F12F0F-8CB9-4B25-A4C9-9BC0410FC3B7}" type="presParOf" srcId="{A7B83376-FD33-4DD3-8F25-BBA866072E72}" destId="{617A9950-81C8-4F3D-86D5-F8E48F3DAB74}" srcOrd="1" destOrd="0" presId="urn:microsoft.com/office/officeart/2018/2/layout/IconVerticalSolidList"/>
    <dgm:cxn modelId="{24964268-A407-4158-A0F0-AF09AF9167AC}" type="presParOf" srcId="{A7B83376-FD33-4DD3-8F25-BBA866072E72}" destId="{EBF5DF24-9E88-423D-8B87-BFE902DE6480}" srcOrd="2" destOrd="0" presId="urn:microsoft.com/office/officeart/2018/2/layout/IconVerticalSolidList"/>
    <dgm:cxn modelId="{C072E392-F0AE-4B0D-8ED3-4925A03A49B6}" type="presParOf" srcId="{A7B83376-FD33-4DD3-8F25-BBA866072E72}" destId="{C1EB2773-1204-4E8A-9429-43FF69377AC4}" srcOrd="3" destOrd="0" presId="urn:microsoft.com/office/officeart/2018/2/layout/IconVerticalSolidList"/>
    <dgm:cxn modelId="{9EF7A7F0-FBC6-4D40-B595-EB45068FE168}" type="presParOf" srcId="{F2C94F14-B89C-4386-AA27-669AEC86614A}" destId="{3AAD82D6-E2AA-4471-91A1-4C2FBBFA8525}" srcOrd="3" destOrd="0" presId="urn:microsoft.com/office/officeart/2018/2/layout/IconVerticalSolidList"/>
    <dgm:cxn modelId="{D9D3D3BD-E1CC-465A-BC6F-83E696ADCF08}" type="presParOf" srcId="{F2C94F14-B89C-4386-AA27-669AEC86614A}" destId="{76F323CE-ADFB-4E86-A816-7167CFB3C025}" srcOrd="4" destOrd="0" presId="urn:microsoft.com/office/officeart/2018/2/layout/IconVerticalSolidList"/>
    <dgm:cxn modelId="{AFE13269-6BB6-4785-A5C0-6AA95C8E7ECF}" type="presParOf" srcId="{76F323CE-ADFB-4E86-A816-7167CFB3C025}" destId="{8E250531-BCC1-49EB-9DAA-031DF9D9A6C5}" srcOrd="0" destOrd="0" presId="urn:microsoft.com/office/officeart/2018/2/layout/IconVerticalSolidList"/>
    <dgm:cxn modelId="{56427258-B224-4958-932B-59999CDD0BBC}" type="presParOf" srcId="{76F323CE-ADFB-4E86-A816-7167CFB3C025}" destId="{ADD6F6F5-A2B9-4223-8FDD-8B154F80508B}" srcOrd="1" destOrd="0" presId="urn:microsoft.com/office/officeart/2018/2/layout/IconVerticalSolidList"/>
    <dgm:cxn modelId="{36D2DE45-B781-476A-87F2-9345A58536D8}" type="presParOf" srcId="{76F323CE-ADFB-4E86-A816-7167CFB3C025}" destId="{79559B27-79A5-4733-A3EE-AF2E2A57FC51}" srcOrd="2" destOrd="0" presId="urn:microsoft.com/office/officeart/2018/2/layout/IconVerticalSolidList"/>
    <dgm:cxn modelId="{2506C4C3-8FC2-4939-9822-99BFE920C510}" type="presParOf" srcId="{76F323CE-ADFB-4E86-A816-7167CFB3C025}" destId="{B2B7826A-529A-4921-997B-A83446F6FE7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FB832-977B-4C5F-A43D-BF345B58EA6B}">
      <dsp:nvSpPr>
        <dsp:cNvPr id="0" name=""/>
        <dsp:cNvSpPr/>
      </dsp:nvSpPr>
      <dsp:spPr>
        <a:xfrm>
          <a:off x="0" y="2442"/>
          <a:ext cx="8596668" cy="124959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74533-06D3-4829-AC5D-CDD18E0A8D7B}">
      <dsp:nvSpPr>
        <dsp:cNvPr id="0" name=""/>
        <dsp:cNvSpPr/>
      </dsp:nvSpPr>
      <dsp:spPr>
        <a:xfrm>
          <a:off x="378003" y="283602"/>
          <a:ext cx="687951" cy="6872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3544C-B2BF-4465-A9E5-C83BAA0C2D5E}">
      <dsp:nvSpPr>
        <dsp:cNvPr id="0" name=""/>
        <dsp:cNvSpPr/>
      </dsp:nvSpPr>
      <dsp:spPr>
        <a:xfrm>
          <a:off x="1443958" y="2442"/>
          <a:ext cx="6961036" cy="1250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379" tIns="132379" rIns="132379" bIns="13237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Ethique</a:t>
          </a:r>
          <a:r>
            <a:rPr lang="en-US" sz="1400" kern="1200" dirty="0"/>
            <a:t> et </a:t>
          </a:r>
          <a:r>
            <a:rPr lang="en-US" sz="1400" kern="1200" dirty="0" err="1"/>
            <a:t>équité</a:t>
          </a:r>
          <a:endParaRPr lang="en-US" sz="1400" kern="1200" dirty="0"/>
        </a:p>
      </dsp:txBody>
      <dsp:txXfrm>
        <a:off x="1443958" y="2442"/>
        <a:ext cx="6961036" cy="1250820"/>
      </dsp:txXfrm>
    </dsp:sp>
    <dsp:sp modelId="{E550C7DC-0B0C-42B7-9B16-074DDCB4788E}">
      <dsp:nvSpPr>
        <dsp:cNvPr id="0" name=""/>
        <dsp:cNvSpPr/>
      </dsp:nvSpPr>
      <dsp:spPr>
        <a:xfrm>
          <a:off x="0" y="1503427"/>
          <a:ext cx="8596668" cy="124959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7A9950-81C8-4F3D-86D5-F8E48F3DAB74}">
      <dsp:nvSpPr>
        <dsp:cNvPr id="0" name=""/>
        <dsp:cNvSpPr/>
      </dsp:nvSpPr>
      <dsp:spPr>
        <a:xfrm>
          <a:off x="378003" y="1784586"/>
          <a:ext cx="687951" cy="6872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B2773-1204-4E8A-9429-43FF69377AC4}">
      <dsp:nvSpPr>
        <dsp:cNvPr id="0" name=""/>
        <dsp:cNvSpPr/>
      </dsp:nvSpPr>
      <dsp:spPr>
        <a:xfrm>
          <a:off x="1443958" y="1503427"/>
          <a:ext cx="6961036" cy="1250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379" tIns="132379" rIns="132379" bIns="13237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Identification des </a:t>
          </a:r>
          <a:r>
            <a:rPr lang="en-US" sz="1400" kern="1200" dirty="0" err="1"/>
            <a:t>drapeaux</a:t>
          </a:r>
          <a:r>
            <a:rPr lang="en-US" sz="1400" kern="1200" dirty="0"/>
            <a:t> rouges </a:t>
          </a:r>
          <a:r>
            <a:rPr lang="en-US" sz="1400" kern="1200" dirty="0" err="1"/>
            <a:t>en</a:t>
          </a:r>
          <a:r>
            <a:rPr lang="en-US" sz="1400" kern="1200" dirty="0"/>
            <a:t> TK </a:t>
          </a:r>
        </a:p>
      </dsp:txBody>
      <dsp:txXfrm>
        <a:off x="1443958" y="1503427"/>
        <a:ext cx="6961036" cy="1250820"/>
      </dsp:txXfrm>
    </dsp:sp>
    <dsp:sp modelId="{8E250531-BCC1-49EB-9DAA-031DF9D9A6C5}">
      <dsp:nvSpPr>
        <dsp:cNvPr id="0" name=""/>
        <dsp:cNvSpPr/>
      </dsp:nvSpPr>
      <dsp:spPr>
        <a:xfrm>
          <a:off x="0" y="3004411"/>
          <a:ext cx="8596668" cy="124959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6F6F5-A2B9-4223-8FDD-8B154F80508B}">
      <dsp:nvSpPr>
        <dsp:cNvPr id="0" name=""/>
        <dsp:cNvSpPr/>
      </dsp:nvSpPr>
      <dsp:spPr>
        <a:xfrm>
          <a:off x="378373" y="3285571"/>
          <a:ext cx="687951" cy="6872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7826A-529A-4921-997B-A83446F6FE7A}">
      <dsp:nvSpPr>
        <dsp:cNvPr id="0" name=""/>
        <dsp:cNvSpPr/>
      </dsp:nvSpPr>
      <dsp:spPr>
        <a:xfrm>
          <a:off x="1444697" y="3004411"/>
          <a:ext cx="6961036" cy="1250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379" tIns="132379" rIns="132379" bIns="13237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 </a:t>
          </a:r>
          <a:r>
            <a:rPr lang="en-US" sz="1400" kern="1200" dirty="0" err="1"/>
            <a:t>stratégie</a:t>
          </a:r>
          <a:r>
            <a:rPr lang="en-US" sz="1400" kern="1200" dirty="0"/>
            <a:t> du </a:t>
          </a:r>
          <a:r>
            <a:rPr lang="en-US" sz="1400" kern="1200" dirty="0" err="1"/>
            <a:t>choix</a:t>
          </a:r>
          <a:r>
            <a:rPr lang="en-US" sz="1400" kern="1200" dirty="0"/>
            <a:t> du type de </a:t>
          </a:r>
          <a:r>
            <a:rPr lang="en-US" sz="1400" kern="1200" dirty="0" err="1"/>
            <a:t>prise</a:t>
          </a:r>
          <a:r>
            <a:rPr lang="en-US" sz="1400" kern="1200" dirty="0"/>
            <a:t> </a:t>
          </a:r>
          <a:r>
            <a:rPr lang="en-US" sz="1400" kern="1200" dirty="0" err="1"/>
            <a:t>en</a:t>
          </a:r>
          <a:r>
            <a:rPr lang="en-US" sz="1400" kern="1200" dirty="0"/>
            <a:t> charge </a:t>
          </a:r>
          <a:r>
            <a:rPr lang="en-US" sz="1400" kern="1200" dirty="0" err="1"/>
            <a:t>doit</a:t>
          </a:r>
          <a:r>
            <a:rPr lang="en-US" sz="1400" kern="1200" dirty="0"/>
            <a:t> </a:t>
          </a:r>
          <a:r>
            <a:rPr lang="en-US" sz="1400" kern="1200" dirty="0" err="1"/>
            <a:t>rester</a:t>
          </a:r>
          <a:r>
            <a:rPr lang="en-US" sz="1400" kern="1200" dirty="0"/>
            <a:t> sous la </a:t>
          </a:r>
          <a:r>
            <a:rPr lang="en-US" sz="1400" kern="1200" dirty="0" err="1"/>
            <a:t>responsabilité</a:t>
          </a:r>
          <a:r>
            <a:rPr lang="en-US" sz="1400" kern="1200" dirty="0"/>
            <a:t> du MK :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 </a:t>
          </a:r>
          <a:r>
            <a:rPr lang="en-US" sz="1400" kern="1200" dirty="0" err="1"/>
            <a:t>Présentiel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 </a:t>
          </a:r>
          <a:r>
            <a:rPr lang="en-US" sz="1400" kern="1200" dirty="0" err="1"/>
            <a:t>Télékinesithérapie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 </a:t>
          </a:r>
          <a:r>
            <a:rPr lang="en-US" sz="1400" kern="1200" dirty="0" err="1"/>
            <a:t>Système</a:t>
          </a:r>
          <a:r>
            <a:rPr lang="en-US" sz="1400" kern="1200" dirty="0"/>
            <a:t> </a:t>
          </a:r>
          <a:r>
            <a:rPr lang="en-US" sz="1400" kern="1200" dirty="0" err="1"/>
            <a:t>mixte</a:t>
          </a:r>
          <a:endParaRPr lang="en-US" sz="1400" kern="1200" dirty="0"/>
        </a:p>
      </dsp:txBody>
      <dsp:txXfrm>
        <a:off x="1444697" y="3004411"/>
        <a:ext cx="6961036" cy="1250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175A0BA-8495-42D5-A5C5-18ED5B5ED0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A05678-AABC-4DFC-9375-E22717F320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88BD3-4FC6-4947-972D-2E4B0E5867B5}" type="datetimeFigureOut">
              <a:rPr lang="fr-FR" smtClean="0"/>
              <a:t>14/10/2020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B1822E-7AF5-4664-9510-042DD6F605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FDD3124-E4DB-47A6-BAD2-3CA75375C3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719B9-B80F-4299-B67F-9F69F51FE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25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4FD14-480E-4F47-964D-FC66814D943A}" type="datetimeFigureOut">
              <a:rPr lang="fr-FR" smtClean="0"/>
              <a:t>14/10/2020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4B055-8216-4AD2-AA77-28C1B33D67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749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77FB7C4-87B1-458F-879F-3B59A16A35D2}"/>
              </a:ext>
            </a:extLst>
          </p:cNvPr>
          <p:cNvSpPr/>
          <p:nvPr userDrawn="1"/>
        </p:nvSpPr>
        <p:spPr>
          <a:xfrm>
            <a:off x="2530763" y="3592945"/>
            <a:ext cx="8007927" cy="2382429"/>
          </a:xfrm>
          <a:prstGeom prst="rect">
            <a:avLst/>
          </a:prstGeom>
          <a:solidFill>
            <a:srgbClr val="97BF0D"/>
          </a:solidFill>
          <a:ln>
            <a:solidFill>
              <a:srgbClr val="97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5A1822-3559-4EE5-B21D-F9533DC6D151}"/>
              </a:ext>
            </a:extLst>
          </p:cNvPr>
          <p:cNvSpPr/>
          <p:nvPr userDrawn="1"/>
        </p:nvSpPr>
        <p:spPr>
          <a:xfrm>
            <a:off x="2024487" y="3343564"/>
            <a:ext cx="8143025" cy="2207491"/>
          </a:xfrm>
          <a:prstGeom prst="rect">
            <a:avLst/>
          </a:prstGeom>
          <a:solidFill>
            <a:schemeClr val="bg1"/>
          </a:solidFill>
          <a:ln w="762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4487" y="3343564"/>
            <a:ext cx="8143025" cy="1283882"/>
          </a:xfrm>
        </p:spPr>
        <p:txBody>
          <a:bodyPr anchor="b">
            <a:noAutofit/>
          </a:bodyPr>
          <a:lstStyle>
            <a:lvl1pPr algn="ctr">
              <a:defRPr sz="4000" b="0">
                <a:solidFill>
                  <a:srgbClr val="004494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4487" y="4627444"/>
            <a:ext cx="8143025" cy="92361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Auteur</a:t>
            </a:r>
            <a:endParaRPr lang="en-US" dirty="0"/>
          </a:p>
        </p:txBody>
      </p:sp>
      <p:sp>
        <p:nvSpPr>
          <p:cNvPr id="33" name="Triangle rectangle 32">
            <a:extLst>
              <a:ext uri="{FF2B5EF4-FFF2-40B4-BE49-F238E27FC236}">
                <a16:creationId xmlns:a16="http://schemas.microsoft.com/office/drawing/2014/main" id="{8D3A9162-B5DD-479A-8600-31B22FB00091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riangle rectangle 34">
            <a:extLst>
              <a:ext uri="{FF2B5EF4-FFF2-40B4-BE49-F238E27FC236}">
                <a16:creationId xmlns:a16="http://schemas.microsoft.com/office/drawing/2014/main" id="{9A9E70BE-0834-4486-8E79-A5FDB8BA7E53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73E2D81-D50C-464A-A30A-6847FC711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7188" y="6290569"/>
            <a:ext cx="772142" cy="53437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C815DD84-B758-44BD-BDB8-DA06C3D919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0BE56D1-620E-44B1-AC6D-D7A6CC063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FA2F8DB-54D0-4EAC-A79E-786BF977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373047-F41A-4E18-AD78-097F3CD908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4166" y="192803"/>
            <a:ext cx="5866568" cy="293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0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Triangle rectangle 18">
            <a:extLst>
              <a:ext uri="{FF2B5EF4-FFF2-40B4-BE49-F238E27FC236}">
                <a16:creationId xmlns:a16="http://schemas.microsoft.com/office/drawing/2014/main" id="{4463624B-CAB6-4859-A5F3-472383E30C63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rectangle 19">
            <a:extLst>
              <a:ext uri="{FF2B5EF4-FFF2-40B4-BE49-F238E27FC236}">
                <a16:creationId xmlns:a16="http://schemas.microsoft.com/office/drawing/2014/main" id="{10F0A63C-0941-41DC-9BC5-9F60FF988AB9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DC87340-D3D4-4594-975E-CAF5633BA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EDF0121-3488-4D98-AE51-A918C031E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84DA576-BED0-490A-A335-CA8FB5392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Triangle rectangle 18">
            <a:extLst>
              <a:ext uri="{FF2B5EF4-FFF2-40B4-BE49-F238E27FC236}">
                <a16:creationId xmlns:a16="http://schemas.microsoft.com/office/drawing/2014/main" id="{6472E27A-D85D-48EF-9C6E-63506527A801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rectangle 19">
            <a:extLst>
              <a:ext uri="{FF2B5EF4-FFF2-40B4-BE49-F238E27FC236}">
                <a16:creationId xmlns:a16="http://schemas.microsoft.com/office/drawing/2014/main" id="{E1823107-3B5D-4854-A2F2-D3A4B940B08A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2EAD5BD-8224-4ED3-B522-3E4815727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9F1C26F-61D0-450D-A1CC-DFAEB75E3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58B2777-F348-499B-83A5-B1F1F2AD7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rgbClr val="97BF0D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rgbClr val="97BF0D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30" name="Triangle rectangle 29">
            <a:extLst>
              <a:ext uri="{FF2B5EF4-FFF2-40B4-BE49-F238E27FC236}">
                <a16:creationId xmlns:a16="http://schemas.microsoft.com/office/drawing/2014/main" id="{DFE1BCAB-04CE-4D4E-A04C-215BE3493454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rectangle 30">
            <a:extLst>
              <a:ext uri="{FF2B5EF4-FFF2-40B4-BE49-F238E27FC236}">
                <a16:creationId xmlns:a16="http://schemas.microsoft.com/office/drawing/2014/main" id="{28B7674D-4864-46CE-9CEB-AF441644ACFB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EE2E3B1-1AFD-41D6-8992-54F831511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20B2290-DC1C-4E90-BA13-18EC703DF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A0EC59-4555-444F-B1F7-8E2C4657A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53B7EB3-4487-4955-918A-2ECDF7280FE5}"/>
              </a:ext>
            </a:extLst>
          </p:cNvPr>
          <p:cNvSpPr/>
          <p:nvPr userDrawn="1"/>
        </p:nvSpPr>
        <p:spPr>
          <a:xfrm>
            <a:off x="2530763" y="2863273"/>
            <a:ext cx="8007927" cy="2382429"/>
          </a:xfrm>
          <a:prstGeom prst="rect">
            <a:avLst/>
          </a:prstGeom>
          <a:solidFill>
            <a:srgbClr val="97BF0D"/>
          </a:solidFill>
          <a:ln>
            <a:solidFill>
              <a:srgbClr val="97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CAAF99-75BA-411F-B93D-20F69324579C}"/>
              </a:ext>
            </a:extLst>
          </p:cNvPr>
          <p:cNvSpPr/>
          <p:nvPr userDrawn="1"/>
        </p:nvSpPr>
        <p:spPr>
          <a:xfrm>
            <a:off x="2024487" y="2613892"/>
            <a:ext cx="8143025" cy="2207491"/>
          </a:xfrm>
          <a:prstGeom prst="rect">
            <a:avLst/>
          </a:prstGeom>
          <a:solidFill>
            <a:schemeClr val="bg1"/>
          </a:solidFill>
          <a:ln w="762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C595613-1A42-44EF-AF32-7D764C986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4487" y="2613892"/>
            <a:ext cx="8143025" cy="1283882"/>
          </a:xfrm>
        </p:spPr>
        <p:txBody>
          <a:bodyPr anchor="b">
            <a:noAutofit/>
          </a:bodyPr>
          <a:lstStyle>
            <a:lvl1pPr algn="ctr">
              <a:defRPr sz="4000" b="0">
                <a:solidFill>
                  <a:srgbClr val="004494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D2F12090-0304-4101-9050-33D9762C4F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4487" y="3897772"/>
            <a:ext cx="8143025" cy="92361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TITRE</a:t>
            </a:r>
            <a:endParaRPr lang="en-US" dirty="0"/>
          </a:p>
        </p:txBody>
      </p:sp>
      <p:sp>
        <p:nvSpPr>
          <p:cNvPr id="50" name="Triangle rectangle 49">
            <a:extLst>
              <a:ext uri="{FF2B5EF4-FFF2-40B4-BE49-F238E27FC236}">
                <a16:creationId xmlns:a16="http://schemas.microsoft.com/office/drawing/2014/main" id="{F8421E75-C03A-4490-84C5-022335C91B70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Triangle rectangle 50">
            <a:extLst>
              <a:ext uri="{FF2B5EF4-FFF2-40B4-BE49-F238E27FC236}">
                <a16:creationId xmlns:a16="http://schemas.microsoft.com/office/drawing/2014/main" id="{A0D1A316-C248-471A-B884-9176B904AB82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F7FC90-09DF-4195-A6F7-BF17C5331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7188" y="6290569"/>
            <a:ext cx="772142" cy="534379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9EC228D-236F-471A-AB25-1EB54D15C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B65B411-2B0E-48BC-8169-BBAF20C71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24AD2B2-7718-440C-85D5-31104BCBE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A2EA5685-06B6-4C0F-BCE1-F7BC48D35D99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>
            <a:extLst>
              <a:ext uri="{FF2B5EF4-FFF2-40B4-BE49-F238E27FC236}">
                <a16:creationId xmlns:a16="http://schemas.microsoft.com/office/drawing/2014/main" id="{E0C14684-3D72-4E3B-B265-097A6F938BB2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E9FF870-9766-477F-80E4-43D5EEE690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AC49D9F-6CDE-4954-8A4B-C7CAFCF26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DA56D4D-99A6-48E6-8E26-760FFF409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Triangle rectangle 22">
            <a:extLst>
              <a:ext uri="{FF2B5EF4-FFF2-40B4-BE49-F238E27FC236}">
                <a16:creationId xmlns:a16="http://schemas.microsoft.com/office/drawing/2014/main" id="{CBAE7FC9-F0DC-4689-9DCA-4F60D5C56C74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riangle rectangle 23">
            <a:extLst>
              <a:ext uri="{FF2B5EF4-FFF2-40B4-BE49-F238E27FC236}">
                <a16:creationId xmlns:a16="http://schemas.microsoft.com/office/drawing/2014/main" id="{55C3F1E3-EA21-49CF-B92A-EE059376FE90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C537E4A-D7E6-45AD-85DC-7465BDC1B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7729A92-6C35-46F0-8296-17BC68028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C7B269D-0C20-40DE-87DD-85C7681E8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E094352F-D0EC-4FF0-ACA3-C607AC00D5A2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rectangle 15">
            <a:extLst>
              <a:ext uri="{FF2B5EF4-FFF2-40B4-BE49-F238E27FC236}">
                <a16:creationId xmlns:a16="http://schemas.microsoft.com/office/drawing/2014/main" id="{18B8481E-E99F-4244-A220-CDBB463D8EC7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53D7435-923C-473B-B66F-4E1FBB7E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72EF38A-0B1F-4198-971D-D3658B5AC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633D72C-17E8-4B34-8105-1158B37D3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5" name="Triangle rectangle 24">
            <a:extLst>
              <a:ext uri="{FF2B5EF4-FFF2-40B4-BE49-F238E27FC236}">
                <a16:creationId xmlns:a16="http://schemas.microsoft.com/office/drawing/2014/main" id="{43FDA7E1-6421-4390-9F28-730397FC7297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riangle rectangle 25">
            <a:extLst>
              <a:ext uri="{FF2B5EF4-FFF2-40B4-BE49-F238E27FC236}">
                <a16:creationId xmlns:a16="http://schemas.microsoft.com/office/drawing/2014/main" id="{C652D044-4D73-49B0-A072-009B65842B7E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98B7EE-9B7C-4ED3-87FC-F7805DE51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E09F9DE-6C68-4AF9-A797-22FA0A94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DDCC39C-DAA3-4FE3-A68A-EC8DF7CC1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angle rectangle 19">
            <a:extLst>
              <a:ext uri="{FF2B5EF4-FFF2-40B4-BE49-F238E27FC236}">
                <a16:creationId xmlns:a16="http://schemas.microsoft.com/office/drawing/2014/main" id="{1091DF81-EE49-433A-B148-2DF48AB88272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riangle rectangle 20">
            <a:extLst>
              <a:ext uri="{FF2B5EF4-FFF2-40B4-BE49-F238E27FC236}">
                <a16:creationId xmlns:a16="http://schemas.microsoft.com/office/drawing/2014/main" id="{6B6AF4AE-F394-43BF-A09F-EDC9010E72E1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35DAF9-C2BD-4F54-82EA-63BE1A0AC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503F29F-783C-43B4-9723-9E1839BE2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A8CCCC0-6C23-4A75-99F5-B29DD049F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6" name="Triangle rectangle 25">
            <a:extLst>
              <a:ext uri="{FF2B5EF4-FFF2-40B4-BE49-F238E27FC236}">
                <a16:creationId xmlns:a16="http://schemas.microsoft.com/office/drawing/2014/main" id="{855C2331-35AD-4B1E-84FA-6DCF1E277806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rectangle 26">
            <a:extLst>
              <a:ext uri="{FF2B5EF4-FFF2-40B4-BE49-F238E27FC236}">
                <a16:creationId xmlns:a16="http://schemas.microsoft.com/office/drawing/2014/main" id="{EDFD58A6-013B-470B-93D0-4D0E46837069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00C955F-A687-4F86-BA6B-5C4685A4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5D61BFE-4784-4000-9299-6EFD59400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E8D883-704A-4358-8C85-AEF4185C2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Triangle rectangle 22">
            <a:extLst>
              <a:ext uri="{FF2B5EF4-FFF2-40B4-BE49-F238E27FC236}">
                <a16:creationId xmlns:a16="http://schemas.microsoft.com/office/drawing/2014/main" id="{F2782EC0-EF39-4AB1-A2D4-C63D0F009FF8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riangle rectangle 23">
            <a:extLst>
              <a:ext uri="{FF2B5EF4-FFF2-40B4-BE49-F238E27FC236}">
                <a16:creationId xmlns:a16="http://schemas.microsoft.com/office/drawing/2014/main" id="{4F375CD5-1927-4959-8A1C-23308447A8AD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BC03E65-A22D-4943-9A94-F6B2B397B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6D58394-4B6D-44A8-9DE8-6976A8C49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7884E5C-92F9-4EFC-970F-FFA61CDAA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A421867-6BE7-4786-A8FB-EC10970D90E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37188" y="6290569"/>
            <a:ext cx="772142" cy="534379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296D76F-FAB4-48EB-9B9A-EF74FC293E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4650" y="6410328"/>
            <a:ext cx="238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Webinaire – 15/10/2020 – 17h30 à 19h30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05E289C-8610-4463-A444-D4D622B82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 i="1" smtClean="0">
                <a:effectLst/>
              </a:defRPr>
            </a:lvl1pPr>
          </a:lstStyle>
          <a:p>
            <a:r>
              <a:rPr lang="fr-FR" b="1" dirty="0"/>
              <a:t>La télémédecine en chirurgie en IDF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978BEBD-1FE5-4A35-8A7D-D165D9074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5" r:id="rId3"/>
    <p:sldLayoutId id="2147483651" r:id="rId4"/>
    <p:sldLayoutId id="2147483666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2" r:id="rId11"/>
    <p:sldLayoutId id="2147483663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44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004494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97BF0D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97BF0D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97BF0D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97BF0D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72109C-CD2F-476A-9D88-8E75A552D0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</a:t>
            </a:r>
            <a:r>
              <a:rPr lang="fr-FR"/>
              <a:t>télékinesithérapie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EA5F2EA-A1D6-42A2-A82A-E821B1395F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000"/>
              <a:t>Aude QUESNOT, CNOMK, cadre supérieur de rééducation-Hôpital la Porte Verte - Versailles.</a:t>
            </a:r>
            <a:endParaRPr lang="fr-FR" sz="20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24556C-F277-44E1-BA38-3B80BD4384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Webinaire – 15/10/2020 – 17h30 à 19h30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31DB40-C7BE-4482-8750-ED4902E75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La télémédecine en chirurgie en IDF</a:t>
            </a:r>
            <a:endParaRPr lang="fr-FR" b="1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3C5D17-9C0E-444E-9D17-D9B650CF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797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C54813-A1FC-4101-BA80-709B5179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04825"/>
          </a:xfrm>
        </p:spPr>
        <p:txBody>
          <a:bodyPr>
            <a:normAutofit fontScale="90000"/>
          </a:bodyPr>
          <a:lstStyle/>
          <a:p>
            <a:r>
              <a:rPr lang="fr-FR" sz="1800" dirty="0">
                <a:latin typeface="+mj-lt"/>
              </a:rPr>
              <a:t>Pr Michel Tousignant, Université de Sherbrooke, Canada</a:t>
            </a:r>
            <a:br>
              <a:rPr lang="fr-FR" sz="1800" dirty="0">
                <a:latin typeface="+mj-lt"/>
              </a:rPr>
            </a:br>
            <a:r>
              <a:rPr lang="fr-FR" sz="1800" dirty="0">
                <a:latin typeface="+mj-lt"/>
              </a:rPr>
              <a:t>Programme d’exercice de Tai Chi pour les AVC avec un trouble de l’équilibre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FBCA1E-ECBE-4858-8ECA-3CB486A111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Webinaire – 15/10/2020 – 17h30 à 19h30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009B46-D832-4F0E-B477-576848C20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La télémédecine en chirurgie en IDF</a:t>
            </a:r>
            <a:endParaRPr lang="fr-FR" b="1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8F688D-AA92-4E05-A7D1-F0FA17A19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EE353B-0EC4-4178-8315-88BE4A07E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t="18644" r="8818" b="8717"/>
          <a:stretch/>
        </p:blipFill>
        <p:spPr>
          <a:xfrm>
            <a:off x="606226" y="1114425"/>
            <a:ext cx="5638800" cy="28575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BF97B5-7E04-4B6C-9385-18949A7EA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55" y="3749255"/>
            <a:ext cx="6902630" cy="249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6D9D6C-8A64-4D18-8FD1-3DA53B959E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outils actuels et de demain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F6DF34-3DF2-4EB8-B7A4-11827EC35E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Webinaire – 15/10/2020 – 17h30 à 19h30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F56DA6-ABA0-47F4-928F-06CDAD068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La télémédecine en chirurgie en IDF</a:t>
            </a:r>
            <a:endParaRPr lang="fr-FR" b="1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3AE9AC-7329-47CA-BB93-4E3EAD096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910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B20F7-BEAD-4D1E-8669-4A4DC991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8991"/>
            <a:ext cx="10152591" cy="13208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fr-FR" dirty="0"/>
              <a:t> La </a:t>
            </a:r>
            <a:r>
              <a:rPr lang="fr-FR" dirty="0" err="1"/>
              <a:t>télékinesithérapie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en mode synchrone ou asynchrone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362064-119E-439F-9F2A-7F13AC667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508" y="1772032"/>
            <a:ext cx="4184035" cy="3880772"/>
          </a:xfrm>
        </p:spPr>
        <p:txBody>
          <a:bodyPr>
            <a:normAutofit/>
          </a:bodyPr>
          <a:lstStyle/>
          <a:p>
            <a:r>
              <a:rPr lang="fr-FR" dirty="0"/>
              <a:t>Mode « direct » ou synchrone</a:t>
            </a:r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sz="1800" dirty="0"/>
              <a:t>Transmission en temps réel</a:t>
            </a:r>
          </a:p>
          <a:p>
            <a:pPr lvl="1"/>
            <a:r>
              <a:rPr lang="fr-FR" sz="1800" dirty="0"/>
              <a:t>Zoom</a:t>
            </a:r>
          </a:p>
          <a:p>
            <a:pPr lvl="1"/>
            <a:r>
              <a:rPr lang="fr-FR" sz="1800" dirty="0" err="1"/>
              <a:t>Whatsapp</a:t>
            </a:r>
            <a:endParaRPr lang="fr-FR" sz="1800" dirty="0"/>
          </a:p>
          <a:p>
            <a:pPr lvl="1"/>
            <a:r>
              <a:rPr lang="fr-FR" sz="1800" dirty="0" err="1"/>
              <a:t>Facetime</a:t>
            </a:r>
            <a:endParaRPr lang="fr-FR" sz="1800" dirty="0"/>
          </a:p>
          <a:p>
            <a:pPr lvl="1"/>
            <a:r>
              <a:rPr lang="fr-FR" sz="1800" dirty="0"/>
              <a:t>…..</a:t>
            </a:r>
          </a:p>
          <a:p>
            <a:pPr marL="457200" lvl="1" indent="0">
              <a:buNone/>
            </a:pPr>
            <a:endParaRPr lang="fr-FR" sz="1800" dirty="0"/>
          </a:p>
          <a:p>
            <a:pPr marL="457200" lvl="1" indent="0">
              <a:buNone/>
            </a:pPr>
            <a:endParaRPr lang="fr-FR" sz="1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2D7464A-372C-4AB3-9B8A-2CECA52D7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7" r="31928" b="1"/>
          <a:stretch/>
        </p:blipFill>
        <p:spPr>
          <a:xfrm>
            <a:off x="2726525" y="3924462"/>
            <a:ext cx="2134843" cy="1980108"/>
          </a:xfrm>
          <a:prstGeom prst="rect">
            <a:avLst/>
          </a:prstGeom>
          <a:noFill/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14899F-97C0-425B-9F85-89BD2985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4650" y="6410328"/>
            <a:ext cx="238129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Webinaire – 15/10/2020 – 17h30 à 19h30</a:t>
            </a:r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C1A360-670E-4B91-BFA0-B1EEC78CA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b="1"/>
              <a:t>La télémédecine en chirurgie en IDF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BFF4A5-2040-42AC-A5F8-BFB33CACF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E8BBE95-5141-45BA-882E-D283260B8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983" y="1772032"/>
            <a:ext cx="4249280" cy="399932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17" y="5262110"/>
            <a:ext cx="2420757" cy="151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06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225B6-3240-4120-AB73-087232F1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819216" cy="962025"/>
          </a:xfrm>
        </p:spPr>
        <p:txBody>
          <a:bodyPr/>
          <a:lstStyle/>
          <a:p>
            <a:r>
              <a:rPr lang="fr-FR" dirty="0"/>
              <a:t>Le patient « au bon endroit au bon moment ».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98B12A-06B6-4CB9-8830-E637826E7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40591"/>
            <a:ext cx="4184035" cy="3880772"/>
          </a:xfrm>
        </p:spPr>
        <p:txBody>
          <a:bodyPr/>
          <a:lstStyle/>
          <a:p>
            <a:r>
              <a:rPr lang="fr-FR" dirty="0"/>
              <a:t>Avantages :</a:t>
            </a:r>
          </a:p>
          <a:p>
            <a:pPr lvl="1"/>
            <a:r>
              <a:rPr lang="fr-FR" dirty="0"/>
              <a:t>Favoriser l’éducation </a:t>
            </a:r>
            <a:r>
              <a:rPr lang="fr-FR" dirty="0" err="1"/>
              <a:t>pré-opératoire</a:t>
            </a:r>
            <a:r>
              <a:rPr lang="fr-FR" dirty="0"/>
              <a:t>,</a:t>
            </a:r>
          </a:p>
          <a:p>
            <a:pPr lvl="1"/>
            <a:r>
              <a:rPr lang="fr-FR" dirty="0"/>
              <a:t>Diminuer le temps d’hospitalisation,</a:t>
            </a:r>
          </a:p>
          <a:p>
            <a:pPr lvl="1"/>
            <a:r>
              <a:rPr lang="fr-FR" dirty="0"/>
              <a:t>Maintenir l’adhésion du patient à sa prise en charge,</a:t>
            </a:r>
          </a:p>
          <a:p>
            <a:pPr lvl="1"/>
            <a:r>
              <a:rPr lang="fr-FR" dirty="0"/>
              <a:t>Surveiller et prévenir l’éventuelle apparition de complications,</a:t>
            </a:r>
          </a:p>
          <a:p>
            <a:pPr lvl="1"/>
            <a:r>
              <a:rPr lang="fr-FR" dirty="0"/>
              <a:t>Diminuer la consommation de « service » (ambulance, VSL, ..)</a:t>
            </a:r>
          </a:p>
          <a:p>
            <a:pPr lvl="1"/>
            <a:r>
              <a:rPr lang="fr-FR" dirty="0"/>
              <a:t>Diminuer le temps voir les coûts de traitement.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03A131-D9B0-4EF8-9A58-B33AEAEE3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2028825"/>
            <a:ext cx="4184034" cy="4012537"/>
          </a:xfrm>
        </p:spPr>
        <p:txBody>
          <a:bodyPr/>
          <a:lstStyle/>
          <a:p>
            <a:r>
              <a:rPr lang="fr-FR" dirty="0"/>
              <a:t> Qualité, éthique, équité, choix du patient, choix du kinésithérapeute :</a:t>
            </a:r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dirty="0"/>
              <a:t>Accessibilité visuelle et audio</a:t>
            </a:r>
          </a:p>
          <a:p>
            <a:pPr lvl="1"/>
            <a:r>
              <a:rPr lang="fr-FR" dirty="0"/>
              <a:t>Alphabétisation numérique des patients et des aidants</a:t>
            </a:r>
          </a:p>
          <a:p>
            <a:pPr lvl="1"/>
            <a:r>
              <a:rPr lang="fr-FR" dirty="0"/>
              <a:t>Evaluation clinique afin de minimiser les risques et optimiser la qualité des prises en charge</a:t>
            </a:r>
          </a:p>
          <a:p>
            <a:pPr lvl="1"/>
            <a:r>
              <a:rPr lang="fr-FR" dirty="0"/>
              <a:t>Accord du patient pour une prise en charge en TR</a:t>
            </a:r>
          </a:p>
          <a:p>
            <a:pPr lvl="1"/>
            <a:r>
              <a:rPr lang="fr-FR" dirty="0"/>
              <a:t>Protocole d’urgence à la maison.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FD9F0F-08BD-43E3-9B6D-F3BF2EAE3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Webinaire – 15/10/2020 – 17h30 à 19h30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0E3767-F43E-4849-8BB7-6BB237F8A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La télémédecine en chirurgie en IDF</a:t>
            </a:r>
            <a:endParaRPr lang="fr-FR" b="1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343485-5456-4C8D-9A97-DACA5EF7B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33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7F0FCB-6554-4EC9-90BE-5DAC020C2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26" y="338136"/>
            <a:ext cx="8596668" cy="1000124"/>
          </a:xfrm>
        </p:spPr>
        <p:txBody>
          <a:bodyPr anchor="t">
            <a:normAutofit fontScale="90000"/>
          </a:bodyPr>
          <a:lstStyle/>
          <a:p>
            <a:r>
              <a:rPr lang="fr-FR" dirty="0"/>
              <a:t>Conclusion : </a:t>
            </a:r>
            <a:br>
              <a:rPr lang="fr-FR" dirty="0"/>
            </a:br>
            <a:r>
              <a:rPr lang="fr-FR" dirty="0"/>
              <a:t>Les perspectives de la </a:t>
            </a:r>
            <a:r>
              <a:rPr lang="fr-FR" dirty="0" err="1"/>
              <a:t>télékinésithérapie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93157F-D6B8-4C89-BA68-FCE5FEE02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4650" y="6410328"/>
            <a:ext cx="238129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Webinaire – 15/10/2020 – 17h30 à 19h30</a:t>
            </a:r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E46EB-BE67-4361-88F7-CD2C30B23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253" y="6410328"/>
            <a:ext cx="489219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b="1"/>
              <a:t>La télémédecine en chirurgie en IDF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B2450F-5523-4511-B215-36E351C5C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531" y="6410328"/>
            <a:ext cx="68333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aphicFrame>
        <p:nvGraphicFramePr>
          <p:cNvPr id="11" name="Espace réservé du contenu 2">
            <a:extLst>
              <a:ext uri="{FF2B5EF4-FFF2-40B4-BE49-F238E27FC236}">
                <a16:creationId xmlns:a16="http://schemas.microsoft.com/office/drawing/2014/main" id="{D7ACB90E-D0FC-44CB-BDCD-677A5DE3C5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7814929"/>
              </p:ext>
            </p:extLst>
          </p:nvPr>
        </p:nvGraphicFramePr>
        <p:xfrm>
          <a:off x="1141453" y="1609724"/>
          <a:ext cx="8596668" cy="425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8412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8A17A9-898E-49BA-B793-F4D40532C3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Webinaire – 15/10/2020 – 17h30 à 19h30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960E1D-BD8E-4E0D-B301-076B169AA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La télémédecine en chirurgie en IDF</a:t>
            </a: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E5DB17-A3BA-4946-AA31-4D735B220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E931ED-06EE-411E-A039-1E96B274F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37" y="892491"/>
            <a:ext cx="2143125" cy="21431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7A5240-E359-4BA2-8E25-B1AF85FCA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525" y="1140141"/>
            <a:ext cx="2419350" cy="18954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597DAD-BCF9-4DE0-B586-BEB6B790C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525" y="3810317"/>
            <a:ext cx="2143125" cy="2143125"/>
          </a:xfrm>
          <a:prstGeom prst="rect">
            <a:avLst/>
          </a:prstGeom>
        </p:spPr>
      </p:pic>
      <p:sp>
        <p:nvSpPr>
          <p:cNvPr id="8" name="Flèche : courbe vers le bas 7">
            <a:extLst>
              <a:ext uri="{FF2B5EF4-FFF2-40B4-BE49-F238E27FC236}">
                <a16:creationId xmlns:a16="http://schemas.microsoft.com/office/drawing/2014/main" id="{18CAF695-F6CF-4BC8-A168-464E9C651F00}"/>
              </a:ext>
            </a:extLst>
          </p:cNvPr>
          <p:cNvSpPr/>
          <p:nvPr/>
        </p:nvSpPr>
        <p:spPr>
          <a:xfrm>
            <a:off x="4271525" y="966805"/>
            <a:ext cx="3206235" cy="648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lèche : courbe vers la droite 10">
            <a:extLst>
              <a:ext uri="{FF2B5EF4-FFF2-40B4-BE49-F238E27FC236}">
                <a16:creationId xmlns:a16="http://schemas.microsoft.com/office/drawing/2014/main" id="{7BB345AF-E848-49FB-924A-74B4279BC5B2}"/>
              </a:ext>
            </a:extLst>
          </p:cNvPr>
          <p:cNvSpPr/>
          <p:nvPr/>
        </p:nvSpPr>
        <p:spPr>
          <a:xfrm>
            <a:off x="2019300" y="3314700"/>
            <a:ext cx="1676400" cy="19907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Flèche : courbe vers la gauche 11">
            <a:extLst>
              <a:ext uri="{FF2B5EF4-FFF2-40B4-BE49-F238E27FC236}">
                <a16:creationId xmlns:a16="http://schemas.microsoft.com/office/drawing/2014/main" id="{F39F68FF-A636-48C6-8694-4C07D0EBE49A}"/>
              </a:ext>
            </a:extLst>
          </p:cNvPr>
          <p:cNvSpPr/>
          <p:nvPr/>
        </p:nvSpPr>
        <p:spPr>
          <a:xfrm>
            <a:off x="6990475" y="3314700"/>
            <a:ext cx="1439150" cy="18002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D7F3859-9C48-46A0-8013-981E4C0D3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212" y="2130562"/>
            <a:ext cx="1298438" cy="12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89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CE53C3-7FC4-41A6-B48C-795A38203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09" y="186531"/>
            <a:ext cx="8596668" cy="1320800"/>
          </a:xfrm>
        </p:spPr>
        <p:txBody>
          <a:bodyPr>
            <a:normAutofit/>
          </a:bodyPr>
          <a:lstStyle/>
          <a:p>
            <a:r>
              <a:rPr lang="fr-FR" dirty="0"/>
              <a:t>Démographie de la kinésithérapie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DEF96E8-EFB3-4EB4-85AE-5E893941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Webinaire – 15/10/2020 – 17h30 à 19h30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A44440-61BB-4E99-8506-C1D958D63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La télémédecine en chirurgie en IDF</a:t>
            </a:r>
            <a:endParaRPr lang="fr-FR" b="1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D5676E-E463-4ED4-840D-F4A106553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13ED4CA4-5804-46C6-BDA1-00A7F0AC20AA}"/>
              </a:ext>
            </a:extLst>
          </p:cNvPr>
          <p:cNvSpPr txBox="1">
            <a:spLocks/>
          </p:cNvSpPr>
          <p:nvPr/>
        </p:nvSpPr>
        <p:spPr>
          <a:xfrm>
            <a:off x="3451777" y="2132878"/>
            <a:ext cx="418403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4494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97BF0D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97BF0D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97BF0D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97BF0D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5C1BA7A7-79B0-424E-B978-F3C1E84600A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61762762"/>
              </p:ext>
            </p:extLst>
          </p:nvPr>
        </p:nvGraphicFramePr>
        <p:xfrm>
          <a:off x="3249612" y="844350"/>
          <a:ext cx="7485063" cy="540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2954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7E590A-82DD-4062-B366-151FA43C5C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Webinaire – 15/10/2020 – 17h30 à 19h30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C2B518-BE62-4A00-8DB8-1EF305E20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La télémédecine en chirurgie en IDF</a:t>
            </a:r>
            <a:endParaRPr lang="fr-FR" b="1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FBDEC0-8F9A-4D8F-B2CA-6D6E7C231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371D015-2F87-4B30-B778-1548159A3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385" r="-9385" b="18800"/>
          <a:stretch/>
        </p:blipFill>
        <p:spPr>
          <a:xfrm>
            <a:off x="4668136" y="420740"/>
            <a:ext cx="6761704" cy="2600325"/>
          </a:xfrm>
          <a:prstGeom prst="rect">
            <a:avLst/>
          </a:prstGeom>
        </p:spPr>
      </p:pic>
      <p:pic>
        <p:nvPicPr>
          <p:cNvPr id="11" name="Espace réservé du contenu 7">
            <a:extLst>
              <a:ext uri="{FF2B5EF4-FFF2-40B4-BE49-F238E27FC236}">
                <a16:creationId xmlns:a16="http://schemas.microsoft.com/office/drawing/2014/main" id="{63950D52-F89B-4525-8D5B-4C0C126A3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" r="2672" b="16901"/>
          <a:stretch/>
        </p:blipFill>
        <p:spPr>
          <a:xfrm>
            <a:off x="5232201" y="3495675"/>
            <a:ext cx="5633573" cy="27180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71EF82-25E2-43B3-A8B3-558D11448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261" y="816813"/>
            <a:ext cx="1773197" cy="18566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07358A-22F5-4931-A532-B0496D0F8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261" y="3798141"/>
            <a:ext cx="1856642" cy="18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8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C3BF12-091C-497C-9771-DBEC6879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3" y="495300"/>
            <a:ext cx="4961466" cy="1247775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Arrêté du 16 avril 2020</a:t>
            </a:r>
            <a:br>
              <a:rPr lang="fr-FR" dirty="0"/>
            </a:br>
            <a:r>
              <a:rPr lang="fr-FR" sz="2400" dirty="0"/>
              <a:t> JO 18 avril 2020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BFB3E301-4D8F-470A-BC5A-9973FBF85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366" t="37598" r="33769" b="7510"/>
          <a:stretch/>
        </p:blipFill>
        <p:spPr>
          <a:xfrm>
            <a:off x="4876920" y="568642"/>
            <a:ext cx="6292272" cy="6024248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362E08-B3A0-49FA-8926-3F3C7D039D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Webinaire – 15/10/2020 – 17h30 à 19h30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1BEB58-C658-4A28-B9F9-21A1E51A6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La télémédecine en chirurgie en IDF</a:t>
            </a:r>
            <a:endParaRPr lang="fr-FR" b="1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BC7E25-D720-40CD-B905-162531A0C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298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18D781-EA1C-44FB-974B-A611B9CEB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pathologies du système musculo-squelettique ou post-chirurgicales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C677F5-7009-4D8B-B925-E84808633B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Arthroplastie de genou</a:t>
            </a:r>
          </a:p>
          <a:p>
            <a:r>
              <a:rPr lang="fr-FR" dirty="0"/>
              <a:t>Arthroplastie de hanche</a:t>
            </a:r>
          </a:p>
          <a:p>
            <a:r>
              <a:rPr lang="fr-FR" dirty="0"/>
              <a:t>Arthroplastie d’épaule</a:t>
            </a:r>
          </a:p>
          <a:p>
            <a:r>
              <a:rPr lang="fr-FR" dirty="0"/>
              <a:t>Rupture de coiffe opérée</a:t>
            </a:r>
          </a:p>
          <a:p>
            <a:r>
              <a:rPr lang="fr-FR" dirty="0"/>
              <a:t>Rachis opéré</a:t>
            </a:r>
          </a:p>
          <a:p>
            <a:r>
              <a:rPr lang="fr-FR" dirty="0"/>
              <a:t>Ligamentoplastie</a:t>
            </a:r>
          </a:p>
          <a:p>
            <a:r>
              <a:rPr lang="fr-FR" dirty="0"/>
              <a:t>Facture de l’extrémité supérieure de l’humérus opérée ou non</a:t>
            </a:r>
          </a:p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285F06-71E6-49FE-86C7-CB22BA8AA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Webinaire – 15/10/2020 – 17h30 à 19h30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0B193A1-0CFA-4356-9CD7-66A0F793FD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La télémédecine en chirurgie en IDF</a:t>
            </a:r>
            <a:endParaRPr lang="fr-FR" b="1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AAD3B4-EFBC-43DC-805E-74260D687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4985547-56F9-4B4D-969C-D6C187525A1E}"/>
              </a:ext>
            </a:extLst>
          </p:cNvPr>
          <p:cNvSpPr txBox="1">
            <a:spLocks/>
          </p:cNvSpPr>
          <p:nvPr/>
        </p:nvSpPr>
        <p:spPr>
          <a:xfrm>
            <a:off x="5957450" y="2160589"/>
            <a:ext cx="4184035" cy="388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4494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97BF0D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97BF0D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97BF0D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97BF0D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Deux à trois séances par semaine</a:t>
            </a:r>
          </a:p>
          <a:p>
            <a:r>
              <a:rPr lang="fr-FR" dirty="0"/>
              <a:t>45 minutes</a:t>
            </a:r>
          </a:p>
          <a:p>
            <a:r>
              <a:rPr lang="fr-FR" dirty="0"/>
              <a:t>ZOOM : mode synchrone</a:t>
            </a:r>
          </a:p>
          <a:p>
            <a:r>
              <a:rPr lang="fr-FR" dirty="0"/>
              <a:t>Programme évolutif d’exercices à faire deux fois par jour.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AB1207E-E514-4F32-AB9E-A9BBEFECD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31" y="4087338"/>
            <a:ext cx="1757373" cy="19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1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1498F-9DFB-4E3D-9A11-C7AE4509B2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études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8502D4-06F0-4C11-87E6-5A5EED030A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Webinaire – 15/10/2020 – 17h30 à 19h30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F2F00A-ADA0-4943-90CE-5FA390483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La télémédecine en chirurgie en IDF</a:t>
            </a:r>
            <a:endParaRPr lang="fr-FR" b="1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7FD2FC-4717-4040-98B5-F2A4199F5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38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826CE7-A16E-4E23-AADA-02DF4FF459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Webinaire – 15/10/2020 – 17h30 à 19h30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FDA9C7-59CD-495A-AB91-7FF7331B7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La télémédecine en chirurgie en IDF</a:t>
            </a: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6BCF5-B493-4B87-A89E-459DFB4EA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04E12A-9490-4E70-ADD8-178BA611C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37" t="19003" r="9140" b="11995"/>
          <a:stretch/>
        </p:blipFill>
        <p:spPr>
          <a:xfrm>
            <a:off x="951288" y="1272062"/>
            <a:ext cx="10012323" cy="48768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D37E219-7C79-42DD-80ED-C8A7F91BFFBA}"/>
              </a:ext>
            </a:extLst>
          </p:cNvPr>
          <p:cNvSpPr txBox="1"/>
          <p:nvPr/>
        </p:nvSpPr>
        <p:spPr>
          <a:xfrm>
            <a:off x="1438275" y="34873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Pr Michel Tousignant, Université de Sherbrooke, Canada Rééducation post-arthroplastie de genou (208 patients)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337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67E46-B792-4273-9E33-5663673E9B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Webinaire – 15/10/2020 – 17h30 à 19h30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70F7EB-3B70-4280-BFD5-693818907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La télémédecine en chirurgie en IDF</a:t>
            </a:r>
            <a:endParaRPr lang="fr-FR" b="1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EB5A35-3948-4A66-AEE7-972D296BF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B2D4BED-7EEB-49B5-9567-86AE096CB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6" t="19038" r="11559" b="9502"/>
          <a:stretch/>
        </p:blipFill>
        <p:spPr>
          <a:xfrm>
            <a:off x="553509" y="435611"/>
            <a:ext cx="5280116" cy="2707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A943AC6-B8D2-4347-9705-B9ED1BED0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6" t="18308" r="9147" b="9009"/>
          <a:stretch/>
        </p:blipFill>
        <p:spPr>
          <a:xfrm>
            <a:off x="5506720" y="3007360"/>
            <a:ext cx="6007946" cy="3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515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Présentation_EGRhumato_2019" id="{2B39C09D-0B8F-4C22-8082-349799998875}" vid="{D2C7214D-D8D5-488D-A5F5-0F2FC272B86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514</Words>
  <Application>Microsoft Office PowerPoint</Application>
  <PresentationFormat>Grand écran</PresentationFormat>
  <Paragraphs>96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 3</vt:lpstr>
      <vt:lpstr>Facette</vt:lpstr>
      <vt:lpstr>La télékinesithérapie</vt:lpstr>
      <vt:lpstr>Présentation PowerPoint</vt:lpstr>
      <vt:lpstr>Démographie de la kinésithérapie</vt:lpstr>
      <vt:lpstr>Présentation PowerPoint</vt:lpstr>
      <vt:lpstr>Arrêté du 16 avril 2020  JO 18 avril 2020</vt:lpstr>
      <vt:lpstr>Les pathologies du système musculo-squelettique ou post-chirurgicales</vt:lpstr>
      <vt:lpstr>Les études</vt:lpstr>
      <vt:lpstr>Présentation PowerPoint</vt:lpstr>
      <vt:lpstr>Présentation PowerPoint</vt:lpstr>
      <vt:lpstr>Pr Michel Tousignant, Université de Sherbrooke, Canada Programme d’exercice de Tai Chi pour les AVC avec un trouble de l’équilibre</vt:lpstr>
      <vt:lpstr>Les outils actuels et de demain</vt:lpstr>
      <vt:lpstr> La télékinesithérapie  en mode synchrone ou asynchrone </vt:lpstr>
      <vt:lpstr>Le patient « au bon endroit au bon moment ».</vt:lpstr>
      <vt:lpstr>Conclusion :  Les perspectives de la télékinésithérapie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télékinesithérapie et la chirurgie</dc:title>
  <dc:creator>Aude QUESNOT (KS)</dc:creator>
  <cp:lastModifiedBy>Fanny Devisme</cp:lastModifiedBy>
  <cp:revision>26</cp:revision>
  <cp:lastPrinted>2020-10-14T14:08:50Z</cp:lastPrinted>
  <dcterms:created xsi:type="dcterms:W3CDTF">2020-10-10T14:16:32Z</dcterms:created>
  <dcterms:modified xsi:type="dcterms:W3CDTF">2020-10-14T14:26:35Z</dcterms:modified>
</cp:coreProperties>
</file>