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handoutMasterIdLst>
    <p:handoutMasterId r:id="rId28"/>
  </p:handoutMasterIdLst>
  <p:sldIdLst>
    <p:sldId id="256" r:id="rId2"/>
    <p:sldId id="329" r:id="rId3"/>
    <p:sldId id="330" r:id="rId4"/>
    <p:sldId id="331" r:id="rId5"/>
    <p:sldId id="332" r:id="rId6"/>
    <p:sldId id="335" r:id="rId7"/>
    <p:sldId id="322" r:id="rId8"/>
    <p:sldId id="326" r:id="rId9"/>
    <p:sldId id="323" r:id="rId10"/>
    <p:sldId id="346" r:id="rId11"/>
    <p:sldId id="338" r:id="rId12"/>
    <p:sldId id="325" r:id="rId13"/>
    <p:sldId id="339" r:id="rId14"/>
    <p:sldId id="333" r:id="rId15"/>
    <p:sldId id="340" r:id="rId16"/>
    <p:sldId id="298" r:id="rId17"/>
    <p:sldId id="342" r:id="rId18"/>
    <p:sldId id="341" r:id="rId19"/>
    <p:sldId id="304" r:id="rId20"/>
    <p:sldId id="306" r:id="rId21"/>
    <p:sldId id="308" r:id="rId22"/>
    <p:sldId id="310" r:id="rId23"/>
    <p:sldId id="343" r:id="rId24"/>
    <p:sldId id="344" r:id="rId25"/>
    <p:sldId id="34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BF0D"/>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2962" autoAdjust="0"/>
    <p:restoredTop sz="86450"/>
  </p:normalViewPr>
  <p:slideViewPr>
    <p:cSldViewPr snapToGrid="0">
      <p:cViewPr varScale="1">
        <p:scale>
          <a:sx n="66" d="100"/>
          <a:sy n="66" d="100"/>
        </p:scale>
        <p:origin x="84" y="1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175A0BA-8495-42D5-A5C5-18ED5B5ED0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1A05678-AABC-4DFC-9375-E22717F320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288BD3-4FC6-4947-972D-2E4B0E5867B5}" type="datetimeFigureOut">
              <a:rPr lang="fr-FR" smtClean="0"/>
              <a:t>13/10/2020</a:t>
            </a:fld>
            <a:endParaRPr lang="fr-FR"/>
          </a:p>
        </p:txBody>
      </p:sp>
      <p:sp>
        <p:nvSpPr>
          <p:cNvPr id="4" name="Espace réservé du pied de page 3">
            <a:extLst>
              <a:ext uri="{FF2B5EF4-FFF2-40B4-BE49-F238E27FC236}">
                <a16:creationId xmlns:a16="http://schemas.microsoft.com/office/drawing/2014/main" id="{4CB1822E-7AF5-4664-9510-042DD6F605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6FDD3124-E4DB-47A6-BAD2-3CA75375C3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B719B9-B80F-4299-B67F-9F69F51FEEAA}" type="slidenum">
              <a:rPr lang="fr-FR" smtClean="0"/>
              <a:t>‹N°›</a:t>
            </a:fld>
            <a:endParaRPr lang="fr-FR"/>
          </a:p>
        </p:txBody>
      </p:sp>
    </p:spTree>
    <p:extLst>
      <p:ext uri="{BB962C8B-B14F-4D97-AF65-F5344CB8AC3E}">
        <p14:creationId xmlns:p14="http://schemas.microsoft.com/office/powerpoint/2010/main" val="371725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34FD14-480E-4F47-964D-FC66814D943A}" type="datetimeFigureOut">
              <a:rPr lang="fr-FR" smtClean="0"/>
              <a:t>13/10/2020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4B055-8216-4AD2-AA77-28C1B33D67EB}" type="slidenum">
              <a:rPr lang="fr-FR" smtClean="0"/>
              <a:t>‹N°›</a:t>
            </a:fld>
            <a:endParaRPr lang="fr-FR"/>
          </a:p>
        </p:txBody>
      </p:sp>
    </p:spTree>
    <p:extLst>
      <p:ext uri="{BB962C8B-B14F-4D97-AF65-F5344CB8AC3E}">
        <p14:creationId xmlns:p14="http://schemas.microsoft.com/office/powerpoint/2010/main" val="191074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144B055-8216-4AD2-AA77-28C1B33D67EB}" type="slidenum">
              <a:rPr lang="fr-FR" smtClean="0"/>
              <a:t>11</a:t>
            </a:fld>
            <a:endParaRPr lang="fr-FR"/>
          </a:p>
        </p:txBody>
      </p:sp>
    </p:spTree>
    <p:extLst>
      <p:ext uri="{BB962C8B-B14F-4D97-AF65-F5344CB8AC3E}">
        <p14:creationId xmlns:p14="http://schemas.microsoft.com/office/powerpoint/2010/main" val="2466586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7FB7C4-87B1-458F-879F-3B59A16A35D2}"/>
              </a:ext>
            </a:extLst>
          </p:cNvPr>
          <p:cNvSpPr/>
          <p:nvPr userDrawn="1"/>
        </p:nvSpPr>
        <p:spPr>
          <a:xfrm>
            <a:off x="2530763" y="3592945"/>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75A1822-3559-4EE5-B21D-F9533DC6D151}"/>
              </a:ext>
            </a:extLst>
          </p:cNvPr>
          <p:cNvSpPr/>
          <p:nvPr userDrawn="1"/>
        </p:nvSpPr>
        <p:spPr>
          <a:xfrm>
            <a:off x="2024487" y="3343564"/>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2024487" y="3343564"/>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024487" y="4627444"/>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Auteur</a:t>
            </a:r>
            <a:endParaRPr lang="en-US" dirty="0"/>
          </a:p>
        </p:txBody>
      </p:sp>
      <p:sp>
        <p:nvSpPr>
          <p:cNvPr id="33" name="Triangle rectangle 32">
            <a:extLst>
              <a:ext uri="{FF2B5EF4-FFF2-40B4-BE49-F238E27FC236}">
                <a16:creationId xmlns:a16="http://schemas.microsoft.com/office/drawing/2014/main" id="{8D3A9162-B5DD-479A-8600-31B22FB0009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rectangle 34">
            <a:extLst>
              <a:ext uri="{FF2B5EF4-FFF2-40B4-BE49-F238E27FC236}">
                <a16:creationId xmlns:a16="http://schemas.microsoft.com/office/drawing/2014/main" id="{9A9E70BE-0834-4486-8E79-A5FDB8BA7E53}"/>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273E2D81-D50C-464A-A30A-6847FC711D80}"/>
              </a:ext>
            </a:extLst>
          </p:cNvPr>
          <p:cNvPicPr>
            <a:picLocks noChangeAspect="1"/>
          </p:cNvPicPr>
          <p:nvPr userDrawn="1"/>
        </p:nvPicPr>
        <p:blipFill>
          <a:blip r:embed="rId2"/>
          <a:stretch>
            <a:fillRect/>
          </a:stretch>
        </p:blipFill>
        <p:spPr>
          <a:xfrm>
            <a:off x="10737188" y="6290569"/>
            <a:ext cx="772142" cy="534379"/>
          </a:xfrm>
          <a:prstGeom prst="rect">
            <a:avLst/>
          </a:prstGeom>
        </p:spPr>
      </p:pic>
      <p:sp>
        <p:nvSpPr>
          <p:cNvPr id="18" name="Date Placeholder 3">
            <a:extLst>
              <a:ext uri="{FF2B5EF4-FFF2-40B4-BE49-F238E27FC236}">
                <a16:creationId xmlns:a16="http://schemas.microsoft.com/office/drawing/2014/main" id="{C815DD84-B758-44BD-BDB8-DA06C3D91985}"/>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9" name="Footer Placeholder 4">
            <a:extLst>
              <a:ext uri="{FF2B5EF4-FFF2-40B4-BE49-F238E27FC236}">
                <a16:creationId xmlns:a16="http://schemas.microsoft.com/office/drawing/2014/main" id="{50BE56D1-620E-44B1-AC6D-D7A6CC063639}"/>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20" name="Slide Number Placeholder 5">
            <a:extLst>
              <a:ext uri="{FF2B5EF4-FFF2-40B4-BE49-F238E27FC236}">
                <a16:creationId xmlns:a16="http://schemas.microsoft.com/office/drawing/2014/main" id="{1FA2F8DB-54D0-4EAC-A79E-786BF9774406}"/>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pic>
        <p:nvPicPr>
          <p:cNvPr id="6" name="Image 5" descr="Une image contenant texte&#10;&#10;Description générée automatiquement">
            <a:extLst>
              <a:ext uri="{FF2B5EF4-FFF2-40B4-BE49-F238E27FC236}">
                <a16:creationId xmlns:a16="http://schemas.microsoft.com/office/drawing/2014/main" id="{50373047-F41A-4E18-AD78-097F3CD90837}"/>
              </a:ext>
            </a:extLst>
          </p:cNvPr>
          <p:cNvPicPr>
            <a:picLocks noChangeAspect="1"/>
          </p:cNvPicPr>
          <p:nvPr userDrawn="1"/>
        </p:nvPicPr>
        <p:blipFill>
          <a:blip r:embed="rId3"/>
          <a:stretch>
            <a:fillRect/>
          </a:stretch>
        </p:blipFill>
        <p:spPr>
          <a:xfrm>
            <a:off x="3024166" y="192803"/>
            <a:ext cx="5866568" cy="2933284"/>
          </a:xfrm>
          <a:prstGeom prst="rect">
            <a:avLst/>
          </a:prstGeom>
        </p:spPr>
      </p:pic>
    </p:spTree>
    <p:extLst>
      <p:ext uri="{BB962C8B-B14F-4D97-AF65-F5344CB8AC3E}">
        <p14:creationId xmlns:p14="http://schemas.microsoft.com/office/powerpoint/2010/main" val="694201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4463624B-CAB6-4859-A5F3-472383E30C63}"/>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10F0A63C-0941-41DC-9BC5-9F60FF988AB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ate Placeholder 3">
            <a:extLst>
              <a:ext uri="{FF2B5EF4-FFF2-40B4-BE49-F238E27FC236}">
                <a16:creationId xmlns:a16="http://schemas.microsoft.com/office/drawing/2014/main" id="{EDC87340-D3D4-4594-975E-CAF5633BAE77}"/>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1" name="Footer Placeholder 4">
            <a:extLst>
              <a:ext uri="{FF2B5EF4-FFF2-40B4-BE49-F238E27FC236}">
                <a16:creationId xmlns:a16="http://schemas.microsoft.com/office/drawing/2014/main" id="{5EDF0121-3488-4D98-AE51-A918C031EABA}"/>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3" name="Slide Number Placeholder 5">
            <a:extLst>
              <a:ext uri="{FF2B5EF4-FFF2-40B4-BE49-F238E27FC236}">
                <a16:creationId xmlns:a16="http://schemas.microsoft.com/office/drawing/2014/main" id="{584DA576-BED0-490A-A335-CA8FB539235B}"/>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6472E27A-D85D-48EF-9C6E-63506527A80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E1823107-3B5D-4854-A2F2-D3A4B940B08A}"/>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Date Placeholder 3">
            <a:extLst>
              <a:ext uri="{FF2B5EF4-FFF2-40B4-BE49-F238E27FC236}">
                <a16:creationId xmlns:a16="http://schemas.microsoft.com/office/drawing/2014/main" id="{72EAD5BD-8224-4ED3-B522-3E48157274C8}"/>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1" name="Footer Placeholder 4">
            <a:extLst>
              <a:ext uri="{FF2B5EF4-FFF2-40B4-BE49-F238E27FC236}">
                <a16:creationId xmlns:a16="http://schemas.microsoft.com/office/drawing/2014/main" id="{19F1C26F-61D0-450D-A1CC-DFAEB75E3468}"/>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3" name="Slide Number Placeholder 5">
            <a:extLst>
              <a:ext uri="{FF2B5EF4-FFF2-40B4-BE49-F238E27FC236}">
                <a16:creationId xmlns:a16="http://schemas.microsoft.com/office/drawing/2014/main" id="{158B2777-F348-499B-83A5-B1F1F2AD7B0C}"/>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30" name="Triangle rectangle 29">
            <a:extLst>
              <a:ext uri="{FF2B5EF4-FFF2-40B4-BE49-F238E27FC236}">
                <a16:creationId xmlns:a16="http://schemas.microsoft.com/office/drawing/2014/main" id="{DFE1BCAB-04CE-4D4E-A04C-215BE349345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rectangle 30">
            <a:extLst>
              <a:ext uri="{FF2B5EF4-FFF2-40B4-BE49-F238E27FC236}">
                <a16:creationId xmlns:a16="http://schemas.microsoft.com/office/drawing/2014/main" id="{28B7674D-4864-46CE-9CEB-AF441644ACFB}"/>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a:extLst>
              <a:ext uri="{FF2B5EF4-FFF2-40B4-BE49-F238E27FC236}">
                <a16:creationId xmlns:a16="http://schemas.microsoft.com/office/drawing/2014/main" id="{9EE2E3B1-1AFD-41D6-8992-54F8315111CF}"/>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4" name="Footer Placeholder 4">
            <a:extLst>
              <a:ext uri="{FF2B5EF4-FFF2-40B4-BE49-F238E27FC236}">
                <a16:creationId xmlns:a16="http://schemas.microsoft.com/office/drawing/2014/main" id="{720B2290-DC1C-4E90-BA13-18EC703DF925}"/>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6" name="Slide Number Placeholder 5">
            <a:extLst>
              <a:ext uri="{FF2B5EF4-FFF2-40B4-BE49-F238E27FC236}">
                <a16:creationId xmlns:a16="http://schemas.microsoft.com/office/drawing/2014/main" id="{13A0EC59-4555-444F-B1F7-8E2C4657A857}"/>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53B7EB3-4487-4955-918A-2ECDF7280FE5}"/>
              </a:ext>
            </a:extLst>
          </p:cNvPr>
          <p:cNvSpPr/>
          <p:nvPr userDrawn="1"/>
        </p:nvSpPr>
        <p:spPr>
          <a:xfrm>
            <a:off x="2530763" y="2863273"/>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BCAAF99-75BA-411F-B93D-20F69324579C}"/>
              </a:ext>
            </a:extLst>
          </p:cNvPr>
          <p:cNvSpPr/>
          <p:nvPr userDrawn="1"/>
        </p:nvSpPr>
        <p:spPr>
          <a:xfrm>
            <a:off x="2024487" y="2613892"/>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le 1">
            <a:extLst>
              <a:ext uri="{FF2B5EF4-FFF2-40B4-BE49-F238E27FC236}">
                <a16:creationId xmlns:a16="http://schemas.microsoft.com/office/drawing/2014/main" id="{6C595613-1A42-44EF-AF32-7D764C9865F4}"/>
              </a:ext>
            </a:extLst>
          </p:cNvPr>
          <p:cNvSpPr>
            <a:spLocks noGrp="1"/>
          </p:cNvSpPr>
          <p:nvPr>
            <p:ph type="ctrTitle"/>
          </p:nvPr>
        </p:nvSpPr>
        <p:spPr>
          <a:xfrm>
            <a:off x="2024487" y="2613892"/>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27" name="Subtitle 2">
            <a:extLst>
              <a:ext uri="{FF2B5EF4-FFF2-40B4-BE49-F238E27FC236}">
                <a16:creationId xmlns:a16="http://schemas.microsoft.com/office/drawing/2014/main" id="{D2F12090-0304-4101-9050-33D9762C4FAE}"/>
              </a:ext>
            </a:extLst>
          </p:cNvPr>
          <p:cNvSpPr>
            <a:spLocks noGrp="1"/>
          </p:cNvSpPr>
          <p:nvPr>
            <p:ph type="subTitle" idx="1" hasCustomPrompt="1"/>
          </p:nvPr>
        </p:nvSpPr>
        <p:spPr>
          <a:xfrm>
            <a:off x="2024487" y="3897772"/>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endParaRPr lang="en-US" dirty="0"/>
          </a:p>
        </p:txBody>
      </p:sp>
      <p:sp>
        <p:nvSpPr>
          <p:cNvPr id="50" name="Triangle rectangle 49">
            <a:extLst>
              <a:ext uri="{FF2B5EF4-FFF2-40B4-BE49-F238E27FC236}">
                <a16:creationId xmlns:a16="http://schemas.microsoft.com/office/drawing/2014/main" id="{F8421E75-C03A-4490-84C5-022335C91B70}"/>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a:extLst>
              <a:ext uri="{FF2B5EF4-FFF2-40B4-BE49-F238E27FC236}">
                <a16:creationId xmlns:a16="http://schemas.microsoft.com/office/drawing/2014/main" id="{A0D1A316-C248-471A-B884-9176B904AB8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01F7FC90-09DF-4195-A6F7-BF17C53318FE}"/>
              </a:ext>
            </a:extLst>
          </p:cNvPr>
          <p:cNvPicPr>
            <a:picLocks noChangeAspect="1"/>
          </p:cNvPicPr>
          <p:nvPr userDrawn="1"/>
        </p:nvPicPr>
        <p:blipFill>
          <a:blip r:embed="rId2"/>
          <a:stretch>
            <a:fillRect/>
          </a:stretch>
        </p:blipFill>
        <p:spPr>
          <a:xfrm>
            <a:off x="10737188" y="6290569"/>
            <a:ext cx="772142" cy="534379"/>
          </a:xfrm>
          <a:prstGeom prst="rect">
            <a:avLst/>
          </a:prstGeom>
        </p:spPr>
      </p:pic>
      <p:sp>
        <p:nvSpPr>
          <p:cNvPr id="14" name="Date Placeholder 3">
            <a:extLst>
              <a:ext uri="{FF2B5EF4-FFF2-40B4-BE49-F238E27FC236}">
                <a16:creationId xmlns:a16="http://schemas.microsoft.com/office/drawing/2014/main" id="{89EC228D-236F-471A-AB25-1EB54D15C434}"/>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6" name="Footer Placeholder 4">
            <a:extLst>
              <a:ext uri="{FF2B5EF4-FFF2-40B4-BE49-F238E27FC236}">
                <a16:creationId xmlns:a16="http://schemas.microsoft.com/office/drawing/2014/main" id="{AB65B411-2B0E-48BC-8169-BBAF20C71817}"/>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7" name="Slide Number Placeholder 5">
            <a:extLst>
              <a:ext uri="{FF2B5EF4-FFF2-40B4-BE49-F238E27FC236}">
                <a16:creationId xmlns:a16="http://schemas.microsoft.com/office/drawing/2014/main" id="{B24AD2B2-7718-440C-85D5-31104BCBE9CE}"/>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Triangle rectangle 16">
            <a:extLst>
              <a:ext uri="{FF2B5EF4-FFF2-40B4-BE49-F238E27FC236}">
                <a16:creationId xmlns:a16="http://schemas.microsoft.com/office/drawing/2014/main" id="{A2EA5685-06B6-4C0F-BCE1-F7BC48D35D99}"/>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a:extLst>
              <a:ext uri="{FF2B5EF4-FFF2-40B4-BE49-F238E27FC236}">
                <a16:creationId xmlns:a16="http://schemas.microsoft.com/office/drawing/2014/main" id="{E0C14684-3D72-4E3B-B265-097A6F938BB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Date Placeholder 3">
            <a:extLst>
              <a:ext uri="{FF2B5EF4-FFF2-40B4-BE49-F238E27FC236}">
                <a16:creationId xmlns:a16="http://schemas.microsoft.com/office/drawing/2014/main" id="{CE9FF870-9766-477F-80E4-43D5EEE690C8}"/>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4" name="Footer Placeholder 4">
            <a:extLst>
              <a:ext uri="{FF2B5EF4-FFF2-40B4-BE49-F238E27FC236}">
                <a16:creationId xmlns:a16="http://schemas.microsoft.com/office/drawing/2014/main" id="{4AC49D9F-6CDE-4954-8A4B-C7CAFCF263B4}"/>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5" name="Slide Number Placeholder 5">
            <a:extLst>
              <a:ext uri="{FF2B5EF4-FFF2-40B4-BE49-F238E27FC236}">
                <a16:creationId xmlns:a16="http://schemas.microsoft.com/office/drawing/2014/main" id="{4DA56D4D-99A6-48E6-8E26-760FFF409DFF}"/>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b="1">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CBAE7FC9-F0DC-4689-9DCA-4F60D5C56C7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55C3F1E3-EA21-49CF-B92A-EE059376FE90}"/>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a:extLst>
              <a:ext uri="{FF2B5EF4-FFF2-40B4-BE49-F238E27FC236}">
                <a16:creationId xmlns:a16="http://schemas.microsoft.com/office/drawing/2014/main" id="{6C537E4A-D7E6-45AD-85DC-7465BDC1BA64}"/>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1" name="Footer Placeholder 4">
            <a:extLst>
              <a:ext uri="{FF2B5EF4-FFF2-40B4-BE49-F238E27FC236}">
                <a16:creationId xmlns:a16="http://schemas.microsoft.com/office/drawing/2014/main" id="{F7729A92-6C35-46F0-8296-17BC680287C0}"/>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3" name="Slide Number Placeholder 5">
            <a:extLst>
              <a:ext uri="{FF2B5EF4-FFF2-40B4-BE49-F238E27FC236}">
                <a16:creationId xmlns:a16="http://schemas.microsoft.com/office/drawing/2014/main" id="{3C7B269D-0C20-40DE-87DD-85C7681E8234}"/>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Triangle rectangle 14">
            <a:extLst>
              <a:ext uri="{FF2B5EF4-FFF2-40B4-BE49-F238E27FC236}">
                <a16:creationId xmlns:a16="http://schemas.microsoft.com/office/drawing/2014/main" id="{E094352F-D0EC-4FF0-ACA3-C607AC00D5A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rectangle 15">
            <a:extLst>
              <a:ext uri="{FF2B5EF4-FFF2-40B4-BE49-F238E27FC236}">
                <a16:creationId xmlns:a16="http://schemas.microsoft.com/office/drawing/2014/main" id="{18B8481E-E99F-4244-A220-CDBB463D8EC7}"/>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a:extLst>
              <a:ext uri="{FF2B5EF4-FFF2-40B4-BE49-F238E27FC236}">
                <a16:creationId xmlns:a16="http://schemas.microsoft.com/office/drawing/2014/main" id="{D53D7435-923C-473B-B66F-4E1FBB7ED4EA}"/>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3" name="Footer Placeholder 4">
            <a:extLst>
              <a:ext uri="{FF2B5EF4-FFF2-40B4-BE49-F238E27FC236}">
                <a16:creationId xmlns:a16="http://schemas.microsoft.com/office/drawing/2014/main" id="{F72EF38A-0B1F-4198-971D-D3658B5ACCAA}"/>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7" name="Slide Number Placeholder 5">
            <a:extLst>
              <a:ext uri="{FF2B5EF4-FFF2-40B4-BE49-F238E27FC236}">
                <a16:creationId xmlns:a16="http://schemas.microsoft.com/office/drawing/2014/main" id="{B633D72C-17E8-4B34-8105-1158B37D3A5D}"/>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dirty="0"/>
              <a:t>Modifiez le style du titre</a:t>
            </a:r>
            <a:endParaRPr lang="en-US" dirty="0"/>
          </a:p>
        </p:txBody>
      </p:sp>
      <p:sp>
        <p:nvSpPr>
          <p:cNvPr id="25" name="Triangle rectangle 24">
            <a:extLst>
              <a:ext uri="{FF2B5EF4-FFF2-40B4-BE49-F238E27FC236}">
                <a16:creationId xmlns:a16="http://schemas.microsoft.com/office/drawing/2014/main" id="{43FDA7E1-6421-4390-9F28-730397FC7297}"/>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rectangle 25">
            <a:extLst>
              <a:ext uri="{FF2B5EF4-FFF2-40B4-BE49-F238E27FC236}">
                <a16:creationId xmlns:a16="http://schemas.microsoft.com/office/drawing/2014/main" id="{C652D044-4D73-49B0-A072-009B65842B7E}"/>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Date Placeholder 3">
            <a:extLst>
              <a:ext uri="{FF2B5EF4-FFF2-40B4-BE49-F238E27FC236}">
                <a16:creationId xmlns:a16="http://schemas.microsoft.com/office/drawing/2014/main" id="{5C98B7EE-9B7C-4ED3-87FC-F7805DE5118F}"/>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0" name="Footer Placeholder 4">
            <a:extLst>
              <a:ext uri="{FF2B5EF4-FFF2-40B4-BE49-F238E27FC236}">
                <a16:creationId xmlns:a16="http://schemas.microsoft.com/office/drawing/2014/main" id="{DE09F9DE-6C68-4AF9-A797-22FA0A948231}"/>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2" name="Slide Number Placeholder 5">
            <a:extLst>
              <a:ext uri="{FF2B5EF4-FFF2-40B4-BE49-F238E27FC236}">
                <a16:creationId xmlns:a16="http://schemas.microsoft.com/office/drawing/2014/main" id="{3DDCC39C-DAA3-4FE3-A68A-EC8DF7CC1240}"/>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0" name="Triangle rectangle 19">
            <a:extLst>
              <a:ext uri="{FF2B5EF4-FFF2-40B4-BE49-F238E27FC236}">
                <a16:creationId xmlns:a16="http://schemas.microsoft.com/office/drawing/2014/main" id="{1091DF81-EE49-433A-B148-2DF48AB8827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a:extLst>
              <a:ext uri="{FF2B5EF4-FFF2-40B4-BE49-F238E27FC236}">
                <a16:creationId xmlns:a16="http://schemas.microsoft.com/office/drawing/2014/main" id="{6B6AF4AE-F394-43BF-A09F-EDC9010E72E1}"/>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Date Placeholder 3">
            <a:extLst>
              <a:ext uri="{FF2B5EF4-FFF2-40B4-BE49-F238E27FC236}">
                <a16:creationId xmlns:a16="http://schemas.microsoft.com/office/drawing/2014/main" id="{B935DAF9-C2BD-4F54-82EA-63BE1A0AC07E}"/>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1" name="Footer Placeholder 4">
            <a:extLst>
              <a:ext uri="{FF2B5EF4-FFF2-40B4-BE49-F238E27FC236}">
                <a16:creationId xmlns:a16="http://schemas.microsoft.com/office/drawing/2014/main" id="{0503F29F-783C-43B4-9723-9E1839BE239E}"/>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2" name="Slide Number Placeholder 5">
            <a:extLst>
              <a:ext uri="{FF2B5EF4-FFF2-40B4-BE49-F238E27FC236}">
                <a16:creationId xmlns:a16="http://schemas.microsoft.com/office/drawing/2014/main" id="{8A8CCCC0-6C23-4A75-99F5-B29DD049F7DD}"/>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atin typeface="Arial" panose="020B0604020202020204" pitchFamily="34"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Cliquez pour modifier les styles du texte du masque</a:t>
            </a:r>
          </a:p>
        </p:txBody>
      </p:sp>
      <p:sp>
        <p:nvSpPr>
          <p:cNvPr id="26" name="Triangle rectangle 25">
            <a:extLst>
              <a:ext uri="{FF2B5EF4-FFF2-40B4-BE49-F238E27FC236}">
                <a16:creationId xmlns:a16="http://schemas.microsoft.com/office/drawing/2014/main" id="{855C2331-35AD-4B1E-84FA-6DCF1E277806}"/>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a:extLst>
              <a:ext uri="{FF2B5EF4-FFF2-40B4-BE49-F238E27FC236}">
                <a16:creationId xmlns:a16="http://schemas.microsoft.com/office/drawing/2014/main" id="{EDFD58A6-013B-470B-93D0-4D0E4683706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a:extLst>
              <a:ext uri="{FF2B5EF4-FFF2-40B4-BE49-F238E27FC236}">
                <a16:creationId xmlns:a16="http://schemas.microsoft.com/office/drawing/2014/main" id="{000C955F-A687-4F86-BA6B-5C4685A4D92A}"/>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2" name="Footer Placeholder 4">
            <a:extLst>
              <a:ext uri="{FF2B5EF4-FFF2-40B4-BE49-F238E27FC236}">
                <a16:creationId xmlns:a16="http://schemas.microsoft.com/office/drawing/2014/main" id="{15D61BFE-4784-4000-9299-6EFD59400677}"/>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5" name="Slide Number Placeholder 5">
            <a:extLst>
              <a:ext uri="{FF2B5EF4-FFF2-40B4-BE49-F238E27FC236}">
                <a16:creationId xmlns:a16="http://schemas.microsoft.com/office/drawing/2014/main" id="{DAE8D883-704A-4358-8C85-AEF4185C297D}"/>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dirty="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F2782EC0-EF39-4AB1-A2D4-C63D0F009FF8}"/>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4F375CD5-1927-4959-8A1C-23308447A8AD}"/>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Date Placeholder 3">
            <a:extLst>
              <a:ext uri="{FF2B5EF4-FFF2-40B4-BE49-F238E27FC236}">
                <a16:creationId xmlns:a16="http://schemas.microsoft.com/office/drawing/2014/main" id="{9BC03E65-A22D-4943-9A94-F6B2B397B409}"/>
              </a:ext>
            </a:extLst>
          </p:cNvPr>
          <p:cNvSpPr>
            <a:spLocks noGrp="1"/>
          </p:cNvSpPr>
          <p:nvPr>
            <p:ph type="dt" sz="half" idx="10"/>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2" name="Footer Placeholder 4">
            <a:extLst>
              <a:ext uri="{FF2B5EF4-FFF2-40B4-BE49-F238E27FC236}">
                <a16:creationId xmlns:a16="http://schemas.microsoft.com/office/drawing/2014/main" id="{76D58394-4B6D-44A8-9DE8-6976A8C4937B}"/>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4" name="Slide Number Placeholder 5">
            <a:extLst>
              <a:ext uri="{FF2B5EF4-FFF2-40B4-BE49-F238E27FC236}">
                <a16:creationId xmlns:a16="http://schemas.microsoft.com/office/drawing/2014/main" id="{97884E5C-92F9-4EFC-970F-FFA61CDAA7F8}"/>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8" name="Image 7">
            <a:extLst>
              <a:ext uri="{FF2B5EF4-FFF2-40B4-BE49-F238E27FC236}">
                <a16:creationId xmlns:a16="http://schemas.microsoft.com/office/drawing/2014/main" id="{CA421867-6BE7-4786-A8FB-EC10970D90ED}"/>
              </a:ext>
            </a:extLst>
          </p:cNvPr>
          <p:cNvPicPr>
            <a:picLocks noChangeAspect="1"/>
          </p:cNvPicPr>
          <p:nvPr userDrawn="1"/>
        </p:nvPicPr>
        <p:blipFill>
          <a:blip r:embed="rId14"/>
          <a:stretch>
            <a:fillRect/>
          </a:stretch>
        </p:blipFill>
        <p:spPr>
          <a:xfrm>
            <a:off x="10737188" y="6290569"/>
            <a:ext cx="772142" cy="534379"/>
          </a:xfrm>
          <a:prstGeom prst="rect">
            <a:avLst/>
          </a:prstGeom>
        </p:spPr>
      </p:pic>
      <p:sp>
        <p:nvSpPr>
          <p:cNvPr id="12" name="Date Placeholder 3">
            <a:extLst>
              <a:ext uri="{FF2B5EF4-FFF2-40B4-BE49-F238E27FC236}">
                <a16:creationId xmlns:a16="http://schemas.microsoft.com/office/drawing/2014/main" id="{3296D76F-FAB4-48EB-9B9A-EF74FC293E73}"/>
              </a:ext>
            </a:extLst>
          </p:cNvPr>
          <p:cNvSpPr>
            <a:spLocks noGrp="1"/>
          </p:cNvSpPr>
          <p:nvPr>
            <p:ph type="dt" sz="half" idx="2"/>
          </p:nvPr>
        </p:nvSpPr>
        <p:spPr>
          <a:xfrm>
            <a:off x="6414650" y="6410328"/>
            <a:ext cx="2381291"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fr-FR" dirty="0"/>
              <a:t>Webinaire – 15/10/2020 – 17h30 à 19h30</a:t>
            </a:r>
            <a:endParaRPr lang="en-US" dirty="0"/>
          </a:p>
        </p:txBody>
      </p:sp>
      <p:sp>
        <p:nvSpPr>
          <p:cNvPr id="13" name="Footer Placeholder 4">
            <a:extLst>
              <a:ext uri="{FF2B5EF4-FFF2-40B4-BE49-F238E27FC236}">
                <a16:creationId xmlns:a16="http://schemas.microsoft.com/office/drawing/2014/main" id="{B05E289C-8610-4463-A444-D4D622B823DE}"/>
              </a:ext>
            </a:extLst>
          </p:cNvPr>
          <p:cNvSpPr>
            <a:spLocks noGrp="1"/>
          </p:cNvSpPr>
          <p:nvPr>
            <p:ph type="ftr" sz="quarter" idx="3"/>
          </p:nvPr>
        </p:nvSpPr>
        <p:spPr>
          <a:xfrm>
            <a:off x="1065253" y="6410328"/>
            <a:ext cx="4892197" cy="365125"/>
          </a:xfrm>
          <a:prstGeom prst="rect">
            <a:avLst/>
          </a:prstGeom>
        </p:spPr>
        <p:txBody>
          <a:bodyPr vert="horz" lIns="91440" tIns="45720" rIns="91440" bIns="45720" rtlCol="0" anchor="ctr"/>
          <a:lstStyle>
            <a:lvl1pPr algn="l">
              <a:defRPr lang="fr-FR" sz="1400" i="1" smtClean="0">
                <a:effectLst/>
              </a:defRPr>
            </a:lvl1pPr>
          </a:lstStyle>
          <a:p>
            <a:r>
              <a:rPr lang="fr-FR" b="1" dirty="0"/>
              <a:t>La télémédecine en chirurgie en IDF</a:t>
            </a:r>
          </a:p>
        </p:txBody>
      </p:sp>
      <p:sp>
        <p:nvSpPr>
          <p:cNvPr id="14" name="Slide Number Placeholder 5">
            <a:extLst>
              <a:ext uri="{FF2B5EF4-FFF2-40B4-BE49-F238E27FC236}">
                <a16:creationId xmlns:a16="http://schemas.microsoft.com/office/drawing/2014/main" id="{7978BEBD-1FE5-4A35-8A7D-D165D90742E7}"/>
              </a:ext>
            </a:extLst>
          </p:cNvPr>
          <p:cNvSpPr>
            <a:spLocks noGrp="1"/>
          </p:cNvSpPr>
          <p:nvPr>
            <p:ph type="sldNum" sz="quarter" idx="4"/>
          </p:nvPr>
        </p:nvSpPr>
        <p:spPr>
          <a:xfrm>
            <a:off x="9269531" y="6410328"/>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49" r:id="rId2"/>
    <p:sldLayoutId id="2147483665" r:id="rId3"/>
    <p:sldLayoutId id="2147483651" r:id="rId4"/>
    <p:sldLayoutId id="2147483666" r:id="rId5"/>
    <p:sldLayoutId id="2147483654" r:id="rId6"/>
    <p:sldLayoutId id="2147483655" r:id="rId7"/>
    <p:sldLayoutId id="2147483667" r:id="rId8"/>
    <p:sldLayoutId id="2147483657" r:id="rId9"/>
    <p:sldLayoutId id="2147483660" r:id="rId10"/>
    <p:sldLayoutId id="2147483662" r:id="rId11"/>
    <p:sldLayoutId id="2147483663" r:id="rId12"/>
  </p:sldLayoutIdLst>
  <p:hf hdr="0"/>
  <p:txStyles>
    <p:titleStyle>
      <a:lvl1pPr algn="l" defTabSz="457200" rtl="0" eaLnBrk="1" latinLnBrk="0" hangingPunct="1">
        <a:spcBef>
          <a:spcPct val="0"/>
        </a:spcBef>
        <a:buNone/>
        <a:defRPr sz="3600" kern="1200">
          <a:solidFill>
            <a:srgbClr val="004494"/>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4494"/>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97BF0D"/>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97BF0D"/>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72109C-CD2F-476A-9D88-8E75A552D0FE}"/>
              </a:ext>
            </a:extLst>
          </p:cNvPr>
          <p:cNvSpPr>
            <a:spLocks noGrp="1"/>
          </p:cNvSpPr>
          <p:nvPr>
            <p:ph type="ctrTitle"/>
          </p:nvPr>
        </p:nvSpPr>
        <p:spPr>
          <a:xfrm>
            <a:off x="1791219" y="4238888"/>
            <a:ext cx="8143025" cy="1283882"/>
          </a:xfrm>
        </p:spPr>
        <p:txBody>
          <a:bodyPr/>
          <a:lstStyle/>
          <a:p>
            <a:r>
              <a:rPr lang="fr-FR" dirty="0"/>
              <a:t>Dr Béatrice Vinson-Bonnet</a:t>
            </a:r>
            <a:br>
              <a:rPr lang="fr-FR" dirty="0"/>
            </a:br>
            <a:r>
              <a:rPr lang="fr-FR" dirty="0"/>
              <a:t>CHI Poissy-St-Germain</a:t>
            </a:r>
          </a:p>
        </p:txBody>
      </p:sp>
      <p:sp>
        <p:nvSpPr>
          <p:cNvPr id="3" name="Sous-titre 2">
            <a:extLst>
              <a:ext uri="{FF2B5EF4-FFF2-40B4-BE49-F238E27FC236}">
                <a16:creationId xmlns:a16="http://schemas.microsoft.com/office/drawing/2014/main" id="{DEA5F2EA-A1D6-42A2-A82A-E821B1395F9B}"/>
              </a:ext>
            </a:extLst>
          </p:cNvPr>
          <p:cNvSpPr>
            <a:spLocks noGrp="1"/>
          </p:cNvSpPr>
          <p:nvPr>
            <p:ph type="subTitle" idx="1"/>
          </p:nvPr>
        </p:nvSpPr>
        <p:spPr>
          <a:xfrm>
            <a:off x="2071688" y="3386138"/>
            <a:ext cx="8086724" cy="2136632"/>
          </a:xfrm>
        </p:spPr>
        <p:txBody>
          <a:bodyPr/>
          <a:lstStyle/>
          <a:p>
            <a:endParaRPr lang="fr-FR" dirty="0"/>
          </a:p>
          <a:p>
            <a:r>
              <a:rPr lang="fr-FR" dirty="0"/>
              <a:t>                          </a:t>
            </a:r>
          </a:p>
        </p:txBody>
      </p:sp>
      <p:sp>
        <p:nvSpPr>
          <p:cNvPr id="4" name="Espace réservé de la date 3">
            <a:extLst>
              <a:ext uri="{FF2B5EF4-FFF2-40B4-BE49-F238E27FC236}">
                <a16:creationId xmlns:a16="http://schemas.microsoft.com/office/drawing/2014/main" id="{9124556C-F277-44E1-BA38-3B80BD4384CD}"/>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0731DB40-C7BE-4482-8750-ED4902E753F0}"/>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283C5D17-9C0E-444E-9D17-D9B650CF0170}"/>
              </a:ext>
            </a:extLst>
          </p:cNvPr>
          <p:cNvSpPr>
            <a:spLocks noGrp="1"/>
          </p:cNvSpPr>
          <p:nvPr>
            <p:ph type="sldNum" sz="quarter" idx="4"/>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822797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960800AF-071E-3547-BA1E-F0056D8BB6BC}"/>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C4994F49-57D7-C549-943D-33D6B9B7AD24}"/>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1EFDB834-5B82-524D-A500-E1D94705A3B3}"/>
              </a:ext>
            </a:extLst>
          </p:cNvPr>
          <p:cNvSpPr>
            <a:spLocks noGrp="1"/>
          </p:cNvSpPr>
          <p:nvPr>
            <p:ph type="sldNum" sz="quarter" idx="4"/>
          </p:nvPr>
        </p:nvSpPr>
        <p:spPr/>
        <p:txBody>
          <a:bodyPr/>
          <a:lstStyle/>
          <a:p>
            <a:fld id="{D57F1E4F-1CFF-5643-939E-217C01CDF565}" type="slidenum">
              <a:rPr lang="en-US" smtClean="0"/>
              <a:pPr/>
              <a:t>10</a:t>
            </a:fld>
            <a:endParaRPr lang="en-US" dirty="0"/>
          </a:p>
        </p:txBody>
      </p:sp>
      <p:pic>
        <p:nvPicPr>
          <p:cNvPr id="8" name="Image 7">
            <a:extLst>
              <a:ext uri="{FF2B5EF4-FFF2-40B4-BE49-F238E27FC236}">
                <a16:creationId xmlns:a16="http://schemas.microsoft.com/office/drawing/2014/main" id="{A6978031-BE97-3044-95BB-0F5741CEBAC1}"/>
              </a:ext>
            </a:extLst>
          </p:cNvPr>
          <p:cNvPicPr>
            <a:picLocks noChangeAspect="1"/>
          </p:cNvPicPr>
          <p:nvPr/>
        </p:nvPicPr>
        <p:blipFill>
          <a:blip r:embed="rId2"/>
          <a:stretch>
            <a:fillRect/>
          </a:stretch>
        </p:blipFill>
        <p:spPr>
          <a:xfrm>
            <a:off x="897077" y="134315"/>
            <a:ext cx="10020305" cy="6114084"/>
          </a:xfrm>
          <a:prstGeom prst="rect">
            <a:avLst/>
          </a:prstGeom>
        </p:spPr>
      </p:pic>
    </p:spTree>
    <p:extLst>
      <p:ext uri="{BB962C8B-B14F-4D97-AF65-F5344CB8AC3E}">
        <p14:creationId xmlns:p14="http://schemas.microsoft.com/office/powerpoint/2010/main" val="164932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ED7E9A1-FF00-FB4C-8401-480CBA8ABA61}"/>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586E434D-742E-7E43-AC7D-B86241695B06}"/>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E804014D-5767-D341-AB19-DC188189D9CD}"/>
              </a:ext>
            </a:extLst>
          </p:cNvPr>
          <p:cNvSpPr>
            <a:spLocks noGrp="1"/>
          </p:cNvSpPr>
          <p:nvPr>
            <p:ph type="sldNum" sz="quarter" idx="4"/>
          </p:nvPr>
        </p:nvSpPr>
        <p:spPr/>
        <p:txBody>
          <a:bodyPr/>
          <a:lstStyle/>
          <a:p>
            <a:fld id="{D57F1E4F-1CFF-5643-939E-217C01CDF565}" type="slidenum">
              <a:rPr lang="en-US" smtClean="0"/>
              <a:pPr/>
              <a:t>11</a:t>
            </a:fld>
            <a:endParaRPr lang="en-US" dirty="0"/>
          </a:p>
        </p:txBody>
      </p:sp>
      <p:pic>
        <p:nvPicPr>
          <p:cNvPr id="9" name="Image 8">
            <a:extLst>
              <a:ext uri="{FF2B5EF4-FFF2-40B4-BE49-F238E27FC236}">
                <a16:creationId xmlns:a16="http://schemas.microsoft.com/office/drawing/2014/main" id="{0A6DAC12-6B13-8946-83F2-5C1EBA5C7AAE}"/>
              </a:ext>
            </a:extLst>
          </p:cNvPr>
          <p:cNvPicPr>
            <a:picLocks noChangeAspect="1"/>
          </p:cNvPicPr>
          <p:nvPr/>
        </p:nvPicPr>
        <p:blipFill>
          <a:blip r:embed="rId3"/>
          <a:stretch>
            <a:fillRect/>
          </a:stretch>
        </p:blipFill>
        <p:spPr>
          <a:xfrm>
            <a:off x="1500639" y="0"/>
            <a:ext cx="8613179" cy="6427045"/>
          </a:xfrm>
          <a:prstGeom prst="rect">
            <a:avLst/>
          </a:prstGeom>
        </p:spPr>
      </p:pic>
    </p:spTree>
    <p:extLst>
      <p:ext uri="{BB962C8B-B14F-4D97-AF65-F5344CB8AC3E}">
        <p14:creationId xmlns:p14="http://schemas.microsoft.com/office/powerpoint/2010/main" val="197653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4EEA0F7F-052B-BB4C-B215-59D64AAD187E}"/>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D70B0817-854E-0344-9CF9-C12E50FAD5A6}"/>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135ADB54-CFBC-1646-A064-4A336BD644A9}"/>
              </a:ext>
            </a:extLst>
          </p:cNvPr>
          <p:cNvSpPr>
            <a:spLocks noGrp="1"/>
          </p:cNvSpPr>
          <p:nvPr>
            <p:ph type="sldNum" sz="quarter" idx="4"/>
          </p:nvPr>
        </p:nvSpPr>
        <p:spPr/>
        <p:txBody>
          <a:bodyPr/>
          <a:lstStyle/>
          <a:p>
            <a:fld id="{D57F1E4F-1CFF-5643-939E-217C01CDF565}" type="slidenum">
              <a:rPr lang="en-US" smtClean="0"/>
              <a:pPr/>
              <a:t>12</a:t>
            </a:fld>
            <a:endParaRPr lang="en-US" dirty="0"/>
          </a:p>
        </p:txBody>
      </p:sp>
      <p:pic>
        <p:nvPicPr>
          <p:cNvPr id="8" name="Image 7">
            <a:extLst>
              <a:ext uri="{FF2B5EF4-FFF2-40B4-BE49-F238E27FC236}">
                <a16:creationId xmlns:a16="http://schemas.microsoft.com/office/drawing/2014/main" id="{B36415B9-7316-8E48-923C-92AEAE7FF297}"/>
              </a:ext>
            </a:extLst>
          </p:cNvPr>
          <p:cNvPicPr>
            <a:picLocks noChangeAspect="1"/>
          </p:cNvPicPr>
          <p:nvPr/>
        </p:nvPicPr>
        <p:blipFill>
          <a:blip r:embed="rId2"/>
          <a:stretch>
            <a:fillRect/>
          </a:stretch>
        </p:blipFill>
        <p:spPr>
          <a:xfrm>
            <a:off x="1773715" y="48866"/>
            <a:ext cx="8678979" cy="6443364"/>
          </a:xfrm>
          <a:prstGeom prst="rect">
            <a:avLst/>
          </a:prstGeom>
        </p:spPr>
      </p:pic>
    </p:spTree>
    <p:extLst>
      <p:ext uri="{BB962C8B-B14F-4D97-AF65-F5344CB8AC3E}">
        <p14:creationId xmlns:p14="http://schemas.microsoft.com/office/powerpoint/2010/main" val="191334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A9A3452-AD59-E942-A7D4-C0429210282E}"/>
              </a:ext>
            </a:extLst>
          </p:cNvPr>
          <p:cNvSpPr>
            <a:spLocks noGrp="1"/>
          </p:cNvSpPr>
          <p:nvPr>
            <p:ph type="title"/>
          </p:nvPr>
        </p:nvSpPr>
        <p:spPr/>
        <p:txBody>
          <a:bodyPr/>
          <a:lstStyle/>
          <a:p>
            <a:r>
              <a:rPr lang="fr-FR" dirty="0"/>
              <a:t>Téléconsultation: Avantages/Inconvénients</a:t>
            </a:r>
          </a:p>
        </p:txBody>
      </p:sp>
      <p:sp>
        <p:nvSpPr>
          <p:cNvPr id="8" name="Espace réservé du contenu 7">
            <a:extLst>
              <a:ext uri="{FF2B5EF4-FFF2-40B4-BE49-F238E27FC236}">
                <a16:creationId xmlns:a16="http://schemas.microsoft.com/office/drawing/2014/main" id="{275C53FC-1F8C-3548-82CF-B5327F30867E}"/>
              </a:ext>
            </a:extLst>
          </p:cNvPr>
          <p:cNvSpPr>
            <a:spLocks noGrp="1"/>
          </p:cNvSpPr>
          <p:nvPr>
            <p:ph sz="half" idx="1"/>
          </p:nvPr>
        </p:nvSpPr>
        <p:spPr/>
        <p:txBody>
          <a:bodyPr/>
          <a:lstStyle/>
          <a:p>
            <a:pPr marL="0" indent="0">
              <a:buNone/>
            </a:pPr>
            <a:r>
              <a:rPr lang="fr-FR" dirty="0"/>
              <a:t>            AVANTAGES</a:t>
            </a:r>
          </a:p>
          <a:p>
            <a:pPr marL="0" indent="0">
              <a:buNone/>
            </a:pPr>
            <a:endParaRPr lang="fr-FR" dirty="0"/>
          </a:p>
          <a:p>
            <a:r>
              <a:rPr lang="fr-FR" dirty="0"/>
              <a:t>Maintien d’ un contact patient/soignant</a:t>
            </a:r>
          </a:p>
          <a:p>
            <a:r>
              <a:rPr lang="fr-FR" dirty="0"/>
              <a:t>Satisfaction partagée &gt;95%</a:t>
            </a:r>
          </a:p>
          <a:p>
            <a:endParaRPr lang="fr-FR" dirty="0"/>
          </a:p>
          <a:p>
            <a:r>
              <a:rPr lang="fr-FR" dirty="0"/>
              <a:t>Traçabilité dans le dossier médical</a:t>
            </a:r>
          </a:p>
          <a:p>
            <a:r>
              <a:rPr lang="fr-FR" dirty="0"/>
              <a:t>Facturation des actes de TCS</a:t>
            </a:r>
          </a:p>
        </p:txBody>
      </p:sp>
      <p:sp>
        <p:nvSpPr>
          <p:cNvPr id="10" name="Espace réservé du contenu 9">
            <a:extLst>
              <a:ext uri="{FF2B5EF4-FFF2-40B4-BE49-F238E27FC236}">
                <a16:creationId xmlns:a16="http://schemas.microsoft.com/office/drawing/2014/main" id="{26E0ED0E-B8C5-724C-811F-D9D623D7D80E}"/>
              </a:ext>
            </a:extLst>
          </p:cNvPr>
          <p:cNvSpPr>
            <a:spLocks noGrp="1"/>
          </p:cNvSpPr>
          <p:nvPr>
            <p:ph sz="half" idx="2"/>
          </p:nvPr>
        </p:nvSpPr>
        <p:spPr/>
        <p:txBody>
          <a:bodyPr>
            <a:normAutofit fontScale="85000" lnSpcReduction="10000"/>
          </a:bodyPr>
          <a:lstStyle/>
          <a:p>
            <a:pPr marL="0" indent="0">
              <a:buNone/>
            </a:pPr>
            <a:r>
              <a:rPr lang="fr-FR" dirty="0"/>
              <a:t>   INCONVENIENTS= Améliorations à apporter</a:t>
            </a:r>
          </a:p>
          <a:p>
            <a:r>
              <a:rPr lang="fr-FR" dirty="0"/>
              <a:t>Augmente le travail du secrétariat médical,  selon les plateformes:</a:t>
            </a:r>
          </a:p>
          <a:p>
            <a:pPr marL="0" indent="0">
              <a:buNone/>
            </a:pPr>
            <a:r>
              <a:rPr lang="fr-FR" dirty="0"/>
              <a:t>Pré-enregistrement des données du patient, double saisie pour le dossier dans SILLAGE et pour la facturation dans PASTEL</a:t>
            </a:r>
          </a:p>
          <a:p>
            <a:r>
              <a:rPr lang="fr-FR" dirty="0"/>
              <a:t>Difficultés dans les échanges de documents, renvoi par courrier ou mail</a:t>
            </a:r>
          </a:p>
          <a:p>
            <a:pPr marL="0" indent="0">
              <a:buNone/>
            </a:pPr>
            <a:endParaRPr lang="fr-FR" dirty="0"/>
          </a:p>
          <a:p>
            <a:r>
              <a:rPr lang="fr-FR" dirty="0"/>
              <a:t>15-20% échecs de connexion , Zones blanches, problèmes d’outils informatiques,</a:t>
            </a:r>
          </a:p>
          <a:p>
            <a:r>
              <a:rPr lang="fr-FR" dirty="0"/>
              <a:t>Transformation en CS téléphonique</a:t>
            </a:r>
          </a:p>
          <a:p>
            <a:pPr marL="0" indent="0">
              <a:buNone/>
            </a:pPr>
            <a:endParaRPr lang="fr-FR" dirty="0"/>
          </a:p>
        </p:txBody>
      </p:sp>
      <p:sp>
        <p:nvSpPr>
          <p:cNvPr id="4" name="Espace réservé de la date 3">
            <a:extLst>
              <a:ext uri="{FF2B5EF4-FFF2-40B4-BE49-F238E27FC236}">
                <a16:creationId xmlns:a16="http://schemas.microsoft.com/office/drawing/2014/main" id="{FA0CAAF7-52AD-4746-BE21-69D84572DD91}"/>
              </a:ext>
            </a:extLst>
          </p:cNvPr>
          <p:cNvSpPr>
            <a:spLocks noGrp="1"/>
          </p:cNvSpPr>
          <p:nvPr>
            <p:ph type="dt" sz="half" idx="10"/>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B24FADE3-CC34-6147-8160-E74592E91107}"/>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2746859E-1E63-E444-B813-05E94214857D}"/>
              </a:ext>
            </a:extLst>
          </p:cNvPr>
          <p:cNvSpPr>
            <a:spLocks noGrp="1"/>
          </p:cNvSpPr>
          <p:nvPr>
            <p:ph type="sldNum" sz="quarter" idx="4"/>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4181252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6E56D-BA97-DB43-A5E2-DBAA138BF23E}"/>
              </a:ext>
            </a:extLst>
          </p:cNvPr>
          <p:cNvSpPr>
            <a:spLocks noGrp="1"/>
          </p:cNvSpPr>
          <p:nvPr>
            <p:ph type="ctrTitle"/>
          </p:nvPr>
        </p:nvSpPr>
        <p:spPr/>
        <p:txBody>
          <a:bodyPr/>
          <a:lstStyle/>
          <a:p>
            <a:r>
              <a:rPr lang="fr-FR" dirty="0"/>
              <a:t>La </a:t>
            </a:r>
            <a:r>
              <a:rPr lang="fr-FR" dirty="0" err="1"/>
              <a:t>Télé-consultation</a:t>
            </a:r>
            <a:r>
              <a:rPr lang="fr-FR" dirty="0"/>
              <a:t> en chirurgie aujourd’hui et demain</a:t>
            </a:r>
          </a:p>
        </p:txBody>
      </p:sp>
      <p:sp>
        <p:nvSpPr>
          <p:cNvPr id="3" name="Sous-titre 2">
            <a:extLst>
              <a:ext uri="{FF2B5EF4-FFF2-40B4-BE49-F238E27FC236}">
                <a16:creationId xmlns:a16="http://schemas.microsoft.com/office/drawing/2014/main" id="{0B8F253C-ACA5-2B4F-B1AB-EFBBB3420D08}"/>
              </a:ext>
            </a:extLst>
          </p:cNvPr>
          <p:cNvSpPr>
            <a:spLocks noGrp="1"/>
          </p:cNvSpPr>
          <p:nvPr>
            <p:ph type="subTitle" idx="1"/>
          </p:nvPr>
        </p:nvSpPr>
        <p:spPr/>
        <p:txBody>
          <a:bodyPr/>
          <a:lstStyle/>
          <a:p>
            <a:endParaRPr lang="fr-FR" dirty="0"/>
          </a:p>
        </p:txBody>
      </p:sp>
      <p:sp>
        <p:nvSpPr>
          <p:cNvPr id="4" name="Espace réservé de la date 3">
            <a:extLst>
              <a:ext uri="{FF2B5EF4-FFF2-40B4-BE49-F238E27FC236}">
                <a16:creationId xmlns:a16="http://schemas.microsoft.com/office/drawing/2014/main" id="{5092E1F9-7B4F-AF43-BA7B-1B0E49437DD2}"/>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3A2F2B05-B88D-484F-B742-559E0340A2B0}"/>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A438C694-BE5F-F94E-9075-C084CE0AABEA}"/>
              </a:ext>
            </a:extLst>
          </p:cNvPr>
          <p:cNvSpPr>
            <a:spLocks noGrp="1"/>
          </p:cNvSpPr>
          <p:nvPr>
            <p:ph type="sldNum" sz="quarter" idx="4"/>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15297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8DCF28-28DA-0840-AF82-A75F7854DFA8}"/>
              </a:ext>
            </a:extLst>
          </p:cNvPr>
          <p:cNvSpPr>
            <a:spLocks noGrp="1"/>
          </p:cNvSpPr>
          <p:nvPr>
            <p:ph type="title"/>
          </p:nvPr>
        </p:nvSpPr>
        <p:spPr>
          <a:xfrm>
            <a:off x="677334" y="609600"/>
            <a:ext cx="8596668" cy="942109"/>
          </a:xfrm>
        </p:spPr>
        <p:txBody>
          <a:bodyPr/>
          <a:lstStyle/>
          <a:p>
            <a:r>
              <a:rPr lang="fr-FR" dirty="0"/>
              <a:t>La TCS chirurgicale post-opératoire </a:t>
            </a:r>
          </a:p>
        </p:txBody>
      </p:sp>
      <p:sp>
        <p:nvSpPr>
          <p:cNvPr id="4" name="Espace réservé de la date 3">
            <a:extLst>
              <a:ext uri="{FF2B5EF4-FFF2-40B4-BE49-F238E27FC236}">
                <a16:creationId xmlns:a16="http://schemas.microsoft.com/office/drawing/2014/main" id="{CDC69FAC-E54B-7746-9013-E15A9E7D09B7}"/>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52CF2F1A-31D2-3A4A-8721-D439276407A9}"/>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A84D2BE2-5D6C-8644-AD30-61E9DE607092}"/>
              </a:ext>
            </a:extLst>
          </p:cNvPr>
          <p:cNvSpPr>
            <a:spLocks noGrp="1"/>
          </p:cNvSpPr>
          <p:nvPr>
            <p:ph type="sldNum" sz="quarter" idx="4"/>
          </p:nvPr>
        </p:nvSpPr>
        <p:spPr/>
        <p:txBody>
          <a:bodyPr/>
          <a:lstStyle/>
          <a:p>
            <a:fld id="{D57F1E4F-1CFF-5643-939E-217C01CDF565}" type="slidenum">
              <a:rPr lang="en-US" smtClean="0"/>
              <a:pPr/>
              <a:t>15</a:t>
            </a:fld>
            <a:endParaRPr lang="en-US" dirty="0"/>
          </a:p>
        </p:txBody>
      </p:sp>
      <p:sp>
        <p:nvSpPr>
          <p:cNvPr id="7" name="Espace réservé du contenu 6">
            <a:extLst>
              <a:ext uri="{FF2B5EF4-FFF2-40B4-BE49-F238E27FC236}">
                <a16:creationId xmlns:a16="http://schemas.microsoft.com/office/drawing/2014/main" id="{FEC93C41-BF44-7145-895E-BC69398E1F88}"/>
              </a:ext>
            </a:extLst>
          </p:cNvPr>
          <p:cNvSpPr txBox="1">
            <a:spLocks noGrp="1"/>
          </p:cNvSpPr>
          <p:nvPr>
            <p:ph idx="1"/>
          </p:nvPr>
        </p:nvSpPr>
        <p:spPr>
          <a:xfrm>
            <a:off x="471055" y="1316182"/>
            <a:ext cx="10044545" cy="4267835"/>
          </a:xfrm>
          <a:prstGeom prst="rect">
            <a:avLst/>
          </a:prstGeom>
          <a:noFill/>
        </p:spPr>
        <p:txBody>
          <a:bodyPr wrap="square" rtlCol="0">
            <a:spAutoFit/>
          </a:bodyPr>
          <a:lstStyle/>
          <a:p>
            <a:r>
              <a:rPr lang="fr-FR" sz="2000" dirty="0"/>
              <a:t>Proposée dès la sortie du patient (RDV par mail) après chirurgie en ambulatoire , soit pour plus de 50%  des actes chirurgicaux ou après hospitalisation de courte durée</a:t>
            </a:r>
          </a:p>
          <a:p>
            <a:r>
              <a:rPr lang="fr-FR" sz="2000" dirty="0"/>
              <a:t>Motivée et appuyée par les résultats de l’étude  menée par l’ARS IDF :</a:t>
            </a:r>
          </a:p>
          <a:p>
            <a:pPr marL="0" indent="0">
              <a:buNone/>
            </a:pPr>
            <a:r>
              <a:rPr lang="fr-FR" sz="2000" dirty="0">
                <a:solidFill>
                  <a:srgbClr val="002060"/>
                </a:solidFill>
              </a:rPr>
              <a:t>  </a:t>
            </a:r>
            <a:r>
              <a:rPr lang="fr-FR" sz="2000" b="1" dirty="0">
                <a:solidFill>
                  <a:srgbClr val="002060"/>
                </a:solidFill>
              </a:rPr>
              <a:t>Etude prospective sur les besoins médicaux et sociaux des patients opérés en chirurgie ambulatoire dans les 30 jours post-opératoires dans 7 établissements de la région Ile de France </a:t>
            </a:r>
            <a:r>
              <a:rPr lang="fr-FR" sz="2000" dirty="0">
                <a:solidFill>
                  <a:srgbClr val="002060"/>
                </a:solidFill>
              </a:rPr>
              <a:t>HJ Philippe, J. Blanche, H. </a:t>
            </a:r>
            <a:r>
              <a:rPr lang="fr-FR" sz="2000" dirty="0" err="1">
                <a:solidFill>
                  <a:srgbClr val="002060"/>
                </a:solidFill>
              </a:rPr>
              <a:t>Solus</a:t>
            </a:r>
            <a:r>
              <a:rPr lang="fr-FR" sz="2000" dirty="0">
                <a:solidFill>
                  <a:srgbClr val="002060"/>
                </a:solidFill>
              </a:rPr>
              <a:t>, A. Couturier, F. </a:t>
            </a:r>
            <a:r>
              <a:rPr lang="fr-FR" sz="2000" dirty="0" err="1">
                <a:solidFill>
                  <a:srgbClr val="002060"/>
                </a:solidFill>
              </a:rPr>
              <a:t>Desgrandchamps</a:t>
            </a:r>
            <a:r>
              <a:rPr lang="fr-FR" sz="2000" dirty="0">
                <a:solidFill>
                  <a:srgbClr val="002060"/>
                </a:solidFill>
              </a:rPr>
              <a:t>, S </a:t>
            </a:r>
            <a:r>
              <a:rPr lang="fr-FR" sz="2000" dirty="0" err="1">
                <a:solidFill>
                  <a:srgbClr val="002060"/>
                </a:solidFill>
              </a:rPr>
              <a:t>Alran</a:t>
            </a:r>
            <a:r>
              <a:rPr lang="fr-FR" sz="2000" dirty="0">
                <a:solidFill>
                  <a:srgbClr val="002060"/>
                </a:solidFill>
              </a:rPr>
              <a:t>, O. </a:t>
            </a:r>
            <a:r>
              <a:rPr lang="fr-FR" sz="2000" dirty="0" err="1">
                <a:solidFill>
                  <a:srgbClr val="002060"/>
                </a:solidFill>
              </a:rPr>
              <a:t>Artero</a:t>
            </a:r>
            <a:r>
              <a:rPr lang="fr-FR" sz="2000" dirty="0">
                <a:solidFill>
                  <a:srgbClr val="002060"/>
                </a:solidFill>
              </a:rPr>
              <a:t> </a:t>
            </a:r>
          </a:p>
          <a:p>
            <a:pPr marL="0" indent="0">
              <a:buNone/>
            </a:pPr>
            <a:br>
              <a:rPr lang="fr-FR" sz="2000" dirty="0">
                <a:solidFill>
                  <a:srgbClr val="002060"/>
                </a:solidFill>
              </a:rPr>
            </a:br>
            <a:r>
              <a:rPr lang="fr-FR" sz="2000" dirty="0">
                <a:solidFill>
                  <a:srgbClr val="002060"/>
                </a:solidFill>
              </a:rPr>
              <a:t>Patients opérés entre mai et juin 2017 dans 7 établissements de la région Ile de France  avec un recueil des informations par envoi de SMS à J+3, J+13 et J+23</a:t>
            </a:r>
          </a:p>
          <a:p>
            <a:endParaRPr lang="fr-FR" dirty="0"/>
          </a:p>
        </p:txBody>
      </p:sp>
    </p:spTree>
    <p:extLst>
      <p:ext uri="{BB962C8B-B14F-4D97-AF65-F5344CB8AC3E}">
        <p14:creationId xmlns:p14="http://schemas.microsoft.com/office/powerpoint/2010/main" val="1502205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44624"/>
            <a:ext cx="9144000" cy="1143000"/>
          </a:xfrm>
        </p:spPr>
        <p:txBody>
          <a:bodyPr>
            <a:noAutofit/>
          </a:bodyPr>
          <a:lstStyle/>
          <a:p>
            <a:r>
              <a:rPr lang="fr-FR" sz="2000" dirty="0">
                <a:solidFill>
                  <a:srgbClr val="002060"/>
                </a:solidFill>
              </a:rPr>
              <a:t>Etude prospective sur les besoins médicaux et sociaux des patients opérés en chirurgie ambulatoire dans les 30 jours post-opératoires dans 7 établissements de la région Ile de France.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276038660"/>
              </p:ext>
            </p:extLst>
          </p:nvPr>
        </p:nvGraphicFramePr>
        <p:xfrm>
          <a:off x="1803400" y="3175000"/>
          <a:ext cx="2636417" cy="2171701"/>
        </p:xfrm>
        <a:graphic>
          <a:graphicData uri="http://schemas.openxmlformats.org/drawingml/2006/table">
            <a:tbl>
              <a:tblPr firstRow="1" firstCol="1" bandRow="1">
                <a:tableStyleId>{5C22544A-7EE6-4342-B048-85BDC9FD1C3A}</a:tableStyleId>
              </a:tblPr>
              <a:tblGrid>
                <a:gridCol w="1893143">
                  <a:extLst>
                    <a:ext uri="{9D8B030D-6E8A-4147-A177-3AD203B41FA5}">
                      <a16:colId xmlns:a16="http://schemas.microsoft.com/office/drawing/2014/main" val="20000"/>
                    </a:ext>
                  </a:extLst>
                </a:gridCol>
                <a:gridCol w="743274">
                  <a:extLst>
                    <a:ext uri="{9D8B030D-6E8A-4147-A177-3AD203B41FA5}">
                      <a16:colId xmlns:a16="http://schemas.microsoft.com/office/drawing/2014/main" val="20001"/>
                    </a:ext>
                  </a:extLst>
                </a:gridCol>
              </a:tblGrid>
              <a:tr h="310243">
                <a:tc>
                  <a:txBody>
                    <a:bodyPr/>
                    <a:lstStyle/>
                    <a:p>
                      <a:pPr algn="just">
                        <a:lnSpc>
                          <a:spcPct val="107000"/>
                        </a:lnSpc>
                        <a:spcAft>
                          <a:spcPts val="0"/>
                        </a:spcAft>
                      </a:pPr>
                      <a:r>
                        <a:rPr lang="fr-FR" sz="1200" dirty="0">
                          <a:effectLst/>
                        </a:rPr>
                        <a:t>Curie Paris</a:t>
                      </a:r>
                      <a:endParaRPr lang="fr-FR" sz="1100" dirty="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a:effectLst/>
                        </a:rPr>
                        <a:t>205</a:t>
                      </a:r>
                      <a:endParaRPr lang="fr-FR" sz="1100">
                        <a:effectLst/>
                        <a:latin typeface="Calibri"/>
                        <a:ea typeface="Calibri"/>
                        <a:cs typeface="Calibri"/>
                      </a:endParaRPr>
                    </a:p>
                  </a:txBody>
                  <a:tcPr marL="44450" marR="44450" marT="0" marB="0" anchor="b"/>
                </a:tc>
                <a:extLst>
                  <a:ext uri="{0D108BD9-81ED-4DB2-BD59-A6C34878D82A}">
                    <a16:rowId xmlns:a16="http://schemas.microsoft.com/office/drawing/2014/main" val="10000"/>
                  </a:ext>
                </a:extLst>
              </a:tr>
              <a:tr h="310243">
                <a:tc>
                  <a:txBody>
                    <a:bodyPr/>
                    <a:lstStyle/>
                    <a:p>
                      <a:pPr algn="just">
                        <a:lnSpc>
                          <a:spcPct val="107000"/>
                        </a:lnSpc>
                        <a:spcAft>
                          <a:spcPts val="0"/>
                        </a:spcAft>
                      </a:pPr>
                      <a:r>
                        <a:rPr lang="fr-FR" sz="1200" dirty="0">
                          <a:effectLst/>
                        </a:rPr>
                        <a:t>Créteil</a:t>
                      </a:r>
                      <a:endParaRPr lang="fr-FR" sz="1100" dirty="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dirty="0">
                          <a:effectLst/>
                        </a:rPr>
                        <a:t>39</a:t>
                      </a:r>
                      <a:endParaRPr lang="fr-FR" sz="1100" dirty="0">
                        <a:effectLst/>
                        <a:latin typeface="Calibri"/>
                        <a:ea typeface="Calibri"/>
                        <a:cs typeface="Calibri"/>
                      </a:endParaRPr>
                    </a:p>
                  </a:txBody>
                  <a:tcPr marL="44450" marR="44450" marT="0" marB="0" anchor="b"/>
                </a:tc>
                <a:extLst>
                  <a:ext uri="{0D108BD9-81ED-4DB2-BD59-A6C34878D82A}">
                    <a16:rowId xmlns:a16="http://schemas.microsoft.com/office/drawing/2014/main" val="10001"/>
                  </a:ext>
                </a:extLst>
              </a:tr>
              <a:tr h="310243">
                <a:tc>
                  <a:txBody>
                    <a:bodyPr/>
                    <a:lstStyle/>
                    <a:p>
                      <a:pPr algn="just">
                        <a:lnSpc>
                          <a:spcPct val="107000"/>
                        </a:lnSpc>
                        <a:spcAft>
                          <a:spcPts val="0"/>
                        </a:spcAft>
                      </a:pPr>
                      <a:r>
                        <a:rPr lang="fr-FR" sz="1200" dirty="0">
                          <a:effectLst/>
                        </a:rPr>
                        <a:t>Lariboisière</a:t>
                      </a:r>
                      <a:endParaRPr lang="fr-FR" sz="1100" dirty="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a:effectLst/>
                        </a:rPr>
                        <a:t>69</a:t>
                      </a:r>
                      <a:endParaRPr lang="fr-FR" sz="1100">
                        <a:effectLst/>
                        <a:latin typeface="Calibri"/>
                        <a:ea typeface="Calibri"/>
                        <a:cs typeface="Calibri"/>
                      </a:endParaRPr>
                    </a:p>
                  </a:txBody>
                  <a:tcPr marL="44450" marR="44450" marT="0" marB="0" anchor="b"/>
                </a:tc>
                <a:extLst>
                  <a:ext uri="{0D108BD9-81ED-4DB2-BD59-A6C34878D82A}">
                    <a16:rowId xmlns:a16="http://schemas.microsoft.com/office/drawing/2014/main" val="10002"/>
                  </a:ext>
                </a:extLst>
              </a:tr>
              <a:tr h="310243">
                <a:tc>
                  <a:txBody>
                    <a:bodyPr/>
                    <a:lstStyle/>
                    <a:p>
                      <a:pPr algn="just">
                        <a:lnSpc>
                          <a:spcPct val="107000"/>
                        </a:lnSpc>
                        <a:spcAft>
                          <a:spcPts val="0"/>
                        </a:spcAft>
                      </a:pPr>
                      <a:r>
                        <a:rPr lang="fr-FR" sz="1200">
                          <a:effectLst/>
                        </a:rPr>
                        <a:t>St Marie</a:t>
                      </a:r>
                      <a:endParaRPr lang="fr-FR" sz="110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a:effectLst/>
                        </a:rPr>
                        <a:t>470</a:t>
                      </a:r>
                      <a:endParaRPr lang="fr-FR" sz="1100">
                        <a:effectLst/>
                        <a:latin typeface="Calibri"/>
                        <a:ea typeface="Calibri"/>
                        <a:cs typeface="Calibri"/>
                      </a:endParaRPr>
                    </a:p>
                  </a:txBody>
                  <a:tcPr marL="44450" marR="44450" marT="0" marB="0" anchor="b"/>
                </a:tc>
                <a:extLst>
                  <a:ext uri="{0D108BD9-81ED-4DB2-BD59-A6C34878D82A}">
                    <a16:rowId xmlns:a16="http://schemas.microsoft.com/office/drawing/2014/main" val="10003"/>
                  </a:ext>
                </a:extLst>
              </a:tr>
              <a:tr h="310243">
                <a:tc>
                  <a:txBody>
                    <a:bodyPr/>
                    <a:lstStyle/>
                    <a:p>
                      <a:pPr algn="just">
                        <a:lnSpc>
                          <a:spcPct val="107000"/>
                        </a:lnSpc>
                        <a:spcAft>
                          <a:spcPts val="0"/>
                        </a:spcAft>
                      </a:pPr>
                      <a:r>
                        <a:rPr lang="fr-FR" sz="1200">
                          <a:effectLst/>
                        </a:rPr>
                        <a:t>Cochin</a:t>
                      </a:r>
                      <a:endParaRPr lang="fr-FR" sz="110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a:effectLst/>
                        </a:rPr>
                        <a:t>24</a:t>
                      </a:r>
                      <a:endParaRPr lang="fr-FR" sz="1100">
                        <a:effectLst/>
                        <a:latin typeface="Calibri"/>
                        <a:ea typeface="Calibri"/>
                        <a:cs typeface="Calibri"/>
                      </a:endParaRPr>
                    </a:p>
                  </a:txBody>
                  <a:tcPr marL="44450" marR="44450" marT="0" marB="0" anchor="b"/>
                </a:tc>
                <a:extLst>
                  <a:ext uri="{0D108BD9-81ED-4DB2-BD59-A6C34878D82A}">
                    <a16:rowId xmlns:a16="http://schemas.microsoft.com/office/drawing/2014/main" val="10004"/>
                  </a:ext>
                </a:extLst>
              </a:tr>
              <a:tr h="310243">
                <a:tc>
                  <a:txBody>
                    <a:bodyPr/>
                    <a:lstStyle/>
                    <a:p>
                      <a:pPr algn="just">
                        <a:lnSpc>
                          <a:spcPct val="107000"/>
                        </a:lnSpc>
                        <a:spcAft>
                          <a:spcPts val="0"/>
                        </a:spcAft>
                      </a:pPr>
                      <a:r>
                        <a:rPr lang="fr-FR" sz="1200">
                          <a:effectLst/>
                        </a:rPr>
                        <a:t>Saint Louis</a:t>
                      </a:r>
                      <a:endParaRPr lang="fr-FR" sz="110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a:effectLst/>
                        </a:rPr>
                        <a:t>139</a:t>
                      </a:r>
                      <a:endParaRPr lang="fr-FR" sz="1100">
                        <a:effectLst/>
                        <a:latin typeface="Calibri"/>
                        <a:ea typeface="Calibri"/>
                        <a:cs typeface="Calibri"/>
                      </a:endParaRPr>
                    </a:p>
                  </a:txBody>
                  <a:tcPr marL="44450" marR="44450" marT="0" marB="0" anchor="b"/>
                </a:tc>
                <a:extLst>
                  <a:ext uri="{0D108BD9-81ED-4DB2-BD59-A6C34878D82A}">
                    <a16:rowId xmlns:a16="http://schemas.microsoft.com/office/drawing/2014/main" val="10005"/>
                  </a:ext>
                </a:extLst>
              </a:tr>
              <a:tr h="310243">
                <a:tc>
                  <a:txBody>
                    <a:bodyPr/>
                    <a:lstStyle/>
                    <a:p>
                      <a:pPr algn="just">
                        <a:lnSpc>
                          <a:spcPct val="107000"/>
                        </a:lnSpc>
                        <a:spcAft>
                          <a:spcPts val="0"/>
                        </a:spcAft>
                      </a:pPr>
                      <a:r>
                        <a:rPr lang="fr-FR" sz="1200">
                          <a:effectLst/>
                        </a:rPr>
                        <a:t>Poissy</a:t>
                      </a:r>
                      <a:endParaRPr lang="fr-FR" sz="1100">
                        <a:effectLst/>
                        <a:latin typeface="Calibri"/>
                        <a:ea typeface="Calibri"/>
                        <a:cs typeface="Calibri"/>
                      </a:endParaRPr>
                    </a:p>
                  </a:txBody>
                  <a:tcPr marL="44450" marR="44450" marT="0" marB="0" anchor="b"/>
                </a:tc>
                <a:tc>
                  <a:txBody>
                    <a:bodyPr/>
                    <a:lstStyle/>
                    <a:p>
                      <a:pPr algn="just">
                        <a:lnSpc>
                          <a:spcPct val="107000"/>
                        </a:lnSpc>
                        <a:spcAft>
                          <a:spcPts val="0"/>
                        </a:spcAft>
                      </a:pPr>
                      <a:r>
                        <a:rPr lang="fr-FR" sz="1200" dirty="0">
                          <a:effectLst/>
                        </a:rPr>
                        <a:t>488</a:t>
                      </a:r>
                      <a:endParaRPr lang="fr-FR" sz="1100" dirty="0">
                        <a:effectLst/>
                        <a:latin typeface="Calibri"/>
                        <a:ea typeface="Calibri"/>
                        <a:cs typeface="Calibri"/>
                      </a:endParaRPr>
                    </a:p>
                  </a:txBody>
                  <a:tcPr marL="44450" marR="44450" marT="0" marB="0" anchor="b"/>
                </a:tc>
                <a:extLst>
                  <a:ext uri="{0D108BD9-81ED-4DB2-BD59-A6C34878D82A}">
                    <a16:rowId xmlns:a16="http://schemas.microsoft.com/office/drawing/2014/main" val="10006"/>
                  </a:ext>
                </a:extLst>
              </a:tr>
            </a:tbl>
          </a:graphicData>
        </a:graphic>
      </p:graphicFrame>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817" y="1592090"/>
            <a:ext cx="5856287"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ccolade ouvrante 4"/>
          <p:cNvSpPr/>
          <p:nvPr/>
        </p:nvSpPr>
        <p:spPr>
          <a:xfrm>
            <a:off x="5087888" y="1556792"/>
            <a:ext cx="288032" cy="4968552"/>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593359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solidFill>
                  <a:srgbClr val="002060"/>
                </a:solidFill>
              </a:rPr>
              <a:t>Besoins médicaux après chirurgie ambulatoire</a:t>
            </a:r>
          </a:p>
        </p:txBody>
      </p:sp>
      <p:sp>
        <p:nvSpPr>
          <p:cNvPr id="3" name="Espace réservé du contenu 2"/>
          <p:cNvSpPr>
            <a:spLocks noGrp="1"/>
          </p:cNvSpPr>
          <p:nvPr>
            <p:ph idx="1"/>
          </p:nvPr>
        </p:nvSpPr>
        <p:spPr>
          <a:xfrm>
            <a:off x="1011382" y="2119745"/>
            <a:ext cx="9209762" cy="4531838"/>
          </a:xfrm>
        </p:spPr>
        <p:txBody>
          <a:bodyPr>
            <a:normAutofit/>
          </a:bodyPr>
          <a:lstStyle/>
          <a:p>
            <a:pPr marL="0" indent="0">
              <a:buNone/>
            </a:pPr>
            <a:r>
              <a:rPr lang="fr-FR" sz="2400" b="1" dirty="0">
                <a:solidFill>
                  <a:srgbClr val="002060"/>
                </a:solidFill>
              </a:rPr>
              <a:t>A J3, 15,8% des patients expriment  des symptômes justifiant une solution médicale</a:t>
            </a:r>
            <a:r>
              <a:rPr lang="fr-FR" sz="2400" dirty="0">
                <a:solidFill>
                  <a:srgbClr val="002060"/>
                </a:solidFill>
              </a:rPr>
              <a:t>, 15% à J13 et 7% à J23</a:t>
            </a:r>
          </a:p>
          <a:p>
            <a:pPr marL="0" indent="0">
              <a:buNone/>
            </a:pPr>
            <a:r>
              <a:rPr lang="fr-FR" sz="2400" dirty="0">
                <a:solidFill>
                  <a:srgbClr val="002060"/>
                </a:solidFill>
              </a:rPr>
              <a:t>sans différence significative selon l’âge ni le sexe. </a:t>
            </a:r>
          </a:p>
          <a:p>
            <a:pPr marL="0" indent="0">
              <a:buNone/>
            </a:pPr>
            <a:endParaRPr lang="fr-FR" sz="2400" dirty="0">
              <a:solidFill>
                <a:srgbClr val="002060"/>
              </a:solidFill>
            </a:endParaRPr>
          </a:p>
          <a:p>
            <a:pPr marL="0" indent="0">
              <a:buNone/>
            </a:pPr>
            <a:r>
              <a:rPr lang="fr-FR" sz="2400" b="1" dirty="0">
                <a:solidFill>
                  <a:srgbClr val="002060"/>
                </a:solidFill>
              </a:rPr>
              <a:t>Par ordre de fréquence</a:t>
            </a:r>
            <a:r>
              <a:rPr lang="fr-FR" sz="2400" dirty="0">
                <a:solidFill>
                  <a:srgbClr val="002060"/>
                </a:solidFill>
              </a:rPr>
              <a:t>:</a:t>
            </a:r>
          </a:p>
          <a:p>
            <a:r>
              <a:rPr lang="fr-FR" sz="2400" dirty="0">
                <a:solidFill>
                  <a:srgbClr val="002060"/>
                </a:solidFill>
              </a:rPr>
              <a:t>Douleurs : 30%</a:t>
            </a:r>
          </a:p>
          <a:p>
            <a:r>
              <a:rPr lang="fr-FR" sz="2400" dirty="0">
                <a:solidFill>
                  <a:srgbClr val="002060"/>
                </a:solidFill>
              </a:rPr>
              <a:t>Problèmes de pansement, de cicatrice :  28%</a:t>
            </a:r>
          </a:p>
          <a:p>
            <a:r>
              <a:rPr lang="fr-FR" sz="2400" dirty="0">
                <a:solidFill>
                  <a:srgbClr val="002060"/>
                </a:solidFill>
              </a:rPr>
              <a:t>Saignements :  21%</a:t>
            </a:r>
          </a:p>
          <a:p>
            <a:r>
              <a:rPr lang="fr-FR" sz="2400" dirty="0">
                <a:solidFill>
                  <a:srgbClr val="002060"/>
                </a:solidFill>
              </a:rPr>
              <a:t>Problèmes de prescription :  17%</a:t>
            </a:r>
          </a:p>
          <a:p>
            <a:endParaRPr lang="fr-FR" sz="2400" dirty="0">
              <a:solidFill>
                <a:srgbClr val="002060"/>
              </a:solidFill>
            </a:endParaRPr>
          </a:p>
          <a:p>
            <a:endParaRPr lang="fr-FR" sz="2400" dirty="0">
              <a:solidFill>
                <a:srgbClr val="002060"/>
              </a:solidFill>
            </a:endParaRPr>
          </a:p>
        </p:txBody>
      </p:sp>
    </p:spTree>
    <p:extLst>
      <p:ext uri="{BB962C8B-B14F-4D97-AF65-F5344CB8AC3E}">
        <p14:creationId xmlns:p14="http://schemas.microsoft.com/office/powerpoint/2010/main" val="31814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1223F54-3564-384F-A99E-54AC49520700}"/>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6424A082-D753-1B4C-A817-8F2E59A83D75}"/>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D643D603-A6CD-7643-83F3-CC76F3756B8F}"/>
              </a:ext>
            </a:extLst>
          </p:cNvPr>
          <p:cNvSpPr>
            <a:spLocks noGrp="1"/>
          </p:cNvSpPr>
          <p:nvPr>
            <p:ph type="sldNum" sz="quarter" idx="4"/>
          </p:nvPr>
        </p:nvSpPr>
        <p:spPr/>
        <p:txBody>
          <a:bodyPr/>
          <a:lstStyle/>
          <a:p>
            <a:fld id="{D57F1E4F-1CFF-5643-939E-217C01CDF565}" type="slidenum">
              <a:rPr lang="en-US" smtClean="0"/>
              <a:pPr/>
              <a:t>18</a:t>
            </a:fld>
            <a:endParaRPr lang="en-US" dirty="0"/>
          </a:p>
        </p:txBody>
      </p:sp>
      <p:pic>
        <p:nvPicPr>
          <p:cNvPr id="8" name="Image 7">
            <a:extLst>
              <a:ext uri="{FF2B5EF4-FFF2-40B4-BE49-F238E27FC236}">
                <a16:creationId xmlns:a16="http://schemas.microsoft.com/office/drawing/2014/main" id="{EE842DC2-5A22-C74A-88E9-1A8D3545DABB}"/>
              </a:ext>
            </a:extLst>
          </p:cNvPr>
          <p:cNvPicPr>
            <a:picLocks noChangeAspect="1"/>
          </p:cNvPicPr>
          <p:nvPr/>
        </p:nvPicPr>
        <p:blipFill>
          <a:blip r:embed="rId2"/>
          <a:stretch>
            <a:fillRect/>
          </a:stretch>
        </p:blipFill>
        <p:spPr>
          <a:xfrm>
            <a:off x="1982869" y="249382"/>
            <a:ext cx="7286662" cy="6160946"/>
          </a:xfrm>
          <a:prstGeom prst="rect">
            <a:avLst/>
          </a:prstGeom>
        </p:spPr>
      </p:pic>
    </p:spTree>
    <p:extLst>
      <p:ext uri="{BB962C8B-B14F-4D97-AF65-F5344CB8AC3E}">
        <p14:creationId xmlns:p14="http://schemas.microsoft.com/office/powerpoint/2010/main" val="771031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413792"/>
            <a:ext cx="9144000" cy="1143000"/>
          </a:xfrm>
        </p:spPr>
        <p:txBody>
          <a:bodyPr>
            <a:normAutofit fontScale="90000"/>
          </a:bodyPr>
          <a:lstStyle/>
          <a:p>
            <a:r>
              <a:rPr lang="fr-FR" dirty="0">
                <a:solidFill>
                  <a:srgbClr val="002060"/>
                </a:solidFill>
              </a:rPr>
              <a:t>Les solutions identifiées par les patients sont un contact  avec :</a:t>
            </a:r>
            <a:br>
              <a:rPr lang="fr-FR" dirty="0">
                <a:solidFill>
                  <a:srgbClr val="002060"/>
                </a:solidFill>
              </a:rPr>
            </a:br>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1844825"/>
            <a:ext cx="4422656" cy="4923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1559496" y="1816226"/>
            <a:ext cx="5526372" cy="1756791"/>
          </a:xfrm>
        </p:spPr>
        <p:txBody>
          <a:bodyPr>
            <a:normAutofit fontScale="85000" lnSpcReduction="20000"/>
          </a:bodyPr>
          <a:lstStyle/>
          <a:p>
            <a:r>
              <a:rPr lang="fr-FR" sz="2000" dirty="0">
                <a:solidFill>
                  <a:srgbClr val="002060"/>
                </a:solidFill>
              </a:rPr>
              <a:t>L’hôpital dans 45% à J3 et 35% à J13</a:t>
            </a:r>
          </a:p>
          <a:p>
            <a:r>
              <a:rPr lang="fr-FR" sz="2000" dirty="0">
                <a:solidFill>
                  <a:srgbClr val="002060"/>
                </a:solidFill>
              </a:rPr>
              <a:t>Le médecin traitant dans 22% à J3 et 28% à J13</a:t>
            </a:r>
          </a:p>
          <a:p>
            <a:r>
              <a:rPr lang="fr-FR" sz="2000" dirty="0">
                <a:solidFill>
                  <a:srgbClr val="002060"/>
                </a:solidFill>
              </a:rPr>
              <a:t>Une infirmière dans 19% à J3 et 17% à J13</a:t>
            </a:r>
          </a:p>
          <a:p>
            <a:r>
              <a:rPr lang="fr-FR" sz="2000" dirty="0">
                <a:solidFill>
                  <a:srgbClr val="002060"/>
                </a:solidFill>
              </a:rPr>
              <a:t>Les urgences dans 13% à J3 et 15% à J13</a:t>
            </a:r>
          </a:p>
          <a:p>
            <a:r>
              <a:rPr lang="fr-FR" sz="2000" dirty="0">
                <a:solidFill>
                  <a:srgbClr val="002060"/>
                </a:solidFill>
              </a:rPr>
              <a:t>Un kinésithérapeute dans 1% à J3 et 4% à J13</a:t>
            </a:r>
          </a:p>
          <a:p>
            <a:endParaRPr lang="fr-FR" sz="2000" dirty="0">
              <a:solidFill>
                <a:srgbClr val="002060"/>
              </a:solidFill>
            </a:endParaRPr>
          </a:p>
        </p:txBody>
      </p:sp>
    </p:spTree>
    <p:extLst>
      <p:ext uri="{BB962C8B-B14F-4D97-AF65-F5344CB8AC3E}">
        <p14:creationId xmlns:p14="http://schemas.microsoft.com/office/powerpoint/2010/main" val="3021675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5334C7-BF9F-3644-87F7-BE84358FDAA0}"/>
              </a:ext>
            </a:extLst>
          </p:cNvPr>
          <p:cNvSpPr>
            <a:spLocks noGrp="1"/>
          </p:cNvSpPr>
          <p:nvPr>
            <p:ph type="ctrTitle"/>
          </p:nvPr>
        </p:nvSpPr>
        <p:spPr/>
        <p:txBody>
          <a:bodyPr/>
          <a:lstStyle/>
          <a:p>
            <a:r>
              <a:rPr lang="fr-FR" dirty="0"/>
              <a:t>Mise en place de la TCS en période aigue avec confinement</a:t>
            </a:r>
          </a:p>
        </p:txBody>
      </p:sp>
      <p:sp>
        <p:nvSpPr>
          <p:cNvPr id="3" name="Sous-titre 2">
            <a:extLst>
              <a:ext uri="{FF2B5EF4-FFF2-40B4-BE49-F238E27FC236}">
                <a16:creationId xmlns:a16="http://schemas.microsoft.com/office/drawing/2014/main" id="{0D8E1CB3-FB78-2F4C-85CE-6E38C70087BC}"/>
              </a:ext>
            </a:extLst>
          </p:cNvPr>
          <p:cNvSpPr>
            <a:spLocks noGrp="1"/>
          </p:cNvSpPr>
          <p:nvPr>
            <p:ph type="subTitle" idx="1"/>
          </p:nvPr>
        </p:nvSpPr>
        <p:spPr/>
        <p:txBody>
          <a:bodyPr/>
          <a:lstStyle/>
          <a:p>
            <a:endParaRPr lang="fr-FR"/>
          </a:p>
        </p:txBody>
      </p:sp>
      <p:sp>
        <p:nvSpPr>
          <p:cNvPr id="4" name="Espace réservé de la date 3">
            <a:extLst>
              <a:ext uri="{FF2B5EF4-FFF2-40B4-BE49-F238E27FC236}">
                <a16:creationId xmlns:a16="http://schemas.microsoft.com/office/drawing/2014/main" id="{D90B16EF-AF3A-244C-9877-6190F3877BBC}"/>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B69DB974-AA58-F049-AB61-38A3A23C4842}"/>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7634E1E1-AC7B-8D49-9369-A204D01B270F}"/>
              </a:ext>
            </a:extLst>
          </p:cNvPr>
          <p:cNvSpPr>
            <a:spLocks noGrp="1"/>
          </p:cNvSpPr>
          <p:nvPr>
            <p:ph type="sldNum" sz="quarter" idx="4"/>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62070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74638"/>
            <a:ext cx="9036496" cy="778098"/>
          </a:xfrm>
        </p:spPr>
        <p:txBody>
          <a:bodyPr>
            <a:normAutofit fontScale="90000"/>
          </a:bodyPr>
          <a:lstStyle/>
          <a:p>
            <a:r>
              <a:rPr lang="fr-FR" dirty="0">
                <a:solidFill>
                  <a:srgbClr val="002060"/>
                </a:solidFill>
              </a:rPr>
              <a:t>Besoins sociaux après chirurgie ambulatoire</a:t>
            </a:r>
          </a:p>
        </p:txBody>
      </p:sp>
      <p:sp>
        <p:nvSpPr>
          <p:cNvPr id="3" name="Espace réservé du contenu 2"/>
          <p:cNvSpPr>
            <a:spLocks noGrp="1"/>
          </p:cNvSpPr>
          <p:nvPr>
            <p:ph idx="1"/>
          </p:nvPr>
        </p:nvSpPr>
        <p:spPr>
          <a:xfrm>
            <a:off x="1955348" y="4797153"/>
            <a:ext cx="8229600" cy="1821011"/>
          </a:xfrm>
        </p:spPr>
        <p:txBody>
          <a:bodyPr>
            <a:normAutofit fontScale="85000" lnSpcReduction="10000"/>
          </a:bodyPr>
          <a:lstStyle/>
          <a:p>
            <a:r>
              <a:rPr lang="fr-FR" sz="2000" dirty="0"/>
              <a:t>Le besoin n’est pas négligeable 19% mais diminue avec le temps.</a:t>
            </a:r>
          </a:p>
          <a:p>
            <a:r>
              <a:rPr lang="fr-FR" sz="2000" dirty="0"/>
              <a:t>Il existe une différence significative en fonction de l’âge et du sexe :</a:t>
            </a:r>
          </a:p>
          <a:p>
            <a:pPr lvl="1"/>
            <a:r>
              <a:rPr lang="fr-FR" dirty="0"/>
              <a:t>Hommes: 18% ont des difficultés</a:t>
            </a:r>
          </a:p>
          <a:p>
            <a:pPr lvl="1"/>
            <a:r>
              <a:rPr lang="fr-FR" dirty="0"/>
              <a:t>Femmes: 31% ont des difficultés</a:t>
            </a:r>
          </a:p>
          <a:p>
            <a:r>
              <a:rPr lang="fr-FR" sz="2000" dirty="0"/>
              <a:t>Les tranches d’âge 20-40 ans et 40- 60 ans majoritairement concernées.</a:t>
            </a:r>
          </a:p>
          <a:p>
            <a:endParaRPr lang="fr-FR"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4944" y="1340769"/>
            <a:ext cx="6450408" cy="329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248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116632"/>
            <a:ext cx="8229600" cy="1143000"/>
          </a:xfrm>
        </p:spPr>
        <p:txBody>
          <a:bodyPr>
            <a:normAutofit fontScale="90000"/>
          </a:bodyPr>
          <a:lstStyle/>
          <a:p>
            <a:r>
              <a:rPr lang="fr-FR" dirty="0">
                <a:solidFill>
                  <a:srgbClr val="002060"/>
                </a:solidFill>
              </a:rPr>
              <a:t>Principaux besoins sociaux après chirurgie ambulatoire: J+5</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553" y="1700808"/>
            <a:ext cx="7983885" cy="4661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37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631504" y="274638"/>
            <a:ext cx="8928992" cy="1143000"/>
          </a:xfrm>
        </p:spPr>
        <p:txBody>
          <a:bodyPr>
            <a:noAutofit/>
          </a:bodyPr>
          <a:lstStyle/>
          <a:p>
            <a:r>
              <a:rPr lang="fr-FR" sz="2800" dirty="0">
                <a:solidFill>
                  <a:srgbClr val="002060"/>
                </a:solidFill>
              </a:rPr>
              <a:t>Les solutions sont apportées par la famille surtout dès le retour à domicile mais restent largement prioritaires par rapport aux autres solutions : aides sociales.</a:t>
            </a:r>
          </a:p>
        </p:txBody>
      </p:sp>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0624" t="9396" r="20650" b="12945"/>
          <a:stretch/>
        </p:blipFill>
        <p:spPr bwMode="auto">
          <a:xfrm>
            <a:off x="3716398" y="1689195"/>
            <a:ext cx="4611850" cy="476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54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32C5B48-5893-0447-9D23-1A391B02A714}"/>
              </a:ext>
            </a:extLst>
          </p:cNvPr>
          <p:cNvSpPr>
            <a:spLocks noGrp="1"/>
          </p:cNvSpPr>
          <p:nvPr>
            <p:ph type="title"/>
          </p:nvPr>
        </p:nvSpPr>
        <p:spPr/>
        <p:txBody>
          <a:bodyPr/>
          <a:lstStyle/>
          <a:p>
            <a:r>
              <a:rPr lang="fr-FR" dirty="0"/>
              <a:t>TCS post-opératoire entre J+5 et J+7</a:t>
            </a:r>
          </a:p>
        </p:txBody>
      </p:sp>
      <p:sp>
        <p:nvSpPr>
          <p:cNvPr id="9" name="Espace réservé du contenu 8">
            <a:extLst>
              <a:ext uri="{FF2B5EF4-FFF2-40B4-BE49-F238E27FC236}">
                <a16:creationId xmlns:a16="http://schemas.microsoft.com/office/drawing/2014/main" id="{4BC3F4AA-04C1-E84E-ADB3-71298D693D17}"/>
              </a:ext>
            </a:extLst>
          </p:cNvPr>
          <p:cNvSpPr>
            <a:spLocks noGrp="1"/>
          </p:cNvSpPr>
          <p:nvPr>
            <p:ph sz="half" idx="1"/>
          </p:nvPr>
        </p:nvSpPr>
        <p:spPr/>
        <p:txBody>
          <a:bodyPr>
            <a:normAutofit lnSpcReduction="10000"/>
          </a:bodyPr>
          <a:lstStyle/>
          <a:p>
            <a:pPr marL="0" indent="0">
              <a:buNone/>
            </a:pPr>
            <a:r>
              <a:rPr lang="fr-FR" dirty="0"/>
              <a:t> AVANTAGES POUR LE PATIENT</a:t>
            </a:r>
          </a:p>
          <a:p>
            <a:endParaRPr lang="fr-FR" dirty="0"/>
          </a:p>
          <a:p>
            <a:r>
              <a:rPr lang="fr-FR" dirty="0"/>
              <a:t>Rassuré à l’idée de « revoir » rapidement son chirurgien</a:t>
            </a:r>
          </a:p>
          <a:p>
            <a:r>
              <a:rPr lang="fr-FR" dirty="0"/>
              <a:t>Prépare ses questions pour cette consultation, parfois en présence de son IDE à domicile</a:t>
            </a:r>
          </a:p>
          <a:p>
            <a:r>
              <a:rPr lang="fr-FR" dirty="0"/>
              <a:t>N’a plus besoin , en l’absence d’urgence de rappeler dans l’intervalle l’établissement pour une question pratique ou des documents particuliers</a:t>
            </a:r>
          </a:p>
          <a:p>
            <a:pPr marL="0" indent="0">
              <a:buNone/>
            </a:pPr>
            <a:endParaRPr lang="fr-FR" dirty="0"/>
          </a:p>
        </p:txBody>
      </p:sp>
      <p:sp>
        <p:nvSpPr>
          <p:cNvPr id="10" name="Espace réservé du contenu 9">
            <a:extLst>
              <a:ext uri="{FF2B5EF4-FFF2-40B4-BE49-F238E27FC236}">
                <a16:creationId xmlns:a16="http://schemas.microsoft.com/office/drawing/2014/main" id="{A96946FC-BB8B-3043-89D6-C41D893E6A5B}"/>
              </a:ext>
            </a:extLst>
          </p:cNvPr>
          <p:cNvSpPr>
            <a:spLocks noGrp="1"/>
          </p:cNvSpPr>
          <p:nvPr>
            <p:ph sz="half" idx="2"/>
          </p:nvPr>
        </p:nvSpPr>
        <p:spPr/>
        <p:txBody>
          <a:bodyPr/>
          <a:lstStyle/>
          <a:p>
            <a:pPr marL="0" indent="0">
              <a:buNone/>
            </a:pPr>
            <a:r>
              <a:rPr lang="fr-FR" dirty="0"/>
              <a:t>AVANTAGES POUR LE CHIRURGIEN</a:t>
            </a:r>
          </a:p>
          <a:p>
            <a:r>
              <a:rPr lang="fr-FR" dirty="0"/>
              <a:t>Peut confirmer la bonne évolution post-opératoire ou détecter une complication et décider en fonction d’un réajustement du traitement, d’une CS rapprochée, d’une </a:t>
            </a:r>
            <a:r>
              <a:rPr lang="fr-FR" dirty="0" err="1"/>
              <a:t>réhospitalisation</a:t>
            </a:r>
            <a:r>
              <a:rPr lang="fr-FR" dirty="0"/>
              <a:t> en circuit court</a:t>
            </a:r>
          </a:p>
          <a:p>
            <a:r>
              <a:rPr lang="fr-FR" dirty="0"/>
              <a:t>Vérifie la bonne compréhension du geste chirurgical réalisé et du suivi des consignes post-opératoires (LIVRET d’INFORMATION remis en préopératoire)</a:t>
            </a:r>
          </a:p>
        </p:txBody>
      </p:sp>
      <p:sp>
        <p:nvSpPr>
          <p:cNvPr id="4" name="Espace réservé de la date 3">
            <a:extLst>
              <a:ext uri="{FF2B5EF4-FFF2-40B4-BE49-F238E27FC236}">
                <a16:creationId xmlns:a16="http://schemas.microsoft.com/office/drawing/2014/main" id="{3BE3BE88-E768-A541-A973-54A5C422EFAC}"/>
              </a:ext>
            </a:extLst>
          </p:cNvPr>
          <p:cNvSpPr>
            <a:spLocks noGrp="1"/>
          </p:cNvSpPr>
          <p:nvPr>
            <p:ph type="dt" sz="half" idx="10"/>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151F5B41-ABD7-C541-9027-13A38EE8AA87}"/>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E42F2760-E096-D14B-A1D7-EB58A5F63B93}"/>
              </a:ext>
            </a:extLst>
          </p:cNvPr>
          <p:cNvSpPr>
            <a:spLocks noGrp="1"/>
          </p:cNvSpPr>
          <p:nvPr>
            <p:ph type="sldNum" sz="quarter" idx="4"/>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39999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12224C6E-DD3B-9C40-A97D-0A4A8F5BDF97}"/>
              </a:ext>
            </a:extLst>
          </p:cNvPr>
          <p:cNvSpPr>
            <a:spLocks noGrp="1"/>
          </p:cNvSpPr>
          <p:nvPr>
            <p:ph type="title"/>
          </p:nvPr>
        </p:nvSpPr>
        <p:spPr/>
        <p:txBody>
          <a:bodyPr/>
          <a:lstStyle/>
          <a:p>
            <a:r>
              <a:rPr lang="fr-FR" dirty="0"/>
              <a:t>Le FUTUR des TCS en chirurgie 1</a:t>
            </a:r>
          </a:p>
        </p:txBody>
      </p:sp>
      <p:sp>
        <p:nvSpPr>
          <p:cNvPr id="9" name="Espace réservé du contenu 8">
            <a:extLst>
              <a:ext uri="{FF2B5EF4-FFF2-40B4-BE49-F238E27FC236}">
                <a16:creationId xmlns:a16="http://schemas.microsoft.com/office/drawing/2014/main" id="{04DB43EE-8630-B441-BC68-822342BC7827}"/>
              </a:ext>
            </a:extLst>
          </p:cNvPr>
          <p:cNvSpPr>
            <a:spLocks noGrp="1"/>
          </p:cNvSpPr>
          <p:nvPr>
            <p:ph idx="1"/>
          </p:nvPr>
        </p:nvSpPr>
        <p:spPr/>
        <p:txBody>
          <a:bodyPr/>
          <a:lstStyle/>
          <a:p>
            <a:pPr marL="0" indent="0">
              <a:buNone/>
            </a:pPr>
            <a:r>
              <a:rPr lang="fr-FR" dirty="0"/>
              <a:t>POUR LA TCS POST-OPÉRATOIRE: </a:t>
            </a:r>
          </a:p>
          <a:p>
            <a:r>
              <a:rPr lang="fr-FR" dirty="0"/>
              <a:t>Evaluer en multicentrique l’intérêt médical de la TCS post-opératoire sur la satisfaction du patient, le dépistage des complications , la diminution du taux de </a:t>
            </a:r>
            <a:r>
              <a:rPr lang="fr-FR" dirty="0" err="1"/>
              <a:t>réhospitalisation</a:t>
            </a:r>
            <a:r>
              <a:rPr lang="fr-FR" dirty="0"/>
              <a:t> </a:t>
            </a:r>
          </a:p>
          <a:p>
            <a:r>
              <a:rPr lang="fr-FR" dirty="0"/>
              <a:t>En améliorant l’échange ville-hôpital avec les IDE à domicile , mieux définir les besoins de prestataires de services à domicile</a:t>
            </a:r>
          </a:p>
          <a:p>
            <a:r>
              <a:rPr lang="fr-FR" dirty="0"/>
              <a:t>Questionner la pertinence de l’appel à J+1 très chronophage pour le personnel paramédical ou le remplacer par un SMS d’alerte (déjà en place dans certains établissements)</a:t>
            </a:r>
          </a:p>
          <a:p>
            <a:r>
              <a:rPr lang="fr-FR" dirty="0"/>
              <a:t>Pourrait pour certaines spécialités être réalisée par un(e) Infirmier(e) de Pratique Avancée (IPA)</a:t>
            </a:r>
          </a:p>
        </p:txBody>
      </p:sp>
      <p:sp>
        <p:nvSpPr>
          <p:cNvPr id="5" name="Espace réservé de la date 4">
            <a:extLst>
              <a:ext uri="{FF2B5EF4-FFF2-40B4-BE49-F238E27FC236}">
                <a16:creationId xmlns:a16="http://schemas.microsoft.com/office/drawing/2014/main" id="{CFD8F526-1F30-BF48-BDD9-84598E525F26}"/>
              </a:ext>
            </a:extLst>
          </p:cNvPr>
          <p:cNvSpPr>
            <a:spLocks noGrp="1"/>
          </p:cNvSpPr>
          <p:nvPr>
            <p:ph type="dt" sz="half" idx="2"/>
          </p:nvPr>
        </p:nvSpPr>
        <p:spPr/>
        <p:txBody>
          <a:bodyPr/>
          <a:lstStyle/>
          <a:p>
            <a:r>
              <a:rPr lang="fr-FR"/>
              <a:t>Webinaire – 15/10/2020 – 17h30 à 19h30</a:t>
            </a:r>
            <a:endParaRPr lang="en-US" dirty="0"/>
          </a:p>
        </p:txBody>
      </p:sp>
      <p:sp>
        <p:nvSpPr>
          <p:cNvPr id="6" name="Espace réservé du pied de page 5">
            <a:extLst>
              <a:ext uri="{FF2B5EF4-FFF2-40B4-BE49-F238E27FC236}">
                <a16:creationId xmlns:a16="http://schemas.microsoft.com/office/drawing/2014/main" id="{8904F3B9-8C2B-0947-B9AB-9CD78FAB2308}"/>
              </a:ext>
            </a:extLst>
          </p:cNvPr>
          <p:cNvSpPr>
            <a:spLocks noGrp="1"/>
          </p:cNvSpPr>
          <p:nvPr>
            <p:ph type="ftr" sz="quarter" idx="3"/>
          </p:nvPr>
        </p:nvSpPr>
        <p:spPr/>
        <p:txBody>
          <a:bodyPr/>
          <a:lstStyle/>
          <a:p>
            <a:r>
              <a:rPr lang="fr-FR" b="1"/>
              <a:t>La télémédecine en chirurgie en IDF</a:t>
            </a:r>
            <a:endParaRPr lang="fr-FR" b="1" dirty="0"/>
          </a:p>
        </p:txBody>
      </p:sp>
      <p:sp>
        <p:nvSpPr>
          <p:cNvPr id="7" name="Espace réservé du numéro de diapositive 6">
            <a:extLst>
              <a:ext uri="{FF2B5EF4-FFF2-40B4-BE49-F238E27FC236}">
                <a16:creationId xmlns:a16="http://schemas.microsoft.com/office/drawing/2014/main" id="{E39BF409-B5D3-364A-84F7-FF6C6A314CB6}"/>
              </a:ext>
            </a:extLst>
          </p:cNvPr>
          <p:cNvSpPr>
            <a:spLocks noGrp="1"/>
          </p:cNvSpPr>
          <p:nvPr>
            <p:ph type="sldNum" sz="quarter" idx="4"/>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7304222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F0CF6B-9383-F449-B6A5-566069B67F54}"/>
              </a:ext>
            </a:extLst>
          </p:cNvPr>
          <p:cNvSpPr>
            <a:spLocks noGrp="1"/>
          </p:cNvSpPr>
          <p:nvPr>
            <p:ph type="title"/>
          </p:nvPr>
        </p:nvSpPr>
        <p:spPr/>
        <p:txBody>
          <a:bodyPr/>
          <a:lstStyle/>
          <a:p>
            <a:r>
              <a:rPr lang="fr-FR" dirty="0"/>
              <a:t>Le FUTUR des TCS en chirurgie 2</a:t>
            </a:r>
          </a:p>
        </p:txBody>
      </p:sp>
      <p:sp>
        <p:nvSpPr>
          <p:cNvPr id="3" name="Espace réservé du contenu 2">
            <a:extLst>
              <a:ext uri="{FF2B5EF4-FFF2-40B4-BE49-F238E27FC236}">
                <a16:creationId xmlns:a16="http://schemas.microsoft.com/office/drawing/2014/main" id="{C0CF55D1-48EA-194E-916C-6B0F1D98F4A4}"/>
              </a:ext>
            </a:extLst>
          </p:cNvPr>
          <p:cNvSpPr>
            <a:spLocks noGrp="1"/>
          </p:cNvSpPr>
          <p:nvPr>
            <p:ph idx="1"/>
          </p:nvPr>
        </p:nvSpPr>
        <p:spPr/>
        <p:txBody>
          <a:bodyPr/>
          <a:lstStyle/>
          <a:p>
            <a:r>
              <a:rPr lang="fr-FR" dirty="0"/>
              <a:t>En dehors de cette CS post-opératoire précoce:</a:t>
            </a:r>
          </a:p>
          <a:p>
            <a:endParaRPr lang="fr-FR" dirty="0"/>
          </a:p>
          <a:p>
            <a:r>
              <a:rPr lang="fr-FR" b="1" dirty="0"/>
              <a:t>La TCS chirurgicale permet d’assurer le suivi régulier </a:t>
            </a:r>
            <a:r>
              <a:rPr lang="fr-FR" dirty="0"/>
              <a:t>de certains patients avec une CS présentielle alternée selon les pathologies , à valider par un travail avec les sociétés savantes</a:t>
            </a:r>
          </a:p>
          <a:p>
            <a:endParaRPr lang="fr-FR" dirty="0"/>
          </a:p>
          <a:p>
            <a:r>
              <a:rPr lang="fr-FR" b="1" dirty="0"/>
              <a:t>La TCS chirurgicale est aussi adaptée pour un avis en semi-urgence </a:t>
            </a:r>
            <a:r>
              <a:rPr lang="fr-FR" dirty="0"/>
              <a:t>et juger du délai d’une CS présentielle soit dans un contexte épidémique pour éviter un déplacement vers l’hôpital soit en raison des délais importants d’obtention des RDV, sur demande spécifique du Médecin Traitant ou d’un médecin spécialiste correspondant</a:t>
            </a:r>
          </a:p>
        </p:txBody>
      </p:sp>
      <p:sp>
        <p:nvSpPr>
          <p:cNvPr id="4" name="Espace réservé de la date 3">
            <a:extLst>
              <a:ext uri="{FF2B5EF4-FFF2-40B4-BE49-F238E27FC236}">
                <a16:creationId xmlns:a16="http://schemas.microsoft.com/office/drawing/2014/main" id="{CFC26882-DF67-8741-989A-188F1A27DAA9}"/>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433558AC-D4CB-8C42-8D3B-0D852855C8B6}"/>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437F4BBE-1A73-594B-AA37-3B67845367F4}"/>
              </a:ext>
            </a:extLst>
          </p:cNvPr>
          <p:cNvSpPr>
            <a:spLocks noGrp="1"/>
          </p:cNvSpPr>
          <p:nvPr>
            <p:ph type="sldNum" sz="quarter" idx="4"/>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11392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CA4FA5-5C1D-784D-93BD-A9DAD023CC13}"/>
              </a:ext>
            </a:extLst>
          </p:cNvPr>
          <p:cNvSpPr>
            <a:spLocks noGrp="1"/>
          </p:cNvSpPr>
          <p:nvPr>
            <p:ph type="title"/>
          </p:nvPr>
        </p:nvSpPr>
        <p:spPr/>
        <p:txBody>
          <a:bodyPr/>
          <a:lstStyle/>
          <a:p>
            <a:r>
              <a:rPr lang="fr-FR" dirty="0"/>
              <a:t>La </a:t>
            </a:r>
            <a:r>
              <a:rPr lang="fr-FR" dirty="0" err="1"/>
              <a:t>télé-consultation</a:t>
            </a:r>
            <a:r>
              <a:rPr lang="fr-FR" dirty="0"/>
              <a:t> en chirurgie: POUR QUELS PATIENTS?</a:t>
            </a:r>
          </a:p>
        </p:txBody>
      </p:sp>
      <p:sp>
        <p:nvSpPr>
          <p:cNvPr id="3" name="Espace réservé du contenu 2">
            <a:extLst>
              <a:ext uri="{FF2B5EF4-FFF2-40B4-BE49-F238E27FC236}">
                <a16:creationId xmlns:a16="http://schemas.microsoft.com/office/drawing/2014/main" id="{8E38D7BB-5751-6745-9CAD-B5F6722AED2F}"/>
              </a:ext>
            </a:extLst>
          </p:cNvPr>
          <p:cNvSpPr>
            <a:spLocks noGrp="1"/>
          </p:cNvSpPr>
          <p:nvPr>
            <p:ph idx="1"/>
          </p:nvPr>
        </p:nvSpPr>
        <p:spPr/>
        <p:txBody>
          <a:bodyPr>
            <a:noAutofit/>
          </a:bodyPr>
          <a:lstStyle/>
          <a:p>
            <a:endParaRPr lang="fr-FR" sz="2400" dirty="0"/>
          </a:p>
          <a:p>
            <a:r>
              <a:rPr lang="fr-FR" sz="2400" dirty="0"/>
              <a:t>Les patients déprogrammés pour une période indéterminée</a:t>
            </a:r>
          </a:p>
          <a:p>
            <a:r>
              <a:rPr lang="fr-FR" sz="2400" dirty="0"/>
              <a:t>Les patients prévus en CS présentielle, connus ou « première CS »</a:t>
            </a:r>
          </a:p>
          <a:p>
            <a:r>
              <a:rPr lang="fr-FR" sz="2400" dirty="0"/>
              <a:t>Un avis spécialisé urgent chez un patient connu ou non   </a:t>
            </a:r>
          </a:p>
          <a:p>
            <a:endParaRPr lang="fr-FR" sz="2400" dirty="0"/>
          </a:p>
          <a:p>
            <a:pPr marL="0" indent="0">
              <a:buNone/>
            </a:pPr>
            <a:r>
              <a:rPr lang="fr-FR" sz="2400" dirty="0"/>
              <a:t>Les délais étant ,en temps normal, de 1 à 3 mois selon les spécialités    </a:t>
            </a:r>
          </a:p>
        </p:txBody>
      </p:sp>
      <p:sp>
        <p:nvSpPr>
          <p:cNvPr id="4" name="Espace réservé de la date 3">
            <a:extLst>
              <a:ext uri="{FF2B5EF4-FFF2-40B4-BE49-F238E27FC236}">
                <a16:creationId xmlns:a16="http://schemas.microsoft.com/office/drawing/2014/main" id="{2183885C-0320-2A41-AA67-9124602A8CA7}"/>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1B92A578-BA68-384B-A2C3-5BCB46268A2D}"/>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2000146C-4D04-4C41-8B59-FF957D46FCFB}"/>
              </a:ext>
            </a:extLst>
          </p:cNvPr>
          <p:cNvSpPr>
            <a:spLocks noGrp="1"/>
          </p:cNvSpPr>
          <p:nvPr>
            <p:ph type="sldNum" sz="quarter" idx="4"/>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35928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3714FC-95B2-6146-92B7-3620AD639268}"/>
              </a:ext>
            </a:extLst>
          </p:cNvPr>
          <p:cNvSpPr>
            <a:spLocks noGrp="1"/>
          </p:cNvSpPr>
          <p:nvPr>
            <p:ph type="title"/>
          </p:nvPr>
        </p:nvSpPr>
        <p:spPr>
          <a:xfrm>
            <a:off x="677334" y="609600"/>
            <a:ext cx="8592197" cy="1185864"/>
          </a:xfrm>
        </p:spPr>
        <p:txBody>
          <a:bodyPr>
            <a:normAutofit fontScale="90000"/>
          </a:bodyPr>
          <a:lstStyle/>
          <a:p>
            <a:r>
              <a:rPr lang="fr-FR" dirty="0"/>
              <a:t>La </a:t>
            </a:r>
            <a:r>
              <a:rPr lang="fr-FR" dirty="0" err="1"/>
              <a:t>Télé-consultation</a:t>
            </a:r>
            <a:r>
              <a:rPr lang="fr-FR" dirty="0"/>
              <a:t> en chirurgie chez les patients déprogrammés: POURQUOI?</a:t>
            </a:r>
            <a:br>
              <a:rPr lang="fr-FR" dirty="0"/>
            </a:br>
            <a:r>
              <a:rPr lang="fr-FR" dirty="0"/>
              <a:t>     </a:t>
            </a:r>
            <a:br>
              <a:rPr lang="fr-FR" dirty="0"/>
            </a:br>
            <a:endParaRPr lang="fr-FR" dirty="0"/>
          </a:p>
        </p:txBody>
      </p:sp>
      <p:sp>
        <p:nvSpPr>
          <p:cNvPr id="3" name="Espace réservé du contenu 2">
            <a:extLst>
              <a:ext uri="{FF2B5EF4-FFF2-40B4-BE49-F238E27FC236}">
                <a16:creationId xmlns:a16="http://schemas.microsoft.com/office/drawing/2014/main" id="{1FABD968-25AF-184E-B8A3-22C397E8578A}"/>
              </a:ext>
            </a:extLst>
          </p:cNvPr>
          <p:cNvSpPr>
            <a:spLocks noGrp="1"/>
          </p:cNvSpPr>
          <p:nvPr>
            <p:ph idx="1"/>
          </p:nvPr>
        </p:nvSpPr>
        <p:spPr>
          <a:xfrm>
            <a:off x="677334" y="2160589"/>
            <a:ext cx="9952566" cy="4249739"/>
          </a:xfrm>
        </p:spPr>
        <p:txBody>
          <a:bodyPr>
            <a:normAutofit lnSpcReduction="10000"/>
          </a:bodyPr>
          <a:lstStyle/>
          <a:p>
            <a:pPr marL="0" indent="0">
              <a:buNone/>
            </a:pPr>
            <a:r>
              <a:rPr lang="fr-FR" b="1" dirty="0"/>
              <a:t>CONTACT virtuel pour évaluer l’état de santé au jour et le délai possible de </a:t>
            </a:r>
            <a:r>
              <a:rPr lang="fr-FR" b="1" dirty="0" err="1"/>
              <a:t>re-programmation</a:t>
            </a:r>
            <a:r>
              <a:rPr lang="fr-FR" b="1" dirty="0"/>
              <a:t> </a:t>
            </a:r>
          </a:p>
          <a:p>
            <a:r>
              <a:rPr lang="fr-FR" dirty="0"/>
              <a:t>sans perte de chance </a:t>
            </a:r>
          </a:p>
          <a:p>
            <a:r>
              <a:rPr lang="fr-FR" dirty="0"/>
              <a:t>en s’appuyant sur les recommandations des sociétés savantes de chaque spécialité, élaborées très rapidement</a:t>
            </a:r>
          </a:p>
          <a:p>
            <a:r>
              <a:rPr lang="fr-FR" b="1" dirty="0"/>
              <a:t>Délai </a:t>
            </a:r>
            <a:r>
              <a:rPr lang="fr-FR" b="1" dirty="0" err="1"/>
              <a:t>semi-urgent</a:t>
            </a:r>
            <a:r>
              <a:rPr lang="fr-FR" b="1" dirty="0"/>
              <a:t> </a:t>
            </a:r>
            <a:r>
              <a:rPr lang="fr-FR" dirty="0"/>
              <a:t>1-3 semaines : risque évolutif carcinologique sans alternative stratégique</a:t>
            </a:r>
          </a:p>
          <a:p>
            <a:pPr marL="0" indent="0">
              <a:buNone/>
            </a:pPr>
            <a:r>
              <a:rPr lang="fr-FR" dirty="0"/>
              <a:t>                                                             risque infectieux</a:t>
            </a:r>
          </a:p>
          <a:p>
            <a:pPr marL="0" indent="0">
              <a:buNone/>
            </a:pPr>
            <a:r>
              <a:rPr lang="fr-FR" dirty="0"/>
              <a:t>                                                             risque hémorragique</a:t>
            </a:r>
          </a:p>
          <a:p>
            <a:pPr marL="0" indent="0">
              <a:buNone/>
            </a:pPr>
            <a:r>
              <a:rPr lang="fr-FR" dirty="0"/>
              <a:t>                                                             pathologie douloureuse relevant de la chirurgie</a:t>
            </a:r>
          </a:p>
          <a:p>
            <a:r>
              <a:rPr lang="fr-FR" dirty="0"/>
              <a:t> </a:t>
            </a:r>
            <a:r>
              <a:rPr lang="fr-FR" b="1" dirty="0"/>
              <a:t>Délai &gt; 1 mois </a:t>
            </a:r>
            <a:r>
              <a:rPr lang="fr-FR" dirty="0"/>
              <a:t>sans majorer la difficulté opératoire, les risques de complication ou de séquelles       </a:t>
            </a:r>
          </a:p>
          <a:p>
            <a:pPr marL="0" indent="0">
              <a:buNone/>
            </a:pPr>
            <a:r>
              <a:rPr lang="fr-FR" dirty="0"/>
              <a:t>                              </a:t>
            </a:r>
          </a:p>
          <a:p>
            <a:endParaRPr lang="fr-FR" dirty="0"/>
          </a:p>
          <a:p>
            <a:pPr marL="0" indent="0">
              <a:buNone/>
            </a:pPr>
            <a:endParaRPr lang="fr-FR" dirty="0"/>
          </a:p>
        </p:txBody>
      </p:sp>
      <p:sp>
        <p:nvSpPr>
          <p:cNvPr id="4" name="Espace réservé de la date 3">
            <a:extLst>
              <a:ext uri="{FF2B5EF4-FFF2-40B4-BE49-F238E27FC236}">
                <a16:creationId xmlns:a16="http://schemas.microsoft.com/office/drawing/2014/main" id="{1AABECCD-B6BE-1C42-9F31-FDBE09D6F8E7}"/>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9FAFA0FE-5976-0E4C-B3CB-113073C7ECFE}"/>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7AF54B2F-DAF6-284C-913B-45EC0E478838}"/>
              </a:ext>
            </a:extLst>
          </p:cNvPr>
          <p:cNvSpPr>
            <a:spLocks noGrp="1"/>
          </p:cNvSpPr>
          <p:nvPr>
            <p:ph type="sldNum" sz="quarter" idx="4"/>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604796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2F3E9-5CD8-EB42-86ED-A48D56009BA4}"/>
              </a:ext>
            </a:extLst>
          </p:cNvPr>
          <p:cNvSpPr>
            <a:spLocks noGrp="1"/>
          </p:cNvSpPr>
          <p:nvPr>
            <p:ph type="title"/>
          </p:nvPr>
        </p:nvSpPr>
        <p:spPr/>
        <p:txBody>
          <a:bodyPr>
            <a:normAutofit fontScale="90000"/>
          </a:bodyPr>
          <a:lstStyle/>
          <a:p>
            <a:r>
              <a:rPr lang="fr-FR" dirty="0"/>
              <a:t>La </a:t>
            </a:r>
            <a:r>
              <a:rPr lang="fr-FR" dirty="0" err="1"/>
              <a:t>Télé-consultation</a:t>
            </a:r>
            <a:r>
              <a:rPr lang="fr-FR" dirty="0"/>
              <a:t> en chirurgie chez les patients prévus en  consultation: Pourquoi?</a:t>
            </a:r>
          </a:p>
        </p:txBody>
      </p:sp>
      <p:sp>
        <p:nvSpPr>
          <p:cNvPr id="4" name="Espace réservé de la date 3">
            <a:extLst>
              <a:ext uri="{FF2B5EF4-FFF2-40B4-BE49-F238E27FC236}">
                <a16:creationId xmlns:a16="http://schemas.microsoft.com/office/drawing/2014/main" id="{C82E1121-76B6-3B47-A55D-FDE0AE3B0AFA}"/>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ACFB5180-AD88-C84F-968A-C5341705B625}"/>
              </a:ext>
            </a:extLst>
          </p:cNvPr>
          <p:cNvSpPr>
            <a:spLocks noGrp="1"/>
          </p:cNvSpPr>
          <p:nvPr>
            <p:ph type="ftr" sz="quarter" idx="3"/>
          </p:nvPr>
        </p:nvSpPr>
        <p:spPr/>
        <p:txBody>
          <a:bodyPr/>
          <a:lstStyle/>
          <a:p>
            <a:r>
              <a:rPr lang="fr-FR" b="1" dirty="0"/>
              <a:t>La télémédecine en chirurgie en IDF</a:t>
            </a:r>
          </a:p>
        </p:txBody>
      </p:sp>
      <p:sp>
        <p:nvSpPr>
          <p:cNvPr id="6" name="Espace réservé du numéro de diapositive 5">
            <a:extLst>
              <a:ext uri="{FF2B5EF4-FFF2-40B4-BE49-F238E27FC236}">
                <a16:creationId xmlns:a16="http://schemas.microsoft.com/office/drawing/2014/main" id="{C492BCF5-4640-6F4F-80E3-13DAF2BB4FA4}"/>
              </a:ext>
            </a:extLst>
          </p:cNvPr>
          <p:cNvSpPr>
            <a:spLocks noGrp="1"/>
          </p:cNvSpPr>
          <p:nvPr>
            <p:ph type="sldNum" sz="quarter" idx="4"/>
          </p:nvPr>
        </p:nvSpPr>
        <p:spPr/>
        <p:txBody>
          <a:bodyPr/>
          <a:lstStyle/>
          <a:p>
            <a:fld id="{D57F1E4F-1CFF-5643-939E-217C01CDF565}" type="slidenum">
              <a:rPr lang="en-US" smtClean="0"/>
              <a:pPr/>
              <a:t>5</a:t>
            </a:fld>
            <a:endParaRPr lang="en-US" dirty="0"/>
          </a:p>
        </p:txBody>
      </p:sp>
      <p:sp>
        <p:nvSpPr>
          <p:cNvPr id="8" name="Espace réservé du contenu 7">
            <a:extLst>
              <a:ext uri="{FF2B5EF4-FFF2-40B4-BE49-F238E27FC236}">
                <a16:creationId xmlns:a16="http://schemas.microsoft.com/office/drawing/2014/main" id="{ED165D66-AC9A-A644-B0B8-A337F27D5883}"/>
              </a:ext>
            </a:extLst>
          </p:cNvPr>
          <p:cNvSpPr>
            <a:spLocks noGrp="1"/>
          </p:cNvSpPr>
          <p:nvPr>
            <p:ph idx="1"/>
          </p:nvPr>
        </p:nvSpPr>
        <p:spPr/>
        <p:txBody>
          <a:bodyPr/>
          <a:lstStyle/>
          <a:p>
            <a:r>
              <a:rPr lang="fr-FR" b="1" dirty="0"/>
              <a:t>CONTACT virtuel </a:t>
            </a:r>
            <a:r>
              <a:rPr lang="fr-FR" dirty="0"/>
              <a:t>pour  évaluer, donner une conduite à tenir, rassurer ou convoquer pour une consultation présentielle nécessaire dans les conditions de sécurité maximales et dans un délai estimé par le chirurgien.</a:t>
            </a:r>
          </a:p>
          <a:p>
            <a:endParaRPr lang="fr-FR" dirty="0"/>
          </a:p>
          <a:p>
            <a:r>
              <a:rPr lang="fr-FR" b="1" dirty="0"/>
              <a:t>Pour les patients connus en suivi post-opératoire</a:t>
            </a:r>
            <a:r>
              <a:rPr lang="fr-FR" dirty="0"/>
              <a:t>, si besoin en présence de l’IDE des soins à domicile.</a:t>
            </a:r>
          </a:p>
          <a:p>
            <a:pPr marL="0" indent="0">
              <a:buNone/>
            </a:pPr>
            <a:endParaRPr lang="fr-FR" dirty="0"/>
          </a:p>
          <a:p>
            <a:r>
              <a:rPr lang="fr-FR" b="1" dirty="0"/>
              <a:t>Pour les patients de première CS, </a:t>
            </a:r>
            <a:r>
              <a:rPr lang="fr-FR" dirty="0"/>
              <a:t>la TCS permet de commencer l’interrogatoire ,d’ expliquer les éventuels examens complémentaires  (biologie, imagerie) à réaliser en attendant la consultation présentielle, de prévoir le type de prise en charge chirurgicale et ses contraintes organisationnelles.</a:t>
            </a:r>
          </a:p>
        </p:txBody>
      </p:sp>
    </p:spTree>
    <p:extLst>
      <p:ext uri="{BB962C8B-B14F-4D97-AF65-F5344CB8AC3E}">
        <p14:creationId xmlns:p14="http://schemas.microsoft.com/office/powerpoint/2010/main" val="44642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799C26-2407-3743-8393-049F6DBEEB96}"/>
              </a:ext>
            </a:extLst>
          </p:cNvPr>
          <p:cNvSpPr>
            <a:spLocks noGrp="1"/>
          </p:cNvSpPr>
          <p:nvPr>
            <p:ph type="title"/>
          </p:nvPr>
        </p:nvSpPr>
        <p:spPr/>
        <p:txBody>
          <a:bodyPr/>
          <a:lstStyle/>
          <a:p>
            <a:r>
              <a:rPr lang="fr-FR" dirty="0"/>
              <a:t>Mise en route de la </a:t>
            </a:r>
            <a:r>
              <a:rPr lang="fr-FR" dirty="0" err="1"/>
              <a:t>Télé-consultation</a:t>
            </a:r>
            <a:r>
              <a:rPr lang="fr-FR" dirty="0"/>
              <a:t> sur le CHI Poissy-St Germain </a:t>
            </a:r>
          </a:p>
        </p:txBody>
      </p:sp>
      <p:sp>
        <p:nvSpPr>
          <p:cNvPr id="3" name="Espace réservé du contenu 2">
            <a:extLst>
              <a:ext uri="{FF2B5EF4-FFF2-40B4-BE49-F238E27FC236}">
                <a16:creationId xmlns:a16="http://schemas.microsoft.com/office/drawing/2014/main" id="{84E483EC-8C75-4C4B-9C70-BDB2291F0D04}"/>
              </a:ext>
            </a:extLst>
          </p:cNvPr>
          <p:cNvSpPr>
            <a:spLocks noGrp="1"/>
          </p:cNvSpPr>
          <p:nvPr>
            <p:ph idx="1"/>
          </p:nvPr>
        </p:nvSpPr>
        <p:spPr/>
        <p:txBody>
          <a:bodyPr>
            <a:normAutofit lnSpcReduction="10000"/>
          </a:bodyPr>
          <a:lstStyle/>
          <a:p>
            <a:r>
              <a:rPr lang="fr-FR" dirty="0"/>
              <a:t>Reflet d’une coopération et réactivité remarquable avec l’administration</a:t>
            </a:r>
          </a:p>
          <a:p>
            <a:endParaRPr lang="fr-FR" dirty="0"/>
          </a:p>
          <a:p>
            <a:r>
              <a:rPr lang="fr-FR" dirty="0"/>
              <a:t>Mise à disposition en 10-15 jours des ordinateurs (double écran), webcam, micros)</a:t>
            </a:r>
          </a:p>
          <a:p>
            <a:endParaRPr lang="fr-FR" dirty="0"/>
          </a:p>
          <a:p>
            <a:r>
              <a:rPr lang="fr-FR" dirty="0"/>
              <a:t>Formation de tous les personnels médicaux demandeurs , soit quasiment toutes les spécialités et des secrétaires médicaux sur deux systèmes ORTIF pour l’ensemble et DOCTOLIB pour ceux qui l’avaient déjà mis en place pour la prise des RDV (Gynéco-obstétrique, urologie, activité privée)</a:t>
            </a:r>
          </a:p>
          <a:p>
            <a:endParaRPr lang="fr-FR" dirty="0"/>
          </a:p>
          <a:p>
            <a:r>
              <a:rPr lang="fr-FR" dirty="0"/>
              <a:t>Création d’un comité de pilotage avec retour d’évaluation au 17 septembre sur l’essor de la TCS  </a:t>
            </a:r>
          </a:p>
        </p:txBody>
      </p:sp>
      <p:sp>
        <p:nvSpPr>
          <p:cNvPr id="4" name="Espace réservé de la date 3">
            <a:extLst>
              <a:ext uri="{FF2B5EF4-FFF2-40B4-BE49-F238E27FC236}">
                <a16:creationId xmlns:a16="http://schemas.microsoft.com/office/drawing/2014/main" id="{0CF6203F-927C-334C-8F46-8EEDCC9488ED}"/>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B8E27819-9934-8546-BE3A-D30E49DE7E5A}"/>
              </a:ext>
            </a:extLst>
          </p:cNvPr>
          <p:cNvSpPr>
            <a:spLocks noGrp="1"/>
          </p:cNvSpPr>
          <p:nvPr>
            <p:ph type="ftr" sz="quarter" idx="3"/>
          </p:nvPr>
        </p:nvSpPr>
        <p:spPr/>
        <p:txBody>
          <a:bodyPr/>
          <a:lstStyle/>
          <a:p>
            <a:r>
              <a:rPr lang="fr-FR" b="1" dirty="0"/>
              <a:t>La télémédecine en chirurgie en IDF</a:t>
            </a:r>
          </a:p>
        </p:txBody>
      </p:sp>
      <p:sp>
        <p:nvSpPr>
          <p:cNvPr id="6" name="Espace réservé du numéro de diapositive 5">
            <a:extLst>
              <a:ext uri="{FF2B5EF4-FFF2-40B4-BE49-F238E27FC236}">
                <a16:creationId xmlns:a16="http://schemas.microsoft.com/office/drawing/2014/main" id="{4E0BA097-AAFE-1347-9220-FAB187765432}"/>
              </a:ext>
            </a:extLst>
          </p:cNvPr>
          <p:cNvSpPr>
            <a:spLocks noGrp="1"/>
          </p:cNvSpPr>
          <p:nvPr>
            <p:ph type="sldNum" sz="quarter" idx="4"/>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69330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E15D155C-F155-6944-95F4-36C49F4C108E}"/>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3C22E316-3AEB-0E45-86D2-D17DB0CD77DE}"/>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802C76E7-1536-3842-8CD5-A7106D705A1C}"/>
              </a:ext>
            </a:extLst>
          </p:cNvPr>
          <p:cNvSpPr>
            <a:spLocks noGrp="1"/>
          </p:cNvSpPr>
          <p:nvPr>
            <p:ph type="sldNum" sz="quarter" idx="4"/>
          </p:nvPr>
        </p:nvSpPr>
        <p:spPr/>
        <p:txBody>
          <a:bodyPr/>
          <a:lstStyle/>
          <a:p>
            <a:fld id="{D57F1E4F-1CFF-5643-939E-217C01CDF565}" type="slidenum">
              <a:rPr lang="en-US" smtClean="0"/>
              <a:pPr/>
              <a:t>7</a:t>
            </a:fld>
            <a:endParaRPr lang="en-US" dirty="0"/>
          </a:p>
        </p:txBody>
      </p:sp>
      <p:pic>
        <p:nvPicPr>
          <p:cNvPr id="8" name="Image 7">
            <a:extLst>
              <a:ext uri="{FF2B5EF4-FFF2-40B4-BE49-F238E27FC236}">
                <a16:creationId xmlns:a16="http://schemas.microsoft.com/office/drawing/2014/main" id="{1CE81602-0610-3E47-942D-DE39F049C11E}"/>
              </a:ext>
            </a:extLst>
          </p:cNvPr>
          <p:cNvPicPr>
            <a:picLocks noChangeAspect="1"/>
          </p:cNvPicPr>
          <p:nvPr/>
        </p:nvPicPr>
        <p:blipFill>
          <a:blip r:embed="rId2"/>
          <a:stretch>
            <a:fillRect/>
          </a:stretch>
        </p:blipFill>
        <p:spPr>
          <a:xfrm>
            <a:off x="1065253" y="-18014"/>
            <a:ext cx="8586879" cy="6428342"/>
          </a:xfrm>
          <a:prstGeom prst="rect">
            <a:avLst/>
          </a:prstGeom>
        </p:spPr>
      </p:pic>
    </p:spTree>
    <p:extLst>
      <p:ext uri="{BB962C8B-B14F-4D97-AF65-F5344CB8AC3E}">
        <p14:creationId xmlns:p14="http://schemas.microsoft.com/office/powerpoint/2010/main" val="97123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EDDBCF-CD13-8C4E-948E-CCC673EBFDD3}"/>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F8D06A8A-117B-D443-A67D-9B60D27EEBD2}"/>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F03A13C5-9291-8649-9EB4-A416F4501A93}"/>
              </a:ext>
            </a:extLst>
          </p:cNvPr>
          <p:cNvSpPr>
            <a:spLocks noGrp="1"/>
          </p:cNvSpPr>
          <p:nvPr>
            <p:ph type="sldNum" sz="quarter" idx="4"/>
          </p:nvPr>
        </p:nvSpPr>
        <p:spPr/>
        <p:txBody>
          <a:bodyPr/>
          <a:lstStyle/>
          <a:p>
            <a:fld id="{D57F1E4F-1CFF-5643-939E-217C01CDF565}" type="slidenum">
              <a:rPr lang="en-US" smtClean="0"/>
              <a:pPr/>
              <a:t>8</a:t>
            </a:fld>
            <a:endParaRPr lang="en-US" dirty="0"/>
          </a:p>
        </p:txBody>
      </p:sp>
      <p:pic>
        <p:nvPicPr>
          <p:cNvPr id="10" name="Image 9">
            <a:extLst>
              <a:ext uri="{FF2B5EF4-FFF2-40B4-BE49-F238E27FC236}">
                <a16:creationId xmlns:a16="http://schemas.microsoft.com/office/drawing/2014/main" id="{A2D02A10-B060-6846-B176-46FFB49926E4}"/>
              </a:ext>
            </a:extLst>
          </p:cNvPr>
          <p:cNvPicPr>
            <a:picLocks noChangeAspect="1"/>
          </p:cNvPicPr>
          <p:nvPr/>
        </p:nvPicPr>
        <p:blipFill>
          <a:blip r:embed="rId2"/>
          <a:stretch>
            <a:fillRect/>
          </a:stretch>
        </p:blipFill>
        <p:spPr>
          <a:xfrm>
            <a:off x="1707614" y="1"/>
            <a:ext cx="8744718" cy="6492168"/>
          </a:xfrm>
          <a:prstGeom prst="rect">
            <a:avLst/>
          </a:prstGeom>
        </p:spPr>
      </p:pic>
      <p:sp>
        <p:nvSpPr>
          <p:cNvPr id="7" name="ZoneTexte 6">
            <a:extLst>
              <a:ext uri="{FF2B5EF4-FFF2-40B4-BE49-F238E27FC236}">
                <a16:creationId xmlns:a16="http://schemas.microsoft.com/office/drawing/2014/main" id="{03550285-A61E-B64F-BB5F-CC82E23F416A}"/>
              </a:ext>
            </a:extLst>
          </p:cNvPr>
          <p:cNvSpPr txBox="1"/>
          <p:nvPr/>
        </p:nvSpPr>
        <p:spPr>
          <a:xfrm>
            <a:off x="2673927" y="1828800"/>
            <a:ext cx="3697487" cy="369332"/>
          </a:xfrm>
          <a:prstGeom prst="rect">
            <a:avLst/>
          </a:prstGeom>
          <a:noFill/>
        </p:spPr>
        <p:txBody>
          <a:bodyPr wrap="none" rtlCol="0">
            <a:spAutoFit/>
          </a:bodyPr>
          <a:lstStyle/>
          <a:p>
            <a:r>
              <a:rPr lang="fr-FR" dirty="0"/>
              <a:t>/3650 Téléconsultations au total</a:t>
            </a:r>
          </a:p>
        </p:txBody>
      </p:sp>
    </p:spTree>
    <p:extLst>
      <p:ext uri="{BB962C8B-B14F-4D97-AF65-F5344CB8AC3E}">
        <p14:creationId xmlns:p14="http://schemas.microsoft.com/office/powerpoint/2010/main" val="389656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DF864116-9933-DA41-A1D6-B46DBB83A1CC}"/>
              </a:ext>
            </a:extLst>
          </p:cNvPr>
          <p:cNvSpPr>
            <a:spLocks noGrp="1"/>
          </p:cNvSpPr>
          <p:nvPr>
            <p:ph type="dt" sz="half" idx="2"/>
          </p:nvPr>
        </p:nvSpPr>
        <p:spPr/>
        <p:txBody>
          <a:bodyPr/>
          <a:lstStyle/>
          <a:p>
            <a:r>
              <a:rPr lang="fr-FR"/>
              <a:t>Webinaire – 15/10/2020 – 17h30 à 19h30</a:t>
            </a:r>
            <a:endParaRPr lang="en-US" dirty="0"/>
          </a:p>
        </p:txBody>
      </p:sp>
      <p:sp>
        <p:nvSpPr>
          <p:cNvPr id="5" name="Espace réservé du pied de page 4">
            <a:extLst>
              <a:ext uri="{FF2B5EF4-FFF2-40B4-BE49-F238E27FC236}">
                <a16:creationId xmlns:a16="http://schemas.microsoft.com/office/drawing/2014/main" id="{632771C8-46E3-3D4F-984F-D921F3A49472}"/>
              </a:ext>
            </a:extLst>
          </p:cNvPr>
          <p:cNvSpPr>
            <a:spLocks noGrp="1"/>
          </p:cNvSpPr>
          <p:nvPr>
            <p:ph type="ftr" sz="quarter" idx="3"/>
          </p:nvPr>
        </p:nvSpPr>
        <p:spPr/>
        <p:txBody>
          <a:bodyPr/>
          <a:lstStyle/>
          <a:p>
            <a:r>
              <a:rPr lang="fr-FR" b="1"/>
              <a:t>La télémédecine en chirurgie en IDF</a:t>
            </a:r>
            <a:endParaRPr lang="fr-FR" b="1" dirty="0"/>
          </a:p>
        </p:txBody>
      </p:sp>
      <p:sp>
        <p:nvSpPr>
          <p:cNvPr id="6" name="Espace réservé du numéro de diapositive 5">
            <a:extLst>
              <a:ext uri="{FF2B5EF4-FFF2-40B4-BE49-F238E27FC236}">
                <a16:creationId xmlns:a16="http://schemas.microsoft.com/office/drawing/2014/main" id="{A6E9F439-232A-3640-91A1-86ACCABABD0F}"/>
              </a:ext>
            </a:extLst>
          </p:cNvPr>
          <p:cNvSpPr>
            <a:spLocks noGrp="1"/>
          </p:cNvSpPr>
          <p:nvPr>
            <p:ph type="sldNum" sz="quarter" idx="4"/>
          </p:nvPr>
        </p:nvSpPr>
        <p:spPr/>
        <p:txBody>
          <a:bodyPr/>
          <a:lstStyle/>
          <a:p>
            <a:fld id="{D57F1E4F-1CFF-5643-939E-217C01CDF565}" type="slidenum">
              <a:rPr lang="en-US" smtClean="0"/>
              <a:pPr/>
              <a:t>9</a:t>
            </a:fld>
            <a:endParaRPr lang="en-US" dirty="0"/>
          </a:p>
        </p:txBody>
      </p:sp>
      <p:pic>
        <p:nvPicPr>
          <p:cNvPr id="8" name="Image 7">
            <a:extLst>
              <a:ext uri="{FF2B5EF4-FFF2-40B4-BE49-F238E27FC236}">
                <a16:creationId xmlns:a16="http://schemas.microsoft.com/office/drawing/2014/main" id="{95FD8EA6-AE54-B14D-934A-F88316694228}"/>
              </a:ext>
            </a:extLst>
          </p:cNvPr>
          <p:cNvPicPr>
            <a:picLocks noChangeAspect="1"/>
          </p:cNvPicPr>
          <p:nvPr/>
        </p:nvPicPr>
        <p:blipFill>
          <a:blip r:embed="rId2"/>
          <a:stretch>
            <a:fillRect/>
          </a:stretch>
        </p:blipFill>
        <p:spPr>
          <a:xfrm>
            <a:off x="1065254" y="268410"/>
            <a:ext cx="8204277" cy="6141917"/>
          </a:xfrm>
          <a:prstGeom prst="rect">
            <a:avLst/>
          </a:prstGeom>
        </p:spPr>
      </p:pic>
      <p:sp>
        <p:nvSpPr>
          <p:cNvPr id="2" name="ZoneTexte 1">
            <a:extLst>
              <a:ext uri="{FF2B5EF4-FFF2-40B4-BE49-F238E27FC236}">
                <a16:creationId xmlns:a16="http://schemas.microsoft.com/office/drawing/2014/main" id="{AE5171AD-F6BB-5F4B-A69C-79D033798CE4}"/>
              </a:ext>
            </a:extLst>
          </p:cNvPr>
          <p:cNvSpPr txBox="1"/>
          <p:nvPr/>
        </p:nvSpPr>
        <p:spPr>
          <a:xfrm>
            <a:off x="3338945" y="1801091"/>
            <a:ext cx="3559629" cy="369332"/>
          </a:xfrm>
          <a:prstGeom prst="rect">
            <a:avLst/>
          </a:prstGeom>
          <a:noFill/>
        </p:spPr>
        <p:txBody>
          <a:bodyPr wrap="none" rtlCol="0">
            <a:spAutoFit/>
          </a:bodyPr>
          <a:lstStyle/>
          <a:p>
            <a:r>
              <a:rPr lang="fr-FR" dirty="0"/>
              <a:t>/3650 Téléconsultations au total</a:t>
            </a:r>
          </a:p>
        </p:txBody>
      </p:sp>
    </p:spTree>
    <p:extLst>
      <p:ext uri="{BB962C8B-B14F-4D97-AF65-F5344CB8AC3E}">
        <p14:creationId xmlns:p14="http://schemas.microsoft.com/office/powerpoint/2010/main" val="320243814"/>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dèlePrésentation_EGRhumato_2019" id="{2B39C09D-0B8F-4C22-8082-349799998875}" vid="{D2C7214D-D8D5-488D-A5F5-0F2FC272B86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1001</TotalTime>
  <Words>1487</Words>
  <Application>Microsoft Office PowerPoint</Application>
  <PresentationFormat>Grand écran</PresentationFormat>
  <Paragraphs>175</Paragraphs>
  <Slides>25</Slides>
  <Notes>1</Notes>
  <HiddenSlides>6</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25</vt:i4>
      </vt:variant>
    </vt:vector>
  </HeadingPairs>
  <TitlesOfParts>
    <vt:vector size="30" baseType="lpstr">
      <vt:lpstr>Arial</vt:lpstr>
      <vt:lpstr>Calibri</vt:lpstr>
      <vt:lpstr>Trebuchet MS</vt:lpstr>
      <vt:lpstr>Wingdings 3</vt:lpstr>
      <vt:lpstr>Facette</vt:lpstr>
      <vt:lpstr>Dr Béatrice Vinson-Bonnet CHI Poissy-St-Germain</vt:lpstr>
      <vt:lpstr>Mise en place de la TCS en période aigue avec confinement</vt:lpstr>
      <vt:lpstr>La télé-consultation en chirurgie: POUR QUELS PATIENTS?</vt:lpstr>
      <vt:lpstr>La Télé-consultation en chirurgie chez les patients déprogrammés: POURQUOI?       </vt:lpstr>
      <vt:lpstr>La Télé-consultation en chirurgie chez les patients prévus en  consultation: Pourquoi?</vt:lpstr>
      <vt:lpstr>Mise en route de la Télé-consultation sur le CHI Poissy-St Germain </vt:lpstr>
      <vt:lpstr>Présentation PowerPoint</vt:lpstr>
      <vt:lpstr>Présentation PowerPoint</vt:lpstr>
      <vt:lpstr>Présentation PowerPoint</vt:lpstr>
      <vt:lpstr>Présentation PowerPoint</vt:lpstr>
      <vt:lpstr>Présentation PowerPoint</vt:lpstr>
      <vt:lpstr>Présentation PowerPoint</vt:lpstr>
      <vt:lpstr>Téléconsultation: Avantages/Inconvénients</vt:lpstr>
      <vt:lpstr>La Télé-consultation en chirurgie aujourd’hui et demain</vt:lpstr>
      <vt:lpstr>La TCS chirurgicale post-opératoire </vt:lpstr>
      <vt:lpstr>Etude prospective sur les besoins médicaux et sociaux des patients opérés en chirurgie ambulatoire dans les 30 jours post-opératoires dans 7 établissements de la région Ile de France. </vt:lpstr>
      <vt:lpstr>Besoins médicaux après chirurgie ambulatoire</vt:lpstr>
      <vt:lpstr>Présentation PowerPoint</vt:lpstr>
      <vt:lpstr>Les solutions identifiées par les patients sont un contact  avec : </vt:lpstr>
      <vt:lpstr>Besoins sociaux après chirurgie ambulatoire</vt:lpstr>
      <vt:lpstr>Principaux besoins sociaux après chirurgie ambulatoire: J+5</vt:lpstr>
      <vt:lpstr>Les solutions sont apportées par la famille surtout dès le retour à domicile mais restent largement prioritaires par rapport aux autres solutions : aides sociales.</vt:lpstr>
      <vt:lpstr>TCS post-opératoire entre J+5 et J+7</vt:lpstr>
      <vt:lpstr>Le FUTUR des TCS en chirurgie 1</vt:lpstr>
      <vt:lpstr>Le FUTUR des TCS en chirurgie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Devisme</dc:creator>
  <cp:lastModifiedBy>Fanny Devisme</cp:lastModifiedBy>
  <cp:revision>68</cp:revision>
  <dcterms:created xsi:type="dcterms:W3CDTF">2019-05-22T09:39:52Z</dcterms:created>
  <dcterms:modified xsi:type="dcterms:W3CDTF">2020-10-13T18:09:01Z</dcterms:modified>
</cp:coreProperties>
</file>