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82" r:id="rId3"/>
    <p:sldMasterId id="214748369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4" r:id="rId6"/>
    <p:sldId id="265" r:id="rId7"/>
    <p:sldId id="266" r:id="rId8"/>
    <p:sldId id="267" r:id="rId9"/>
    <p:sldId id="279" r:id="rId10"/>
    <p:sldId id="278" r:id="rId11"/>
    <p:sldId id="28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Nombre</a:t>
            </a:r>
            <a:r>
              <a:rPr lang="fr-FR" baseline="0" dirty="0"/>
              <a:t> de créations d'équipes par an (n=118)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'Année &amp; Dep'!$A$2:$A$7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'Année &amp; Dep'!$B$2:$B$7</c:f>
              <c:numCache>
                <c:formatCode>General</c:formatCode>
                <c:ptCount val="6"/>
                <c:pt idx="0">
                  <c:v>7</c:v>
                </c:pt>
                <c:pt idx="1">
                  <c:v>14</c:v>
                </c:pt>
                <c:pt idx="2">
                  <c:v>20</c:v>
                </c:pt>
                <c:pt idx="3">
                  <c:v>7</c:v>
                </c:pt>
                <c:pt idx="4">
                  <c:v>20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4-4095-B580-92C1B0AF9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96640"/>
        <c:axId val="32098176"/>
      </c:barChart>
      <c:catAx>
        <c:axId val="320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98176"/>
        <c:crosses val="autoZero"/>
        <c:auto val="1"/>
        <c:lblAlgn val="ctr"/>
        <c:lblOffset val="100"/>
        <c:noMultiLvlLbl val="0"/>
      </c:catAx>
      <c:valAx>
        <c:axId val="32098176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Nombre de créations d'équipes par semestre (n=118)</a:t>
            </a:r>
          </a:p>
        </c:rich>
      </c:tx>
      <c:layout>
        <c:manualLayout>
          <c:xMode val="edge"/>
          <c:yMode val="edge"/>
          <c:x val="0.19274710293115202"/>
          <c:y val="2.564102564102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'Année &amp; Dep'!$A$15:$A$26</c:f>
              <c:strCache>
                <c:ptCount val="12"/>
                <c:pt idx="0">
                  <c:v>Semestre 1 2014</c:v>
                </c:pt>
                <c:pt idx="1">
                  <c:v>Semestre 2 2014</c:v>
                </c:pt>
                <c:pt idx="2">
                  <c:v>Semestre 1 2015</c:v>
                </c:pt>
                <c:pt idx="3">
                  <c:v>Semestre 2 2015</c:v>
                </c:pt>
                <c:pt idx="4">
                  <c:v>Semestre 1 2016</c:v>
                </c:pt>
                <c:pt idx="5">
                  <c:v>Semestre 2 2016</c:v>
                </c:pt>
                <c:pt idx="6">
                  <c:v>Semestre 1 2017</c:v>
                </c:pt>
                <c:pt idx="7">
                  <c:v>Semestre 2 2017</c:v>
                </c:pt>
                <c:pt idx="8">
                  <c:v>Semestre 1 2018</c:v>
                </c:pt>
                <c:pt idx="9">
                  <c:v>Semestre 2 2018</c:v>
                </c:pt>
                <c:pt idx="10">
                  <c:v>Semestre 1 2018</c:v>
                </c:pt>
                <c:pt idx="11">
                  <c:v>Semestre 2 2019</c:v>
                </c:pt>
              </c:strCache>
            </c:strRef>
          </c:cat>
          <c:val>
            <c:numRef>
              <c:f>'Année &amp; Dep'!$B$15:$B$26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11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  <c:pt idx="9">
                  <c:v>16</c:v>
                </c:pt>
                <c:pt idx="10">
                  <c:v>19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62-4DF0-BB1E-4081DEBD3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73248"/>
        <c:axId val="34783232"/>
      </c:lineChart>
      <c:catAx>
        <c:axId val="347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783232"/>
        <c:crosses val="autoZero"/>
        <c:auto val="1"/>
        <c:lblAlgn val="ctr"/>
        <c:lblOffset val="100"/>
        <c:noMultiLvlLbl val="0"/>
      </c:catAx>
      <c:valAx>
        <c:axId val="3478323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7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Feuil1!$A$1:$E$1</c:f>
              <c:strCache>
                <c:ptCount val="5"/>
                <c:pt idx="0">
                  <c:v>Filière visuelle</c:v>
                </c:pt>
                <c:pt idx="1">
                  <c:v>Echo</c:v>
                </c:pt>
                <c:pt idx="2">
                  <c:v>Vaccination</c:v>
                </c:pt>
                <c:pt idx="3">
                  <c:v>Diabète </c:v>
                </c:pt>
                <c:pt idx="4">
                  <c:v>Abords vasc</c:v>
                </c:pt>
              </c:strCache>
            </c:strRef>
          </c:cat>
          <c:val>
            <c:numRef>
              <c:f>Feuil1!$A$2:$E$2</c:f>
              <c:numCache>
                <c:formatCode>General</c:formatCode>
                <c:ptCount val="5"/>
                <c:pt idx="0">
                  <c:v>25</c:v>
                </c:pt>
                <c:pt idx="1">
                  <c:v>24</c:v>
                </c:pt>
                <c:pt idx="2">
                  <c:v>12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5-4317-B367-B3A02450D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74272"/>
        <c:axId val="33175808"/>
      </c:barChart>
      <c:catAx>
        <c:axId val="3317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175808"/>
        <c:crosses val="autoZero"/>
        <c:auto val="1"/>
        <c:lblAlgn val="ctr"/>
        <c:lblOffset val="100"/>
        <c:noMultiLvlLbl val="0"/>
      </c:catAx>
      <c:valAx>
        <c:axId val="3317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74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7FB7A-007D-48AF-A1B6-44B5E86483B0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E85A16-CF17-4A4A-8B74-F2C8D8B1A430}">
      <dgm:prSet phldrT="[Texte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altLang="fr-FR" sz="1600" b="0" i="1" dirty="0">
              <a:solidFill>
                <a:srgbClr val="FF0000"/>
              </a:solidFill>
            </a:rPr>
            <a:t>Objectif N°1 : Communiquer sur les protocoles de coopération</a:t>
          </a:r>
        </a:p>
        <a:p>
          <a:pPr mar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altLang="fr-FR" sz="1600" b="0" i="1" dirty="0"/>
            <a:t>L’ARS fait connaitre le dispositif et le promeut auprès des professionnels de santé </a:t>
          </a:r>
          <a:endParaRPr lang="fr-FR" sz="1600" dirty="0"/>
        </a:p>
      </dgm:t>
    </dgm:pt>
    <dgm:pt modelId="{539A8B10-6830-4E7F-9A9C-C58AE09B2C45}" type="parTrans" cxnId="{A673C0E3-D4B9-4611-B430-69B170F3D74A}">
      <dgm:prSet/>
      <dgm:spPr/>
      <dgm:t>
        <a:bodyPr/>
        <a:lstStyle/>
        <a:p>
          <a:endParaRPr lang="fr-FR"/>
        </a:p>
      </dgm:t>
    </dgm:pt>
    <dgm:pt modelId="{03BA33A0-7CF7-451E-A63E-DBEF2CF81C52}" type="sibTrans" cxnId="{A673C0E3-D4B9-4611-B430-69B170F3D74A}">
      <dgm:prSet/>
      <dgm:spPr/>
      <dgm:t>
        <a:bodyPr/>
        <a:lstStyle/>
        <a:p>
          <a:endParaRPr lang="fr-FR"/>
        </a:p>
      </dgm:t>
    </dgm:pt>
    <dgm:pt modelId="{76848B5C-269A-4C90-94D5-080F449F2B2F}">
      <dgm:prSet custT="1"/>
      <dgm:spPr/>
      <dgm:t>
        <a:bodyPr/>
        <a:lstStyle/>
        <a:p>
          <a:r>
            <a:rPr lang="fr-FR" altLang="fr-FR" sz="1600" b="0" i="1" dirty="0">
              <a:solidFill>
                <a:srgbClr val="FF0000"/>
              </a:solidFill>
            </a:rPr>
            <a:t>Objectif N°2 : Soutenir les équipes promotrices dans la formalisation des protocoles et favoriser leurs déclarations  </a:t>
          </a:r>
        </a:p>
        <a:p>
          <a:r>
            <a:rPr lang="fr-FR" altLang="fr-FR" sz="1600" b="0" i="1" dirty="0">
              <a:solidFill>
                <a:schemeClr val="tx1"/>
              </a:solidFill>
            </a:rPr>
            <a:t>L’ARS propose un accompagnement des équipes souhaitant rédiger ou/et mettre en œuvre un PC </a:t>
          </a:r>
        </a:p>
      </dgm:t>
    </dgm:pt>
    <dgm:pt modelId="{2976B179-B0B5-4A12-BDBF-17A00CB45B19}" type="parTrans" cxnId="{F6F565F0-967B-44BB-85A2-9EC0B33973C7}">
      <dgm:prSet/>
      <dgm:spPr/>
      <dgm:t>
        <a:bodyPr/>
        <a:lstStyle/>
        <a:p>
          <a:endParaRPr lang="fr-FR"/>
        </a:p>
      </dgm:t>
    </dgm:pt>
    <dgm:pt modelId="{37912EA1-84BF-45FE-95EA-63A0C8AE8088}" type="sibTrans" cxnId="{F6F565F0-967B-44BB-85A2-9EC0B33973C7}">
      <dgm:prSet/>
      <dgm:spPr/>
      <dgm:t>
        <a:bodyPr/>
        <a:lstStyle/>
        <a:p>
          <a:endParaRPr lang="fr-FR"/>
        </a:p>
      </dgm:t>
    </dgm:pt>
    <dgm:pt modelId="{7DBCE542-AD87-4EC8-8F1F-082C79E9A4F0}">
      <dgm:prSet custT="1"/>
      <dgm:spPr/>
      <dgm:t>
        <a:bodyPr/>
        <a:lstStyle/>
        <a:p>
          <a:r>
            <a:rPr lang="fr-FR" altLang="fr-FR" sz="1600" b="0" i="1" dirty="0">
              <a:solidFill>
                <a:srgbClr val="FF0000"/>
              </a:solidFill>
            </a:rPr>
            <a:t>Objectif N°3 : Promouvoir l’évolution du dispositif relatif au PC</a:t>
          </a:r>
        </a:p>
        <a:p>
          <a:r>
            <a:rPr lang="fr-FR" altLang="fr-FR" sz="1600" b="0" i="1" dirty="0">
              <a:solidFill>
                <a:schemeClr val="tx1"/>
              </a:solidFill>
            </a:rPr>
            <a:t>L’ARS accompagne la mise en place du nouveau dispositif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altLang="fr-FR" sz="1400" b="0" dirty="0"/>
        </a:p>
      </dgm:t>
    </dgm:pt>
    <dgm:pt modelId="{3E8CD4AE-CED5-46B3-91EC-2A7B04512881}" type="sibTrans" cxnId="{3E2435FB-7306-413E-98E4-27C01BF1FB58}">
      <dgm:prSet/>
      <dgm:spPr/>
      <dgm:t>
        <a:bodyPr/>
        <a:lstStyle/>
        <a:p>
          <a:endParaRPr lang="fr-FR"/>
        </a:p>
      </dgm:t>
    </dgm:pt>
    <dgm:pt modelId="{5D7FC45C-E675-428E-85C2-26BE7CF5649A}" type="parTrans" cxnId="{3E2435FB-7306-413E-98E4-27C01BF1FB58}">
      <dgm:prSet/>
      <dgm:spPr/>
      <dgm:t>
        <a:bodyPr/>
        <a:lstStyle/>
        <a:p>
          <a:endParaRPr lang="fr-FR"/>
        </a:p>
      </dgm:t>
    </dgm:pt>
    <dgm:pt modelId="{5934E003-2079-4A36-AAD6-469E1CD692D5}" type="pres">
      <dgm:prSet presAssocID="{EC07FB7A-007D-48AF-A1B6-44B5E86483B0}" presName="outerComposite" presStyleCnt="0">
        <dgm:presLayoutVars>
          <dgm:chMax val="5"/>
          <dgm:dir/>
          <dgm:resizeHandles val="exact"/>
        </dgm:presLayoutVars>
      </dgm:prSet>
      <dgm:spPr/>
    </dgm:pt>
    <dgm:pt modelId="{C1FE58E3-FB92-4018-8E9A-15C6B91F7B57}" type="pres">
      <dgm:prSet presAssocID="{EC07FB7A-007D-48AF-A1B6-44B5E86483B0}" presName="dummyMaxCanvas" presStyleCnt="0">
        <dgm:presLayoutVars/>
      </dgm:prSet>
      <dgm:spPr/>
    </dgm:pt>
    <dgm:pt modelId="{6DEFEE18-5074-41A0-B255-5876EBE973D4}" type="pres">
      <dgm:prSet presAssocID="{EC07FB7A-007D-48AF-A1B6-44B5E86483B0}" presName="ThreeNodes_1" presStyleLbl="node1" presStyleIdx="0" presStyleCnt="3">
        <dgm:presLayoutVars>
          <dgm:bulletEnabled val="1"/>
        </dgm:presLayoutVars>
      </dgm:prSet>
      <dgm:spPr/>
    </dgm:pt>
    <dgm:pt modelId="{34778FF5-FC6F-4C50-B06D-50BE1F685D05}" type="pres">
      <dgm:prSet presAssocID="{EC07FB7A-007D-48AF-A1B6-44B5E86483B0}" presName="ThreeNodes_2" presStyleLbl="node1" presStyleIdx="1" presStyleCnt="3">
        <dgm:presLayoutVars>
          <dgm:bulletEnabled val="1"/>
        </dgm:presLayoutVars>
      </dgm:prSet>
      <dgm:spPr/>
    </dgm:pt>
    <dgm:pt modelId="{90EF0129-C74E-46C5-B031-FD62A6AC8A8C}" type="pres">
      <dgm:prSet presAssocID="{EC07FB7A-007D-48AF-A1B6-44B5E86483B0}" presName="ThreeNodes_3" presStyleLbl="node1" presStyleIdx="2" presStyleCnt="3">
        <dgm:presLayoutVars>
          <dgm:bulletEnabled val="1"/>
        </dgm:presLayoutVars>
      </dgm:prSet>
      <dgm:spPr/>
    </dgm:pt>
    <dgm:pt modelId="{CDDFD2D3-15F3-482A-B8B9-29C01E85CB4F}" type="pres">
      <dgm:prSet presAssocID="{EC07FB7A-007D-48AF-A1B6-44B5E86483B0}" presName="ThreeConn_1-2" presStyleLbl="fgAccFollowNode1" presStyleIdx="0" presStyleCnt="2">
        <dgm:presLayoutVars>
          <dgm:bulletEnabled val="1"/>
        </dgm:presLayoutVars>
      </dgm:prSet>
      <dgm:spPr/>
    </dgm:pt>
    <dgm:pt modelId="{C7FFB2AA-FC0F-4CF5-8EA3-3BA524A72BD0}" type="pres">
      <dgm:prSet presAssocID="{EC07FB7A-007D-48AF-A1B6-44B5E86483B0}" presName="ThreeConn_2-3" presStyleLbl="fgAccFollowNode1" presStyleIdx="1" presStyleCnt="2">
        <dgm:presLayoutVars>
          <dgm:bulletEnabled val="1"/>
        </dgm:presLayoutVars>
      </dgm:prSet>
      <dgm:spPr/>
    </dgm:pt>
    <dgm:pt modelId="{EA41511E-14EB-4BA8-AB19-A6F334B3DB5F}" type="pres">
      <dgm:prSet presAssocID="{EC07FB7A-007D-48AF-A1B6-44B5E86483B0}" presName="ThreeNodes_1_text" presStyleLbl="node1" presStyleIdx="2" presStyleCnt="3">
        <dgm:presLayoutVars>
          <dgm:bulletEnabled val="1"/>
        </dgm:presLayoutVars>
      </dgm:prSet>
      <dgm:spPr/>
    </dgm:pt>
    <dgm:pt modelId="{CD08613E-3F23-40B3-AAF1-9E2FC395CFCE}" type="pres">
      <dgm:prSet presAssocID="{EC07FB7A-007D-48AF-A1B6-44B5E86483B0}" presName="ThreeNodes_2_text" presStyleLbl="node1" presStyleIdx="2" presStyleCnt="3">
        <dgm:presLayoutVars>
          <dgm:bulletEnabled val="1"/>
        </dgm:presLayoutVars>
      </dgm:prSet>
      <dgm:spPr/>
    </dgm:pt>
    <dgm:pt modelId="{A27AF691-239B-43C3-8507-B3EE0083735D}" type="pres">
      <dgm:prSet presAssocID="{EC07FB7A-007D-48AF-A1B6-44B5E86483B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37C8716-D532-4FA0-8579-936346AB0E5A}" type="presOf" srcId="{03BA33A0-7CF7-451E-A63E-DBEF2CF81C52}" destId="{CDDFD2D3-15F3-482A-B8B9-29C01E85CB4F}" srcOrd="0" destOrd="0" presId="urn:microsoft.com/office/officeart/2005/8/layout/vProcess5"/>
    <dgm:cxn modelId="{E1B4D442-7F33-4D48-AC47-DF786F38A434}" type="presOf" srcId="{A8E85A16-CF17-4A4A-8B74-F2C8D8B1A430}" destId="{EA41511E-14EB-4BA8-AB19-A6F334B3DB5F}" srcOrd="1" destOrd="0" presId="urn:microsoft.com/office/officeart/2005/8/layout/vProcess5"/>
    <dgm:cxn modelId="{ADAC3F47-1B54-4724-9B6F-0EA049F8A218}" type="presOf" srcId="{7DBCE542-AD87-4EC8-8F1F-082C79E9A4F0}" destId="{A27AF691-239B-43C3-8507-B3EE0083735D}" srcOrd="1" destOrd="0" presId="urn:microsoft.com/office/officeart/2005/8/layout/vProcess5"/>
    <dgm:cxn modelId="{CABC6B75-92EA-4834-B493-5BCB9E523108}" type="presOf" srcId="{76848B5C-269A-4C90-94D5-080F449F2B2F}" destId="{CD08613E-3F23-40B3-AAF1-9E2FC395CFCE}" srcOrd="1" destOrd="0" presId="urn:microsoft.com/office/officeart/2005/8/layout/vProcess5"/>
    <dgm:cxn modelId="{521B7A97-A3AD-4BCA-823E-D07D34A41336}" type="presOf" srcId="{7DBCE542-AD87-4EC8-8F1F-082C79E9A4F0}" destId="{90EF0129-C74E-46C5-B031-FD62A6AC8A8C}" srcOrd="0" destOrd="0" presId="urn:microsoft.com/office/officeart/2005/8/layout/vProcess5"/>
    <dgm:cxn modelId="{9FF93598-A0DD-4C2C-BFFD-F55B3143CA2E}" type="presOf" srcId="{A8E85A16-CF17-4A4A-8B74-F2C8D8B1A430}" destId="{6DEFEE18-5074-41A0-B255-5876EBE973D4}" srcOrd="0" destOrd="0" presId="urn:microsoft.com/office/officeart/2005/8/layout/vProcess5"/>
    <dgm:cxn modelId="{7C3FFCA5-6DB5-43A3-8874-68E217829ADB}" type="presOf" srcId="{37912EA1-84BF-45FE-95EA-63A0C8AE8088}" destId="{C7FFB2AA-FC0F-4CF5-8EA3-3BA524A72BD0}" srcOrd="0" destOrd="0" presId="urn:microsoft.com/office/officeart/2005/8/layout/vProcess5"/>
    <dgm:cxn modelId="{A16E0FCE-141A-47C5-83BD-F5E8BD9E581C}" type="presOf" srcId="{EC07FB7A-007D-48AF-A1B6-44B5E86483B0}" destId="{5934E003-2079-4A36-AAD6-469E1CD692D5}" srcOrd="0" destOrd="0" presId="urn:microsoft.com/office/officeart/2005/8/layout/vProcess5"/>
    <dgm:cxn modelId="{A673C0E3-D4B9-4611-B430-69B170F3D74A}" srcId="{EC07FB7A-007D-48AF-A1B6-44B5E86483B0}" destId="{A8E85A16-CF17-4A4A-8B74-F2C8D8B1A430}" srcOrd="0" destOrd="0" parTransId="{539A8B10-6830-4E7F-9A9C-C58AE09B2C45}" sibTransId="{03BA33A0-7CF7-451E-A63E-DBEF2CF81C52}"/>
    <dgm:cxn modelId="{F6F565F0-967B-44BB-85A2-9EC0B33973C7}" srcId="{EC07FB7A-007D-48AF-A1B6-44B5E86483B0}" destId="{76848B5C-269A-4C90-94D5-080F449F2B2F}" srcOrd="1" destOrd="0" parTransId="{2976B179-B0B5-4A12-BDBF-17A00CB45B19}" sibTransId="{37912EA1-84BF-45FE-95EA-63A0C8AE8088}"/>
    <dgm:cxn modelId="{4C4EA9F7-8757-41C2-AD89-79E9D60360DB}" type="presOf" srcId="{76848B5C-269A-4C90-94D5-080F449F2B2F}" destId="{34778FF5-FC6F-4C50-B06D-50BE1F685D05}" srcOrd="0" destOrd="0" presId="urn:microsoft.com/office/officeart/2005/8/layout/vProcess5"/>
    <dgm:cxn modelId="{3E2435FB-7306-413E-98E4-27C01BF1FB58}" srcId="{EC07FB7A-007D-48AF-A1B6-44B5E86483B0}" destId="{7DBCE542-AD87-4EC8-8F1F-082C79E9A4F0}" srcOrd="2" destOrd="0" parTransId="{5D7FC45C-E675-428E-85C2-26BE7CF5649A}" sibTransId="{3E8CD4AE-CED5-46B3-91EC-2A7B04512881}"/>
    <dgm:cxn modelId="{43072DA1-F853-4142-8164-0A605097D20B}" type="presParOf" srcId="{5934E003-2079-4A36-AAD6-469E1CD692D5}" destId="{C1FE58E3-FB92-4018-8E9A-15C6B91F7B57}" srcOrd="0" destOrd="0" presId="urn:microsoft.com/office/officeart/2005/8/layout/vProcess5"/>
    <dgm:cxn modelId="{4D6C1CE7-FEF8-45DA-B618-BA4FE3817D78}" type="presParOf" srcId="{5934E003-2079-4A36-AAD6-469E1CD692D5}" destId="{6DEFEE18-5074-41A0-B255-5876EBE973D4}" srcOrd="1" destOrd="0" presId="urn:microsoft.com/office/officeart/2005/8/layout/vProcess5"/>
    <dgm:cxn modelId="{E8122E36-1581-4A2D-8CE5-130EE783D26E}" type="presParOf" srcId="{5934E003-2079-4A36-AAD6-469E1CD692D5}" destId="{34778FF5-FC6F-4C50-B06D-50BE1F685D05}" srcOrd="2" destOrd="0" presId="urn:microsoft.com/office/officeart/2005/8/layout/vProcess5"/>
    <dgm:cxn modelId="{5B00C8F2-FC58-4E43-B561-18973FA1EE4B}" type="presParOf" srcId="{5934E003-2079-4A36-AAD6-469E1CD692D5}" destId="{90EF0129-C74E-46C5-B031-FD62A6AC8A8C}" srcOrd="3" destOrd="0" presId="urn:microsoft.com/office/officeart/2005/8/layout/vProcess5"/>
    <dgm:cxn modelId="{BF269762-93B4-40A8-96A3-363959679DBE}" type="presParOf" srcId="{5934E003-2079-4A36-AAD6-469E1CD692D5}" destId="{CDDFD2D3-15F3-482A-B8B9-29C01E85CB4F}" srcOrd="4" destOrd="0" presId="urn:microsoft.com/office/officeart/2005/8/layout/vProcess5"/>
    <dgm:cxn modelId="{5D142D4F-52C6-46BC-8F58-F5F36F3C0891}" type="presParOf" srcId="{5934E003-2079-4A36-AAD6-469E1CD692D5}" destId="{C7FFB2AA-FC0F-4CF5-8EA3-3BA524A72BD0}" srcOrd="5" destOrd="0" presId="urn:microsoft.com/office/officeart/2005/8/layout/vProcess5"/>
    <dgm:cxn modelId="{50694D15-012D-41EF-A3D4-6486A99D7EB8}" type="presParOf" srcId="{5934E003-2079-4A36-AAD6-469E1CD692D5}" destId="{EA41511E-14EB-4BA8-AB19-A6F334B3DB5F}" srcOrd="6" destOrd="0" presId="urn:microsoft.com/office/officeart/2005/8/layout/vProcess5"/>
    <dgm:cxn modelId="{4837C256-D288-419E-9087-3DB1C215E1FB}" type="presParOf" srcId="{5934E003-2079-4A36-AAD6-469E1CD692D5}" destId="{CD08613E-3F23-40B3-AAF1-9E2FC395CFCE}" srcOrd="7" destOrd="0" presId="urn:microsoft.com/office/officeart/2005/8/layout/vProcess5"/>
    <dgm:cxn modelId="{7BF24205-5447-4958-B725-1ECF9A3F10DB}" type="presParOf" srcId="{5934E003-2079-4A36-AAD6-469E1CD692D5}" destId="{A27AF691-239B-43C3-8507-B3EE008373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FEE18-5074-41A0-B255-5876EBE973D4}">
      <dsp:nvSpPr>
        <dsp:cNvPr id="0" name=""/>
        <dsp:cNvSpPr/>
      </dsp:nvSpPr>
      <dsp:spPr>
        <a:xfrm>
          <a:off x="0" y="0"/>
          <a:ext cx="8091020" cy="1332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altLang="fr-FR" sz="1600" b="0" i="1" kern="1200" dirty="0">
              <a:solidFill>
                <a:srgbClr val="FF0000"/>
              </a:solidFill>
            </a:rPr>
            <a:t>Objectif N°1 : Communiquer sur les protocoles de coopération</a:t>
          </a:r>
        </a:p>
        <a:p>
          <a:pPr marL="0" lvl="0" indent="0" algn="just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altLang="fr-FR" sz="1600" b="0" i="1" kern="1200" dirty="0"/>
            <a:t>L’ARS fait connaitre le dispositif et le promeut auprès des professionnels de santé </a:t>
          </a:r>
          <a:endParaRPr lang="fr-FR" sz="1600" kern="1200" dirty="0"/>
        </a:p>
      </dsp:txBody>
      <dsp:txXfrm>
        <a:off x="39023" y="39023"/>
        <a:ext cx="6653329" cy="1254286"/>
      </dsp:txXfrm>
    </dsp:sp>
    <dsp:sp modelId="{34778FF5-FC6F-4C50-B06D-50BE1F685D05}">
      <dsp:nvSpPr>
        <dsp:cNvPr id="0" name=""/>
        <dsp:cNvSpPr/>
      </dsp:nvSpPr>
      <dsp:spPr>
        <a:xfrm>
          <a:off x="713913" y="1554387"/>
          <a:ext cx="8091020" cy="1332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600" b="0" i="1" kern="1200" dirty="0">
              <a:solidFill>
                <a:srgbClr val="FF0000"/>
              </a:solidFill>
            </a:rPr>
            <a:t>Objectif N°2 : Soutenir les équipes promotrices dans la formalisation des protocoles et favoriser leurs déclarations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600" b="0" i="1" kern="1200" dirty="0">
              <a:solidFill>
                <a:schemeClr val="tx1"/>
              </a:solidFill>
            </a:rPr>
            <a:t>L’ARS propose un accompagnement des équipes souhaitant rédiger ou/et mettre en œuvre un PC </a:t>
          </a:r>
        </a:p>
      </dsp:txBody>
      <dsp:txXfrm>
        <a:off x="752936" y="1593410"/>
        <a:ext cx="6433045" cy="1254286"/>
      </dsp:txXfrm>
    </dsp:sp>
    <dsp:sp modelId="{90EF0129-C74E-46C5-B031-FD62A6AC8A8C}">
      <dsp:nvSpPr>
        <dsp:cNvPr id="0" name=""/>
        <dsp:cNvSpPr/>
      </dsp:nvSpPr>
      <dsp:spPr>
        <a:xfrm>
          <a:off x="1427827" y="3108774"/>
          <a:ext cx="8091020" cy="1332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>
            <a:spcBef>
              <a:spcPct val="0"/>
            </a:spcBef>
            <a:buNone/>
          </a:pPr>
          <a:r>
            <a:rPr lang="fr-FR" altLang="fr-FR" sz="1600" b="0" i="1" kern="1200" dirty="0">
              <a:solidFill>
                <a:srgbClr val="FF0000"/>
              </a:solidFill>
            </a:rPr>
            <a:t>Objectif N°3 : Promouvoir l’évolution du dispositif relatif au PC</a:t>
          </a:r>
        </a:p>
        <a:p>
          <a:pPr lvl="0">
            <a:spcBef>
              <a:spcPct val="0"/>
            </a:spcBef>
            <a:buNone/>
          </a:pPr>
          <a:r>
            <a:rPr lang="fr-FR" altLang="fr-FR" sz="1600" b="0" i="1" kern="1200" dirty="0">
              <a:solidFill>
                <a:schemeClr val="tx1"/>
              </a:solidFill>
            </a:rPr>
            <a:t>L’ARS accompagne la mise en place du nouveau dispositif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altLang="fr-FR" sz="1400" b="0" kern="1200" dirty="0"/>
        </a:p>
      </dsp:txBody>
      <dsp:txXfrm>
        <a:off x="1466850" y="3147797"/>
        <a:ext cx="6433045" cy="1254286"/>
      </dsp:txXfrm>
    </dsp:sp>
    <dsp:sp modelId="{CDDFD2D3-15F3-482A-B8B9-29C01E85CB4F}">
      <dsp:nvSpPr>
        <dsp:cNvPr id="0" name=""/>
        <dsp:cNvSpPr/>
      </dsp:nvSpPr>
      <dsp:spPr>
        <a:xfrm>
          <a:off x="7225004" y="1010351"/>
          <a:ext cx="866015" cy="866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7419857" y="1010351"/>
        <a:ext cx="476309" cy="651676"/>
      </dsp:txXfrm>
    </dsp:sp>
    <dsp:sp modelId="{C7FFB2AA-FC0F-4CF5-8EA3-3BA524A72BD0}">
      <dsp:nvSpPr>
        <dsp:cNvPr id="0" name=""/>
        <dsp:cNvSpPr/>
      </dsp:nvSpPr>
      <dsp:spPr>
        <a:xfrm>
          <a:off x="7938918" y="2555857"/>
          <a:ext cx="866015" cy="866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8133771" y="2555857"/>
        <a:ext cx="476309" cy="651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4" y="359295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95" y="3343569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95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95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E2C7333-2551-43EA-8B77-D3294773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211" y="6290605"/>
            <a:ext cx="772143" cy="53437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EA64679-C69F-422E-A064-59AEEC2E7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8FF0EE-366C-4BFA-AD41-D74489DA7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65F378-596E-48E7-B95E-EF8EB3405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96B492A-D1C5-49D7-93B1-1D21D8367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8005" y="26908"/>
            <a:ext cx="5378891" cy="32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44A6C0-CBE6-4341-91D0-EA9B11824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34F8EF-638B-4013-BF53-451C2A74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CE440D-DF89-477D-9818-C46824AA5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0F6A785-D28F-4C87-B348-4CABDD6AC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C9A429-0281-443E-9355-FD8D4210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59276C-1835-4F9B-928C-ABE17F5A5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52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9535A3-35AA-4D1F-875E-BB59F79AA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036D6A0-3EB8-4C04-B96E-2C0089A1E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0D77196-E5B5-40F7-88F9-B5576D29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ARS-TERRITOIRE GRAPH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1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35" y="1052558"/>
            <a:ext cx="297603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Espace réservé du titre 1"/>
          <p:cNvSpPr>
            <a:spLocks noGrp="1"/>
          </p:cNvSpPr>
          <p:nvPr>
            <p:ph type="ctrTitle"/>
          </p:nvPr>
        </p:nvSpPr>
        <p:spPr>
          <a:xfrm>
            <a:off x="4271467" y="2130478"/>
            <a:ext cx="7006167" cy="1470025"/>
          </a:xfrm>
        </p:spPr>
        <p:txBody>
          <a:bodyPr/>
          <a:lstStyle>
            <a:lvl1pPr>
              <a:defRPr sz="3300">
                <a:solidFill>
                  <a:srgbClr val="002395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72036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4271439" y="3886200"/>
            <a:ext cx="7008284" cy="1752600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rgbClr val="7AB8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229415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224099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4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0" indent="0">
              <a:buNone/>
              <a:defRPr sz="1800"/>
            </a:lvl2pPr>
            <a:lvl3pPr marL="913740" indent="0">
              <a:buNone/>
              <a:defRPr sz="1600"/>
            </a:lvl3pPr>
            <a:lvl4pPr marL="1370611" indent="0">
              <a:buNone/>
              <a:defRPr sz="1400"/>
            </a:lvl4pPr>
            <a:lvl5pPr marL="1827481" indent="0">
              <a:buNone/>
              <a:defRPr sz="1400"/>
            </a:lvl5pPr>
            <a:lvl6pPr marL="2284353" indent="0">
              <a:buNone/>
              <a:defRPr sz="1400"/>
            </a:lvl6pPr>
            <a:lvl7pPr marL="2741226" indent="0">
              <a:buNone/>
              <a:defRPr sz="1400"/>
            </a:lvl7pPr>
            <a:lvl8pPr marL="3198096" indent="0">
              <a:buNone/>
              <a:defRPr sz="1400"/>
            </a:lvl8pPr>
            <a:lvl9pPr marL="3654967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1239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68504" y="1196976"/>
            <a:ext cx="4705351" cy="516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77052" y="1196976"/>
            <a:ext cx="4705349" cy="516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93034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40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01136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949764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9618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4" y="2863281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95" y="2613897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95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95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8ED5EB-D1CA-4F3B-930B-37386A4A7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211" y="6290605"/>
            <a:ext cx="772143" cy="5343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AB502F-909E-49F5-AD8C-340E78EA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1B7892-F8F1-4C22-90DB-8866760B8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ABDE8C-C3C3-4EF7-8188-E3E9E894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198456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8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131274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7147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79984" y="260351"/>
            <a:ext cx="2402416" cy="60975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68506" y="260351"/>
            <a:ext cx="7008284" cy="60975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758578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ARS-TERRITOIRE GRAPH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1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35" y="1052554"/>
            <a:ext cx="297603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Espace réservé du titre 1"/>
          <p:cNvSpPr>
            <a:spLocks noGrp="1"/>
          </p:cNvSpPr>
          <p:nvPr>
            <p:ph type="ctrTitle"/>
          </p:nvPr>
        </p:nvSpPr>
        <p:spPr>
          <a:xfrm>
            <a:off x="4271465" y="2130474"/>
            <a:ext cx="7006167" cy="1470025"/>
          </a:xfrm>
        </p:spPr>
        <p:txBody>
          <a:bodyPr/>
          <a:lstStyle>
            <a:lvl1pPr>
              <a:defRPr sz="3300">
                <a:solidFill>
                  <a:srgbClr val="002395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72036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4271439" y="3886200"/>
            <a:ext cx="7008284" cy="1752600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rgbClr val="7AB8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8805851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39821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0" indent="0">
              <a:buNone/>
              <a:defRPr sz="1800"/>
            </a:lvl2pPr>
            <a:lvl3pPr marL="913740" indent="0">
              <a:buNone/>
              <a:defRPr sz="1600"/>
            </a:lvl3pPr>
            <a:lvl4pPr marL="1370611" indent="0">
              <a:buNone/>
              <a:defRPr sz="1400"/>
            </a:lvl4pPr>
            <a:lvl5pPr marL="1827481" indent="0">
              <a:buNone/>
              <a:defRPr sz="1400"/>
            </a:lvl5pPr>
            <a:lvl6pPr marL="2284353" indent="0">
              <a:buNone/>
              <a:defRPr sz="1400"/>
            </a:lvl6pPr>
            <a:lvl7pPr marL="2741226" indent="0">
              <a:buNone/>
              <a:defRPr sz="1400"/>
            </a:lvl7pPr>
            <a:lvl8pPr marL="3198096" indent="0">
              <a:buNone/>
              <a:defRPr sz="1400"/>
            </a:lvl8pPr>
            <a:lvl9pPr marL="3654967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247093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68504" y="1196976"/>
            <a:ext cx="4705351" cy="516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77052" y="1196976"/>
            <a:ext cx="4705349" cy="516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143368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40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203202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590661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8BEE2B-0D0A-42FC-95D4-B511372A0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03E7F9-D14A-49FF-B975-7B5BB2205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CA3F988-C57C-4743-8396-131AFF85D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685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225612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3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318411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530046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79984" y="260351"/>
            <a:ext cx="2402416" cy="60975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68506" y="260351"/>
            <a:ext cx="7008284" cy="60975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668379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ARS-TERRITOIRE GRAPH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1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35" y="1052550"/>
            <a:ext cx="297603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Espace réservé du titre 1"/>
          <p:cNvSpPr>
            <a:spLocks noGrp="1"/>
          </p:cNvSpPr>
          <p:nvPr>
            <p:ph type="ctrTitle"/>
          </p:nvPr>
        </p:nvSpPr>
        <p:spPr>
          <a:xfrm>
            <a:off x="4271462" y="2130470"/>
            <a:ext cx="7006167" cy="1470025"/>
          </a:xfrm>
        </p:spPr>
        <p:txBody>
          <a:bodyPr/>
          <a:lstStyle>
            <a:lvl1pPr>
              <a:defRPr sz="3300">
                <a:solidFill>
                  <a:srgbClr val="002395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72036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4271439" y="3886200"/>
            <a:ext cx="7008284" cy="1752600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rgbClr val="7AB8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994526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009724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0" indent="0">
              <a:buNone/>
              <a:defRPr sz="1800"/>
            </a:lvl2pPr>
            <a:lvl3pPr marL="913740" indent="0">
              <a:buNone/>
              <a:defRPr sz="1600"/>
            </a:lvl3pPr>
            <a:lvl4pPr marL="1370611" indent="0">
              <a:buNone/>
              <a:defRPr sz="1400"/>
            </a:lvl4pPr>
            <a:lvl5pPr marL="1827481" indent="0">
              <a:buNone/>
              <a:defRPr sz="1400"/>
            </a:lvl5pPr>
            <a:lvl6pPr marL="2284353" indent="0">
              <a:buNone/>
              <a:defRPr sz="1400"/>
            </a:lvl6pPr>
            <a:lvl7pPr marL="2741226" indent="0">
              <a:buNone/>
              <a:defRPr sz="1400"/>
            </a:lvl7pPr>
            <a:lvl8pPr marL="3198096" indent="0">
              <a:buNone/>
              <a:defRPr sz="1400"/>
            </a:lvl8pPr>
            <a:lvl9pPr marL="3654967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95760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68504" y="1196976"/>
            <a:ext cx="4705351" cy="516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77052" y="1196976"/>
            <a:ext cx="4705349" cy="516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45492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9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62972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13E741-900F-45FE-BD35-EFE5004B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7F665ED-5E46-4700-A004-EF3F980B5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1D68F1-0FB0-4F11-A4B3-D7D01B39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4075661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8944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690536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3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61923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67974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79984" y="260351"/>
            <a:ext cx="2402416" cy="60975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68506" y="260351"/>
            <a:ext cx="7008284" cy="60975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92609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F238AED-2A26-4933-8E89-D4D7ED9F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D58BFA-69B8-4574-AEB1-2D2D94DEF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2148007-C4CB-49CE-AAD5-EB5CBA506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0716A3-B6AC-4661-B4E0-EDFFCA531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CBAAF8-AF2D-4782-A7CB-7AC47AB6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CEF305-252F-4B39-9233-0DC3F64FE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075C82-9F65-4C1F-B273-C6A9116E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7FE98-40C9-4CA9-97FE-9EF61FF69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59E61D-C330-4345-AEDB-D550F2256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6CAA827-2EFC-4B4C-926B-66267785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83F47C-8397-4257-A948-399087232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4F39B-C603-4173-8F3A-841571B1D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6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2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4585F8-CD98-4400-91E2-DA2AC362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64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3F653FE-6B76-4633-A518-91B99DD84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6" y="6410364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24CA1A-B2EB-48E7-8434-BC5E78EF5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10E808-469D-4FA2-ACD4-56FC89F93D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211" y="6290605"/>
            <a:ext cx="772143" cy="53437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748CA-88C3-4C69-AAA3-2D14C653D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26733" y="6408491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5C595-F5FB-4AB1-A680-A43DC55E7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5" y="6408491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65C4EE-4947-4889-93A9-ACDEFC3F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3" y="6410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S-TERRITOIRE GRAPHIQ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32551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6" descr="Logo ARS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1" y="314268"/>
            <a:ext cx="1320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334433" y="1125539"/>
            <a:ext cx="1143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75520" y="285368"/>
            <a:ext cx="1008112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968511" y="1196976"/>
            <a:ext cx="96139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 userDrawn="1"/>
        </p:nvSpPr>
        <p:spPr bwMode="auto">
          <a:xfrm>
            <a:off x="11808288" y="6686947"/>
            <a:ext cx="624416" cy="19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4" tIns="45690" rIns="91374" bIns="456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fld id="{050B1DA5-B9FF-47D8-8855-9C579E4A56D4}" type="slidenum">
              <a:rPr lang="fr-FR" sz="700">
                <a:solidFill>
                  <a:srgbClr val="002395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700" dirty="0">
              <a:solidFill>
                <a:srgbClr val="002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1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5pPr>
      <a:lvl6pPr marL="456870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6pPr>
      <a:lvl7pPr marL="913740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7pPr>
      <a:lvl8pPr marL="1370611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8pPr>
      <a:lvl9pPr marL="1827481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217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3pPr>
      <a:lvl4pPr marL="159904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5591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5pPr>
      <a:lvl6pPr marL="2512789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6pPr>
      <a:lvl7pPr marL="2969659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7pPr>
      <a:lvl8pPr marL="3426532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8pPr>
      <a:lvl9pPr marL="3883404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S-TERRITOIRE GRAPHIQ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32551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6" descr="Logo ARS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1" y="314268"/>
            <a:ext cx="1320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334433" y="1125539"/>
            <a:ext cx="1143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75520" y="285368"/>
            <a:ext cx="1008112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968511" y="1196976"/>
            <a:ext cx="96139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 userDrawn="1"/>
        </p:nvSpPr>
        <p:spPr bwMode="auto">
          <a:xfrm>
            <a:off x="11808288" y="6686947"/>
            <a:ext cx="624416" cy="19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4" tIns="45690" rIns="91374" bIns="456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fld id="{050B1DA5-B9FF-47D8-8855-9C579E4A56D4}" type="slidenum">
              <a:rPr lang="fr-FR" sz="700">
                <a:solidFill>
                  <a:srgbClr val="002395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700" dirty="0">
              <a:solidFill>
                <a:srgbClr val="002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5pPr>
      <a:lvl6pPr marL="456870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6pPr>
      <a:lvl7pPr marL="913740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7pPr>
      <a:lvl8pPr marL="1370611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8pPr>
      <a:lvl9pPr marL="1827481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217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3pPr>
      <a:lvl4pPr marL="159904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5591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5pPr>
      <a:lvl6pPr marL="2512789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6pPr>
      <a:lvl7pPr marL="2969659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7pPr>
      <a:lvl8pPr marL="3426532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8pPr>
      <a:lvl9pPr marL="3883404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S-TERRITOIRE GRAPHIQ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32551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6" descr="Logo ARS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1" y="314268"/>
            <a:ext cx="1320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334433" y="1125539"/>
            <a:ext cx="1143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75520" y="285368"/>
            <a:ext cx="1008112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968511" y="1196976"/>
            <a:ext cx="96139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 userDrawn="1"/>
        </p:nvSpPr>
        <p:spPr bwMode="auto">
          <a:xfrm>
            <a:off x="11808288" y="6686947"/>
            <a:ext cx="624416" cy="19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4" tIns="45690" rIns="91374" bIns="456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fld id="{050B1DA5-B9FF-47D8-8855-9C579E4A56D4}" type="slidenum">
              <a:rPr lang="fr-FR" sz="700">
                <a:solidFill>
                  <a:srgbClr val="002395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700" dirty="0">
              <a:solidFill>
                <a:srgbClr val="002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2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5pPr>
      <a:lvl6pPr marL="456870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6pPr>
      <a:lvl7pPr marL="913740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7pPr>
      <a:lvl8pPr marL="1370611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8pPr>
      <a:lvl9pPr marL="1827481" algn="l" rtl="0" fontAlgn="base">
        <a:spcBef>
          <a:spcPct val="0"/>
        </a:spcBef>
        <a:spcAft>
          <a:spcPct val="0"/>
        </a:spcAft>
        <a:defRPr sz="2800" b="1">
          <a:solidFill>
            <a:srgbClr val="7AB800"/>
          </a:solidFill>
          <a:latin typeface="Calibri" pitchFamily="34" charset="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217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tx1"/>
          </a:solidFill>
          <a:latin typeface="+mn-lt"/>
        </a:defRPr>
      </a:lvl3pPr>
      <a:lvl4pPr marL="159904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55918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5pPr>
      <a:lvl6pPr marL="2512789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6pPr>
      <a:lvl7pPr marL="2969659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7pPr>
      <a:lvl8pPr marL="3426532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8pPr>
      <a:lvl9pPr marL="3883404" indent="-2284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Texte.do;jsessionid=4B08A7D982B4C8F7E5752B05B067985F.tplgfr27s_3?cidTexte=JORFTEXT000020879475&amp;dateTexte=2999010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olidarites-sante.gouv.fr/professionnels/gerer-un-etablissement-de-sante-medico-social/cooperations/cooperation-entre-professionnels-de-sante/article/les-protocoles-de-cooperation-entre-professionnels-de-sant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5C5FA-93D2-4F9B-B372-A0C6BC5BC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/>
              <a:t>Les protocoles de coopération pour la pose d’accès vasculaires centraux par des IDE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D559F-CF7B-47FF-A310-A79054F4F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Corinne SLIWKA, Direction de l’offre de soins, ARS Ile-de-France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CA4C0-61FC-456F-90BC-47BB321B0A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154F8-0280-4CB6-9A00-110D489F9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C8784E-DFDF-4320-A19B-D798AFAE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4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626" y="180110"/>
            <a:ext cx="8596668" cy="1320800"/>
          </a:xfrm>
        </p:spPr>
        <p:txBody>
          <a:bodyPr/>
          <a:lstStyle/>
          <a:p>
            <a:r>
              <a:rPr lang="fr-FR" dirty="0">
                <a:solidFill>
                  <a:srgbClr val="002395"/>
                </a:solidFill>
              </a:rPr>
              <a:t>Le processus de déclaration ou adhésion simplifiée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189" y="1731100"/>
            <a:ext cx="8596668" cy="3880773"/>
          </a:xfrm>
        </p:spPr>
        <p:txBody>
          <a:bodyPr/>
          <a:lstStyle/>
          <a:p>
            <a:r>
              <a:rPr lang="fr-FR" b="0" dirty="0"/>
              <a:t>Documents à fournier   </a:t>
            </a:r>
          </a:p>
          <a:p>
            <a:pPr lvl="1"/>
            <a:r>
              <a:rPr lang="fr-FR" b="0" dirty="0"/>
              <a:t>Accord des membres de l’équipe déclarante, </a:t>
            </a:r>
          </a:p>
          <a:p>
            <a:pPr lvl="1"/>
            <a:r>
              <a:rPr lang="fr-FR" b="0" dirty="0"/>
              <a:t>Accord du directeur, </a:t>
            </a:r>
          </a:p>
          <a:p>
            <a:pPr lvl="1"/>
            <a:r>
              <a:rPr lang="fr-FR" b="0" dirty="0"/>
              <a:t>CNI pour chaque membre, </a:t>
            </a:r>
          </a:p>
          <a:p>
            <a:pPr lvl="1"/>
            <a:r>
              <a:rPr lang="fr-FR" b="0" dirty="0"/>
              <a:t>Justificatif de numéro professionnel ou numéro ordinal pour chaque membre, </a:t>
            </a:r>
          </a:p>
          <a:p>
            <a:pPr lvl="1"/>
            <a:r>
              <a:rPr lang="fr-FR" b="0" dirty="0"/>
              <a:t>Attestation sur l’honneur de l’acquisition des compétences nécessaires à la mise en œuvre du protocole pour chaque membre</a:t>
            </a:r>
          </a:p>
          <a:p>
            <a:r>
              <a:rPr lang="fr-FR" b="0" dirty="0"/>
              <a:t>Dès complétude du dossier, possibilité de mise en œuvre du protocole</a:t>
            </a:r>
          </a:p>
          <a:p>
            <a:r>
              <a:rPr lang="fr-FR" b="0" dirty="0"/>
              <a:t>Bilan annuel déposé sur plateforme dédiée (à venir) </a:t>
            </a:r>
          </a:p>
          <a:p>
            <a:r>
              <a:rPr lang="fr-FR" b="0" dirty="0"/>
              <a:t>Possibilité pour l’ARS de procéder à des contrôles</a:t>
            </a:r>
          </a:p>
        </p:txBody>
      </p:sp>
    </p:spTree>
    <p:extLst>
      <p:ext uri="{BB962C8B-B14F-4D97-AF65-F5344CB8AC3E}">
        <p14:creationId xmlns:p14="http://schemas.microsoft.com/office/powerpoint/2010/main" val="287852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395"/>
                </a:solidFill>
              </a:rPr>
              <a:t>Application dédiée – Ministère de la santé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16" y="1931044"/>
            <a:ext cx="7683466" cy="3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1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395"/>
                </a:solidFill>
              </a:rPr>
              <a:t>Les PC locaux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/>
              <a:t>Plan </a:t>
            </a:r>
            <a:r>
              <a:rPr lang="fr-FR" dirty="0"/>
              <a:t>« Investir pour l’hôpital, mesure 9 « Faire confiance aux équipes de soins » </a:t>
            </a:r>
            <a:r>
              <a:rPr lang="fr-FR" b="0" dirty="0"/>
              <a:t>en accélérant et simplifier les PC 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dirty="0"/>
              <a:t>Faciliter la mise en œuvre de protocoles locaux dans les établissements de santé, après validation par la commission médicale d’établissement et simple enregistrement auprès de l’ARS </a:t>
            </a:r>
          </a:p>
          <a:p>
            <a:r>
              <a:rPr lang="fr-FR" b="0" dirty="0"/>
              <a:t>L’avis de la HAS n’interviendra qu’à posteriori pour évaluer le bien-fondé du déploiement de ces protocoles.</a:t>
            </a:r>
          </a:p>
          <a:p>
            <a:endParaRPr lang="fr-FR" b="0" dirty="0"/>
          </a:p>
          <a:p>
            <a:pPr marL="0" indent="0">
              <a:buNone/>
            </a:pPr>
            <a:r>
              <a:rPr lang="fr-FR" b="0" dirty="0"/>
              <a:t> ==) Une modification législative est attendue pour permettre cette mise en œuvre</a:t>
            </a:r>
          </a:p>
        </p:txBody>
      </p:sp>
    </p:spTree>
    <p:extLst>
      <p:ext uri="{BB962C8B-B14F-4D97-AF65-F5344CB8AC3E}">
        <p14:creationId xmlns:p14="http://schemas.microsoft.com/office/powerpoint/2010/main" val="244482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49626" y="124690"/>
            <a:ext cx="8596668" cy="1320800"/>
          </a:xfrm>
        </p:spPr>
        <p:txBody>
          <a:bodyPr/>
          <a:lstStyle/>
          <a:p>
            <a:r>
              <a:rPr lang="fr-FR" altLang="fr-FR" dirty="0">
                <a:solidFill>
                  <a:srgbClr val="002395"/>
                </a:solidFill>
              </a:rPr>
              <a:t>Bilan fin 2019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35360" y="1340771"/>
            <a:ext cx="11617291" cy="51021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cap="flat" algn="ctr">
            <a:solidFill>
              <a:schemeClr val="accent2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fr-FR" sz="1600" b="1" dirty="0"/>
              <a:t>Protocoles et adhésions 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dirty="0"/>
              <a:t>A ce jour, 12 PC nationaux autorisés entre décembre 2019 et septembre 2020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dirty="0"/>
              <a:t>48 protocoles PC autorisés en Ile-de-France, en attente de devenir des protocoles nationaux (Article 35 de la Loi d’accélération et simplification de l’action publique) 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dirty="0"/>
              <a:t>15 PC en cours d’instruction à la HAS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dirty="0"/>
              <a:t>700 professionnels adhérents, répartis en 2/3 de médecins et 1/3 de paramédicaux</a:t>
            </a:r>
          </a:p>
          <a:p>
            <a:pPr marL="0" lvl="1" indent="0">
              <a:buSzPct val="55000"/>
              <a:buFontTx/>
              <a:buNone/>
              <a:defRPr/>
            </a:pPr>
            <a:endParaRPr lang="fr-FR" dirty="0"/>
          </a:p>
          <a:p>
            <a:pPr marL="0" lvl="1" indent="0">
              <a:buSzPct val="55000"/>
              <a:buFontTx/>
              <a:buNone/>
              <a:defRPr/>
            </a:pPr>
            <a:r>
              <a:rPr lang="fr-FR" b="1" dirty="0"/>
              <a:t>Evaluation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dirty="0"/>
              <a:t>Volume d’activité significatif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dirty="0"/>
              <a:t>Aucun événement indésirable grave signalé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fr-FR" dirty="0"/>
              <a:t>Satisfaction des professionnels et des usagers </a:t>
            </a:r>
          </a:p>
          <a:p>
            <a:pPr marL="457200" lvl="1" indent="0">
              <a:buNone/>
              <a:defRPr/>
            </a:pPr>
            <a:endParaRPr lang="fr-FR" sz="1400" dirty="0"/>
          </a:p>
          <a:p>
            <a:pPr marL="0" indent="0">
              <a:buFontTx/>
              <a:buNone/>
              <a:defRPr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2369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0" y="297040"/>
            <a:ext cx="10081120" cy="576263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4794"/>
                </a:solidFill>
              </a:rPr>
              <a:t>Evolution du nombre d’équipes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270915"/>
              </p:ext>
            </p:extLst>
          </p:nvPr>
        </p:nvGraphicFramePr>
        <p:xfrm>
          <a:off x="71128" y="1144556"/>
          <a:ext cx="6186603" cy="288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60354955"/>
              </p:ext>
            </p:extLst>
          </p:nvPr>
        </p:nvGraphicFramePr>
        <p:xfrm>
          <a:off x="5981702" y="3169299"/>
          <a:ext cx="62103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68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4794"/>
                </a:solidFill>
              </a:rPr>
              <a:t>Nombre d’équipes par domaine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3048000" y="16002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80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12348-5C08-4498-AA0E-F6C0A1E0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protocoles de coopération relatifs aux accès vasculaires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070A2B-9D89-455B-A142-457931FE8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Pose de voie veineuse centrale par un infirmier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Pose de PICC par un MERM</a:t>
            </a:r>
          </a:p>
          <a:p>
            <a:endParaRPr lang="fr-FR" dirty="0"/>
          </a:p>
          <a:p>
            <a:r>
              <a:rPr lang="fr-FR" dirty="0"/>
              <a:t>Pose de MIDLINE par IDE : Avis favorable de la HAS du 23 juillet 2020 </a:t>
            </a:r>
            <a:br>
              <a:rPr lang="fr-FR" dirty="0"/>
            </a:br>
            <a:r>
              <a:rPr lang="fr-FR" dirty="0"/>
              <a:t>=) PC national à court terme</a:t>
            </a:r>
          </a:p>
          <a:p>
            <a:endParaRPr lang="fr-FR" dirty="0"/>
          </a:p>
          <a:p>
            <a:r>
              <a:rPr lang="fr-FR" dirty="0"/>
              <a:t>Dépose de chambre implantable :  en attente de l’avis de la HAS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60F433-B11B-4783-A676-082E6A6B1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BE204-E8AB-4615-B29B-FF8280C98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F2768-CF00-448D-8D46-B321C5908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7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208" y="110837"/>
            <a:ext cx="8596668" cy="1320800"/>
          </a:xfrm>
        </p:spPr>
        <p:txBody>
          <a:bodyPr/>
          <a:lstStyle/>
          <a:p>
            <a:r>
              <a:rPr lang="fr-FR" altLang="fr-FR" dirty="0">
                <a:solidFill>
                  <a:srgbClr val="002395"/>
                </a:solidFill>
              </a:rPr>
              <a:t>Programme de déploiement ARS Ile-de-France</a:t>
            </a:r>
            <a:endParaRPr lang="fr-FR" dirty="0">
              <a:solidFill>
                <a:srgbClr val="002395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97914"/>
              </p:ext>
            </p:extLst>
          </p:nvPr>
        </p:nvGraphicFramePr>
        <p:xfrm>
          <a:off x="2063552" y="1916834"/>
          <a:ext cx="9518848" cy="444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17460" y="1215888"/>
            <a:ext cx="109452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Orientation stratégique : </a:t>
            </a:r>
            <a:r>
              <a:rPr lang="fr-FR" alt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altLang="fr-FR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romouvoir les protocoles de coopération (PC)  interprofessionnelle et favoriser les déclarations d’équipes </a:t>
            </a:r>
          </a:p>
          <a:p>
            <a:pPr marL="0" indent="0">
              <a:buFontTx/>
              <a:buNone/>
            </a:pPr>
            <a:endParaRPr lang="fr-FR" altLang="fr-FR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8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874005" y="304951"/>
            <a:ext cx="11809312" cy="576263"/>
          </a:xfrm>
        </p:spPr>
        <p:txBody>
          <a:bodyPr>
            <a:noAutofit/>
          </a:bodyPr>
          <a:lstStyle/>
          <a:p>
            <a:r>
              <a:rPr lang="fr-FR" altLang="fr-FR" dirty="0">
                <a:solidFill>
                  <a:srgbClr val="002395"/>
                </a:solidFill>
              </a:rPr>
              <a:t>Dispositif législatif et règlementaire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7490" y="1340768"/>
            <a:ext cx="9613900" cy="5160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u="sng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b="0" dirty="0"/>
              <a:t>Dispositif  législatif et règlementaire posé par la Loi HPST de 2009</a:t>
            </a:r>
          </a:p>
          <a:p>
            <a:pPr>
              <a:defRPr/>
            </a:pPr>
            <a:r>
              <a:rPr lang="fr-FR" b="0" dirty="0"/>
              <a:t>Possibilité pour les professionnels de santé </a:t>
            </a:r>
            <a:r>
              <a:rPr lang="fr-F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d'opérer entre eux des transferts d'activités ou d'actes de soins ou de réorganiser leurs modes d'intervention auprès du patient</a:t>
            </a:r>
            <a:r>
              <a:rPr lang="fr-FR" b="0" dirty="0"/>
              <a:t> </a:t>
            </a:r>
          </a:p>
          <a:p>
            <a:pPr>
              <a:defRPr/>
            </a:pPr>
            <a:r>
              <a:rPr lang="fr-FR" b="0" dirty="0"/>
              <a:t>Dispositif transformé dans  le cadre de la Loi relative à la transformation du système de santé du 24 juillet 2019 (article 66)</a:t>
            </a:r>
          </a:p>
          <a:p>
            <a:pPr lvl="1">
              <a:defRPr/>
            </a:pPr>
            <a:r>
              <a:rPr lang="fr-FR" sz="1800" b="0" dirty="0"/>
              <a:t>Echelon national de pilotage des protocoles nationaux </a:t>
            </a:r>
          </a:p>
          <a:p>
            <a:pPr lvl="1">
              <a:defRPr/>
            </a:pPr>
            <a:r>
              <a:rPr lang="fr-FR" sz="1800" b="0" dirty="0"/>
              <a:t>Echelon régional d’innovations organisationnelles </a:t>
            </a:r>
          </a:p>
        </p:txBody>
      </p:sp>
    </p:spTree>
    <p:extLst>
      <p:ext uri="{BB962C8B-B14F-4D97-AF65-F5344CB8AC3E}">
        <p14:creationId xmlns:p14="http://schemas.microsoft.com/office/powerpoint/2010/main" val="235473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91189" y="221673"/>
            <a:ext cx="8596668" cy="1320800"/>
          </a:xfrm>
        </p:spPr>
        <p:txBody>
          <a:bodyPr/>
          <a:lstStyle/>
          <a:p>
            <a:r>
              <a:rPr lang="fr-FR" altLang="fr-FR" dirty="0">
                <a:solidFill>
                  <a:srgbClr val="002395"/>
                </a:solidFill>
              </a:rPr>
              <a:t>Protocoles de coopération (PC) : 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4117" y="1697037"/>
            <a:ext cx="9613900" cy="5160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b="0" dirty="0">
                <a:solidFill>
                  <a:schemeClr val="tx2"/>
                </a:solidFill>
                <a:hlinkClick r:id="rId2"/>
              </a:rPr>
              <a:t>LOI n° 2009-879 du 21 juillet 2009 portant réforme de l'hôpital et relative aux patients, à la santé et aux territoires </a:t>
            </a:r>
            <a:endParaRPr lang="fr-FR" b="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fr-FR" u="sng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sz="1800" b="0" dirty="0">
                <a:solidFill>
                  <a:schemeClr val="tx2"/>
                </a:solidFill>
              </a:rPr>
              <a:t>Article 51 </a:t>
            </a:r>
          </a:p>
          <a:p>
            <a:pPr>
              <a:defRPr/>
            </a:pPr>
            <a:r>
              <a:rPr lang="fr-FR" sz="1800" b="0" dirty="0"/>
              <a:t>« Les professionnels de santé peuvent s'engager, à leur initiative, dans une démarche de coopération ayant pour objet d'opérer entre eux des </a:t>
            </a:r>
            <a:r>
              <a:rPr lang="fr-FR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transferts d'activités ou d'actes de soins </a:t>
            </a:r>
            <a:r>
              <a:rPr lang="fr-FR" sz="1800" b="0" dirty="0"/>
              <a:t>ou de </a:t>
            </a:r>
            <a:r>
              <a:rPr lang="fr-FR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réorganiser leurs modes d'intervention auprès du patient. </a:t>
            </a:r>
            <a:r>
              <a:rPr lang="fr-FR" sz="1800" b="0" dirty="0"/>
              <a:t>Ils interviennent dans les limites de leurs connaissances et de leur expérience, ainsi que dans le cadre des protocoles définis ».</a:t>
            </a:r>
          </a:p>
        </p:txBody>
      </p:sp>
    </p:spTree>
    <p:extLst>
      <p:ext uri="{BB962C8B-B14F-4D97-AF65-F5344CB8AC3E}">
        <p14:creationId xmlns:p14="http://schemas.microsoft.com/office/powerpoint/2010/main" val="303697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88020" y="115888"/>
            <a:ext cx="10273141" cy="1143000"/>
          </a:xfrm>
        </p:spPr>
        <p:txBody>
          <a:bodyPr>
            <a:normAutofit/>
          </a:bodyPr>
          <a:lstStyle/>
          <a:p>
            <a:r>
              <a:rPr lang="fr-FR" altLang="fr-FR" sz="2800" dirty="0">
                <a:solidFill>
                  <a:srgbClr val="002395"/>
                </a:solidFill>
              </a:rPr>
              <a:t>Art 66 LOI n° 2019-774 du 24 juillet 2019 relative à l'organisation et à la transformation du système de santé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55663" y="1384300"/>
            <a:ext cx="11952817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altLang="fr-FR" sz="2000" dirty="0"/>
              <a:t>Un dispositif à deux niveaux : national et régional</a:t>
            </a:r>
          </a:p>
          <a:p>
            <a:pPr marL="0" indent="0">
              <a:buFontTx/>
              <a:buNone/>
              <a:defRPr/>
            </a:pPr>
            <a:endParaRPr lang="fr-FR" altLang="fr-FR" sz="2000" dirty="0"/>
          </a:p>
          <a:p>
            <a:pPr>
              <a:defRPr/>
            </a:pPr>
            <a:r>
              <a:rPr lang="fr-FR" altLang="fr-FR" sz="2000" dirty="0"/>
              <a:t>Niveau national</a:t>
            </a:r>
          </a:p>
          <a:p>
            <a:pPr lvl="1">
              <a:defRPr/>
            </a:pPr>
            <a:r>
              <a:rPr lang="fr-FR" altLang="fr-FR" sz="1800" dirty="0"/>
              <a:t>Comité national des coopérations interprofessionnelles visant à déployer les PC à l’ensemble </a:t>
            </a:r>
            <a:br>
              <a:rPr lang="fr-FR" altLang="fr-FR" sz="1800" dirty="0"/>
            </a:br>
            <a:r>
              <a:rPr lang="fr-FR" altLang="fr-FR" sz="1800" dirty="0"/>
              <a:t>du territoire, avec missions de pilotage et de promotion du déploiement des protocoles : </a:t>
            </a:r>
            <a:br>
              <a:rPr lang="fr-FR" altLang="fr-FR" sz="1800" dirty="0"/>
            </a:br>
            <a:r>
              <a:rPr lang="fr-FR" altLang="fr-FR" sz="1800" dirty="0"/>
              <a:t>PC à envisager, appui à la rédaction, avis sur le financement et suivi des bilans annuels transmis </a:t>
            </a:r>
            <a:br>
              <a:rPr lang="fr-FR" altLang="fr-FR" sz="1800" dirty="0"/>
            </a:br>
            <a:r>
              <a:rPr lang="fr-FR" altLang="fr-FR" sz="1800" dirty="0"/>
              <a:t>par les professionnels adhérents</a:t>
            </a:r>
          </a:p>
          <a:p>
            <a:pPr lvl="1">
              <a:defRPr/>
            </a:pPr>
            <a:r>
              <a:rPr lang="fr-FR" altLang="fr-FR" sz="1800" dirty="0"/>
              <a:t>Intégration des actes dérogatoires dans les compétences règlementaires ; modalités de financement et rémunération dans la liste des actes et prestations remboursables</a:t>
            </a:r>
          </a:p>
          <a:p>
            <a:pPr lvl="1">
              <a:defRPr/>
            </a:pPr>
            <a:r>
              <a:rPr lang="fr-FR" altLang="fr-FR" sz="1800" dirty="0"/>
              <a:t>Autorisation des PC sur l’ensemble du territoire, après avis conforme de la HAS</a:t>
            </a:r>
          </a:p>
          <a:p>
            <a:pPr marL="0" indent="0">
              <a:buFontTx/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7951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639616" y="115888"/>
            <a:ext cx="8663384" cy="1143000"/>
          </a:xfrm>
        </p:spPr>
        <p:txBody>
          <a:bodyPr/>
          <a:lstStyle/>
          <a:p>
            <a:r>
              <a:rPr lang="fr-FR" altLang="fr-FR" dirty="0">
                <a:solidFill>
                  <a:srgbClr val="002395"/>
                </a:solidFill>
              </a:rPr>
              <a:t>Evolution des PC (suite)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1487494" y="1125539"/>
            <a:ext cx="10370079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Niveau régional</a:t>
            </a:r>
          </a:p>
          <a:p>
            <a:pPr marL="0" indent="0">
              <a:buFontTx/>
              <a:buNone/>
              <a:defRPr/>
            </a:pPr>
            <a:r>
              <a:rPr lang="fr-FR" altLang="fr-FR" b="0" dirty="0"/>
              <a:t>- Instruction des initiatives locales, relevant de l’article 51 LFSS, relatif aux innovations organisationnelles</a:t>
            </a:r>
          </a:p>
          <a:p>
            <a:pPr marL="1330325" lvl="1" indent="0">
              <a:buFontTx/>
              <a:buNone/>
              <a:defRPr/>
            </a:pPr>
            <a:endParaRPr lang="fr-FR" altLang="fr-FR" sz="1800" dirty="0"/>
          </a:p>
          <a:p>
            <a:pPr>
              <a:defRPr/>
            </a:pPr>
            <a:r>
              <a:rPr lang="fr-FR" altLang="fr-FR" dirty="0"/>
              <a:t>Un processus d’adhésion simplifié</a:t>
            </a:r>
          </a:p>
          <a:p>
            <a:pPr marL="0" indent="0">
              <a:buNone/>
              <a:defRPr/>
            </a:pPr>
            <a:r>
              <a:rPr lang="fr-FR" altLang="fr-FR" b="0" dirty="0"/>
              <a:t>-    Adhésions simplement déclarées à l’ARS, qui procèderait  à des contrôles de mises en œuvre des protocoles</a:t>
            </a:r>
          </a:p>
          <a:p>
            <a:pPr>
              <a:buFontTx/>
              <a:buChar char="-"/>
              <a:defRPr/>
            </a:pPr>
            <a:r>
              <a:rPr lang="fr-FR" altLang="fr-FR" b="0" dirty="0"/>
              <a:t>Une reconnaissance des professionnels engagés : création d’une prime de coopération</a:t>
            </a:r>
          </a:p>
          <a:p>
            <a:pPr>
              <a:buFontTx/>
              <a:buChar char="-"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b="0" dirty="0"/>
              <a:t>3 décrets publiés</a:t>
            </a:r>
          </a:p>
          <a:p>
            <a:pPr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sz="2000" dirty="0"/>
          </a:p>
          <a:p>
            <a:pPr>
              <a:defRPr/>
            </a:pPr>
            <a:endParaRPr lang="fr-FR" altLang="fr-FR" sz="2000" dirty="0"/>
          </a:p>
          <a:p>
            <a:pPr marL="0" indent="0">
              <a:buFontTx/>
              <a:buNone/>
              <a:defRPr/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303046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370" y="0"/>
            <a:ext cx="10808084" cy="1320800"/>
          </a:xfrm>
        </p:spPr>
        <p:txBody>
          <a:bodyPr/>
          <a:lstStyle/>
          <a:p>
            <a:r>
              <a:rPr lang="fr-FR" dirty="0">
                <a:solidFill>
                  <a:srgbClr val="002395"/>
                </a:solidFill>
              </a:rPr>
              <a:t>1/Décret du 6 septembre 2019 –  Prime de coopération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2182" y="1697037"/>
            <a:ext cx="11137237" cy="5160963"/>
          </a:xfrm>
        </p:spPr>
        <p:txBody>
          <a:bodyPr/>
          <a:lstStyle/>
          <a:p>
            <a:r>
              <a:rPr lang="fr-FR" b="0" dirty="0"/>
              <a:t>Les professionnels de santé en activité perçoivent une prime de coopération sous conditions de :</a:t>
            </a:r>
          </a:p>
          <a:p>
            <a:pPr lvl="1"/>
            <a:r>
              <a:rPr lang="fr-FR" sz="1800" b="0" dirty="0"/>
              <a:t>Travailler dans les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établissements publics de santé</a:t>
            </a:r>
          </a:p>
          <a:p>
            <a:pPr lvl="1"/>
            <a:r>
              <a:rPr lang="fr-FR" sz="1800" b="0" dirty="0"/>
              <a:t>Exercer à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 de délégué </a:t>
            </a:r>
            <a:r>
              <a:rPr lang="fr-FR" sz="1800" b="0" dirty="0"/>
              <a:t>dans le cadre d'un ou plusieurs protocoles de coopération </a:t>
            </a:r>
          </a:p>
          <a:p>
            <a:pPr lvl="1"/>
            <a:r>
              <a:rPr lang="fr-FR" sz="1800" b="0" dirty="0"/>
              <a:t>Etre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déclarés ou enregistrés </a:t>
            </a:r>
            <a:r>
              <a:rPr lang="fr-FR" sz="1800" b="0" dirty="0"/>
              <a:t>auprès de l’ARS</a:t>
            </a:r>
          </a:p>
          <a:p>
            <a:pPr marL="456875" lvl="1" indent="0">
              <a:buNone/>
            </a:pPr>
            <a:endParaRPr lang="fr-FR" sz="1800" b="0" dirty="0"/>
          </a:p>
          <a:p>
            <a:r>
              <a:rPr lang="fr-FR" b="0" dirty="0"/>
              <a:t>Le montant de cette prime est fixé par arrêté  : Le montant brut mensuel de la prime de coopération est fixé à cent euros (arrêté du 6 septembre 2019).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dirty="0"/>
              <a:t>La prime de coopération est versée mensuellement à terme échu. Elle est réduite, le cas échéant, dans les mêmes proportions que le traitement.</a:t>
            </a:r>
          </a:p>
          <a:p>
            <a:pPr marL="0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8005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5043" y="110836"/>
            <a:ext cx="10586411" cy="1320800"/>
          </a:xfrm>
        </p:spPr>
        <p:txBody>
          <a:bodyPr/>
          <a:lstStyle/>
          <a:p>
            <a:r>
              <a:rPr lang="fr-FR" dirty="0">
                <a:solidFill>
                  <a:srgbClr val="002395"/>
                </a:solidFill>
              </a:rPr>
              <a:t>2/Décret du 27 décembre 2019 – Exigences de qualité et sécurité des PC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7491" y="1489218"/>
            <a:ext cx="11137237" cy="5160963"/>
          </a:xfrm>
        </p:spPr>
        <p:txBody>
          <a:bodyPr>
            <a:normAutofit lnSpcReduction="10000"/>
          </a:bodyPr>
          <a:lstStyle/>
          <a:p>
            <a:r>
              <a:rPr lang="fr-FR" sz="1400" dirty="0"/>
              <a:t>Respecter les recommandations de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bonnes pratiques élaborées par la Haute Autorité de santé</a:t>
            </a:r>
          </a:p>
          <a:p>
            <a:r>
              <a:rPr lang="fr-FR" sz="1400" dirty="0"/>
              <a:t>Définir les conditions de qualité et de sécurité relatives à l’objet du protocole :</a:t>
            </a:r>
          </a:p>
          <a:p>
            <a:pPr lvl="1"/>
            <a:r>
              <a:rPr lang="fr-FR" sz="1400" dirty="0"/>
              <a:t>La nouvelle modalité d’intervention en détaillant les actes et activités dérogatoires  </a:t>
            </a:r>
          </a:p>
          <a:p>
            <a:pPr lvl="1"/>
            <a:r>
              <a:rPr lang="fr-FR" sz="1400" dirty="0"/>
              <a:t>Les critères d’éligibilité et de retrait des patients concernés</a:t>
            </a:r>
          </a:p>
          <a:p>
            <a:pPr lvl="1"/>
            <a:r>
              <a:rPr lang="fr-FR" sz="1400" dirty="0"/>
              <a:t>La qualification professionnelle et spécialité des professionnels délégants et celles des professionnels  délégués</a:t>
            </a:r>
          </a:p>
          <a:p>
            <a:pPr lvl="1"/>
            <a:r>
              <a:rPr lang="fr-FR" sz="1400" dirty="0"/>
              <a:t>Les conditions d’expérience professionnelle et de formation complémentaire théorique et pratique requises pour les délégués </a:t>
            </a:r>
          </a:p>
          <a:p>
            <a:r>
              <a:rPr lang="fr-FR" sz="1400" dirty="0"/>
              <a:t>Définir les conditions de qualité et de sécurité de prise en charge des patients </a:t>
            </a:r>
          </a:p>
          <a:p>
            <a:pPr lvl="1"/>
            <a:r>
              <a:rPr lang="fr-FR" sz="1400" dirty="0"/>
              <a:t>Les modalités de l’inclusion des patients et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différentes étapes de la prise en charge à l’aide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’arbres décisionnels </a:t>
            </a:r>
          </a:p>
          <a:p>
            <a:pPr lvl="1"/>
            <a:r>
              <a:rPr lang="fr-FR" sz="1400" dirty="0"/>
              <a:t>Le parcours de soins du patient et les modalités de transmission des informations visant à assurer la </a:t>
            </a:r>
            <a:r>
              <a:rPr lang="fr-FR" sz="1400" b="1" dirty="0"/>
              <a:t>continuité des soins</a:t>
            </a:r>
          </a:p>
          <a:p>
            <a:pPr lvl="1"/>
            <a:r>
              <a:rPr lang="fr-FR" sz="1400" dirty="0"/>
              <a:t>Les situations justifiant la réorientation du patient vers le professionnel délégant </a:t>
            </a:r>
          </a:p>
          <a:p>
            <a:r>
              <a:rPr lang="fr-FR" sz="1400" dirty="0"/>
              <a:t>Définir les modalités d’information du patient et de partage des données de santé </a:t>
            </a:r>
          </a:p>
          <a:p>
            <a:r>
              <a:rPr lang="fr-FR" sz="1400" dirty="0"/>
              <a:t>Déterminer les conditions d’organisation de l’équipe</a:t>
            </a:r>
          </a:p>
          <a:p>
            <a:pPr lvl="1"/>
            <a:r>
              <a:rPr lang="fr-FR" sz="1400" dirty="0"/>
              <a:t>La disponibilité des professionnels délégants et le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suffisant de délégants et de délégués </a:t>
            </a:r>
          </a:p>
          <a:p>
            <a:pPr lvl="1"/>
            <a:r>
              <a:rPr lang="fr-FR" sz="1400" dirty="0"/>
              <a:t>La démarche de gestion des risques et l’analyse et traitement en équipe des événements indésirables</a:t>
            </a:r>
          </a:p>
          <a:p>
            <a:pPr lvl="1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déclaration par les professionnels </a:t>
            </a:r>
            <a:r>
              <a:rPr lang="fr-FR" sz="1400" dirty="0"/>
              <a:t>de santé de leur engagement dans la démarche de coopération auprès de leurs compagnies d’assurance de responsabilité civile professionnelle respectives ou auprès des établissements de santé</a:t>
            </a:r>
          </a:p>
        </p:txBody>
      </p:sp>
    </p:spTree>
    <p:extLst>
      <p:ext uri="{BB962C8B-B14F-4D97-AF65-F5344CB8AC3E}">
        <p14:creationId xmlns:p14="http://schemas.microsoft.com/office/powerpoint/2010/main" val="133647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717" y="0"/>
            <a:ext cx="11099028" cy="13208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395"/>
                </a:solidFill>
              </a:rPr>
              <a:t>3/Décret du 21 février 2020 – comité national des coopérations interprofessionnelles (CNCI)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746" y="1413165"/>
            <a:ext cx="11221274" cy="5444836"/>
          </a:xfrm>
        </p:spPr>
        <p:txBody>
          <a:bodyPr>
            <a:normAutofit lnSpcReduction="10000"/>
          </a:bodyPr>
          <a:lstStyle/>
          <a:p>
            <a:pPr marL="456875" lvl="1" indent="0">
              <a:buNone/>
            </a:pPr>
            <a:r>
              <a:rPr lang="fr-FR" sz="1400" dirty="0"/>
              <a:t>•	</a:t>
            </a:r>
            <a:r>
              <a:rPr lang="fr-FR" sz="1400" b="1" dirty="0"/>
              <a:t>Présidé par DGOS et DSS, se compose de : </a:t>
            </a:r>
          </a:p>
          <a:p>
            <a:pPr marL="456875" lvl="1" indent="0">
              <a:buNone/>
            </a:pPr>
            <a:r>
              <a:rPr lang="fr-FR" sz="1400" dirty="0"/>
              <a:t>-	Le directeur général de l'offre de soins ou son représentant ;</a:t>
            </a:r>
          </a:p>
          <a:p>
            <a:pPr marL="456875" lvl="1" indent="0">
              <a:buNone/>
            </a:pPr>
            <a:r>
              <a:rPr lang="fr-FR" sz="1400" dirty="0"/>
              <a:t>-	Le directeur de la sécurité sociale ou son représentant ;</a:t>
            </a:r>
          </a:p>
          <a:p>
            <a:pPr marL="456875" lvl="1" indent="0">
              <a:buNone/>
            </a:pPr>
            <a:r>
              <a:rPr lang="fr-FR" sz="1400" dirty="0"/>
              <a:t>-	Le directeur général de la cohésion sociale ou son représentant ;</a:t>
            </a:r>
          </a:p>
          <a:p>
            <a:pPr marL="456875" lvl="1" indent="0">
              <a:buNone/>
            </a:pPr>
            <a:r>
              <a:rPr lang="fr-FR" sz="1400" dirty="0"/>
              <a:t>-	Le directeur général de la santé ou son représentant ;</a:t>
            </a:r>
          </a:p>
          <a:p>
            <a:pPr marL="456875" lvl="1" indent="0">
              <a:buNone/>
            </a:pPr>
            <a:r>
              <a:rPr lang="fr-FR" sz="1400" dirty="0"/>
              <a:t>-	Un représentant des ARS nommé par arrêté  ;</a:t>
            </a:r>
          </a:p>
          <a:p>
            <a:pPr marL="456875" lvl="1" indent="0">
              <a:buNone/>
            </a:pPr>
            <a:r>
              <a:rPr lang="fr-FR" sz="1400" dirty="0"/>
              <a:t>-	Le directeur de l'Union nationale des caisses de l'assurance maladie ou son représentant ;</a:t>
            </a:r>
          </a:p>
          <a:p>
            <a:pPr marL="456875" lvl="1" indent="0">
              <a:buNone/>
            </a:pPr>
            <a:r>
              <a:rPr lang="fr-FR" sz="1400" dirty="0"/>
              <a:t>-	Le président de la Haute Autorité de santé ou son représentant.</a:t>
            </a:r>
          </a:p>
          <a:p>
            <a:pPr marL="456875" lvl="1" indent="0">
              <a:buNone/>
            </a:pPr>
            <a:r>
              <a:rPr lang="fr-FR" sz="1400" dirty="0"/>
              <a:t>Réunion du comité une fois par an</a:t>
            </a:r>
          </a:p>
          <a:p>
            <a:pPr marL="456875" lvl="1" indent="0">
              <a:buNone/>
            </a:pPr>
            <a:r>
              <a:rPr lang="fr-FR" sz="1400" dirty="0"/>
              <a:t>Conseils nationaux professionnels et ordres professionnels associés, sans voix délibérative </a:t>
            </a:r>
          </a:p>
          <a:p>
            <a:pPr marL="456875" lvl="1" indent="0">
              <a:buNone/>
            </a:pPr>
            <a:endParaRPr lang="fr-FR" sz="800" dirty="0"/>
          </a:p>
          <a:p>
            <a:pPr marL="456875" lvl="1" indent="0">
              <a:buNone/>
            </a:pPr>
            <a:r>
              <a:rPr lang="fr-FR" sz="1400" dirty="0"/>
              <a:t>•	</a:t>
            </a:r>
            <a:r>
              <a:rPr lang="fr-FR" sz="1400" b="1" dirty="0"/>
              <a:t>Missions du comité national </a:t>
            </a:r>
          </a:p>
          <a:p>
            <a:pPr marL="456875" lvl="1" indent="0">
              <a:buNone/>
            </a:pPr>
            <a:r>
              <a:rPr lang="fr-FR" sz="1400" dirty="0"/>
              <a:t>-	Identifie et priorise le déploiement de nouveaux modes d'intervention auprès du patient ou de transferts d'activités/d’actes susceptibles de faire l'objet d'un protocole national</a:t>
            </a:r>
          </a:p>
          <a:p>
            <a:pPr marL="456875" lvl="1" indent="0">
              <a:buNone/>
            </a:pPr>
            <a:r>
              <a:rPr lang="fr-FR" sz="1400" dirty="0"/>
              <a:t>-	Publie un appel à manifestation d'intérêt précisant les éléments utiles à la rédaction et au modèle économique</a:t>
            </a:r>
          </a:p>
          <a:p>
            <a:pPr marL="456875" lvl="1" indent="0">
              <a:buNone/>
            </a:pPr>
            <a:r>
              <a:rPr lang="fr-FR" sz="1400" dirty="0"/>
              <a:t>-	Sélectionne une ou plusieurs équipes candidates et apporte son appui à l'équipe de rédaction </a:t>
            </a:r>
          </a:p>
          <a:p>
            <a:pPr marL="456875" lvl="1" indent="0">
              <a:buNone/>
            </a:pPr>
            <a:r>
              <a:rPr lang="fr-FR" sz="1400" dirty="0"/>
              <a:t>-	Transmet le projet de protocole national à la HAS. Après autorisation par l'arrêté, le PC est applicable sur l'ensemble du territoire </a:t>
            </a:r>
          </a:p>
          <a:p>
            <a:pPr marL="456875" lvl="1" indent="0">
              <a:buNone/>
            </a:pPr>
            <a:endParaRPr lang="fr-FR" sz="1400" dirty="0"/>
          </a:p>
          <a:p>
            <a:pPr marL="456875" lvl="1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3592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626" y="13854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395"/>
                </a:solidFill>
              </a:rPr>
              <a:t>3/Décret du 21 février 2020 – comité national des coopérations interprofessionnelles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11928"/>
            <a:ext cx="9325647" cy="4129436"/>
          </a:xfrm>
        </p:spPr>
        <p:txBody>
          <a:bodyPr>
            <a:normAutofit lnSpcReduction="10000"/>
          </a:bodyPr>
          <a:lstStyle/>
          <a:p>
            <a:pPr lvl="1">
              <a:buFont typeface="Arial" charset="0"/>
              <a:buChar char="•"/>
            </a:pPr>
            <a:r>
              <a:rPr lang="fr-FR" sz="1800" b="1" dirty="0"/>
              <a:t>Mise en œuvre d'un protocole national</a:t>
            </a:r>
          </a:p>
          <a:p>
            <a:pPr marL="456875" lvl="1" indent="0">
              <a:buNone/>
            </a:pPr>
            <a:r>
              <a:rPr lang="fr-FR" sz="1800" dirty="0"/>
              <a:t>- Les structures d'emploi déclarent la mise en œuvre via une application en ligne dédiée du site internet du ministère chargé de la santé </a:t>
            </a:r>
          </a:p>
          <a:p>
            <a:pPr marL="742625" lvl="1">
              <a:buFontTx/>
              <a:buChar char="-"/>
            </a:pPr>
            <a:r>
              <a:rPr lang="fr-FR" sz="1800" dirty="0"/>
              <a:t>Elles signalent toute modification relative aux membres de l'équipe engagée</a:t>
            </a:r>
          </a:p>
          <a:p>
            <a:pPr marL="742625" lvl="1">
              <a:buFontTx/>
              <a:buChar char="-"/>
            </a:pPr>
            <a:r>
              <a:rPr lang="fr-FR" sz="1800" dirty="0"/>
              <a:t>Les équipes engagées dans un PC transmettent au comité national via une application en ligne dédiée leur bilan annuel</a:t>
            </a:r>
          </a:p>
          <a:p>
            <a:pPr marL="456875" lvl="1" indent="0">
              <a:buNone/>
            </a:pPr>
            <a:endParaRPr lang="fr-FR" sz="1800" dirty="0"/>
          </a:p>
          <a:p>
            <a:pPr marL="456875" lvl="1" indent="0">
              <a:buNone/>
            </a:pPr>
            <a:r>
              <a:rPr lang="fr-FR" sz="1800" dirty="0"/>
              <a:t>Lien vers l’application dédiée : </a:t>
            </a:r>
          </a:p>
          <a:p>
            <a:pPr marL="456875" lvl="1" indent="0">
              <a:buNone/>
            </a:pPr>
            <a:endParaRPr lang="fr-FR" sz="1800" dirty="0"/>
          </a:p>
          <a:p>
            <a:pPr marL="456875" lvl="1" indent="0">
              <a:buNone/>
            </a:pPr>
            <a:r>
              <a:rPr lang="fr-FR" sz="1800" u="sng" dirty="0">
                <a:hlinkClick r:id="rId2"/>
              </a:rPr>
              <a:t>https://solidarites-sante.gouv.fr/professionnels/gerer-un-etablissement-de-sante-medico-social/cooperations/cooperation-entre-professionnels-de-sante/article/les-protocoles-de-cooperation-entre-professionnels-de-sante</a:t>
            </a:r>
            <a:endParaRPr lang="fr-FR" sz="1800" dirty="0"/>
          </a:p>
          <a:p>
            <a:pPr marL="456875" lvl="1" indent="0">
              <a:buNone/>
            </a:pPr>
            <a:endParaRPr lang="fr-FR" sz="1800" dirty="0"/>
          </a:p>
          <a:p>
            <a:pPr marL="456875" lvl="1" indent="0">
              <a:buNone/>
            </a:pPr>
            <a:endParaRPr lang="fr-FR" sz="1400" dirty="0"/>
          </a:p>
          <a:p>
            <a:pPr marL="456875" lvl="1" indent="0">
              <a:buNone/>
            </a:pPr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7085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1522</Words>
  <Application>Microsoft Office PowerPoint</Application>
  <PresentationFormat>Grand écran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Facette</vt:lpstr>
      <vt:lpstr>2_Thème Office</vt:lpstr>
      <vt:lpstr>3_Thème Office</vt:lpstr>
      <vt:lpstr>4_Thème Office</vt:lpstr>
      <vt:lpstr>Les protocoles de coopération pour la pose d’accès vasculaires centraux par des IDE </vt:lpstr>
      <vt:lpstr>Dispositif législatif et règlementaire </vt:lpstr>
      <vt:lpstr>Protocoles de coopération (PC) : Principe</vt:lpstr>
      <vt:lpstr>Art 66 LOI n° 2019-774 du 24 juillet 2019 relative à l'organisation et à la transformation du système de santé</vt:lpstr>
      <vt:lpstr>Evolution des PC (suite)</vt:lpstr>
      <vt:lpstr>1/Décret du 6 septembre 2019 –  Prime de coopération</vt:lpstr>
      <vt:lpstr>2/Décret du 27 décembre 2019 – Exigences de qualité et sécurité des PC</vt:lpstr>
      <vt:lpstr>3/Décret du 21 février 2020 – comité national des coopérations interprofessionnelles (CNCI)</vt:lpstr>
      <vt:lpstr>3/Décret du 21 février 2020 – comité national des coopérations interprofessionnelles (suite)</vt:lpstr>
      <vt:lpstr>Le processus de déclaration ou adhésion simplifiée</vt:lpstr>
      <vt:lpstr>Application dédiée – Ministère de la santé </vt:lpstr>
      <vt:lpstr>Les PC locaux </vt:lpstr>
      <vt:lpstr>Bilan fin 2019</vt:lpstr>
      <vt:lpstr>Evolution du nombre d’équipes </vt:lpstr>
      <vt:lpstr>Nombre d’équipes par domaine</vt:lpstr>
      <vt:lpstr>Les protocoles de coopération relatifs aux accès vasculaires</vt:lpstr>
      <vt:lpstr>Programme de déploiement ARS Ile-de-France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36</cp:revision>
  <dcterms:created xsi:type="dcterms:W3CDTF">2019-05-22T09:39:52Z</dcterms:created>
  <dcterms:modified xsi:type="dcterms:W3CDTF">2020-09-10T11:53:48Z</dcterms:modified>
</cp:coreProperties>
</file>