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9" r:id="rId7"/>
    <p:sldId id="260" r:id="rId8"/>
    <p:sldId id="262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0D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73E2D81-D50C-464A-A30A-6847FC711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815DD84-B758-44BD-BDB8-DA06C3D91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0BE56D1-620E-44B1-AC6D-D7A6CC06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FA2F8DB-54D0-4EAC-A79E-786BF977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1A4919EA-C0B0-4B63-AA9C-3A73F36610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929" b="-1"/>
          <a:stretch/>
        </p:blipFill>
        <p:spPr>
          <a:xfrm>
            <a:off x="3256554" y="138542"/>
            <a:ext cx="5401792" cy="304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64FD23A-2241-449D-B802-EA6555937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CE8F78-FE0E-4664-AE4A-63909219F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A2707DB-DB7D-4262-B609-00CEB0D5B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1AA7EC0-B863-4383-9B20-D55973F1D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5194BA9-3192-4405-B5C8-9C2DBA191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074088-9CE4-4E44-A770-43625CA4B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116539E9-9994-4713-A192-AAC180D8F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B3FD8A-0C27-4309-84EA-88C81D8FE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61C2422-2C72-4A15-BDCB-6A439B61F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1F7FC90-09DF-4195-A6F7-BF17C53318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80C4155-B303-4F75-858A-8CA614BC8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8F42C12-B747-45ED-8798-6BF1508BC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895AC39E-6E74-4927-8F33-983EEFD73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A8B95F6-56B4-450F-B93D-D5FD0068D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A8631D3-D3E3-45FF-9D7C-1A669BBD9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9282147-E1E0-49CD-BF47-77D9D4334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ED4D375-AEE6-4F16-8AF2-DF128CDBE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E03FBB-E4C0-4575-B1E2-0203C99A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DB80F06-F467-4CC0-B5DD-B2568FF7A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3AD31283-2A1B-40B5-928B-260DC1ACD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734B1EE9-0020-4C4E-B786-0BC4F7F8F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FB5B656-611C-4F4A-B325-55BE5D938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5E8D5246-B836-4751-9525-009DAB7AB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85878C4-9A6B-46D2-A3F7-F29B4D76D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1331E34-84D4-40CC-AC52-3B15E0D92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BD85BEC-E33F-45EB-A68A-2BE75A2A1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69B0C89-4AF2-45BB-BB0E-A216AE79F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07AE751-D098-415F-9D60-2D48D3679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B97272E1-E607-4F06-805E-F7936F29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79FE2DDB-4222-4A15-BA6B-81D1DD643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9E4FBB4-0BEE-4D09-A0D3-678B81782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7F8670D-EF3F-4932-9148-072FFC1C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774907A-F9CE-4B3C-8CDD-6B0BFC796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AA6E601-8006-4C2A-8898-4DD17C2FF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1D0CE96-8CB6-4A72-B23C-443CF9B17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05/11/2020 – 18h00 – 20h00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90D5483-A804-454D-8366-2A24EDF3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Récupération améliorée après chirurgie (RAC)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75E97BB-523B-475C-B2DF-9C1258CF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B96CD-EC14-4422-A8FD-E25320C6A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Bilan de l'accompagnement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A4ED46-1D95-40C7-B6F0-5E5063003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Stéphane RICQUIER</a:t>
            </a:r>
          </a:p>
          <a:p>
            <a:r>
              <a:rPr lang="fr-FR" dirty="0"/>
              <a:t>CERCLH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A43AC4-C0FF-4807-9DD2-448412FA1C2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05/11/2020 – 18h00 – 20h00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6857A5-1CF0-4D92-9E81-2313ED250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Récupération améliorée après chirurgie (RAC)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DD7ED8-8A6B-4113-B4B8-4A8CF9710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7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73A97-C6BE-449D-A57D-7E59BD17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démarche innovante qui suscite un vif intérêt 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ABCA2B-B56A-4CFD-8C81-AEAEF618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global des deux vagues, ce sont 36 services « candidats » et 15 services « référents » impliqués dans la démarche</a:t>
            </a:r>
          </a:p>
          <a:p>
            <a:endParaRPr lang="fr-FR" dirty="0"/>
          </a:p>
          <a:p>
            <a:r>
              <a:rPr lang="fr-FR" dirty="0"/>
              <a:t>Plus de 250 professionnels impliqués </a:t>
            </a:r>
          </a:p>
          <a:p>
            <a:endParaRPr lang="fr-FR" dirty="0"/>
          </a:p>
          <a:p>
            <a:r>
              <a:rPr lang="fr-FR" dirty="0"/>
              <a:t>6 spécialités chirurgicales retenues : orthopédie, viscérale, gynécologie, thoracique, urologie et césarienne programmée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62BB0-9116-4F03-92D2-42A75A2CA2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05/11/2020 – 18h00 – 20h00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C2FCB-B407-4797-993B-2B15C5B19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Récupération améliorée après chirurgie (RAC)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B6FEAF-5894-4E4A-BBC2-BBD647777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61D24-B8FC-4465-AFC3-64955DB0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collaboration avec GRACE pour 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58FF2-FF32-433D-9CD2-D3661AE1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533216" cy="3880773"/>
          </a:xfrm>
        </p:spPr>
        <p:txBody>
          <a:bodyPr/>
          <a:lstStyle/>
          <a:p>
            <a:r>
              <a:rPr lang="fr-FR" dirty="0"/>
              <a:t>Utilisation de la plateforme de saisie des dossiers patients et de benchmarking des pratiques au regard des recommandations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/>
              <a:t>Création et mise en œuvre de tableaux de bord pour piloter les progrès accomplis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77B95C-0D80-47B9-834C-B7268448F1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05/11/2020 – 18h00 – 20h00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2AF0D9-039A-4905-BE75-B6E2BBCDE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Récupération améliorée après chirurgie (RAC)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B7E287-B296-4CF9-8EC9-D1A806C43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00F7629-579A-48ED-AA0E-47BAC3496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382437" y="3576235"/>
            <a:ext cx="2003895" cy="292635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92D1527-470A-4E08-9D0F-5D4BBA6AE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926" y="1471806"/>
            <a:ext cx="2922638" cy="244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9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D1B00-CC6E-48F8-AB7F-EB89E14B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enseignements de la méthode 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3B9F65-4025-4D66-9061-25CB099C5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fonctionnement pairs à pairs soutenue par une méthodologie rigoureuse donne de la force au projet</a:t>
            </a:r>
          </a:p>
          <a:p>
            <a:endParaRPr lang="fr-FR" sz="1800" dirty="0"/>
          </a:p>
          <a:p>
            <a:r>
              <a:rPr lang="fr-FR" sz="1800" dirty="0"/>
              <a:t>Une émulation positive des établissements candidats/référents, lorsqu’une taille critique des Groupes de Travail est atteinte (4 à 5 établissements minimum)  </a:t>
            </a:r>
          </a:p>
          <a:p>
            <a:endParaRPr lang="fr-FR" dirty="0"/>
          </a:p>
          <a:p>
            <a:r>
              <a:rPr lang="fr-FR" dirty="0"/>
              <a:t>Beaucoup d’échanges entre les professionnels, transfert de documents, des rencontres dans les blocs, …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CB381E-64FD-49CE-BDCF-EC3B01E489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05/11/2020 – 18h00 – 20h00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7FDB61-893C-4C40-9F25-11EEDA3C5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Récupération améliorée après chirurgie (RAC)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4DA97B-CF6A-40A2-9191-01496E88A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0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F479D-EC9A-424B-90F8-47E3E12E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Réflexion pour engager les prochaines démarches RAC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3019D-9B10-48E2-BA67-D4249A4E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Adhésion de l’ensemble des praticiens au-delà des leader identifiés</a:t>
            </a:r>
          </a:p>
          <a:p>
            <a:endParaRPr lang="fr-FR" dirty="0"/>
          </a:p>
          <a:p>
            <a:r>
              <a:rPr lang="fr-FR" dirty="0"/>
              <a:t>Portage institutionnel (direction / CME)</a:t>
            </a:r>
          </a:p>
          <a:p>
            <a:endParaRPr lang="fr-FR" dirty="0"/>
          </a:p>
          <a:p>
            <a:r>
              <a:rPr lang="fr-FR" dirty="0"/>
              <a:t>Prise en compte des temps amont / aval du séjour RAC (intégration de la ville, éducation du patient, …)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CF02B4-A3DA-4601-B767-F86EB0BA36F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05/11/2020 – 18h00 – 20h00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E20B51-EF61-48A3-9435-64864EAD0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Récupération améliorée après chirurgie (RAC)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767794-3361-40F9-9727-2D35DFB23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97FF8-979F-44E8-8CD2-61A79E39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Capitaliser pour aller plus loin 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AF9C8-0B62-4F13-914A-A352236D2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Actualisation du guide de retours d’expériences et publication courant 1</a:t>
            </a:r>
            <a:r>
              <a:rPr lang="fr-FR" baseline="30000" dirty="0"/>
              <a:t>er</a:t>
            </a:r>
            <a:r>
              <a:rPr lang="fr-FR" dirty="0"/>
              <a:t> semestre 2021.</a:t>
            </a:r>
          </a:p>
          <a:p>
            <a:endParaRPr lang="fr-FR" dirty="0"/>
          </a:p>
          <a:p>
            <a:r>
              <a:rPr lang="fr-FR" dirty="0"/>
              <a:t>Nous proposerons en parallèle la création espace dédié à la RAC sur notre site internet et uniquement accessible aux participants pour disposer de toute la capitalisation du projet ainsi qu’un forum de discussion.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80E2B4-878F-4193-8E4A-5090E00D39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05/11/2020 – 18h00 – 20h00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D9ADA-1C3B-4021-9542-4735776E6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Récupération améliorée après chirurgie (RAC)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CC34A-1E9A-4E94-8665-8B14541EE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9FBD2B-8FC9-4125-A0EA-8FBB7A19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808" y="1764451"/>
            <a:ext cx="1909462" cy="276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01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74955f-cb5d-4b25-b3eb-949343318fc8">ZAVZK675SADR-1332691165-264540</_dlc_DocId>
    <_dlc_DocIdUrl xmlns="7374955f-cb5d-4b25-b3eb-949343318fc8">
      <Url>https://cerclhsas.sharepoint.com/sites/Intranet/CERCLH/Affaires/_layouts/15/DocIdRedir.aspx?ID=ZAVZK675SADR-1332691165-264540</Url>
      <Description>ZAVZK675SADR-1332691165-264540</Description>
    </_dlc_DocIdUrl>
    <Thématique xmlns="7374955f-cb5d-4b25-b3eb-949343318fc8"/>
    <Type_x0020_de_x0020_document xmlns="7374955f-cb5d-4b25-b3eb-949343318fc8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5EC8BD488F6C4FAA1817FDD7BD14D4" ma:contentTypeVersion="72" ma:contentTypeDescription="Crée un document." ma:contentTypeScope="" ma:versionID="b50c36ae44c0f4d7e9d987835500a56f">
  <xsd:schema xmlns:xsd="http://www.w3.org/2001/XMLSchema" xmlns:xs="http://www.w3.org/2001/XMLSchema" xmlns:p="http://schemas.microsoft.com/office/2006/metadata/properties" xmlns:ns2="7374955f-cb5d-4b25-b3eb-949343318fc8" xmlns:ns3="4bed378c-bad7-4f9d-bc4b-0ee671a7f6eb" xmlns:ns4="d171c2d8-e624-4066-9dae-4a1ae4372ba1" targetNamespace="http://schemas.microsoft.com/office/2006/metadata/properties" ma:root="true" ma:fieldsID="123c9340769c31caf188fa1f5bf91c65" ns2:_="" ns3:_="" ns4:_="">
    <xsd:import namespace="7374955f-cb5d-4b25-b3eb-949343318fc8"/>
    <xsd:import namespace="4bed378c-bad7-4f9d-bc4b-0ee671a7f6eb"/>
    <xsd:import namespace="d171c2d8-e624-4066-9dae-4a1ae4372ba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hématique" minOccurs="0"/>
                <xsd:element ref="ns2:Type_x0020_de_x0020_documen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4955f-cb5d-4b25-b3eb-949343318f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hématique" ma:index="11" nillable="true" ma:displayName="Thématique" ma:internalName="Th_x00e9_matiqu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hats/ Appro"/>
                    <xsd:enumeration value="Analyse Médico-économique"/>
                    <xsd:enumeration value="BdE/Secrétariats médicaux"/>
                    <xsd:enumeration value="Blocs opératoires"/>
                    <xsd:enumeration value="Centres ou Maisons de santé"/>
                    <xsd:enumeration value="Compta Analytique / ENC"/>
                    <xsd:enumeration value="Consultations Externes"/>
                    <xsd:enumeration value="Domicile (HAD, SSIAD, SPASAD, …)"/>
                    <xsd:enumeration value="Etude du capacitaire"/>
                    <xsd:enumeration value="Etude territoire/marché"/>
                    <xsd:enumeration value="Imagerie"/>
                    <xsd:enumeration value="Laboratoire"/>
                    <xsd:enumeration value="Logistique"/>
                    <xsd:enumeration value="Médecine ambu."/>
                    <xsd:enumeration value="Médico-Social"/>
                    <xsd:enumeration value="Parcours et flux patients (GdL, RAAC, Perti)"/>
                    <xsd:enumeration value="Projet immobilier"/>
                    <xsd:enumeration value="Psychiatrie"/>
                    <xsd:enumeration value="PUI"/>
                    <xsd:enumeration value="Qualité et Gestion des risques"/>
                    <xsd:enumeration value="Radiothérapie"/>
                    <xsd:enumeration value="Ressources Humaines"/>
                    <xsd:enumeration value="Services techniques"/>
                    <xsd:enumeration value="SSR"/>
                    <xsd:enumeration value="Stérilisation"/>
                    <xsd:enumeration value="Télémédecine"/>
                    <xsd:enumeration value="Transports Patients"/>
                    <xsd:enumeration value="UACA"/>
                    <xsd:enumeration value="Unités de vie MS"/>
                    <xsd:enumeration value="Urgences"/>
                    <xsd:enumeration value="Autre thématique"/>
                    <xsd:enumeration value="Projets Internes"/>
                    <xsd:enumeration value="Hors Secteur Santé"/>
                  </xsd:restriction>
                </xsd:simpleType>
              </xsd:element>
            </xsd:sequence>
          </xsd:extension>
        </xsd:complexContent>
      </xsd:complexType>
    </xsd:element>
    <xsd:element name="Type_x0020_de_x0020_document" ma:index="12" nillable="true" ma:displayName="Type de document" ma:internalName="Type_x0020_de_x0020_docu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ivrable"/>
                    <xsd:enumeration value="Diagnostic"/>
                    <xsd:enumeration value="COPIL"/>
                    <xsd:enumeration value="Rapport Final"/>
                    <xsd:enumeration value="Capitalisation"/>
                    <xsd:enumeration value="Outil CERCLH"/>
                    <xsd:enumeration value="Bibliographie"/>
                    <xsd:enumeration value="Lancement"/>
                    <xsd:enumeration value="Plan d'action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d378c-bad7-4f9d-bc4b-0ee671a7f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1c2d8-e624-4066-9dae-4a1ae4372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EEFDEA-A6AE-4463-B1C4-08AB10722A1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3ADCD78-6B12-4D1E-A0AA-1AF3115A07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A2D780-7E86-42F3-9B63-6D2E1C69273B}">
  <ds:schemaRefs>
    <ds:schemaRef ds:uri="http://schemas.microsoft.com/office/2006/metadata/properties"/>
    <ds:schemaRef ds:uri="http://schemas.microsoft.com/office/infopath/2007/PartnerControls"/>
    <ds:schemaRef ds:uri="7374955f-cb5d-4b25-b3eb-949343318fc8"/>
  </ds:schemaRefs>
</ds:datastoreItem>
</file>

<file path=customXml/itemProps4.xml><?xml version="1.0" encoding="utf-8"?>
<ds:datastoreItem xmlns:ds="http://schemas.openxmlformats.org/officeDocument/2006/customXml" ds:itemID="{EF6E34CB-F046-4430-9FDB-1792CA43E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74955f-cb5d-4b25-b3eb-949343318fc8"/>
    <ds:schemaRef ds:uri="4bed378c-bad7-4f9d-bc4b-0ee671a7f6eb"/>
    <ds:schemaRef ds:uri="d171c2d8-e624-4066-9dae-4a1ae4372b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3011</TotalTime>
  <Words>350</Words>
  <Application>Microsoft Office PowerPoint</Application>
  <PresentationFormat>Grand écran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Facette</vt:lpstr>
      <vt:lpstr>Bilan de l'accompagnement </vt:lpstr>
      <vt:lpstr>Une démarche innovante qui suscite un vif intérêt …</vt:lpstr>
      <vt:lpstr>Une collaboration avec GRACE pour …</vt:lpstr>
      <vt:lpstr>Des enseignements de la méthode … </vt:lpstr>
      <vt:lpstr>Réflexion pour engager les prochaines démarches RAC </vt:lpstr>
      <vt:lpstr>Capitaliser pour aller plus loin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42</cp:revision>
  <dcterms:created xsi:type="dcterms:W3CDTF">2019-05-22T09:39:52Z</dcterms:created>
  <dcterms:modified xsi:type="dcterms:W3CDTF">2020-11-02T13:15:29Z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0x010100445EC8BD488F6C4FAA1817FDD7BD14D4</vt:lpwstr>
  </property>
  <property fmtid="{D5CDD505-2E9C-101B-9397-08002B2CF9AE}" pid="3" name="_dlc_DocIdItemGuid">
    <vt:lpwstr>6afe502e-c0f6-403a-af8b-bc8266a9c125</vt:lpwstr>
  </property>
</Properties>
</file>