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0" r:id="rId4"/>
    <p:sldId id="280" r:id="rId5"/>
    <p:sldId id="281" r:id="rId6"/>
    <p:sldId id="262" r:id="rId7"/>
    <p:sldId id="266" r:id="rId8"/>
    <p:sldId id="263" r:id="rId9"/>
    <p:sldId id="267" r:id="rId10"/>
    <p:sldId id="268" r:id="rId11"/>
    <p:sldId id="269" r:id="rId12"/>
    <p:sldId id="283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70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257" autoAdjust="0"/>
  </p:normalViewPr>
  <p:slideViewPr>
    <p:cSldViewPr snapToGrid="0">
      <p:cViewPr varScale="1">
        <p:scale>
          <a:sx n="51" d="100"/>
          <a:sy n="51" d="100"/>
        </p:scale>
        <p:origin x="14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07/09/2020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07/09/2020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Les UAV : Pourquoi ? Pour qui ? et comment ?  Vastes questions que je vous propose d’aborder par le début c-à-d les patients, leur besoin et la manière dont nous y répondons parfois.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313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z="1400" i="1"/>
              <a:t>Cependant</a:t>
            </a:r>
            <a:r>
              <a:rPr lang="fr-FR"/>
              <a:t>, en dehors du moment où le cathéter est inséré dans la veine, la prise en charge globale des besoins des patients (choix et prescription du cathéter, pansement post-opératoire et de routine, prévention, dépistage et prise en charge des complications, information des patients) demande encore à être optimisée. </a:t>
            </a:r>
          </a:p>
          <a:p>
            <a:endParaRPr lang="fr-FR"/>
          </a:p>
          <a:p>
            <a:r>
              <a:rPr lang="fr-FR"/>
              <a:t>L’origine de ces dysfonctionnements est plurielle et non systématique : </a:t>
            </a:r>
          </a:p>
          <a:p>
            <a:r>
              <a:rPr lang="fr-FR"/>
              <a:t>-  manque de prise de conscience des besoins des patients du fait de la complexité pratique d’une évaluation globale et qualitative du service rendu (ex. le difficile suivi du patient onco)</a:t>
            </a:r>
          </a:p>
          <a:p>
            <a:pPr>
              <a:buFontTx/>
              <a:buChar char="-"/>
            </a:pPr>
            <a:r>
              <a:rPr lang="fr-FR"/>
              <a:t>focus quasi exclusif sur l’implantation résultant d’une tendance productiviste à décliner l’offre de soins</a:t>
            </a:r>
          </a:p>
          <a:p>
            <a:pPr>
              <a:buFontTx/>
              <a:buChar char="-"/>
            </a:pPr>
            <a:r>
              <a:rPr lang="fr-FR"/>
              <a:t>un autre focus sur le kt alors que le DM et sa gestion doivent être reliés aux spécificités de la thérapie I.V. et au patient lui-même (ex. la systématisation de l’info sur le PAC avec les IDE d’annonce)</a:t>
            </a:r>
          </a:p>
          <a:p>
            <a:pPr>
              <a:buFontTx/>
              <a:buChar char="-"/>
            </a:pPr>
            <a:r>
              <a:rPr lang="fr-FR"/>
              <a:t>une inclination du personnel médical à considérer l’implantation des PICC et CCI comme une activité d’appoint utile au bilan d’activité d’un service mais non prioritaire face à des activités jugées plus importantes,</a:t>
            </a:r>
          </a:p>
          <a:p>
            <a:pPr>
              <a:buFontTx/>
              <a:buChar char="-"/>
            </a:pPr>
            <a:r>
              <a:rPr lang="fr-FR"/>
              <a:t>une politique de formation initiale et continue des médecins prescripteurs, des IDE en ville et à l’hôpital non efficiente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Voici notre environnement </a:t>
            </a:r>
            <a:r>
              <a:rPr lang="fr-FR"/>
              <a:t>professionnel. A </a:t>
            </a:r>
            <a:r>
              <a:rPr lang="fr-FR" dirty="0"/>
              <a:t>l’hôpital, le risque est de rester dans sa spécialité, sur son île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489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étapes et les services à rendre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45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contraintes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719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prises de </a:t>
            </a:r>
            <a:r>
              <a:rPr lang="fr-FR" dirty="0" err="1"/>
              <a:t>rlais</a:t>
            </a:r>
            <a:r>
              <a:rPr lang="fr-FR" dirty="0"/>
              <a:t> pour prévenir les complications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329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Faut aller au devant des autres même si cela demande des efforts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39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F2F42-CD2E-4B6D-A60B-518570A77457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C’est l’île! de la Réunion : tout un symbole!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75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Quand les soignants loupent les passages de relais.</a:t>
            </a:r>
          </a:p>
          <a:p>
            <a:r>
              <a:rPr lang="fr-FR" dirty="0"/>
              <a:t>« Non détaillée » = pas d’indication, de gauge et de durée de traitement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08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pansement absorbant oublié, ce n’est pas un détail. Pansement à refaire = risque de mobilisation et d’infection + surcoût humain et matériel + anxiété </a:t>
            </a:r>
          </a:p>
          <a:p>
            <a:r>
              <a:rPr lang="fr-FR" dirty="0"/>
              <a:t>Majoration du problème quand pose en ambulatoire (favorisée pour T2A)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5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ne trace pas car on ignore le travail et les attentes de celui qui prend le relais.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99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pharmacien fait partie de la chaîne.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08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Aiguille trop longue et non sécurisée par des bandelettes stériles : risque d’extravasation</a:t>
            </a:r>
          </a:p>
          <a:p>
            <a:r>
              <a:rPr lang="fr-FR" dirty="0"/>
              <a:t>Adroite : sans commentaire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13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 valide la qualité des formations pour les IDEL ? Comment travailler avec les PSAD 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78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Manque de formation médicale et méconnaissance des ressources des soins en ville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5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064C02-EE3A-4F51-8D70-E89BA118AFB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6E2C7333-2551-43EA-8B77-D3294773E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EA64679-C69F-422E-A064-59AEEC2E7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C8FF0EE-366C-4BFA-AD41-D74489DA7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665F378-596E-48E7-B95E-EF8EB3405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96B492A-D1C5-49D7-93B1-1D21D83671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8005" y="26908"/>
            <a:ext cx="5378890" cy="32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244A6C0-CBE6-4341-91D0-EA9B11824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34F8EF-638B-4013-BF53-451C2A741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CE440D-DF89-477D-9818-C46824AA5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0F6A785-D28F-4C87-B348-4CABDD6AC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DC9A429-0281-443E-9355-FD8D42105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59276C-1835-4F9B-928C-ABE17F5A5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29535A3-35AA-4D1F-875E-BB59F79AA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036D6A0-3EB8-4C04-B96E-2C0089A1E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0D77196-E5B5-40F7-88F9-B5576D29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68ED5EB-D1CA-4F3B-930B-37386A4A7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AB502F-909E-49F5-AD8C-340E78EA6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1B7892-F8F1-4C22-90DB-8866760B8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7ABDE8C-C3C3-4EF7-8188-E3E9E8941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88BEE2B-0D0A-42FC-95D4-B511372A0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903E7F9-D14A-49FF-B975-7B5BB2205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CA3F988-C57C-4743-8396-131AFF85D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013E741-900F-45FE-BD35-EFE5004B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7F665ED-5E46-4700-A004-EF3F980B5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11D68F1-0FB0-4F11-A4B3-D7D01B39E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F238AED-2A26-4933-8E89-D4D7ED9F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D58BFA-69B8-4574-AEB1-2D2D94DEF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2148007-C4CB-49CE-AAD5-EB5CBA506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B0716A3-B6AC-4661-B4E0-EDFFCA531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5CBAAF8-AF2D-4782-A7CB-7AC47AB64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CEF305-252F-4B39-9233-0DC3F64FE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8075C82-9F65-4C1F-B273-C6A9116E8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37FE98-40C9-4CA9-97FE-9EF61FF69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59E61D-C330-4345-AEDB-D550F2256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6CAA827-2EFC-4B4C-926B-66267785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983F47C-8397-4257-A948-399087232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464F39B-C603-4173-8F3A-841571B1D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4585F8-CD98-4400-91E2-DA2AC362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3F653FE-6B76-4633-A518-91B99DD84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24CA1A-B2EB-48E7-8434-BC5E78EF5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B10E808-469D-4FA2-ACD4-56FC89F93DC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748CA-88C3-4C69-AAA3-2D14C653D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26731" y="6408455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10/09/2020 – 18h à 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D5C595-F5FB-4AB1-A680-A43DC55E7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408455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i="1" smtClean="0">
                <a:effectLst/>
              </a:defRPr>
            </a:lvl1pPr>
          </a:lstStyle>
          <a:p>
            <a:r>
              <a:rPr lang="fr-FR" b="1" dirty="0"/>
              <a:t>Les Unités d’Accès Vasculaires Veineux en IDF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65C4EE-4947-4889-93A9-ACDEFC3F0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5C5FA-93D2-4F9B-B372-A0C6BC5BC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Les UAV : Pourquoi ? Pour qui ? et Comment ?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7D559F-CF7B-47FF-A310-A79054F4F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Christian DUPONT, </a:t>
            </a:r>
            <a:r>
              <a:rPr lang="fr-FR" b="0" i="1" dirty="0"/>
              <a:t>président du GIFAV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BCA4C0-61FC-456F-90BC-47BB321B0A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154F8-0280-4CB6-9A00-110D489F9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C8784E-DFDF-4320-A19B-D798AFAEB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4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g-cch-muco.vicidose\Documents\2018\Cas\Isabelle Raout centre hospitalier annona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9498" r="23083"/>
          <a:stretch>
            <a:fillRect/>
          </a:stretch>
        </p:blipFill>
        <p:spPr bwMode="auto">
          <a:xfrm>
            <a:off x="173038" y="164306"/>
            <a:ext cx="2479675" cy="5761038"/>
          </a:xfrm>
          <a:noFill/>
          <a:ln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 l="32973" r="12770" b="38490"/>
          <a:stretch>
            <a:fillRect/>
          </a:stretch>
        </p:blipFill>
        <p:spPr bwMode="auto">
          <a:xfrm>
            <a:off x="9112250" y="254000"/>
            <a:ext cx="29845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N:\PATIENTS MUCOVISCIDOSE\Muco MARTINEZ Manuel 13.12.1974\Suivi de cure\Photos 25.08.2016\20160824_133616.jpg"/>
          <p:cNvPicPr>
            <a:picLocks noChangeAspect="1" noChangeArrowheads="1"/>
          </p:cNvPicPr>
          <p:nvPr/>
        </p:nvPicPr>
        <p:blipFill>
          <a:blip r:embed="rId5"/>
          <a:srcRect l="20941" r="20941" b="11278"/>
          <a:stretch>
            <a:fillRect/>
          </a:stretch>
        </p:blipFill>
        <p:spPr bwMode="auto">
          <a:xfrm>
            <a:off x="2216150" y="357188"/>
            <a:ext cx="26431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6"/>
          <a:srcRect l="11586"/>
          <a:stretch>
            <a:fillRect/>
          </a:stretch>
        </p:blipFill>
        <p:spPr bwMode="auto">
          <a:xfrm>
            <a:off x="2862263" y="2792413"/>
            <a:ext cx="168910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1" name="Picture 2" descr="C:\Users\g-cch-muco.vicidose\Documents\2016\Cas\Pansement roulé\20160329_134953.jpg"/>
          <p:cNvPicPr>
            <a:picLocks noChangeAspect="1" noChangeArrowheads="1"/>
          </p:cNvPicPr>
          <p:nvPr/>
        </p:nvPicPr>
        <p:blipFill>
          <a:blip r:embed="rId7"/>
          <a:srcRect t="21819" b="22424"/>
          <a:stretch>
            <a:fillRect/>
          </a:stretch>
        </p:blipFill>
        <p:spPr bwMode="auto">
          <a:xfrm>
            <a:off x="6689725" y="357188"/>
            <a:ext cx="22923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 descr="N:\PATIENTS MUCOVISCIDOSE\Muco MARTINEZ Manuel 13.12.1974\Suivi de cure\Photos 25.08.2016\20160824_132951.jpg"/>
          <p:cNvPicPr>
            <a:picLocks noChangeAspect="1" noChangeArrowheads="1"/>
          </p:cNvPicPr>
          <p:nvPr/>
        </p:nvPicPr>
        <p:blipFill>
          <a:blip r:embed="rId8"/>
          <a:srcRect r="17770" b="27536"/>
          <a:stretch>
            <a:fillRect/>
          </a:stretch>
        </p:blipFill>
        <p:spPr bwMode="auto">
          <a:xfrm>
            <a:off x="3230563" y="4986338"/>
            <a:ext cx="3459162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9"/>
          <a:srcRect l="25839" t="20766" r="1314" b="20766"/>
          <a:stretch>
            <a:fillRect/>
          </a:stretch>
        </p:blipFill>
        <p:spPr bwMode="auto">
          <a:xfrm>
            <a:off x="7208838" y="3840163"/>
            <a:ext cx="488791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C:\Users\g-cch-muco.vicidose\Pictures\PERSON~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60913" y="2628900"/>
            <a:ext cx="23463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017963" y="254000"/>
            <a:ext cx="3190875" cy="1519238"/>
          </a:xfrm>
          <a:prstGeom prst="wedgeRectCallout">
            <a:avLst>
              <a:gd name="adj1" fmla="val -3226"/>
              <a:gd name="adj2" fmla="val 158823"/>
            </a:avLst>
          </a:prstGeom>
          <a:solidFill>
            <a:srgbClr val="0044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fr-FR" dirty="0">
                <a:solidFill>
                  <a:schemeClr val="bg1"/>
                </a:solidFill>
              </a:rPr>
              <a:t>Bah, en fait ce ne sont pas des histoires de chasse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73863" y="3044825"/>
            <a:ext cx="5322887" cy="758825"/>
          </a:xfrm>
          <a:prstGeom prst="wedgeRectCallout">
            <a:avLst>
              <a:gd name="adj1" fmla="val -59789"/>
              <a:gd name="adj2" fmla="val 15044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force, c’est même un </a:t>
            </a:r>
            <a:r>
              <a:rPr lang="fr-FR" b="1" u="sng" dirty="0">
                <a:solidFill>
                  <a:srgbClr val="FF0000"/>
                </a:solidFill>
              </a:rPr>
              <a:t>vrai</a:t>
            </a:r>
            <a:r>
              <a:rPr lang="fr-FR" b="1" dirty="0">
                <a:solidFill>
                  <a:srgbClr val="FF0000"/>
                </a:solidFill>
              </a:rPr>
              <a:t> problème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62BBDF-1B0A-4816-9445-7DDB80DD10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413" y="6074893"/>
            <a:ext cx="824923" cy="7831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3D0ED11-A257-4DA9-8F90-2F249D47B2C9}"/>
              </a:ext>
            </a:extLst>
          </p:cNvPr>
          <p:cNvSpPr txBox="1"/>
          <p:nvPr/>
        </p:nvSpPr>
        <p:spPr>
          <a:xfrm>
            <a:off x="108301" y="6235419"/>
            <a:ext cx="321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Service KT      au mois d’août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5"/>
          <p:cNvSpPr>
            <a:spLocks noGrp="1"/>
          </p:cNvSpPr>
          <p:nvPr>
            <p:ph idx="4294967295"/>
          </p:nvPr>
        </p:nvSpPr>
        <p:spPr bwMode="auto">
          <a:xfrm>
            <a:off x="-19487" y="2492375"/>
            <a:ext cx="11953875" cy="1728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buClr>
                <a:srgbClr val="00ABBE"/>
              </a:buClr>
              <a:buFont typeface="Arial" charset="0"/>
              <a:buNone/>
            </a:pPr>
            <a:r>
              <a:rPr lang="fr-FR" sz="3200" b="1" i="1" dirty="0">
                <a:solidFill>
                  <a:schemeClr val="tx1"/>
                </a:solidFill>
              </a:rPr>
              <a:t>L</a:t>
            </a:r>
            <a:r>
              <a:rPr lang="fr-FR" sz="3200" dirty="0">
                <a:solidFill>
                  <a:schemeClr val="tx1"/>
                </a:solidFill>
              </a:rPr>
              <a:t>a prise en charge globale des besoins des patients </a:t>
            </a:r>
            <a:r>
              <a:rPr lang="fr-FR" sz="2400" i="1" dirty="0">
                <a:solidFill>
                  <a:schemeClr val="tx1"/>
                </a:solidFill>
                <a:latin typeface="Angsana New"/>
                <a:ea typeface="Angsana New"/>
                <a:cs typeface="Angsana New"/>
              </a:rPr>
              <a:t>(choix et prescription du cathéter, pansement post-opératoire et de routine, prévention, dépistage et prise en charge des complications, information des patients)</a:t>
            </a:r>
            <a:r>
              <a:rPr lang="fr-FR" sz="2400" dirty="0">
                <a:solidFill>
                  <a:schemeClr val="tx1"/>
                </a:solidFill>
                <a:latin typeface="Angsana New"/>
                <a:ea typeface="Angsana New"/>
                <a:cs typeface="Angsana New"/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demande encore à être optimisée. </a:t>
            </a:r>
          </a:p>
        </p:txBody>
      </p:sp>
    </p:spTree>
    <p:extLst>
      <p:ext uri="{BB962C8B-B14F-4D97-AF65-F5344CB8AC3E}">
        <p14:creationId xmlns:p14="http://schemas.microsoft.com/office/powerpoint/2010/main" val="275761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BB47FAC-C12D-4C37-BFC3-9894D5BC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5857" y="185936"/>
            <a:ext cx="8482988" cy="6224392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1BC495-EFE5-477E-A3C0-12D54262BF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42D74-A658-4371-89B5-4F3760993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31448-59AC-4A46-8B26-E4F937D1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657600" y="100681"/>
            <a:ext cx="5099507" cy="25064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30193" y="1522354"/>
            <a:ext cx="3573368" cy="24075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7968325" y="1992076"/>
            <a:ext cx="4223675" cy="23578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927273" y="4437698"/>
            <a:ext cx="4599709" cy="23442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06016" y="3607370"/>
            <a:ext cx="3910717" cy="246913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956883" y="794321"/>
            <a:ext cx="215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1.Choix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832304" y="2392268"/>
            <a:ext cx="233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2.Insertion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20857" y="4934271"/>
            <a:ext cx="337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3.Utilisation et entretien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19352" y="4195607"/>
            <a:ext cx="392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4.Prise en charge des </a:t>
            </a:r>
          </a:p>
          <a:p>
            <a:pPr algn="ctr"/>
            <a:r>
              <a:rPr lang="fr-FR" b="1" dirty="0"/>
              <a:t>complications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40488" y="1761244"/>
            <a:ext cx="191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5.Retrait</a:t>
            </a:r>
          </a:p>
        </p:txBody>
      </p:sp>
      <p:sp>
        <p:nvSpPr>
          <p:cNvPr id="2" name="Rectangle 1"/>
          <p:cNvSpPr/>
          <p:nvPr/>
        </p:nvSpPr>
        <p:spPr>
          <a:xfrm>
            <a:off x="5078873" y="1407301"/>
            <a:ext cx="219428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/>
              <a:t>DOIT ÊTRE  </a:t>
            </a:r>
          </a:p>
          <a:p>
            <a:pPr algn="ctr"/>
            <a:r>
              <a:rPr lang="fr-FR" dirty="0"/>
              <a:t>Possible</a:t>
            </a:r>
          </a:p>
          <a:p>
            <a:pPr algn="ctr"/>
            <a:r>
              <a:rPr lang="fr-FR" dirty="0"/>
              <a:t>Adapté</a:t>
            </a:r>
          </a:p>
        </p:txBody>
      </p:sp>
      <p:sp>
        <p:nvSpPr>
          <p:cNvPr id="3" name="Rectangle 2"/>
          <p:cNvSpPr/>
          <p:nvPr/>
        </p:nvSpPr>
        <p:spPr>
          <a:xfrm>
            <a:off x="8757042" y="2895601"/>
            <a:ext cx="257931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/>
              <a:t>DOIT ÊTRE</a:t>
            </a:r>
          </a:p>
          <a:p>
            <a:pPr algn="ctr"/>
            <a:r>
              <a:rPr lang="fr-FR" i="1" dirty="0"/>
              <a:t> </a:t>
            </a:r>
            <a:r>
              <a:rPr lang="fr-FR" dirty="0"/>
              <a:t>Rapide</a:t>
            </a:r>
          </a:p>
          <a:p>
            <a:pPr algn="ctr"/>
            <a:r>
              <a:rPr lang="fr-FR" dirty="0"/>
              <a:t>Efficiente</a:t>
            </a:r>
          </a:p>
          <a:p>
            <a:pPr algn="ctr"/>
            <a:r>
              <a:rPr lang="fr-FR" dirty="0"/>
              <a:t>Sans complication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03367" y="5682223"/>
            <a:ext cx="412812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/>
              <a:t>DOIT ÊTRE</a:t>
            </a:r>
            <a:endParaRPr lang="fr-FR" sz="1100" b="1" i="1" dirty="0"/>
          </a:p>
          <a:p>
            <a:pPr algn="ctr"/>
            <a:r>
              <a:rPr lang="fr-FR" dirty="0"/>
              <a:t>Possible aussi longtemps  que souhaité</a:t>
            </a:r>
          </a:p>
          <a:p>
            <a:pPr algn="ctr"/>
            <a:r>
              <a:rPr lang="fr-FR" dirty="0"/>
              <a:t>Sans complication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61611" y="4866615"/>
            <a:ext cx="151292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/>
              <a:t>DOIT ÊTRE</a:t>
            </a:r>
            <a:endParaRPr lang="fr-FR" sz="1100" b="1" dirty="0"/>
          </a:p>
          <a:p>
            <a:pPr algn="ctr"/>
            <a:r>
              <a:rPr lang="fr-FR" dirty="0"/>
              <a:t>Rapide</a:t>
            </a:r>
          </a:p>
          <a:p>
            <a:pPr algn="ctr"/>
            <a:r>
              <a:rPr lang="fr-FR" dirty="0"/>
              <a:t>Efficiente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537" y="2349297"/>
            <a:ext cx="252444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/>
              <a:t>DOIT ÊTRE</a:t>
            </a:r>
            <a:endParaRPr lang="fr-FR" sz="1100" b="1" dirty="0"/>
          </a:p>
          <a:p>
            <a:pPr algn="ctr"/>
            <a:r>
              <a:rPr lang="fr-FR" dirty="0"/>
              <a:t>Rapide</a:t>
            </a:r>
          </a:p>
          <a:p>
            <a:pPr algn="ctr"/>
            <a:r>
              <a:rPr lang="fr-FR" dirty="0"/>
              <a:t>Efficient</a:t>
            </a:r>
          </a:p>
          <a:p>
            <a:pPr algn="ctr"/>
            <a:r>
              <a:rPr lang="fr-FR" dirty="0"/>
              <a:t>Sans complication</a:t>
            </a:r>
          </a:p>
        </p:txBody>
      </p:sp>
    </p:spTree>
    <p:extLst>
      <p:ext uri="{BB962C8B-B14F-4D97-AF65-F5344CB8AC3E}">
        <p14:creationId xmlns:p14="http://schemas.microsoft.com/office/powerpoint/2010/main" val="275339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342988" y="100681"/>
            <a:ext cx="4414119" cy="25064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30193" y="1522354"/>
            <a:ext cx="3573368" cy="24075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968325" y="1992076"/>
            <a:ext cx="4223675" cy="23578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181239" y="4349970"/>
            <a:ext cx="4213287" cy="23442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06016" y="3607370"/>
            <a:ext cx="3910717" cy="246913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524939" y="332656"/>
            <a:ext cx="233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1.Choix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832304" y="2392268"/>
            <a:ext cx="233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2.Insertion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20857" y="4635782"/>
            <a:ext cx="337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3.Utilisation et entretien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19352" y="4195607"/>
            <a:ext cx="392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4.Prise en charge des </a:t>
            </a:r>
          </a:p>
          <a:p>
            <a:pPr algn="ctr"/>
            <a:r>
              <a:rPr lang="fr-FR" b="1" dirty="0"/>
              <a:t>complications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40488" y="1761244"/>
            <a:ext cx="191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5.Retrait</a:t>
            </a:r>
          </a:p>
        </p:txBody>
      </p:sp>
      <p:sp>
        <p:nvSpPr>
          <p:cNvPr id="2" name="Rectangle 1"/>
          <p:cNvSpPr/>
          <p:nvPr/>
        </p:nvSpPr>
        <p:spPr>
          <a:xfrm>
            <a:off x="5774038" y="945636"/>
            <a:ext cx="139157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/>
              <a:t>DOIT ÊTRE  </a:t>
            </a:r>
          </a:p>
          <a:p>
            <a:pPr algn="ctr"/>
            <a:r>
              <a:rPr lang="fr-FR" dirty="0"/>
              <a:t>Possible</a:t>
            </a:r>
          </a:p>
          <a:p>
            <a:pPr algn="ctr"/>
            <a:r>
              <a:rPr lang="fr-FR" dirty="0"/>
              <a:t>Adapté</a:t>
            </a:r>
          </a:p>
        </p:txBody>
      </p:sp>
      <p:sp>
        <p:nvSpPr>
          <p:cNvPr id="3" name="Rectangle 2"/>
          <p:cNvSpPr/>
          <p:nvPr/>
        </p:nvSpPr>
        <p:spPr>
          <a:xfrm>
            <a:off x="9043484" y="2895601"/>
            <a:ext cx="228800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/>
              <a:t>DOIT ÊTRE</a:t>
            </a:r>
          </a:p>
          <a:p>
            <a:pPr algn="ctr"/>
            <a:r>
              <a:rPr lang="fr-FR" i="1" dirty="0"/>
              <a:t> </a:t>
            </a:r>
            <a:r>
              <a:rPr lang="fr-FR" dirty="0"/>
              <a:t>Rapide</a:t>
            </a:r>
          </a:p>
          <a:p>
            <a:pPr algn="ctr"/>
            <a:r>
              <a:rPr lang="fr-FR" dirty="0"/>
              <a:t>Efficiente</a:t>
            </a:r>
          </a:p>
          <a:p>
            <a:pPr algn="ctr"/>
            <a:r>
              <a:rPr lang="fr-FR" dirty="0"/>
              <a:t>Sans complication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03367" y="5395936"/>
            <a:ext cx="412812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/>
              <a:t>DOIT ÊTRE</a:t>
            </a:r>
            <a:endParaRPr lang="fr-FR" sz="1100" b="1" i="1" dirty="0"/>
          </a:p>
          <a:p>
            <a:pPr algn="ctr"/>
            <a:r>
              <a:rPr lang="fr-FR" dirty="0"/>
              <a:t>Possible aussi longtemps  que souhaité</a:t>
            </a:r>
          </a:p>
          <a:p>
            <a:pPr algn="ctr"/>
            <a:r>
              <a:rPr lang="fr-FR" dirty="0"/>
              <a:t>Sans complication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0595" y="4866615"/>
            <a:ext cx="158022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/>
              <a:t>DOIT ÊTRE</a:t>
            </a:r>
            <a:endParaRPr lang="fr-FR" sz="1100" b="1" dirty="0"/>
          </a:p>
          <a:p>
            <a:pPr algn="ctr"/>
            <a:r>
              <a:rPr lang="fr-FR" dirty="0"/>
              <a:t>Rapide</a:t>
            </a:r>
          </a:p>
          <a:p>
            <a:pPr algn="ctr"/>
            <a:r>
              <a:rPr lang="fr-FR" dirty="0"/>
              <a:t>Efficiente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6268" y="2349297"/>
            <a:ext cx="24784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/>
              <a:t>DOIT ÊTRE</a:t>
            </a:r>
            <a:endParaRPr lang="fr-FR" sz="1100" b="1" dirty="0"/>
          </a:p>
          <a:p>
            <a:pPr algn="ctr"/>
            <a:r>
              <a:rPr lang="fr-FR" dirty="0"/>
              <a:t>Rapide</a:t>
            </a:r>
          </a:p>
          <a:p>
            <a:pPr algn="ctr"/>
            <a:r>
              <a:rPr lang="fr-FR" dirty="0"/>
              <a:t>Efficient</a:t>
            </a:r>
          </a:p>
          <a:p>
            <a:pPr algn="ctr"/>
            <a:r>
              <a:rPr lang="fr-FR" dirty="0"/>
              <a:t>Sans complication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948398" y="2924483"/>
            <a:ext cx="17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Direction hôpital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79376" y="474960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Autres spécialités médicales et chirurgicales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267427" y="114768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T2A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071664" y="1147682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Budget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068618" y="3980638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Effectifs </a:t>
            </a:r>
          </a:p>
        </p:txBody>
      </p:sp>
    </p:spTree>
    <p:extLst>
      <p:ext uri="{BB962C8B-B14F-4D97-AF65-F5344CB8AC3E}">
        <p14:creationId xmlns:p14="http://schemas.microsoft.com/office/powerpoint/2010/main" val="4070955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797745" y="904321"/>
            <a:ext cx="5001174" cy="29850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352" y="2173598"/>
            <a:ext cx="4869512" cy="26235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117575" y="2217149"/>
            <a:ext cx="4858284" cy="25800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879976" y="4359051"/>
            <a:ext cx="4748027" cy="23442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428351" y="4051810"/>
            <a:ext cx="4284761" cy="26202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31519" y="1850432"/>
            <a:ext cx="210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1.Choix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544928" y="3381786"/>
            <a:ext cx="233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2.Insertion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31461" y="5361920"/>
            <a:ext cx="337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3.Utilisation et entretien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66630" y="4809152"/>
            <a:ext cx="345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4.Prise en charge </a:t>
            </a:r>
          </a:p>
          <a:p>
            <a:pPr algn="ctr"/>
            <a:r>
              <a:rPr lang="fr-FR" sz="2400" b="1" dirty="0"/>
              <a:t>des </a:t>
            </a:r>
          </a:p>
          <a:p>
            <a:pPr algn="ctr"/>
            <a:r>
              <a:rPr lang="fr-FR" sz="2400" b="1" dirty="0"/>
              <a:t>complications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90160" y="3140968"/>
            <a:ext cx="191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5.Retrait</a:t>
            </a:r>
          </a:p>
        </p:txBody>
      </p:sp>
    </p:spTree>
    <p:extLst>
      <p:ext uri="{BB962C8B-B14F-4D97-AF65-F5344CB8AC3E}">
        <p14:creationId xmlns:p14="http://schemas.microsoft.com/office/powerpoint/2010/main" val="354394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175787" y="1196752"/>
            <a:ext cx="3360373" cy="21602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775520" y="2564904"/>
            <a:ext cx="3840427" cy="25202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069453" y="2538823"/>
            <a:ext cx="3264363" cy="23762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894921" y="4452355"/>
            <a:ext cx="2830979" cy="16965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377443" y="4497909"/>
            <a:ext cx="2718556" cy="17394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258117" y="1992903"/>
            <a:ext cx="119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1.Choix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12932" y="3496122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2.Insertion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78226" y="5131351"/>
            <a:ext cx="2270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3.Utilisation et entretien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76097" y="5085184"/>
            <a:ext cx="232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4.Prise en charge </a:t>
            </a:r>
          </a:p>
          <a:p>
            <a:pPr algn="ctr"/>
            <a:r>
              <a:rPr lang="fr-FR" sz="1600" b="1" dirty="0"/>
              <a:t>des </a:t>
            </a:r>
          </a:p>
          <a:p>
            <a:pPr algn="ctr"/>
            <a:r>
              <a:rPr lang="fr-FR" sz="1600" b="1" dirty="0"/>
              <a:t>complications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31785" y="3528681"/>
            <a:ext cx="12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5.Retrait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6806832" y="2239280"/>
            <a:ext cx="1401405" cy="6496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  <a:stCxn id="30" idx="1"/>
          </p:cNvCxnSpPr>
          <p:nvPr/>
        </p:nvCxnSpPr>
        <p:spPr>
          <a:xfrm flipH="1" flipV="1">
            <a:off x="7505900" y="4445063"/>
            <a:ext cx="876692" cy="309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967542" y="4869160"/>
            <a:ext cx="2208245" cy="12196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cxnSpLocks/>
          </p:cNvCxnSpPr>
          <p:nvPr/>
        </p:nvCxnSpPr>
        <p:spPr>
          <a:xfrm>
            <a:off x="3150824" y="2239280"/>
            <a:ext cx="1505496" cy="6496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701635" y="1668870"/>
            <a:ext cx="4224469" cy="5704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872198" y="1687122"/>
            <a:ext cx="393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Prescription, préparation et information du patient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Si besoin discussion sur le choix du cathéter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82592" y="4369486"/>
            <a:ext cx="3666069" cy="76920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409138" y="4452901"/>
            <a:ext cx="375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Documentation du cathéter et de son insertion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Sécurité du patient entre  l’ insertion et la 1</a:t>
            </a:r>
            <a:r>
              <a:rPr lang="fr-FR" sz="1200" baseline="30000" dirty="0"/>
              <a:t>ère</a:t>
            </a:r>
            <a:r>
              <a:rPr lang="fr-FR" sz="1200" dirty="0"/>
              <a:t> utilisation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7916" y="6088797"/>
            <a:ext cx="4224469" cy="5704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295178" y="6088798"/>
            <a:ext cx="406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Prescription, préparation et information du patient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Si besoin discussion sur le choix du cathéter à insérer</a:t>
            </a:r>
          </a:p>
          <a:p>
            <a:endParaRPr lang="fr-FR" sz="1200" dirty="0"/>
          </a:p>
        </p:txBody>
      </p:sp>
      <p:sp>
        <p:nvSpPr>
          <p:cNvPr id="38" name="Rectangle 37"/>
          <p:cNvSpPr/>
          <p:nvPr/>
        </p:nvSpPr>
        <p:spPr>
          <a:xfrm>
            <a:off x="5855973" y="6088798"/>
            <a:ext cx="4687336" cy="76920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855973" y="6203987"/>
            <a:ext cx="544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Documentation de la complication liée au cathéter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Délai entre l’apparition et la prise en charge de la complication  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 flipH="1" flipV="1">
            <a:off x="5956516" y="5256743"/>
            <a:ext cx="338137" cy="8207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37916" y="1468814"/>
            <a:ext cx="3646391" cy="104817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240087" y="1586299"/>
            <a:ext cx="349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Documentation du retrait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Si retrait pour complication, discussion à propos d’une nouvelle insertion de cathéter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642340" y="1398212"/>
            <a:ext cx="3241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6171" y="5777486"/>
            <a:ext cx="3305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0105258" y="5867981"/>
            <a:ext cx="3064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1700916" y="4128577"/>
            <a:ext cx="3145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91649" y="2380238"/>
            <a:ext cx="2968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348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1172" y="1899708"/>
            <a:ext cx="12161499" cy="1633201"/>
          </a:xfrm>
        </p:spPr>
        <p:txBody>
          <a:bodyPr>
            <a:no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POUR ÊTRE SÛR QUE LE CATHÉTER RESTE UNE AIDE À LA THÉRAPIE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ET NE DEVIENNE PAS UN PROBLÈME SUPPLÉMENTAIRE À GÉRER : </a:t>
            </a:r>
            <a:br>
              <a:rPr lang="fr-FR" sz="2400" dirty="0">
                <a:solidFill>
                  <a:schemeClr val="tx1"/>
                </a:solidFill>
              </a:rPr>
            </a:br>
            <a:br>
              <a:rPr lang="fr-FR" sz="2400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RENDRE LES ZONES DE COLLABORATIONS </a:t>
            </a:r>
            <a:r>
              <a:rPr lang="fr-FR" b="1" u="sng" dirty="0">
                <a:solidFill>
                  <a:srgbClr val="FF0000"/>
                </a:solidFill>
              </a:rPr>
              <a:t>EFFICIENTES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5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6409" y="332656"/>
            <a:ext cx="109728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9600" dirty="0">
                <a:solidFill>
                  <a:schemeClr val="tx1"/>
                </a:solidFill>
              </a:rPr>
              <a:t>LA</a:t>
            </a:r>
            <a:r>
              <a:rPr lang="fr-FR" dirty="0">
                <a:solidFill>
                  <a:schemeClr val="tx1"/>
                </a:solidFill>
              </a:rPr>
              <a:t> RÉPONSE  à tous les problèmes pratiques ?</a:t>
            </a:r>
          </a:p>
        </p:txBody>
      </p:sp>
      <p:pic>
        <p:nvPicPr>
          <p:cNvPr id="1026" name="Picture 2" descr="C:\Users\g-cch-muco.vicidose\Pictures\thCAANPYX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" b="4631"/>
          <a:stretch/>
        </p:blipFill>
        <p:spPr bwMode="auto">
          <a:xfrm>
            <a:off x="1782711" y="2557359"/>
            <a:ext cx="4313289" cy="28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 rot="20858669">
            <a:off x="510831" y="1599980"/>
            <a:ext cx="358001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Les Big Data Bases ?</a:t>
            </a:r>
          </a:p>
          <a:p>
            <a:pPr algn="ctr"/>
            <a:r>
              <a:rPr lang="fr-FR" sz="3200" b="1" u="sng" dirty="0"/>
              <a:t>Non</a:t>
            </a:r>
          </a:p>
        </p:txBody>
      </p:sp>
      <p:pic>
        <p:nvPicPr>
          <p:cNvPr id="6" name="Picture 2" descr="C:\Users\g-cch-muco.vicidose\Pictures\TELEMEDECINE-.jpg">
            <a:extLst>
              <a:ext uri="{FF2B5EF4-FFF2-40B4-BE49-F238E27FC236}">
                <a16:creationId xmlns:a16="http://schemas.microsoft.com/office/drawing/2014/main" id="{6B076A94-5856-43D2-8AF7-AA8F1373B5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12693"/>
            <a:ext cx="5115074" cy="3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84B5AEC-EE05-4106-BF89-15EDF69442C3}"/>
              </a:ext>
            </a:extLst>
          </p:cNvPr>
          <p:cNvSpPr txBox="1"/>
          <p:nvPr/>
        </p:nvSpPr>
        <p:spPr>
          <a:xfrm rot="20858669">
            <a:off x="9289015" y="2910323"/>
            <a:ext cx="257308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La @ médecine ?</a:t>
            </a:r>
          </a:p>
          <a:p>
            <a:pPr algn="ctr"/>
            <a:r>
              <a:rPr lang="fr-FR" sz="3200" b="1" u="sng" dirty="0"/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97480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-cch-muco.vicidose\Pictures\thCAXEZ9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r="12763"/>
          <a:stretch/>
        </p:blipFill>
        <p:spPr bwMode="auto">
          <a:xfrm>
            <a:off x="3884344" y="1700808"/>
            <a:ext cx="3816424" cy="382978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2970" y="5877272"/>
            <a:ext cx="9983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u="sng" dirty="0">
                <a:latin typeface="Arial Narrow" pitchFamily="34" charset="0"/>
              </a:rPr>
              <a:t>Apprendre</a:t>
            </a:r>
            <a:r>
              <a:rPr lang="fr-FR" sz="3600" b="1" dirty="0">
                <a:latin typeface="Arial Narrow" pitchFamily="34" charset="0"/>
              </a:rPr>
              <a:t> à travailler en équipe PLURIDISCIPLINAIRE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1903" y="646247"/>
            <a:ext cx="8388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latin typeface="Arial Narrow" pitchFamily="34" charset="0"/>
              </a:rPr>
              <a:t>PREVENIR L’EFFET « TOUR DE BABEL »</a:t>
            </a:r>
          </a:p>
        </p:txBody>
      </p:sp>
    </p:spTree>
    <p:extLst>
      <p:ext uri="{BB962C8B-B14F-4D97-AF65-F5344CB8AC3E}">
        <p14:creationId xmlns:p14="http://schemas.microsoft.com/office/powerpoint/2010/main" val="225895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1800" y="320675"/>
            <a:ext cx="4854575" cy="6135688"/>
          </a:xfrm>
          <a:noFill/>
          <a:ln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269597" y="969963"/>
            <a:ext cx="7003497" cy="500136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Mono lumière demandé  </a:t>
            </a:r>
          </a:p>
          <a:p>
            <a:pPr algn="ctr">
              <a:defRPr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pour terminer une antibiothérapie à domicile.</a:t>
            </a:r>
          </a:p>
          <a:p>
            <a:pPr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marL="285750" indent="-285750">
              <a:buFontTx/>
              <a:buChar char="-"/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Prescription médicale non détaillée.</a:t>
            </a:r>
          </a:p>
          <a:p>
            <a:pPr>
              <a:defRPr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La « poseuse » : « Ce doit être pour un chimio, je mets 2 voies. ».</a:t>
            </a:r>
          </a:p>
          <a:p>
            <a:pPr marL="285750" indent="-285750">
              <a:buFontTx/>
              <a:buChar char="-"/>
              <a:defRPr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Mis jusqu’à la garde. </a:t>
            </a:r>
          </a:p>
          <a:p>
            <a:pPr marL="285750" indent="-285750">
              <a:buFontTx/>
              <a:buChar char="-"/>
              <a:defRPr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Pansement transparent non absorbant.</a:t>
            </a:r>
          </a:p>
          <a:p>
            <a:pPr marL="285750" indent="-285750">
              <a:buFontTx/>
              <a:buChar char="-"/>
              <a:defRPr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Valve « engluée » par pansement « en portefeuille » mis en protection.</a:t>
            </a:r>
          </a:p>
          <a:p>
            <a:pPr marL="285750" indent="-285750">
              <a:buFontTx/>
              <a:buChar char="-"/>
              <a:defRPr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« Vous pouvez prendre une douche avec ce pansement. ».</a:t>
            </a:r>
          </a:p>
          <a:p>
            <a:pPr marL="285750" indent="-285750">
              <a:buFontTx/>
              <a:buChar char="-"/>
              <a:defRPr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Diffuseur non mis sur 12h en hospitalisation pour test par le patient avant retour à domicile. </a:t>
            </a:r>
          </a:p>
          <a:p>
            <a:pPr marL="285750" indent="-285750">
              <a:buFontTx/>
              <a:buChar char="-"/>
              <a:defRPr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Plusieurs messages divergents -&gt; Anxiété de la patiente dont c’est  la 1</a:t>
            </a:r>
            <a:r>
              <a:rPr lang="fr-FR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 prise en charge à domicile. Epaule contractée du côté du PICC (une thrombose?)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F700FF-CFE3-4DCB-ABF7-C2BC0E6DA16B}"/>
              </a:ext>
            </a:extLst>
          </p:cNvPr>
          <p:cNvSpPr txBox="1"/>
          <p:nvPr/>
        </p:nvSpPr>
        <p:spPr>
          <a:xfrm>
            <a:off x="3365740" y="3691156"/>
            <a:ext cx="142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J+4 de la pose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CBCAD866-545D-4D5F-AA03-71755114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97" y="6052344"/>
            <a:ext cx="7667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sz="1100" i="1" dirty="0"/>
              <a:t>C. Dupont</a:t>
            </a:r>
          </a:p>
        </p:txBody>
      </p:sp>
    </p:spTree>
    <p:extLst>
      <p:ext uri="{BB962C8B-B14F-4D97-AF65-F5344CB8AC3E}">
        <p14:creationId xmlns:p14="http://schemas.microsoft.com/office/powerpoint/2010/main" val="3603372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E89A758-E016-46A1-845D-DD11781F5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867" y="277087"/>
            <a:ext cx="5823160" cy="3879850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AEC925C-F70A-4FF6-804B-EDA328877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942" y="2872990"/>
            <a:ext cx="5736191" cy="38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0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032" y="188640"/>
            <a:ext cx="109728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9600" dirty="0">
                <a:solidFill>
                  <a:schemeClr val="tx1"/>
                </a:solidFill>
              </a:rPr>
              <a:t>LA</a:t>
            </a:r>
            <a:r>
              <a:rPr lang="fr-FR" dirty="0">
                <a:solidFill>
                  <a:schemeClr val="tx1"/>
                </a:solidFill>
              </a:rPr>
              <a:t> RÉPONSE à tous le problèmes pratiques c’est</a:t>
            </a:r>
          </a:p>
        </p:txBody>
      </p:sp>
      <p:pic>
        <p:nvPicPr>
          <p:cNvPr id="5" name="Picture 3" descr="C:\Users\g-cch-muco.vicidose\Pictures\25521810-groupe-de-l-equipe-medicale-de-l-hopital-fait-des-medecins-des-infirmieres-et-chirurgien-debout-s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316712"/>
            <a:ext cx="6356029" cy="53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575720" y="3777426"/>
            <a:ext cx="4176464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Arial Narrow" pitchFamily="34" charset="0"/>
              </a:rPr>
              <a:t>L’organisation</a:t>
            </a:r>
          </a:p>
          <a:p>
            <a:pPr algn="ctr"/>
            <a:r>
              <a:rPr lang="fr-FR" sz="2800" dirty="0">
                <a:latin typeface="Arial Narrow" pitchFamily="34" charset="0"/>
              </a:rPr>
              <a:t>(sans oublier le patient)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83032" y="1124744"/>
            <a:ext cx="4560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Formations /Informations </a:t>
            </a:r>
          </a:p>
          <a:p>
            <a:pPr algn="ctr"/>
            <a:r>
              <a:rPr lang="fr-FR" sz="3200" dirty="0"/>
              <a:t>continues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696430" y="4608423"/>
            <a:ext cx="32730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/>
              <a:t>Prédominance des</a:t>
            </a:r>
          </a:p>
          <a:p>
            <a:pPr algn="ctr"/>
            <a:r>
              <a:rPr lang="fr-FR" sz="3200" dirty="0"/>
              <a:t>Compétences</a:t>
            </a:r>
          </a:p>
          <a:p>
            <a:pPr algn="ctr"/>
            <a:r>
              <a:rPr lang="fr-FR" sz="3200" dirty="0"/>
              <a:t>professionnelles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171" y="5862028"/>
            <a:ext cx="4637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Evaluations régulières</a:t>
            </a:r>
          </a:p>
          <a:p>
            <a:pPr algn="ctr"/>
            <a:r>
              <a:rPr lang="fr-FR" sz="2800" dirty="0"/>
              <a:t>communiquées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32025" y="1149547"/>
            <a:ext cx="34974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/>
              <a:t>Des objectifs </a:t>
            </a:r>
          </a:p>
          <a:p>
            <a:pPr algn="ctr"/>
            <a:r>
              <a:rPr lang="fr-FR" sz="3200" dirty="0"/>
              <a:t>compris et acceptés</a:t>
            </a:r>
          </a:p>
        </p:txBody>
      </p:sp>
    </p:spTree>
    <p:extLst>
      <p:ext uri="{BB962C8B-B14F-4D97-AF65-F5344CB8AC3E}">
        <p14:creationId xmlns:p14="http://schemas.microsoft.com/office/powerpoint/2010/main" val="634091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4"/>
          <p:cNvSpPr>
            <a:spLocks noGrp="1"/>
          </p:cNvSpPr>
          <p:nvPr>
            <p:ph type="title" idx="4294967295"/>
          </p:nvPr>
        </p:nvSpPr>
        <p:spPr>
          <a:xfrm>
            <a:off x="1037215" y="579438"/>
            <a:ext cx="9290050" cy="1143000"/>
          </a:xfrm>
        </p:spPr>
        <p:txBody>
          <a:bodyPr/>
          <a:lstStyle/>
          <a:p>
            <a:pPr algn="l" eaLnBrk="1" hangingPunct="1"/>
            <a:r>
              <a:rPr lang="fr-FR" b="1" dirty="0">
                <a:solidFill>
                  <a:schemeClr val="tx1"/>
                </a:solidFill>
              </a:rPr>
              <a:t>Et posons-nous les bonnes questions !</a:t>
            </a:r>
            <a:endParaRPr lang="fr-FR" b="1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43010" name="Espace réservé du contenu 5"/>
          <p:cNvSpPr>
            <a:spLocks noGrp="1"/>
          </p:cNvSpPr>
          <p:nvPr>
            <p:ph idx="4294967295"/>
          </p:nvPr>
        </p:nvSpPr>
        <p:spPr bwMode="auto">
          <a:xfrm>
            <a:off x="192088" y="1844675"/>
            <a:ext cx="11736387" cy="287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ABBE"/>
              </a:buClr>
              <a:buFont typeface="Arial" charset="0"/>
              <a:buNone/>
            </a:pPr>
            <a:endParaRPr lang="fr-FR" altLang="ja-JP"/>
          </a:p>
          <a:p>
            <a:pPr algn="ctr" eaLnBrk="1" hangingPunct="1">
              <a:buClr>
                <a:srgbClr val="00ABBE"/>
              </a:buClr>
              <a:buFont typeface="Arial" charset="0"/>
              <a:buNone/>
            </a:pPr>
            <a:endParaRPr lang="fr-FR" altLang="ja-JP"/>
          </a:p>
          <a:p>
            <a:pPr algn="ctr" eaLnBrk="1" hangingPunct="1">
              <a:buClr>
                <a:srgbClr val="00ABBE"/>
              </a:buClr>
              <a:buFont typeface="Arial" charset="0"/>
              <a:buNone/>
            </a:pPr>
            <a:endParaRPr lang="fr-FR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988" y="1722438"/>
            <a:ext cx="6916737" cy="4875212"/>
          </a:xfrm>
          <a:prstGeom prst="rect">
            <a:avLst/>
          </a:prstGeom>
          <a:solidFill>
            <a:srgbClr val="EB4152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Bulle ronde 1"/>
          <p:cNvSpPr/>
          <p:nvPr/>
        </p:nvSpPr>
        <p:spPr>
          <a:xfrm>
            <a:off x="7248525" y="2155825"/>
            <a:ext cx="2879725" cy="1655763"/>
          </a:xfrm>
          <a:prstGeom prst="wedgeEllipseCallout">
            <a:avLst>
              <a:gd name="adj1" fmla="val -20959"/>
              <a:gd name="adj2" fmla="val 5781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/>
              <a:t>On n’a pas le temps!</a:t>
            </a:r>
          </a:p>
          <a:p>
            <a:pPr algn="ctr">
              <a:defRPr/>
            </a:pPr>
            <a:r>
              <a:rPr lang="fr-FR" sz="2000" b="1" dirty="0"/>
              <a:t>On a trop de travail  !!</a:t>
            </a:r>
          </a:p>
        </p:txBody>
      </p:sp>
      <p:sp>
        <p:nvSpPr>
          <p:cNvPr id="6" name="Bulle ronde 5"/>
          <p:cNvSpPr/>
          <p:nvPr/>
        </p:nvSpPr>
        <p:spPr>
          <a:xfrm rot="20848525">
            <a:off x="4624388" y="1647825"/>
            <a:ext cx="2703512" cy="1736725"/>
          </a:xfrm>
          <a:prstGeom prst="wedgeEllipseCallout">
            <a:avLst>
              <a:gd name="adj1" fmla="val -22280"/>
              <a:gd name="adj2" fmla="val 57359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b="1" dirty="0"/>
              <a:t>Non , merci !</a:t>
            </a:r>
          </a:p>
        </p:txBody>
      </p:sp>
    </p:spTree>
    <p:extLst>
      <p:ext uri="{BB962C8B-B14F-4D97-AF65-F5344CB8AC3E}">
        <p14:creationId xmlns:p14="http://schemas.microsoft.com/office/powerpoint/2010/main" val="3101053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9AE33C-098E-4B58-A833-E0C27A5462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10/09/2020 – 18h à 20h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B5472-CAD2-4A09-9820-FC0AB1DF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Unités d’Accès Vasculaires Veineux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C0730F-CE07-44A6-BCE0-1044C3636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268A98-6EF4-4F5F-B8C2-EE336E6B4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573" y="254851"/>
            <a:ext cx="9842280" cy="5970983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A8CDCF8-112D-4B60-A3A5-6924B3EC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218" y="5089528"/>
            <a:ext cx="8596668" cy="1320800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REJOIGNEZ-NOUS SUR </a:t>
            </a:r>
            <a:r>
              <a:rPr lang="fr-FR" b="1" dirty="0">
                <a:solidFill>
                  <a:srgbClr val="FFFF00"/>
                </a:solidFill>
              </a:rPr>
              <a:t>GIFAV.ORG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4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13792"/>
          <a:stretch>
            <a:fillRect/>
          </a:stretch>
        </p:blipFill>
        <p:spPr bwMode="auto">
          <a:xfrm>
            <a:off x="431800" y="333375"/>
            <a:ext cx="6935788" cy="4525963"/>
          </a:xfrm>
          <a:noFill/>
          <a:ln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3492" y="3144496"/>
            <a:ext cx="633095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ZoneTexte 7"/>
          <p:cNvSpPr txBox="1">
            <a:spLocks noChangeArrowheads="1"/>
          </p:cNvSpPr>
          <p:nvPr/>
        </p:nvSpPr>
        <p:spPr bwMode="auto">
          <a:xfrm>
            <a:off x="7837488" y="1560513"/>
            <a:ext cx="247438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Pansement</a:t>
            </a:r>
            <a:r>
              <a:rPr lang="fr-FR" dirty="0"/>
              <a:t> efficace ?</a:t>
            </a:r>
          </a:p>
        </p:txBody>
      </p:sp>
      <p:sp>
        <p:nvSpPr>
          <p:cNvPr id="21508" name="ZoneTexte 5"/>
          <p:cNvSpPr txBox="1">
            <a:spLocks noChangeArrowheads="1"/>
          </p:cNvSpPr>
          <p:nvPr/>
        </p:nvSpPr>
        <p:spPr bwMode="auto">
          <a:xfrm>
            <a:off x="4664075" y="4916488"/>
            <a:ext cx="771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sz="1100" i="1"/>
              <a:t>Un patient</a:t>
            </a:r>
          </a:p>
        </p:txBody>
      </p:sp>
    </p:spTree>
    <p:extLst>
      <p:ext uri="{BB962C8B-B14F-4D97-AF65-F5344CB8AC3E}">
        <p14:creationId xmlns:p14="http://schemas.microsoft.com/office/powerpoint/2010/main" val="219153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-cch-muco.vicidose\Documents\2019\Tours\20190528_15521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92" y="1633757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0169" y="429491"/>
            <a:ext cx="11230373" cy="10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fr-FR" sz="2100" dirty="0">
                <a:solidFill>
                  <a:schemeClr val="tx1"/>
                </a:solidFill>
              </a:rPr>
              <a:t>- PICC demandé par l’oncologue pour administrer Vancomycine 8 mg/</a:t>
            </a:r>
            <a:r>
              <a:rPr lang="fr-FR" sz="2100" dirty="0" err="1">
                <a:solidFill>
                  <a:schemeClr val="tx1"/>
                </a:solidFill>
              </a:rPr>
              <a:t>mL</a:t>
            </a:r>
            <a:r>
              <a:rPr lang="fr-FR" sz="2100" dirty="0">
                <a:solidFill>
                  <a:schemeClr val="tx1"/>
                </a:solidFill>
              </a:rPr>
              <a:t> (infection de CCI)</a:t>
            </a:r>
            <a:br>
              <a:rPr lang="fr-FR" sz="2100" dirty="0">
                <a:solidFill>
                  <a:schemeClr val="tx1"/>
                </a:solidFill>
              </a:rPr>
            </a:br>
            <a:br>
              <a:rPr lang="fr-FR" sz="2100" dirty="0">
                <a:solidFill>
                  <a:schemeClr val="tx1"/>
                </a:solidFill>
              </a:rPr>
            </a:br>
            <a:r>
              <a:rPr lang="fr-FR" sz="2100" dirty="0">
                <a:solidFill>
                  <a:schemeClr val="tx1"/>
                </a:solidFill>
              </a:rPr>
              <a:t>- Pas de traçabilité ni de radio de contrôle. Seule une carte de PICC donnée au patient</a:t>
            </a: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67BEC11D-910C-474D-B6FF-421E76214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034" y="5778005"/>
            <a:ext cx="7667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sz="1100" i="1" dirty="0"/>
              <a:t>C. Dupont</a:t>
            </a:r>
          </a:p>
        </p:txBody>
      </p:sp>
    </p:spTree>
    <p:extLst>
      <p:ext uri="{BB962C8B-B14F-4D97-AF65-F5344CB8AC3E}">
        <p14:creationId xmlns:p14="http://schemas.microsoft.com/office/powerpoint/2010/main" val="64532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1770" y="318655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C’est en fait un </a:t>
            </a:r>
            <a:r>
              <a:rPr lang="fr-FR" dirty="0" err="1">
                <a:solidFill>
                  <a:schemeClr val="tx1"/>
                </a:solidFill>
              </a:rPr>
              <a:t>Midline</a:t>
            </a:r>
            <a:r>
              <a:rPr lang="fr-FR" dirty="0">
                <a:solidFill>
                  <a:schemeClr val="tx1"/>
                </a:solidFill>
              </a:rPr>
              <a:t> qui a été posé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t="21036" r="35436" b="16578"/>
          <a:stretch/>
        </p:blipFill>
        <p:spPr bwMode="auto">
          <a:xfrm>
            <a:off x="3407278" y="1206545"/>
            <a:ext cx="5377443" cy="524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6E5D284-68E4-478B-9B19-F96E804E3144}"/>
              </a:ext>
            </a:extLst>
          </p:cNvPr>
          <p:cNvSpPr/>
          <p:nvPr/>
        </p:nvSpPr>
        <p:spPr>
          <a:xfrm>
            <a:off x="5847127" y="2164360"/>
            <a:ext cx="1426128" cy="906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898F46-D29A-481C-A018-C3DA1C6C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644" y="6029674"/>
            <a:ext cx="7667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sz="1100" i="1" dirty="0"/>
              <a:t>C. Dupont</a:t>
            </a:r>
          </a:p>
        </p:txBody>
      </p:sp>
    </p:spTree>
    <p:extLst>
      <p:ext uri="{BB962C8B-B14F-4D97-AF65-F5344CB8AC3E}">
        <p14:creationId xmlns:p14="http://schemas.microsoft.com/office/powerpoint/2010/main" val="80575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6868" t="38853" r="35184" b="39854"/>
          <a:stretch>
            <a:fillRect/>
          </a:stretch>
        </p:blipFill>
        <p:spPr bwMode="auto">
          <a:xfrm>
            <a:off x="1409349" y="1033885"/>
            <a:ext cx="9614599" cy="4752975"/>
          </a:xfrm>
          <a:noFill/>
          <a:ln>
            <a:miter lim="800000"/>
            <a:headEnd/>
            <a:tailEnd/>
          </a:ln>
        </p:spPr>
      </p:pic>
      <p:sp>
        <p:nvSpPr>
          <p:cNvPr id="23556" name="ZoneTexte 6"/>
          <p:cNvSpPr txBox="1">
            <a:spLocks noChangeArrowheads="1"/>
          </p:cNvSpPr>
          <p:nvPr/>
        </p:nvSpPr>
        <p:spPr bwMode="auto">
          <a:xfrm>
            <a:off x="1639252" y="1683173"/>
            <a:ext cx="4944617" cy="70788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Ne rentre pas dans l’empreinte</a:t>
            </a:r>
          </a:p>
          <a:p>
            <a:pPr algn="ctr"/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du fait de la forme et de la taille des ailettes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8177518" y="3804102"/>
            <a:ext cx="76835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755ECC40-0869-4E76-B5F8-55B1D2C51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3001" y="5494760"/>
            <a:ext cx="7667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sz="1100" i="1" dirty="0"/>
              <a:t>C. Dupont</a:t>
            </a:r>
          </a:p>
        </p:txBody>
      </p:sp>
    </p:spTree>
    <p:extLst>
      <p:ext uri="{BB962C8B-B14F-4D97-AF65-F5344CB8AC3E}">
        <p14:creationId xmlns:p14="http://schemas.microsoft.com/office/powerpoint/2010/main" val="217942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3215" y="509414"/>
            <a:ext cx="6251575" cy="5184775"/>
          </a:xfrm>
          <a:noFill/>
          <a:ln>
            <a:miter lim="800000"/>
            <a:headEnd/>
            <a:tailEnd/>
          </a:ln>
        </p:spPr>
      </p:pic>
      <p:sp>
        <p:nvSpPr>
          <p:cNvPr id="27650" name="ZoneTexte 2"/>
          <p:cNvSpPr txBox="1">
            <a:spLocks noChangeArrowheads="1"/>
          </p:cNvSpPr>
          <p:nvPr/>
        </p:nvSpPr>
        <p:spPr bwMode="auto">
          <a:xfrm>
            <a:off x="203215" y="5310393"/>
            <a:ext cx="765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sz="1100" i="1" dirty="0"/>
              <a:t>C. Dupont</a:t>
            </a:r>
          </a:p>
        </p:txBody>
      </p:sp>
      <p:sp>
        <p:nvSpPr>
          <p:cNvPr id="27651" name="ZoneTexte 3"/>
          <p:cNvSpPr txBox="1">
            <a:spLocks noChangeArrowheads="1"/>
          </p:cNvSpPr>
          <p:nvPr/>
        </p:nvSpPr>
        <p:spPr bwMode="auto">
          <a:xfrm>
            <a:off x="2263630" y="5694189"/>
            <a:ext cx="2656812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Efficace ?</a:t>
            </a:r>
          </a:p>
        </p:txBody>
      </p:sp>
      <p:pic>
        <p:nvPicPr>
          <p:cNvPr id="5" name="Picture 2" descr="C:\Users\g-cch-muco.vicidose\Documents\2018\Cas\IMG_0846.JPG">
            <a:extLst>
              <a:ext uri="{FF2B5EF4-FFF2-40B4-BE49-F238E27FC236}">
                <a16:creationId xmlns:a16="http://schemas.microsoft.com/office/drawing/2014/main" id="{F523431A-EEE6-498B-B083-5170698D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9736" y="289332"/>
            <a:ext cx="5387975" cy="60340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" name="ZoneTexte 4">
            <a:extLst>
              <a:ext uri="{FF2B5EF4-FFF2-40B4-BE49-F238E27FC236}">
                <a16:creationId xmlns:a16="http://schemas.microsoft.com/office/drawing/2014/main" id="{5C017346-CBEE-4204-9F5D-D0712124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736" y="1225845"/>
            <a:ext cx="5691809" cy="44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d’insertion surveillé quotidiennement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542AAC-0FF4-40F2-9EF2-FAE45EEE8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857" y="5940552"/>
            <a:ext cx="765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sz="1100" i="1" dirty="0"/>
              <a:t>C. Dupont</a:t>
            </a:r>
          </a:p>
        </p:txBody>
      </p:sp>
    </p:spTree>
    <p:extLst>
      <p:ext uri="{BB962C8B-B14F-4D97-AF65-F5344CB8AC3E}">
        <p14:creationId xmlns:p14="http://schemas.microsoft.com/office/powerpoint/2010/main" val="8848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g-cch-muco.vicidose\Documents\2018\Cas\Pansement picc a sort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519113"/>
            <a:ext cx="4443412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ZoneTexte 3"/>
          <p:cNvSpPr txBox="1">
            <a:spLocks noChangeArrowheads="1"/>
          </p:cNvSpPr>
          <p:nvPr/>
        </p:nvSpPr>
        <p:spPr bwMode="auto">
          <a:xfrm>
            <a:off x="5929826" y="2773363"/>
            <a:ext cx="5117677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Relais ville – Hôpital efficient ?</a:t>
            </a:r>
          </a:p>
        </p:txBody>
      </p:sp>
      <p:sp>
        <p:nvSpPr>
          <p:cNvPr id="24579" name="ZoneTexte 4"/>
          <p:cNvSpPr txBox="1">
            <a:spLocks noChangeArrowheads="1"/>
          </p:cNvSpPr>
          <p:nvPr/>
        </p:nvSpPr>
        <p:spPr bwMode="auto">
          <a:xfrm>
            <a:off x="4294188" y="5844855"/>
            <a:ext cx="8683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sz="1100" i="1"/>
              <a:t>L. Gazengel</a:t>
            </a:r>
          </a:p>
        </p:txBody>
      </p:sp>
      <p:sp>
        <p:nvSpPr>
          <p:cNvPr id="24580" name="ZoneTexte 5"/>
          <p:cNvSpPr txBox="1">
            <a:spLocks noChangeArrowheads="1"/>
          </p:cNvSpPr>
          <p:nvPr/>
        </p:nvSpPr>
        <p:spPr bwMode="auto">
          <a:xfrm>
            <a:off x="5459413" y="4267200"/>
            <a:ext cx="2601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fr-FR" sz="1200" dirty="0"/>
              <a:t>Pansement non renouvelé durant 14 jours</a:t>
            </a:r>
          </a:p>
        </p:txBody>
      </p:sp>
    </p:spTree>
    <p:extLst>
      <p:ext uri="{BB962C8B-B14F-4D97-AF65-F5344CB8AC3E}">
        <p14:creationId xmlns:p14="http://schemas.microsoft.com/office/powerpoint/2010/main" val="428011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D262BD6-CA6A-4E4E-B711-DB2AC368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05" y="935615"/>
            <a:ext cx="4114800" cy="54935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4280911-8802-4232-B02A-3B2BF0C92040}"/>
              </a:ext>
            </a:extLst>
          </p:cNvPr>
          <p:cNvSpPr txBox="1"/>
          <p:nvPr/>
        </p:nvSpPr>
        <p:spPr>
          <a:xfrm>
            <a:off x="1559805" y="6497299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B. </a:t>
            </a:r>
            <a:r>
              <a:rPr lang="fr-FR" sz="1050" dirty="0" err="1"/>
              <a:t>Lipuma</a:t>
            </a:r>
            <a:endParaRPr lang="en-US" sz="105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2B7339-F034-40E5-A934-FC264CAA0A8D}"/>
              </a:ext>
            </a:extLst>
          </p:cNvPr>
          <p:cNvSpPr txBox="1"/>
          <p:nvPr/>
        </p:nvSpPr>
        <p:spPr>
          <a:xfrm>
            <a:off x="5774675" y="1740665"/>
            <a:ext cx="60978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dirty="0"/>
              <a:t>Patiente suivie en oncologie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L’infirmier libéral refuse d’utiliser le PICC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Cause : bras porteur du PICC </a:t>
            </a:r>
            <a:r>
              <a:rPr lang="fr-FR" sz="1600" dirty="0" err="1"/>
              <a:t>oedématié</a:t>
            </a:r>
            <a:r>
              <a:rPr lang="fr-FR" sz="1600" dirty="0"/>
              <a:t> et inflammatoire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L’oncologue hospitalier dit à la patiente d’aller aux urgences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2h30 d’attente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Une radio est prescrite et l’interne dit que tout va bien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L’infirmier libéral demande une prescription de doppler veineux au médecin traitant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Examen fait en ville sans délai ni attente : thrombose de </a:t>
            </a:r>
            <a:r>
              <a:rPr lang="fr-FR" sz="1600"/>
              <a:t>laveine </a:t>
            </a:r>
            <a:r>
              <a:rPr lang="fr-FR" sz="1600" dirty="0"/>
              <a:t>céphalique -&gt; Hospitalisée pour bilan et HBPM</a:t>
            </a:r>
          </a:p>
          <a:p>
            <a:pPr>
              <a:lnSpc>
                <a:spcPct val="150000"/>
              </a:lnSpc>
            </a:pPr>
            <a:endParaRPr lang="fr-FR" sz="1600" dirty="0"/>
          </a:p>
          <a:p>
            <a:endParaRPr lang="en-US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5975C4-B45B-466F-9C05-773B135607B2}"/>
              </a:ext>
            </a:extLst>
          </p:cNvPr>
          <p:cNvSpPr txBox="1"/>
          <p:nvPr/>
        </p:nvSpPr>
        <p:spPr>
          <a:xfrm>
            <a:off x="3617205" y="285243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Méconnaissance des ressources</a:t>
            </a:r>
            <a:r>
              <a:rPr lang="fr-FR" sz="1800" dirty="0"/>
              <a:t> à domicile</a:t>
            </a:r>
          </a:p>
        </p:txBody>
      </p:sp>
    </p:spTree>
    <p:extLst>
      <p:ext uri="{BB962C8B-B14F-4D97-AF65-F5344CB8AC3E}">
        <p14:creationId xmlns:p14="http://schemas.microsoft.com/office/powerpoint/2010/main" val="35488411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1259</Words>
  <Application>Microsoft Office PowerPoint</Application>
  <PresentationFormat>Grand écran</PresentationFormat>
  <Paragraphs>209</Paragraphs>
  <Slides>23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Angsana New</vt:lpstr>
      <vt:lpstr>Arial</vt:lpstr>
      <vt:lpstr>Arial Narrow</vt:lpstr>
      <vt:lpstr>Calibri</vt:lpstr>
      <vt:lpstr>Trebuchet MS</vt:lpstr>
      <vt:lpstr>Wingdings 3</vt:lpstr>
      <vt:lpstr>Facette</vt:lpstr>
      <vt:lpstr>Les UAV : Pourquoi ? Pour qui ? et Comment ? </vt:lpstr>
      <vt:lpstr>Présentation PowerPoint</vt:lpstr>
      <vt:lpstr>Présentation PowerPoint</vt:lpstr>
      <vt:lpstr>- PICC demandé par l’oncologue pour administrer Vancomycine 8 mg/mL (infection de CCI)  - Pas de traçabilité ni de radio de contrôle. Seule une carte de PICC donnée au patient</vt:lpstr>
      <vt:lpstr>C’est en fait un Midline qui a été posé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ÊTRE SÛR QUE LE CATHÉTER RESTE UNE AIDE À LA THÉRAPIE  ET NE DEVIENNE PAS UN PROBLÈME SUPPLÉMENTAIRE À GÉRER :   RENDRE LES ZONES DE COLLABORATIONS EFFICIENTES</vt:lpstr>
      <vt:lpstr>Présentation PowerPoint</vt:lpstr>
      <vt:lpstr>Présentation PowerPoint</vt:lpstr>
      <vt:lpstr>Présentation PowerPoint</vt:lpstr>
      <vt:lpstr>Présentation PowerPoint</vt:lpstr>
      <vt:lpstr>Et posons-nous les bonnes questions !</vt:lpstr>
      <vt:lpstr>REJOIGNEZ-NOUS SUR GIFAV.ORG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45</cp:revision>
  <dcterms:created xsi:type="dcterms:W3CDTF">2019-05-22T09:39:52Z</dcterms:created>
  <dcterms:modified xsi:type="dcterms:W3CDTF">2020-09-07T17:56:47Z</dcterms:modified>
</cp:coreProperties>
</file>