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0" r:id="rId4"/>
    <p:sldId id="259" r:id="rId5"/>
    <p:sldId id="263" r:id="rId6"/>
    <p:sldId id="264" r:id="rId7"/>
    <p:sldId id="258" r:id="rId8"/>
    <p:sldId id="262" r:id="rId9"/>
    <p:sldId id="265" r:id="rId10"/>
    <p:sldId id="268" r:id="rId11"/>
    <p:sldId id="266" r:id="rId12"/>
    <p:sldId id="277" r:id="rId13"/>
    <p:sldId id="278" r:id="rId14"/>
    <p:sldId id="276" r:id="rId15"/>
    <p:sldId id="267" r:id="rId16"/>
    <p:sldId id="269" r:id="rId17"/>
    <p:sldId id="271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7BF0D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65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Feuil1!$B$2</c:f>
              <c:strCache>
                <c:ptCount val="1"/>
                <c:pt idx="0">
                  <c:v>Taux de conformité des ordonnances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Feuil1!$A$3:$A$4</c:f>
              <c:strCache>
                <c:ptCount val="2"/>
                <c:pt idx="0">
                  <c:v>Avant IP</c:v>
                </c:pt>
                <c:pt idx="1">
                  <c:v>Après IP</c:v>
                </c:pt>
              </c:strCache>
            </c:strRef>
          </c:cat>
          <c:val>
            <c:numRef>
              <c:f>Feuil1!$B$3:$B$4</c:f>
              <c:numCache>
                <c:formatCode>0.00%</c:formatCode>
                <c:ptCount val="2"/>
                <c:pt idx="0">
                  <c:v>0.108</c:v>
                </c:pt>
                <c:pt idx="1">
                  <c:v>0.80100000000000005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D-41CC-99EF-DD8281EB81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140320"/>
        <c:axId val="164141632"/>
      </c:barChart>
      <c:catAx>
        <c:axId val="16414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141632"/>
        <c:crosses val="autoZero"/>
        <c:auto val="1"/>
        <c:lblAlgn val="ctr"/>
        <c:lblOffset val="100"/>
        <c:noMultiLvlLbl val="0"/>
      </c:catAx>
      <c:valAx>
        <c:axId val="16414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14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D8984-5DF4-42BF-AF16-1C3F38FA0C6B}" type="doc">
      <dgm:prSet loTypeId="urn:microsoft.com/office/officeart/2005/8/layout/radial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E44778D5-6271-46DA-8213-9A432CA0F66E}">
      <dgm:prSet custT="1"/>
      <dgm:spPr>
        <a:xfrm>
          <a:off x="1798372" y="-319190"/>
          <a:ext cx="2052481" cy="2091182"/>
        </a:xfrm>
        <a:prstGeom prst="ellipse">
          <a:avLst/>
        </a:prstGeom>
        <a:solidFill>
          <a:srgbClr val="7E3BB1">
            <a:shade val="80000"/>
            <a:hueOff val="-129052"/>
            <a:satOff val="-5962"/>
            <a:lumOff val="9650"/>
            <a:alphaOff val="0"/>
          </a:srgbClr>
        </a:solidFill>
        <a:ln w="1587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Rappel au patient de ramener ses ordonnances</a:t>
          </a:r>
          <a:endParaRPr lang="fr-FR" sz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4619C19C-2D37-4181-A089-C84D7B22EFE2}" type="parTrans" cxnId="{2E840550-F8C3-4CCA-BCAD-0A32D1A33BD6}">
      <dgm:prSet/>
      <dgm:spPr>
        <a:xfrm rot="19259097">
          <a:off x="1778436" y="1436716"/>
          <a:ext cx="273440" cy="53085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273440" y="26542"/>
              </a:lnTo>
            </a:path>
          </a:pathLst>
        </a:custGeom>
        <a:noFill/>
        <a:ln w="15875" cap="flat" cmpd="sng" algn="ctr">
          <a:solidFill>
            <a:srgbClr val="7E3BB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AF6A0FD7-E1DE-4949-98D8-605CE41708FA}" type="sibTrans" cxnId="{2E840550-F8C3-4CCA-BCAD-0A32D1A33BD6}">
      <dgm:prSet/>
      <dgm:spPr/>
      <dgm:t>
        <a:bodyPr/>
        <a:lstStyle/>
        <a:p>
          <a:endParaRPr lang="fr-FR"/>
        </a:p>
      </dgm:t>
    </dgm:pt>
    <dgm:pt modelId="{E8B7DC23-A619-4724-AB26-65AB5B0E9395}">
      <dgm:prSet custT="1"/>
      <dgm:spPr>
        <a:xfrm>
          <a:off x="4024299" y="1019065"/>
          <a:ext cx="2028081" cy="1915899"/>
        </a:xfrm>
        <a:prstGeom prst="ellipse">
          <a:avLst/>
        </a:prstGeom>
        <a:solidFill>
          <a:srgbClr val="7E3BB1">
            <a:shade val="80000"/>
            <a:hueOff val="-258104"/>
            <a:satOff val="-11925"/>
            <a:lumOff val="19299"/>
            <a:alphaOff val="0"/>
          </a:srgbClr>
        </a:solidFill>
        <a:ln w="1587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Amener le traitement personnel si non disponible</a:t>
          </a:r>
          <a:endParaRPr lang="fr-FR" sz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B012EA13-63CA-4D4D-AD96-648DA8930EA2}" type="parTrans" cxnId="{43D7CA48-C350-490C-A61E-EB0B4EFB3652}">
      <dgm:prSet/>
      <dgm:spPr>
        <a:xfrm rot="21524880">
          <a:off x="1808663" y="1996838"/>
          <a:ext cx="2216172" cy="53085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2216172" y="26542"/>
              </a:lnTo>
            </a:path>
          </a:pathLst>
        </a:custGeom>
        <a:noFill/>
        <a:ln w="15875" cap="flat" cmpd="sng" algn="ctr">
          <a:solidFill>
            <a:srgbClr val="7E3BB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A7C40FD0-B72E-4F78-9E40-798722E2203D}" type="sibTrans" cxnId="{43D7CA48-C350-490C-A61E-EB0B4EFB3652}">
      <dgm:prSet/>
      <dgm:spPr/>
      <dgm:t>
        <a:bodyPr/>
        <a:lstStyle/>
        <a:p>
          <a:endParaRPr lang="fr-FR"/>
        </a:p>
      </dgm:t>
    </dgm:pt>
    <dgm:pt modelId="{F185CD61-9021-4F4D-B863-254192CC0E80}" type="pres">
      <dgm:prSet presAssocID="{824D8984-5DF4-42BF-AF16-1C3F38FA0C6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B54EB5E-859D-4422-9C75-B2671FBF8C28}" type="pres">
      <dgm:prSet presAssocID="{824D8984-5DF4-42BF-AF16-1C3F38FA0C6B}" presName="cycle" presStyleCnt="0"/>
      <dgm:spPr/>
    </dgm:pt>
    <dgm:pt modelId="{FC9D9B76-9AA1-4A6A-9B32-6C5A3D177291}" type="pres">
      <dgm:prSet presAssocID="{824D8984-5DF4-42BF-AF16-1C3F38FA0C6B}" presName="centerShape" presStyleCnt="0"/>
      <dgm:spPr/>
    </dgm:pt>
    <dgm:pt modelId="{9BE43C9C-3D87-49E0-BB30-B0BA278320B3}" type="pres">
      <dgm:prSet presAssocID="{824D8984-5DF4-42BF-AF16-1C3F38FA0C6B}" presName="connSite" presStyleLbl="node1" presStyleIdx="0" presStyleCnt="3"/>
      <dgm:spPr/>
    </dgm:pt>
    <dgm:pt modelId="{D3E3E559-34C2-467B-B818-DF2136B950D6}" type="pres">
      <dgm:prSet presAssocID="{824D8984-5DF4-42BF-AF16-1C3F38FA0C6B}" presName="visible" presStyleLbl="node1" presStyleIdx="0" presStyleCnt="3" custLinFactNeighborX="-5200" custLinFactNeighborY="4559"/>
      <dgm:spPr>
        <a:xfrm>
          <a:off x="180111" y="1240840"/>
          <a:ext cx="1805782" cy="18057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Téléphone mains libres"/>
        </a:ext>
      </dgm:extLst>
    </dgm:pt>
    <dgm:pt modelId="{8C6714FB-5EC8-4975-8CE0-0451CE9C0038}" type="pres">
      <dgm:prSet presAssocID="{4619C19C-2D37-4181-A089-C84D7B22EFE2}" presName="Name25" presStyleLbl="parChTrans1D1" presStyleIdx="0" presStyleCnt="2"/>
      <dgm:spPr/>
    </dgm:pt>
    <dgm:pt modelId="{FAA51EAC-F120-4540-B9C3-5FB9192604E2}" type="pres">
      <dgm:prSet presAssocID="{E44778D5-6271-46DA-8213-9A432CA0F66E}" presName="node" presStyleCnt="0"/>
      <dgm:spPr/>
    </dgm:pt>
    <dgm:pt modelId="{DE0D513A-820A-4268-ADFA-08D688DFEDAF}" type="pres">
      <dgm:prSet presAssocID="{E44778D5-6271-46DA-8213-9A432CA0F66E}" presName="parentNode" presStyleLbl="node1" presStyleIdx="1" presStyleCnt="3" custScaleX="189436" custScaleY="193008" custLinFactNeighborX="29593" custLinFactNeighborY="143">
        <dgm:presLayoutVars>
          <dgm:chMax val="1"/>
          <dgm:bulletEnabled val="1"/>
        </dgm:presLayoutVars>
      </dgm:prSet>
      <dgm:spPr/>
    </dgm:pt>
    <dgm:pt modelId="{576EDA3A-A3F4-4A5E-8B4D-00783C55F549}" type="pres">
      <dgm:prSet presAssocID="{E44778D5-6271-46DA-8213-9A432CA0F66E}" presName="childNode" presStyleLbl="revTx" presStyleIdx="0" presStyleCnt="0">
        <dgm:presLayoutVars>
          <dgm:bulletEnabled val="1"/>
        </dgm:presLayoutVars>
      </dgm:prSet>
      <dgm:spPr/>
    </dgm:pt>
    <dgm:pt modelId="{61887B51-46F6-4C6B-A8CA-058E8A6037AB}" type="pres">
      <dgm:prSet presAssocID="{B012EA13-63CA-4D4D-AD96-648DA8930EA2}" presName="Name25" presStyleLbl="parChTrans1D1" presStyleIdx="1" presStyleCnt="2"/>
      <dgm:spPr/>
    </dgm:pt>
    <dgm:pt modelId="{6ECFE122-6E96-4D25-85E6-A46E22FD8CBE}" type="pres">
      <dgm:prSet presAssocID="{E8B7DC23-A619-4724-AB26-65AB5B0E9395}" presName="node" presStyleCnt="0"/>
      <dgm:spPr/>
    </dgm:pt>
    <dgm:pt modelId="{09B12C18-3CD6-448A-B17D-7FC2AEAB678C}" type="pres">
      <dgm:prSet presAssocID="{E8B7DC23-A619-4724-AB26-65AB5B0E9395}" presName="parentNode" presStyleLbl="node1" presStyleIdx="2" presStyleCnt="3" custScaleX="187184" custScaleY="176830" custLinFactX="18111" custLinFactNeighborX="100000" custLinFactNeighborY="75189">
        <dgm:presLayoutVars>
          <dgm:chMax val="1"/>
          <dgm:bulletEnabled val="1"/>
        </dgm:presLayoutVars>
      </dgm:prSet>
      <dgm:spPr/>
    </dgm:pt>
    <dgm:pt modelId="{F06A08C6-D96A-4DFE-A2D0-9239FFA756F0}" type="pres">
      <dgm:prSet presAssocID="{E8B7DC23-A619-4724-AB26-65AB5B0E939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7D4A728-90C7-419D-BD10-5BD99F20387F}" type="presOf" srcId="{E44778D5-6271-46DA-8213-9A432CA0F66E}" destId="{DE0D513A-820A-4268-ADFA-08D688DFEDAF}" srcOrd="0" destOrd="0" presId="urn:microsoft.com/office/officeart/2005/8/layout/radial2"/>
    <dgm:cxn modelId="{416D5C2E-F694-46BE-8864-683A0314834E}" type="presOf" srcId="{E8B7DC23-A619-4724-AB26-65AB5B0E9395}" destId="{09B12C18-3CD6-448A-B17D-7FC2AEAB678C}" srcOrd="0" destOrd="0" presId="urn:microsoft.com/office/officeart/2005/8/layout/radial2"/>
    <dgm:cxn modelId="{43D7CA48-C350-490C-A61E-EB0B4EFB3652}" srcId="{824D8984-5DF4-42BF-AF16-1C3F38FA0C6B}" destId="{E8B7DC23-A619-4724-AB26-65AB5B0E9395}" srcOrd="1" destOrd="0" parTransId="{B012EA13-63CA-4D4D-AD96-648DA8930EA2}" sibTransId="{A7C40FD0-B72E-4F78-9E40-798722E2203D}"/>
    <dgm:cxn modelId="{2E840550-F8C3-4CCA-BCAD-0A32D1A33BD6}" srcId="{824D8984-5DF4-42BF-AF16-1C3F38FA0C6B}" destId="{E44778D5-6271-46DA-8213-9A432CA0F66E}" srcOrd="0" destOrd="0" parTransId="{4619C19C-2D37-4181-A089-C84D7B22EFE2}" sibTransId="{AF6A0FD7-E1DE-4949-98D8-605CE41708FA}"/>
    <dgm:cxn modelId="{FF90797A-92E3-492D-B599-B463E8FF3870}" type="presOf" srcId="{B012EA13-63CA-4D4D-AD96-648DA8930EA2}" destId="{61887B51-46F6-4C6B-A8CA-058E8A6037AB}" srcOrd="0" destOrd="0" presId="urn:microsoft.com/office/officeart/2005/8/layout/radial2"/>
    <dgm:cxn modelId="{73DFC7D5-248D-4647-8FAD-980668DEDEBC}" type="presOf" srcId="{4619C19C-2D37-4181-A089-C84D7B22EFE2}" destId="{8C6714FB-5EC8-4975-8CE0-0451CE9C0038}" srcOrd="0" destOrd="0" presId="urn:microsoft.com/office/officeart/2005/8/layout/radial2"/>
    <dgm:cxn modelId="{8B1E88EA-49DD-480C-AF19-26A594BF894D}" type="presOf" srcId="{824D8984-5DF4-42BF-AF16-1C3F38FA0C6B}" destId="{F185CD61-9021-4F4D-B863-254192CC0E80}" srcOrd="0" destOrd="0" presId="urn:microsoft.com/office/officeart/2005/8/layout/radial2"/>
    <dgm:cxn modelId="{86477A6E-E39E-47AE-BA15-B99E909E3EEF}" type="presParOf" srcId="{F185CD61-9021-4F4D-B863-254192CC0E80}" destId="{0B54EB5E-859D-4422-9C75-B2671FBF8C28}" srcOrd="0" destOrd="0" presId="urn:microsoft.com/office/officeart/2005/8/layout/radial2"/>
    <dgm:cxn modelId="{A0998CC6-6FCB-4186-A3C9-ADE0FB48F81C}" type="presParOf" srcId="{0B54EB5E-859D-4422-9C75-B2671FBF8C28}" destId="{FC9D9B76-9AA1-4A6A-9B32-6C5A3D177291}" srcOrd="0" destOrd="0" presId="urn:microsoft.com/office/officeart/2005/8/layout/radial2"/>
    <dgm:cxn modelId="{9D733631-CBF9-4BA1-8D22-A4798D11AF42}" type="presParOf" srcId="{FC9D9B76-9AA1-4A6A-9B32-6C5A3D177291}" destId="{9BE43C9C-3D87-49E0-BB30-B0BA278320B3}" srcOrd="0" destOrd="0" presId="urn:microsoft.com/office/officeart/2005/8/layout/radial2"/>
    <dgm:cxn modelId="{6E044A3A-C8E4-4200-8705-845E2E849A40}" type="presParOf" srcId="{FC9D9B76-9AA1-4A6A-9B32-6C5A3D177291}" destId="{D3E3E559-34C2-467B-B818-DF2136B950D6}" srcOrd="1" destOrd="0" presId="urn:microsoft.com/office/officeart/2005/8/layout/radial2"/>
    <dgm:cxn modelId="{8F5E8A2F-E0C1-47AB-9FD7-A2138DCEF9EA}" type="presParOf" srcId="{0B54EB5E-859D-4422-9C75-B2671FBF8C28}" destId="{8C6714FB-5EC8-4975-8CE0-0451CE9C0038}" srcOrd="1" destOrd="0" presId="urn:microsoft.com/office/officeart/2005/8/layout/radial2"/>
    <dgm:cxn modelId="{23A1AC23-AED3-4FEC-B8C8-280F15525086}" type="presParOf" srcId="{0B54EB5E-859D-4422-9C75-B2671FBF8C28}" destId="{FAA51EAC-F120-4540-B9C3-5FB9192604E2}" srcOrd="2" destOrd="0" presId="urn:microsoft.com/office/officeart/2005/8/layout/radial2"/>
    <dgm:cxn modelId="{7C8E5E5D-E677-47F7-B8B7-1C1129FA9BC5}" type="presParOf" srcId="{FAA51EAC-F120-4540-B9C3-5FB9192604E2}" destId="{DE0D513A-820A-4268-ADFA-08D688DFEDAF}" srcOrd="0" destOrd="0" presId="urn:microsoft.com/office/officeart/2005/8/layout/radial2"/>
    <dgm:cxn modelId="{4CB2C238-608A-4B64-9D9B-48E85072D24A}" type="presParOf" srcId="{FAA51EAC-F120-4540-B9C3-5FB9192604E2}" destId="{576EDA3A-A3F4-4A5E-8B4D-00783C55F549}" srcOrd="1" destOrd="0" presId="urn:microsoft.com/office/officeart/2005/8/layout/radial2"/>
    <dgm:cxn modelId="{98DEB1DA-913D-4507-B56B-AEE9E8648716}" type="presParOf" srcId="{0B54EB5E-859D-4422-9C75-B2671FBF8C28}" destId="{61887B51-46F6-4C6B-A8CA-058E8A6037AB}" srcOrd="3" destOrd="0" presId="urn:microsoft.com/office/officeart/2005/8/layout/radial2"/>
    <dgm:cxn modelId="{F926FBF7-EF70-4B6E-AEFA-EBB870862E48}" type="presParOf" srcId="{0B54EB5E-859D-4422-9C75-B2671FBF8C28}" destId="{6ECFE122-6E96-4D25-85E6-A46E22FD8CBE}" srcOrd="4" destOrd="0" presId="urn:microsoft.com/office/officeart/2005/8/layout/radial2"/>
    <dgm:cxn modelId="{8F65B4DD-9BCB-46CE-8412-663A43D8CE16}" type="presParOf" srcId="{6ECFE122-6E96-4D25-85E6-A46E22FD8CBE}" destId="{09B12C18-3CD6-448A-B17D-7FC2AEAB678C}" srcOrd="0" destOrd="0" presId="urn:microsoft.com/office/officeart/2005/8/layout/radial2"/>
    <dgm:cxn modelId="{4378A985-4B15-49AD-ABE5-BAA763BFDBC0}" type="presParOf" srcId="{6ECFE122-6E96-4D25-85E6-A46E22FD8CBE}" destId="{F06A08C6-D96A-4DFE-A2D0-9239FFA756F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87B51-46F6-4C6B-A8CA-058E8A6037AB}">
      <dsp:nvSpPr>
        <dsp:cNvPr id="0" name=""/>
        <dsp:cNvSpPr/>
      </dsp:nvSpPr>
      <dsp:spPr>
        <a:xfrm rot="1089431">
          <a:off x="786054" y="1532182"/>
          <a:ext cx="960974" cy="65039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2216172" y="26542"/>
              </a:lnTo>
            </a:path>
          </a:pathLst>
        </a:custGeom>
        <a:noFill/>
        <a:ln w="15875" cap="flat" cmpd="sng" algn="ctr">
          <a:solidFill>
            <a:srgbClr val="7E3BB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714FB-5EC8-4975-8CE0-0451CE9C0038}">
      <dsp:nvSpPr>
        <dsp:cNvPr id="0" name=""/>
        <dsp:cNvSpPr/>
      </dsp:nvSpPr>
      <dsp:spPr>
        <a:xfrm rot="20051563">
          <a:off x="793293" y="972613"/>
          <a:ext cx="334610" cy="65039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273440" y="26542"/>
              </a:lnTo>
            </a:path>
          </a:pathLst>
        </a:custGeom>
        <a:noFill/>
        <a:ln w="15875" cap="flat" cmpd="sng" algn="ctr">
          <a:solidFill>
            <a:srgbClr val="7E3BB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3E559-34C2-467B-B818-DF2136B950D6}">
      <dsp:nvSpPr>
        <dsp:cNvPr id="0" name=""/>
        <dsp:cNvSpPr/>
      </dsp:nvSpPr>
      <dsp:spPr>
        <a:xfrm>
          <a:off x="-198523" y="739635"/>
          <a:ext cx="1186474" cy="11864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D513A-820A-4268-ADFA-08D688DFEDAF}">
      <dsp:nvSpPr>
        <dsp:cNvPr id="0" name=""/>
        <dsp:cNvSpPr/>
      </dsp:nvSpPr>
      <dsp:spPr>
        <a:xfrm>
          <a:off x="1046088" y="-49270"/>
          <a:ext cx="1348566" cy="1373994"/>
        </a:xfrm>
        <a:prstGeom prst="ellipse">
          <a:avLst/>
        </a:prstGeom>
        <a:solidFill>
          <a:srgbClr val="7E3BB1">
            <a:shade val="80000"/>
            <a:hueOff val="-129052"/>
            <a:satOff val="-5962"/>
            <a:lumOff val="9650"/>
            <a:alphaOff val="0"/>
          </a:srgbClr>
        </a:solidFill>
        <a:ln w="1587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Rappel au patient de ramener ses ordonnances</a:t>
          </a:r>
          <a:endParaRPr lang="fr-FR" sz="12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243581" y="151947"/>
        <a:ext cx="953580" cy="971560"/>
      </dsp:txXfrm>
    </dsp:sp>
    <dsp:sp modelId="{09B12C18-3CD6-448A-B17D-7FC2AEAB678C}">
      <dsp:nvSpPr>
        <dsp:cNvPr id="0" name=""/>
        <dsp:cNvSpPr/>
      </dsp:nvSpPr>
      <dsp:spPr>
        <a:xfrm>
          <a:off x="1686254" y="1291442"/>
          <a:ext cx="1332534" cy="1258825"/>
        </a:xfrm>
        <a:prstGeom prst="ellipse">
          <a:avLst/>
        </a:prstGeom>
        <a:solidFill>
          <a:srgbClr val="7E3BB1">
            <a:shade val="80000"/>
            <a:hueOff val="-258104"/>
            <a:satOff val="-11925"/>
            <a:lumOff val="19299"/>
            <a:alphaOff val="0"/>
          </a:srgbClr>
        </a:solidFill>
        <a:ln w="1587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Amener le traitement personnel si non disponible</a:t>
          </a:r>
          <a:endParaRPr lang="fr-FR" sz="12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881399" y="1475793"/>
        <a:ext cx="942244" cy="890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958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366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138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06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091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17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833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543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536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28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19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0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09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5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34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99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91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28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6E2C7333-2551-43EA-8B77-D3294773E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C8FF0EE-366C-4BFA-AD41-D74489DA7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conciliation médicamenteuse en chirurgie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665F378-596E-48E7-B95E-EF8EB3405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E74DC5C-36F4-4F41-8D65-E357DEA96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284"/>
          <a:stretch/>
        </p:blipFill>
        <p:spPr>
          <a:xfrm>
            <a:off x="3239936" y="82547"/>
            <a:ext cx="5435027" cy="3121335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47F091B-B2A0-4F79-A120-6AC3D6B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06/10/2020 – 17h30 à 19h00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DE3B981-2DBA-4836-B3DC-E2BD1EBB3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conciliation médicamenteuse en chirurgie en IDF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CEE3A81-D857-44C8-BAB6-40BD7DF51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A260F6D-C330-44D3-9D51-B48B6BEF0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06/10/2020 – 17h30 à 19h00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8CBAAE5-65C8-4D83-9AD9-CA39B5B0D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conciliation médicamenteuse en chirurgie en IDF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5095CA0-3123-4AF4-8FB7-A8878053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1A76F1-3C97-42D5-A646-8373FB160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06/10/2020 – 17h30 à 19h00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084537C-8900-4FF7-A892-7D496152D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conciliation médicamenteuse en chirurgie en IDF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D0B09D5-8DBC-4276-972C-8AB614875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08F0C7F-2723-4368-BC3E-74EA3F329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06/10/2020 – 17h30 à 19h00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0B9F33-0973-4E5A-8C5E-2F8785FD6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06631A3-82BA-4E66-9B57-E8CB1DE15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conciliation médicamenteuse en chirurgie en IDF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A615855-B9C3-4CF3-AB02-011D8D392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402C64-0234-4ADB-B836-90DD9009D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06/10/2020 – 17h30 à 19h00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DA81C3-0607-4B7E-B8AE-976A7B799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conciliation médicamenteuse en chirurgie en IDF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3EC1CE-D6B4-4D3F-96B5-FBA20D4A6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5342EA5-431E-4B81-972B-1E619F234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06/10/2020 – 17h30 à 19h00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78FE5C-D1C3-470E-B18F-C014635C8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conciliation médicamenteuse en chirurgie en IDF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C18DA28-DF6C-4654-8480-93BC30E0E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DCE617-6326-42D4-A741-76F96BF8D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06/10/2020 – 17h30 à 19h00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D0460A2-10A3-423A-9E60-54266E584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conciliation médicamenteuse en chirurgie en IDF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80554F-4E08-43F0-B8CA-267E362B8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87384D5-823F-4EC4-935A-7494494D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06/10/2020 – 17h30 à 19h00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9606A18-DACC-4F71-92A0-278CCAF4F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conciliation médicamenteuse en chirurgie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F95033E-5A6A-49AD-8D9A-F7A3FDC91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77F7827-9BAC-42FC-BFEA-C5A2E094E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06/10/2020 – 17h30 à 19h00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69EFD7-AB37-4D9C-8B36-1025DD648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conciliation médicamenteuse en chirurgie en IDF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18CD00-3842-4588-A725-577F165B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2EC56FE-2F96-40D9-A719-32E063488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06/10/2020 – 17h30 à 19h00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9D425B8-854A-412A-A5B8-60A6A8F8D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conciliation médicamenteuse en chirurgie en IDF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8F48BBF-92EC-4337-858B-D4D63A070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14B023A-6FFC-413F-89EB-2FE41230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06/10/2020 – 17h30 à 19h00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C0A53C6-1B53-4EB4-9939-365860DFF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conciliation médicamenteuse en chirurgie en IDF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6DDF059-0EE4-487A-9EB1-D6859970B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2FEEE8-6DEA-465A-BCCD-59DCB775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06/10/2020 – 17h30 à 19h00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421867-6BE7-4786-A8FB-EC10970D90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296D76F-FAB4-48EB-9B9A-EF74FC293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06/10/2020 – 17h30 à 19h00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05E289C-8610-4463-A444-D4D622B82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conciliation médicamenteuse en chirurgie en IDF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978BEBD-1FE5-4A35-8A7D-D165D9074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house-icon-home-symbol-sign-308936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wiki/File:Hospital_font_awesome.svg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pixabay.com/en/person-icon-pip-people-people-icon-1205346/" TargetMode="External"/><Relationship Id="rId4" Type="http://schemas.openxmlformats.org/officeDocument/2006/relationships/hyperlink" Target="https://commons.wikimedia.org/wiki/File:Font_Awesome_5_solid_bed.svg" TargetMode="Externa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Hospital_font_awesome.svg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en/person-icon-pip-people-people-icon-1205346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commons.wikimedia.org/wiki/File:Font_Awesome_5_solid_bed.svg" TargetMode="External"/><Relationship Id="rId4" Type="http://schemas.openxmlformats.org/officeDocument/2006/relationships/hyperlink" Target="https://pixabay.com/en/house-icon-home-symbol-sign-308936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image" Target="../media/image27.jpg"/><Relationship Id="rId7" Type="http://schemas.openxmlformats.org/officeDocument/2006/relationships/hyperlink" Target="https://pixabay.com/en/person-icon-pip-people-people-icon-1205346/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hyperlink" Target="https://commons.wikimedia.org/wiki/File:Font_Awesome_5_solid_bed.svg" TargetMode="External"/><Relationship Id="rId5" Type="http://schemas.openxmlformats.org/officeDocument/2006/relationships/hyperlink" Target="https://pixabay.com/en/house-icon-home-symbol-sign-308936/" TargetMode="External"/><Relationship Id="rId15" Type="http://schemas.openxmlformats.org/officeDocument/2006/relationships/image" Target="../media/image29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hyperlink" Target="https://commons.wikimedia.org/wiki/File:Hospital_font_awesome.svg" TargetMode="External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Hospital_font_awesome.svg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en/person-icon-pip-people-people-icon-1205346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commons.wikimedia.org/wiki/File:Font_Awesome_5_solid_bed.svg" TargetMode="External"/><Relationship Id="rId4" Type="http://schemas.openxmlformats.org/officeDocument/2006/relationships/hyperlink" Target="https://pixabay.com/en/house-icon-home-symbol-sign-308936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User_md_font_awesome.svg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pixabay.com/en/person-icon-pip-people-people-icon-1205346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pixabay.com/en/business-doctor-pharmacist-person-1316931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Hospital_font_awesome.sv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hyperlink" Target="https://pixabay.com/en/house-icon-home-symbol-sign-308936/" TargetMode="External"/><Relationship Id="rId4" Type="http://schemas.openxmlformats.org/officeDocument/2006/relationships/hyperlink" Target="https://commons.wikimedia.org/wiki/File:Font_Awesome_5_solid_bed.svg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User_md_font_awesome.svg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pixabay.com/en/person-icon-pip-people-people-icon-1205346/" TargetMode="Externa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ixabay.com/en/business-doctor-pharmacist-person-1316931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wiki/File:Hospital_font_awesome.sv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hyperlink" Target="https://pixabay.com/en/house-icon-home-symbol-sign-308936/" TargetMode="External"/><Relationship Id="rId4" Type="http://schemas.openxmlformats.org/officeDocument/2006/relationships/hyperlink" Target="https://commons.wikimedia.org/wiki/File:Font_Awesome_5_solid_bed.svg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pixabay.com/en/house-icon-home-symbol-sign-308936/" TargetMode="External"/><Relationship Id="rId18" Type="http://schemas.openxmlformats.org/officeDocument/2006/relationships/image" Target="../media/image14.png"/><Relationship Id="rId3" Type="http://schemas.openxmlformats.org/officeDocument/2006/relationships/tags" Target="../tags/tag3.xml"/><Relationship Id="rId21" Type="http://schemas.openxmlformats.org/officeDocument/2006/relationships/diagramQuickStyle" Target="../diagrams/quickStyle1.xml"/><Relationship Id="rId7" Type="http://schemas.openxmlformats.org/officeDocument/2006/relationships/hyperlink" Target="https://commons.wikimedia.org/wiki/File:Font_Awesome_5_solid_bed.svg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9.sv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20" Type="http://schemas.openxmlformats.org/officeDocument/2006/relationships/diagramLayout" Target="../diagrams/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hyperlink" Target="https://commons.wikimedia.org/wiki/File:User_md_font_awesome.svg" TargetMode="External"/><Relationship Id="rId5" Type="http://schemas.openxmlformats.org/officeDocument/2006/relationships/notesSlide" Target="../notesSlides/notesSlide7.xml"/><Relationship Id="rId15" Type="http://schemas.openxmlformats.org/officeDocument/2006/relationships/hyperlink" Target="https://pixabay.com/en/person-icon-pip-people-people-icon-1205346/" TargetMode="External"/><Relationship Id="rId23" Type="http://schemas.microsoft.com/office/2007/relationships/diagramDrawing" Target="../diagrams/drawing1.xml"/><Relationship Id="rId10" Type="http://schemas.openxmlformats.org/officeDocument/2006/relationships/image" Target="../media/image5.png"/><Relationship Id="rId19" Type="http://schemas.openxmlformats.org/officeDocument/2006/relationships/diagramData" Target="../diagrams/data1.xml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commons.wikimedia.org/wiki/File:Hospital_font_awesome.svg" TargetMode="External"/><Relationship Id="rId14" Type="http://schemas.openxmlformats.org/officeDocument/2006/relationships/image" Target="../media/image7.png"/><Relationship Id="rId22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User_md_font_awesome.svg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pixabay.com/en/person-icon-pip-people-people-icon-1205346/" TargetMode="Externa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wiki/File:Hospital_font_awesome.sv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hyperlink" Target="https://pixabay.com/en/house-icon-home-symbol-sign-308936/" TargetMode="External"/><Relationship Id="rId19" Type="http://schemas.openxmlformats.org/officeDocument/2006/relationships/image" Target="../media/image21.svg"/><Relationship Id="rId4" Type="http://schemas.openxmlformats.org/officeDocument/2006/relationships/hyperlink" Target="https://commons.wikimedia.org/wiki/File:Font_Awesome_5_solid_bed.svg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3CEB6-35E6-48A5-8EFD-D8B79BCF9F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Conciliation médicamenteuse en chirurgie orthopédique septique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41685C-FE1C-4024-BAA9-BD6089F39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Dr Claire HENRY, Hôpital Antoine Béclère APHP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864DC8-C2AB-4E73-ACA7-BB4187EDB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6088BB-268C-4E02-B85F-D954C1B6C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5323971-2B0F-46C7-8547-F655F96E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894061" y="5107756"/>
            <a:ext cx="56548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Cela me rassure »</a:t>
            </a:r>
          </a:p>
          <a:p>
            <a:pPr algn="ctr"/>
            <a:endParaRPr 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« On se sent bien pris en charge »</a:t>
            </a:r>
          </a:p>
        </p:txBody>
      </p:sp>
      <p:sp>
        <p:nvSpPr>
          <p:cNvPr id="14" name="Hexagone 13"/>
          <p:cNvSpPr/>
          <p:nvPr/>
        </p:nvSpPr>
        <p:spPr>
          <a:xfrm rot="5400000">
            <a:off x="768255" y="1518829"/>
            <a:ext cx="1176210" cy="1030942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Hexagone 17"/>
          <p:cNvSpPr/>
          <p:nvPr/>
        </p:nvSpPr>
        <p:spPr>
          <a:xfrm rot="5400000">
            <a:off x="1283726" y="2465810"/>
            <a:ext cx="1176210" cy="1030942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Hexagone 18"/>
          <p:cNvSpPr/>
          <p:nvPr/>
        </p:nvSpPr>
        <p:spPr>
          <a:xfrm rot="5400000">
            <a:off x="768255" y="3412790"/>
            <a:ext cx="1176210" cy="1030942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Hexagone 19"/>
          <p:cNvSpPr/>
          <p:nvPr/>
        </p:nvSpPr>
        <p:spPr>
          <a:xfrm rot="5400000">
            <a:off x="1283726" y="4359771"/>
            <a:ext cx="1176210" cy="1030942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 84">
            <a:extLst>
              <a:ext uri="{FF2B5EF4-FFF2-40B4-BE49-F238E27FC236}">
                <a16:creationId xmlns:a16="http://schemas.microsoft.com/office/drawing/2014/main" id="{DA81D069-2C8F-4E4B-A745-3C30D294B853}"/>
              </a:ext>
            </a:extLst>
          </p:cNvPr>
          <p:cNvGrpSpPr/>
          <p:nvPr/>
        </p:nvGrpSpPr>
        <p:grpSpPr>
          <a:xfrm>
            <a:off x="2249245" y="1955347"/>
            <a:ext cx="1789652" cy="112331"/>
            <a:chOff x="7333979" y="3192220"/>
            <a:chExt cx="1789652" cy="112331"/>
          </a:xfrm>
        </p:grpSpPr>
        <p:sp>
          <p:nvSpPr>
            <p:cNvPr id="22" name="Oval 85">
              <a:extLst>
                <a:ext uri="{FF2B5EF4-FFF2-40B4-BE49-F238E27FC236}">
                  <a16:creationId xmlns:a16="http://schemas.microsoft.com/office/drawing/2014/main" id="{A8EB0F5F-1CA3-4A94-9F30-AA4608FA26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3979" y="3192220"/>
              <a:ext cx="112331" cy="11233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Straight Connector 86">
              <a:extLst>
                <a:ext uri="{FF2B5EF4-FFF2-40B4-BE49-F238E27FC236}">
                  <a16:creationId xmlns:a16="http://schemas.microsoft.com/office/drawing/2014/main" id="{911A8AE5-833C-4DA6-9AD3-D380ADF07683}"/>
                </a:ext>
              </a:extLst>
            </p:cNvPr>
            <p:cNvCxnSpPr>
              <a:stCxn id="22" idx="6"/>
            </p:cNvCxnSpPr>
            <p:nvPr/>
          </p:nvCxnSpPr>
          <p:spPr>
            <a:xfrm>
              <a:off x="7446310" y="3248386"/>
              <a:ext cx="167732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84">
            <a:extLst>
              <a:ext uri="{FF2B5EF4-FFF2-40B4-BE49-F238E27FC236}">
                <a16:creationId xmlns:a16="http://schemas.microsoft.com/office/drawing/2014/main" id="{DA81D069-2C8F-4E4B-A745-3C30D294B853}"/>
              </a:ext>
            </a:extLst>
          </p:cNvPr>
          <p:cNvGrpSpPr/>
          <p:nvPr/>
        </p:nvGrpSpPr>
        <p:grpSpPr>
          <a:xfrm>
            <a:off x="2556408" y="2925115"/>
            <a:ext cx="1789652" cy="112331"/>
            <a:chOff x="7333979" y="3192220"/>
            <a:chExt cx="1789652" cy="112331"/>
          </a:xfrm>
        </p:grpSpPr>
        <p:sp>
          <p:nvSpPr>
            <p:cNvPr id="26" name="Oval 85">
              <a:extLst>
                <a:ext uri="{FF2B5EF4-FFF2-40B4-BE49-F238E27FC236}">
                  <a16:creationId xmlns:a16="http://schemas.microsoft.com/office/drawing/2014/main" id="{A8EB0F5F-1CA3-4A94-9F30-AA4608FA26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3979" y="3192220"/>
              <a:ext cx="112331" cy="11233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" name="Straight Connector 86">
              <a:extLst>
                <a:ext uri="{FF2B5EF4-FFF2-40B4-BE49-F238E27FC236}">
                  <a16:creationId xmlns:a16="http://schemas.microsoft.com/office/drawing/2014/main" id="{911A8AE5-833C-4DA6-9AD3-D380ADF07683}"/>
                </a:ext>
              </a:extLst>
            </p:cNvPr>
            <p:cNvCxnSpPr>
              <a:stCxn id="26" idx="6"/>
            </p:cNvCxnSpPr>
            <p:nvPr/>
          </p:nvCxnSpPr>
          <p:spPr>
            <a:xfrm>
              <a:off x="7446310" y="3248386"/>
              <a:ext cx="167732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84">
            <a:extLst>
              <a:ext uri="{FF2B5EF4-FFF2-40B4-BE49-F238E27FC236}">
                <a16:creationId xmlns:a16="http://schemas.microsoft.com/office/drawing/2014/main" id="{DA81D069-2C8F-4E4B-A745-3C30D294B853}"/>
              </a:ext>
            </a:extLst>
          </p:cNvPr>
          <p:cNvGrpSpPr/>
          <p:nvPr/>
        </p:nvGrpSpPr>
        <p:grpSpPr>
          <a:xfrm>
            <a:off x="2249245" y="3872096"/>
            <a:ext cx="1789652" cy="112331"/>
            <a:chOff x="7333979" y="3192220"/>
            <a:chExt cx="1789652" cy="112331"/>
          </a:xfrm>
        </p:grpSpPr>
        <p:sp>
          <p:nvSpPr>
            <p:cNvPr id="29" name="Oval 85">
              <a:extLst>
                <a:ext uri="{FF2B5EF4-FFF2-40B4-BE49-F238E27FC236}">
                  <a16:creationId xmlns:a16="http://schemas.microsoft.com/office/drawing/2014/main" id="{A8EB0F5F-1CA3-4A94-9F30-AA4608FA26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3979" y="3192220"/>
              <a:ext cx="112331" cy="11233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" name="Straight Connector 86">
              <a:extLst>
                <a:ext uri="{FF2B5EF4-FFF2-40B4-BE49-F238E27FC236}">
                  <a16:creationId xmlns:a16="http://schemas.microsoft.com/office/drawing/2014/main" id="{911A8AE5-833C-4DA6-9AD3-D380ADF07683}"/>
                </a:ext>
              </a:extLst>
            </p:cNvPr>
            <p:cNvCxnSpPr>
              <a:stCxn id="29" idx="6"/>
            </p:cNvCxnSpPr>
            <p:nvPr/>
          </p:nvCxnSpPr>
          <p:spPr>
            <a:xfrm>
              <a:off x="7446310" y="3248386"/>
              <a:ext cx="167732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84">
            <a:extLst>
              <a:ext uri="{FF2B5EF4-FFF2-40B4-BE49-F238E27FC236}">
                <a16:creationId xmlns:a16="http://schemas.microsoft.com/office/drawing/2014/main" id="{DA81D069-2C8F-4E4B-A745-3C30D294B853}"/>
              </a:ext>
            </a:extLst>
          </p:cNvPr>
          <p:cNvGrpSpPr/>
          <p:nvPr/>
        </p:nvGrpSpPr>
        <p:grpSpPr>
          <a:xfrm>
            <a:off x="2556408" y="4841864"/>
            <a:ext cx="1789652" cy="112331"/>
            <a:chOff x="7333979" y="3192220"/>
            <a:chExt cx="1789652" cy="112331"/>
          </a:xfrm>
        </p:grpSpPr>
        <p:sp>
          <p:nvSpPr>
            <p:cNvPr id="32" name="Oval 85">
              <a:extLst>
                <a:ext uri="{FF2B5EF4-FFF2-40B4-BE49-F238E27FC236}">
                  <a16:creationId xmlns:a16="http://schemas.microsoft.com/office/drawing/2014/main" id="{A8EB0F5F-1CA3-4A94-9F30-AA4608FA26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3979" y="3192220"/>
              <a:ext cx="112331" cy="11233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3" name="Straight Connector 86">
              <a:extLst>
                <a:ext uri="{FF2B5EF4-FFF2-40B4-BE49-F238E27FC236}">
                  <a16:creationId xmlns:a16="http://schemas.microsoft.com/office/drawing/2014/main" id="{911A8AE5-833C-4DA6-9AD3-D380ADF07683}"/>
                </a:ext>
              </a:extLst>
            </p:cNvPr>
            <p:cNvCxnSpPr>
              <a:stCxn id="32" idx="6"/>
            </p:cNvCxnSpPr>
            <p:nvPr/>
          </p:nvCxnSpPr>
          <p:spPr>
            <a:xfrm>
              <a:off x="7446310" y="3248386"/>
              <a:ext cx="167732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 descr="Handshake"/>
          <p:cNvSpPr/>
          <p:nvPr/>
        </p:nvSpPr>
        <p:spPr>
          <a:xfrm>
            <a:off x="1343865" y="2515727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Bulle ronde 37"/>
          <p:cNvSpPr/>
          <p:nvPr/>
        </p:nvSpPr>
        <p:spPr>
          <a:xfrm>
            <a:off x="1536592" y="4578786"/>
            <a:ext cx="657982" cy="52897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4458391" y="2769649"/>
            <a:ext cx="70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Renforcement lien Anesthésiste/Chirurgien/Pharmacien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303627" y="1818181"/>
            <a:ext cx="709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Mise en place Juin 2019 </a:t>
            </a:r>
          </a:p>
          <a:p>
            <a:r>
              <a:rPr lang="fr-FR" dirty="0"/>
              <a:t>45 patients/mois (75,7% des patients éligibles)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151228" y="3597479"/>
            <a:ext cx="709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71,1% des PBM consultés par un autre personnel que le pharmacien</a:t>
            </a:r>
          </a:p>
          <a:p>
            <a:r>
              <a:rPr lang="fr-FR" dirty="0"/>
              <a:t>Aide à l’analyse pharmaceutique : Niveau 3 SFPC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458390" y="4657198"/>
            <a:ext cx="70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Taux de satisfaction patient 88%</a:t>
            </a:r>
          </a:p>
        </p:txBody>
      </p:sp>
    </p:spTree>
    <p:extLst>
      <p:ext uri="{BB962C8B-B14F-4D97-AF65-F5344CB8AC3E}">
        <p14:creationId xmlns:p14="http://schemas.microsoft.com/office/powerpoint/2010/main" val="221046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Conciliation médicamenteuse de sortie ciblée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Anticoagulant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7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Conciliation de sortie anticoagulant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2709" y="1855789"/>
            <a:ext cx="8596668" cy="3880773"/>
          </a:xfrm>
        </p:spPr>
        <p:txBody>
          <a:bodyPr/>
          <a:lstStyle/>
          <a:p>
            <a:r>
              <a:rPr lang="fr-FR" dirty="0"/>
              <a:t>Spécificité de la chirurgie :</a:t>
            </a:r>
          </a:p>
          <a:p>
            <a:pPr lvl="1"/>
            <a:r>
              <a:rPr lang="fr-FR" dirty="0"/>
              <a:t>Monitoring en amont du bloc opératoire (anesthésie)</a:t>
            </a:r>
          </a:p>
          <a:p>
            <a:pPr lvl="1"/>
            <a:r>
              <a:rPr lang="fr-FR" dirty="0"/>
              <a:t>Passage SC/IV ↔ PO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Risques :</a:t>
            </a:r>
          </a:p>
          <a:p>
            <a:pPr lvl="1"/>
            <a:r>
              <a:rPr lang="fr-FR" dirty="0"/>
              <a:t>Chevauchement (AOD/héparines)</a:t>
            </a:r>
          </a:p>
          <a:p>
            <a:pPr lvl="1"/>
            <a:r>
              <a:rPr lang="fr-FR" dirty="0"/>
              <a:t>Absence d’adaptation posologie (Préventif/curatif)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7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2084" y="401504"/>
            <a:ext cx="8596668" cy="885825"/>
          </a:xfrm>
        </p:spPr>
        <p:txBody>
          <a:bodyPr/>
          <a:lstStyle/>
          <a:p>
            <a:r>
              <a:rPr lang="fr-FR" dirty="0"/>
              <a:t>Conciliation de sortie anticoagulant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90" y="2062737"/>
            <a:ext cx="1376461" cy="137646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51101" y="1934202"/>
            <a:ext cx="48583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SzPct val="80000"/>
            </a:pPr>
            <a:r>
              <a:rPr lang="fr-F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Critères :</a:t>
            </a:r>
          </a:p>
          <a:p>
            <a:pPr marL="285750" indent="-285750">
              <a:spcBef>
                <a:spcPts val="1000"/>
              </a:spcBef>
              <a:buSzPct val="80000"/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Molécule / Posologie / durée de traitement SC spécifié</a:t>
            </a:r>
          </a:p>
          <a:p>
            <a:pPr marL="285750" indent="-285750">
              <a:spcBef>
                <a:spcPts val="1000"/>
              </a:spcBef>
              <a:buSzPct val="80000"/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AVK : mention du relai par le MT</a:t>
            </a:r>
          </a:p>
          <a:p>
            <a:pPr marL="285750" indent="-285750">
              <a:spcBef>
                <a:spcPts val="1000"/>
              </a:spcBef>
              <a:buSzPct val="80000"/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 : Date de fin de la prescription SC et date de début de la reprise du traitement PO habituel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12432" y="1475198"/>
            <a:ext cx="400358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C3300"/>
                </a:solidFill>
              </a:rPr>
              <a:t>Conformité ordonnance de sortie</a:t>
            </a:r>
          </a:p>
        </p:txBody>
      </p:sp>
      <p:sp>
        <p:nvSpPr>
          <p:cNvPr id="13" name="Flèche à angle droit 12"/>
          <p:cNvSpPr/>
          <p:nvPr/>
        </p:nvSpPr>
        <p:spPr>
          <a:xfrm rot="5400000">
            <a:off x="1885950" y="4114504"/>
            <a:ext cx="1387276" cy="1343025"/>
          </a:xfrm>
          <a:prstGeom prst="bent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3981576" y="3942798"/>
            <a:ext cx="5341605" cy="2377858"/>
            <a:chOff x="3981576" y="3942798"/>
            <a:chExt cx="5341605" cy="2377858"/>
          </a:xfrm>
        </p:grpSpPr>
        <p:graphicFrame>
          <p:nvGraphicFramePr>
            <p:cNvPr id="11" name="Graphique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18868961"/>
                </p:ext>
              </p:extLst>
            </p:nvPr>
          </p:nvGraphicFramePr>
          <p:xfrm>
            <a:off x="3981576" y="3942798"/>
            <a:ext cx="3952875" cy="23778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ZoneTexte 13"/>
            <p:cNvSpPr txBox="1"/>
            <p:nvPr/>
          </p:nvSpPr>
          <p:spPr>
            <a:xfrm>
              <a:off x="7945682" y="4876800"/>
              <a:ext cx="1377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N=37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8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Conciliation médicamenteuse de sortie ciblée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Antibiothérapie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6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403" y="462790"/>
            <a:ext cx="6556535" cy="1320800"/>
          </a:xfrm>
        </p:spPr>
        <p:txBody>
          <a:bodyPr/>
          <a:lstStyle/>
          <a:p>
            <a:r>
              <a:rPr lang="fr-FR" dirty="0"/>
              <a:t>Chirurgie orthopédique septique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7098631" y="353892"/>
            <a:ext cx="4620126" cy="1576508"/>
            <a:chOff x="5443846" y="3597383"/>
            <a:chExt cx="5639990" cy="1888317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38F3EC6-ABDC-4725-B599-B0719C8E39F0}"/>
                </a:ext>
              </a:extLst>
            </p:cNvPr>
            <p:cNvGrpSpPr/>
            <p:nvPr/>
          </p:nvGrpSpPr>
          <p:grpSpPr>
            <a:xfrm>
              <a:off x="5443846" y="3597383"/>
              <a:ext cx="5639990" cy="1888317"/>
              <a:chOff x="5432622" y="1930710"/>
              <a:chExt cx="6246350" cy="2147260"/>
            </a:xfrm>
          </p:grpSpPr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AD1A4D18-4E54-4053-896E-7A51EF6AE9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2622" y="2679855"/>
                <a:ext cx="6246233" cy="31743"/>
              </a:xfrm>
              <a:prstGeom prst="line">
                <a:avLst/>
              </a:prstGeom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842DB9D8-2708-4848-BB40-99F919D65D9C}"/>
                  </a:ext>
                </a:extLst>
              </p:cNvPr>
              <p:cNvSpPr/>
              <p:nvPr/>
            </p:nvSpPr>
            <p:spPr>
              <a:xfrm>
                <a:off x="9815305" y="1930710"/>
                <a:ext cx="1424561" cy="149829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C5F3CBAE-6E64-4DB6-9D01-C1E033DB561B}"/>
                  </a:ext>
                </a:extLst>
              </p:cNvPr>
              <p:cNvGrpSpPr/>
              <p:nvPr/>
            </p:nvGrpSpPr>
            <p:grpSpPr>
              <a:xfrm>
                <a:off x="7978542" y="2030533"/>
                <a:ext cx="1424562" cy="1411732"/>
                <a:chOff x="7510289" y="1964123"/>
                <a:chExt cx="1424562" cy="1411731"/>
              </a:xfrm>
            </p:grpSpPr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D6BE5686-9F1B-4F7F-9A4E-9D5A7352660C}"/>
                    </a:ext>
                  </a:extLst>
                </p:cNvPr>
                <p:cNvSpPr/>
                <p:nvPr/>
              </p:nvSpPr>
              <p:spPr>
                <a:xfrm>
                  <a:off x="7510289" y="1964123"/>
                  <a:ext cx="1424562" cy="141173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2" name="Image 31">
                  <a:extLst>
                    <a:ext uri="{FF2B5EF4-FFF2-40B4-BE49-F238E27FC236}">
                      <a16:creationId xmlns:a16="http://schemas.microsoft.com/office/drawing/2014/main" id="{37991B51-7BA3-4ED4-AE07-982A75005C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30352" y="2254482"/>
                  <a:ext cx="1007524" cy="805861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946BC489-7E96-4251-9290-E5CA86CC230E}"/>
                  </a:ext>
                </a:extLst>
              </p:cNvPr>
              <p:cNvGrpSpPr/>
              <p:nvPr/>
            </p:nvGrpSpPr>
            <p:grpSpPr>
              <a:xfrm>
                <a:off x="6094476" y="2056671"/>
                <a:ext cx="1424561" cy="1411732"/>
                <a:chOff x="3577812" y="2887208"/>
                <a:chExt cx="1424561" cy="1411731"/>
              </a:xfrm>
            </p:grpSpPr>
            <p:sp>
              <p:nvSpPr>
                <p:cNvPr id="29" name="Ellipse 28">
                  <a:extLst>
                    <a:ext uri="{FF2B5EF4-FFF2-40B4-BE49-F238E27FC236}">
                      <a16:creationId xmlns:a16="http://schemas.microsoft.com/office/drawing/2014/main" id="{4F5F2C83-C184-4ACA-8515-A27E59AC0E52}"/>
                    </a:ext>
                  </a:extLst>
                </p:cNvPr>
                <p:cNvSpPr/>
                <p:nvPr/>
              </p:nvSpPr>
              <p:spPr>
                <a:xfrm>
                  <a:off x="3577812" y="2887208"/>
                  <a:ext cx="1424561" cy="141173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0" name="Image 29">
                  <a:extLst>
                    <a:ext uri="{FF2B5EF4-FFF2-40B4-BE49-F238E27FC236}">
                      <a16:creationId xmlns:a16="http://schemas.microsoft.com/office/drawing/2014/main" id="{EADDCB2A-E430-4569-861A-47B394F1E9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3692" y="3005435"/>
                  <a:ext cx="1092059" cy="1092059"/>
                </a:xfrm>
                <a:prstGeom prst="rect">
                  <a:avLst/>
                </a:prstGeom>
              </p:spPr>
            </p:pic>
          </p:grp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112E24E-C00F-40E2-BE9E-25209800A384}"/>
                  </a:ext>
                </a:extLst>
              </p:cNvPr>
              <p:cNvSpPr txBox="1"/>
              <p:nvPr/>
            </p:nvSpPr>
            <p:spPr>
              <a:xfrm>
                <a:off x="6781632" y="3560865"/>
                <a:ext cx="2424497" cy="517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fr-FR" sz="1867" b="1" dirty="0">
                    <a:solidFill>
                      <a:srgbClr val="000000"/>
                    </a:solidFill>
                    <a:latin typeface="Calibri" panose="020F0502020204030204"/>
                  </a:rPr>
                  <a:t>Hospitalisation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4C0F46C-700B-4851-8937-EF3F008559A5}"/>
                  </a:ext>
                </a:extLst>
              </p:cNvPr>
              <p:cNvSpPr txBox="1"/>
              <p:nvPr/>
            </p:nvSpPr>
            <p:spPr>
              <a:xfrm>
                <a:off x="9631993" y="3597982"/>
                <a:ext cx="2046979" cy="431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867" b="1" dirty="0">
                    <a:solidFill>
                      <a:srgbClr val="000000"/>
                    </a:solidFill>
                    <a:latin typeface="Calibri" panose="020F0502020204030204"/>
                  </a:rPr>
                  <a:t>Sortie</a:t>
                </a:r>
                <a:endParaRPr kumimoji="0" lang="fr-FR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9726467" y="3743155"/>
              <a:ext cx="758146" cy="886626"/>
              <a:chOff x="9873165" y="3363112"/>
              <a:chExt cx="758146" cy="886626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94B7B3F4-C251-41F0-82DF-0B74AD498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9993755" y="3363112"/>
                <a:ext cx="637556" cy="620950"/>
              </a:xfrm>
              <a:prstGeom prst="rect">
                <a:avLst/>
              </a:prstGeom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87969434-79E9-42E8-BE9A-AE45C2403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9873165" y="3695165"/>
                <a:ext cx="412818" cy="554573"/>
              </a:xfrm>
              <a:prstGeom prst="rect">
                <a:avLst/>
              </a:prstGeom>
            </p:spPr>
          </p:pic>
        </p:grpSp>
      </p:grpSp>
      <p:sp>
        <p:nvSpPr>
          <p:cNvPr id="37" name="Espace réservé du contenu 2"/>
          <p:cNvSpPr>
            <a:spLocks noGrp="1"/>
          </p:cNvSpPr>
          <p:nvPr>
            <p:ph idx="1"/>
          </p:nvPr>
        </p:nvSpPr>
        <p:spPr>
          <a:xfrm>
            <a:off x="927625" y="2196716"/>
            <a:ext cx="10466347" cy="4194422"/>
          </a:xfrm>
        </p:spPr>
        <p:txBody>
          <a:bodyPr>
            <a:normAutofit/>
          </a:bodyPr>
          <a:lstStyle/>
          <a:p>
            <a:r>
              <a:rPr lang="fr-FR" sz="2000" dirty="0"/>
              <a:t>Participation active de la pharmacie au RCP de chirurgie orthopédique septique (Chirurgien/Infectiologue/Pharmacien/Microbiologiste)</a:t>
            </a:r>
          </a:p>
          <a:p>
            <a:pPr lvl="1"/>
            <a:r>
              <a:rPr lang="fr-FR" sz="1800" dirty="0"/>
              <a:t>Formalisation</a:t>
            </a:r>
          </a:p>
          <a:p>
            <a:pPr lvl="1"/>
            <a:r>
              <a:rPr lang="fr-FR" sz="1800" dirty="0"/>
              <a:t>Mise à disposition dans le dossier patient</a:t>
            </a:r>
          </a:p>
          <a:p>
            <a:pPr lvl="1"/>
            <a:endParaRPr lang="fr-FR" sz="1800" dirty="0"/>
          </a:p>
          <a:p>
            <a:r>
              <a:rPr lang="fr-FR" sz="2000" dirty="0"/>
              <a:t>Amélioration de l’efficience des soins :</a:t>
            </a:r>
          </a:p>
          <a:p>
            <a:pPr lvl="1"/>
            <a:r>
              <a:rPr lang="fr-FR" sz="1800" dirty="0"/>
              <a:t>Mise en place d’une </a:t>
            </a:r>
            <a:r>
              <a:rPr lang="fr-FR" sz="1800" b="1" dirty="0">
                <a:solidFill>
                  <a:srgbClr val="002060"/>
                </a:solidFill>
              </a:rPr>
              <a:t>conciliation de sortie ciblée </a:t>
            </a:r>
          </a:p>
          <a:p>
            <a:pPr lvl="1"/>
            <a:r>
              <a:rPr lang="fr-FR" sz="1800" dirty="0"/>
              <a:t>programme d’accompagnement des patients sous antibiothérapie au long cours sortant </a:t>
            </a:r>
            <a:r>
              <a:rPr lang="fr-FR" sz="1800" b="1" dirty="0">
                <a:solidFill>
                  <a:srgbClr val="002060"/>
                </a:solidFill>
              </a:rPr>
              <a:t>à domicile</a:t>
            </a:r>
            <a:r>
              <a:rPr lang="fr-FR" sz="1800" dirty="0"/>
              <a:t> (secteur à risque)</a:t>
            </a:r>
          </a:p>
          <a:p>
            <a:pPr marL="457200" lvl="1" indent="0">
              <a:buNone/>
            </a:pPr>
            <a:r>
              <a:rPr lang="fr-FR" sz="1800" dirty="0"/>
              <a:t> </a:t>
            </a:r>
          </a:p>
          <a:p>
            <a:endParaRPr lang="fr-FR" sz="2000" dirty="0"/>
          </a:p>
          <a:p>
            <a:endParaRPr lang="fr-FR" sz="2000" dirty="0"/>
          </a:p>
          <a:p>
            <a:pPr marL="457200" lvl="1" indent="0"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5133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332" y="308385"/>
            <a:ext cx="8596668" cy="1320800"/>
          </a:xfrm>
        </p:spPr>
        <p:txBody>
          <a:bodyPr/>
          <a:lstStyle/>
          <a:p>
            <a:r>
              <a:rPr lang="fr-FR" dirty="0"/>
              <a:t>Conciliation de sortie / Antibiothérapie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  <p:grpSp>
        <p:nvGrpSpPr>
          <p:cNvPr id="56" name="Groupe 55"/>
          <p:cNvGrpSpPr/>
          <p:nvPr/>
        </p:nvGrpSpPr>
        <p:grpSpPr>
          <a:xfrm>
            <a:off x="960107" y="3814820"/>
            <a:ext cx="10231353" cy="2077900"/>
            <a:chOff x="938439" y="3416780"/>
            <a:chExt cx="10231353" cy="2077900"/>
          </a:xfrm>
        </p:grpSpPr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112E24E-C00F-40E2-BE9E-25209800A384}"/>
                </a:ext>
              </a:extLst>
            </p:cNvPr>
            <p:cNvSpPr txBox="1"/>
            <p:nvPr/>
          </p:nvSpPr>
          <p:spPr>
            <a:xfrm>
              <a:off x="9269531" y="4827703"/>
              <a:ext cx="1848270" cy="66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867" b="1" dirty="0">
                  <a:solidFill>
                    <a:srgbClr val="000000"/>
                  </a:solidFill>
                  <a:latin typeface="Calibri" panose="020F0502020204030204"/>
                </a:rPr>
                <a:t>Consultation de suivi chirurgien</a:t>
              </a:r>
            </a:p>
          </p:txBody>
        </p:sp>
        <p:grpSp>
          <p:nvGrpSpPr>
            <p:cNvPr id="55" name="Groupe 54"/>
            <p:cNvGrpSpPr/>
            <p:nvPr/>
          </p:nvGrpSpPr>
          <p:grpSpPr>
            <a:xfrm>
              <a:off x="938439" y="3416780"/>
              <a:ext cx="10231353" cy="1903508"/>
              <a:chOff x="938439" y="3438296"/>
              <a:chExt cx="10231353" cy="1903508"/>
            </a:xfrm>
          </p:grpSpPr>
          <p:grpSp>
            <p:nvGrpSpPr>
              <p:cNvPr id="54" name="Groupe 53"/>
              <p:cNvGrpSpPr/>
              <p:nvPr/>
            </p:nvGrpSpPr>
            <p:grpSpPr>
              <a:xfrm>
                <a:off x="938439" y="3438296"/>
                <a:ext cx="10231353" cy="1903508"/>
                <a:chOff x="938439" y="3449054"/>
                <a:chExt cx="10231353" cy="1903508"/>
              </a:xfrm>
            </p:grpSpPr>
            <p:grpSp>
              <p:nvGrpSpPr>
                <p:cNvPr id="53" name="Groupe 52"/>
                <p:cNvGrpSpPr/>
                <p:nvPr/>
              </p:nvGrpSpPr>
              <p:grpSpPr>
                <a:xfrm>
                  <a:off x="938439" y="3449054"/>
                  <a:ext cx="10231353" cy="1903508"/>
                  <a:chOff x="938439" y="3449054"/>
                  <a:chExt cx="10231353" cy="1903508"/>
                </a:xfrm>
              </p:grpSpPr>
              <p:grpSp>
                <p:nvGrpSpPr>
                  <p:cNvPr id="52" name="Groupe 51"/>
                  <p:cNvGrpSpPr/>
                  <p:nvPr/>
                </p:nvGrpSpPr>
                <p:grpSpPr>
                  <a:xfrm>
                    <a:off x="938439" y="3449054"/>
                    <a:ext cx="10231353" cy="1903508"/>
                    <a:chOff x="938439" y="3449054"/>
                    <a:chExt cx="10231353" cy="1903508"/>
                  </a:xfrm>
                </p:grpSpPr>
                <p:grpSp>
                  <p:nvGrpSpPr>
                    <p:cNvPr id="36" name="Groupe 35"/>
                    <p:cNvGrpSpPr/>
                    <p:nvPr/>
                  </p:nvGrpSpPr>
                  <p:grpSpPr>
                    <a:xfrm>
                      <a:off x="938439" y="3449054"/>
                      <a:ext cx="10231353" cy="1903508"/>
                      <a:chOff x="906166" y="3621177"/>
                      <a:chExt cx="10231353" cy="1903508"/>
                    </a:xfrm>
                  </p:grpSpPr>
                  <p:grpSp>
                    <p:nvGrpSpPr>
                      <p:cNvPr id="35" name="Groupe 34"/>
                      <p:cNvGrpSpPr/>
                      <p:nvPr/>
                    </p:nvGrpSpPr>
                    <p:grpSpPr>
                      <a:xfrm>
                        <a:off x="906166" y="3621177"/>
                        <a:ext cx="10231353" cy="1903508"/>
                        <a:chOff x="906166" y="3621177"/>
                        <a:chExt cx="10231353" cy="1903508"/>
                      </a:xfrm>
                    </p:grpSpPr>
                    <p:grpSp>
                      <p:nvGrpSpPr>
                        <p:cNvPr id="8" name="Groupe 7">
                          <a:extLst>
                            <a:ext uri="{FF2B5EF4-FFF2-40B4-BE49-F238E27FC236}">
                              <a16:creationId xmlns:a16="http://schemas.microsoft.com/office/drawing/2014/main" id="{238F3EC6-ABDC-4725-B599-B0719C8E39F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06166" y="3621177"/>
                          <a:ext cx="10231353" cy="1903508"/>
                          <a:chOff x="347521" y="1955176"/>
                          <a:chExt cx="11331335" cy="2164534"/>
                        </a:xfrm>
                      </p:grpSpPr>
                      <p:cxnSp>
                        <p:nvCxnSpPr>
                          <p:cNvPr id="13" name="Connecteur droit 12">
                            <a:extLst>
                              <a:ext uri="{FF2B5EF4-FFF2-40B4-BE49-F238E27FC236}">
                                <a16:creationId xmlns:a16="http://schemas.microsoft.com/office/drawing/2014/main" id="{AD1A4D18-4E54-4053-896E-7A51EF6AE9F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32900" y="2711598"/>
                            <a:ext cx="11045956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4" name="Ellipse 13">
                            <a:extLst>
                              <a:ext uri="{FF2B5EF4-FFF2-40B4-BE49-F238E27FC236}">
                                <a16:creationId xmlns:a16="http://schemas.microsoft.com/office/drawing/2014/main" id="{842DB9D8-2708-4848-BB40-99F919D65D9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815305" y="1955176"/>
                            <a:ext cx="1424561" cy="1498290"/>
                          </a:xfrm>
                          <a:prstGeom prst="ellipse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fr-FR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1" name="Ellipse 30">
                            <a:extLst>
                              <a:ext uri="{FF2B5EF4-FFF2-40B4-BE49-F238E27FC236}">
                                <a16:creationId xmlns:a16="http://schemas.microsoft.com/office/drawing/2014/main" id="{D6BE5686-9F1B-4F7F-9A4E-9D5A7352660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978542" y="2030533"/>
                            <a:ext cx="1424562" cy="1411732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fr-FR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9" name="Ellipse 28">
                            <a:extLst>
                              <a:ext uri="{FF2B5EF4-FFF2-40B4-BE49-F238E27FC236}">
                                <a16:creationId xmlns:a16="http://schemas.microsoft.com/office/drawing/2014/main" id="{4F5F2C83-C184-4ACA-8515-A27E59AC0E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094476" y="2056671"/>
                            <a:ext cx="1424561" cy="1411732"/>
                          </a:xfrm>
                          <a:prstGeom prst="ellipse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fr-FR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7" name="Ellipse 26">
                            <a:extLst>
                              <a:ext uri="{FF2B5EF4-FFF2-40B4-BE49-F238E27FC236}">
                                <a16:creationId xmlns:a16="http://schemas.microsoft.com/office/drawing/2014/main" id="{18C4162D-70FB-447B-8C7D-2AD08A17C5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163014" y="2015061"/>
                            <a:ext cx="1424562" cy="1411732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fr-FR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8" name="Groupe 17">
                            <a:extLst>
                              <a:ext uri="{FF2B5EF4-FFF2-40B4-BE49-F238E27FC236}">
                                <a16:creationId xmlns:a16="http://schemas.microsoft.com/office/drawing/2014/main" id="{6533CFD5-CF2D-46BB-9B1D-D69E64D4D67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93214" y="2030533"/>
                            <a:ext cx="7076336" cy="1411732"/>
                            <a:chOff x="119933" y="2903843"/>
                            <a:chExt cx="7076336" cy="1411731"/>
                          </a:xfrm>
                        </p:grpSpPr>
                        <p:sp>
                          <p:nvSpPr>
                            <p:cNvPr id="24" name="Ellipse 23">
                              <a:extLst>
                                <a:ext uri="{FF2B5EF4-FFF2-40B4-BE49-F238E27FC236}">
                                  <a16:creationId xmlns:a16="http://schemas.microsoft.com/office/drawing/2014/main" id="{04D38F14-544E-4647-8E17-A11DD56A186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19933" y="2903843"/>
                              <a:ext cx="1424562" cy="1411731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fr-FR" sz="12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pic>
                          <p:nvPicPr>
                            <p:cNvPr id="25" name="Image 24">
                              <a:extLst>
                                <a:ext uri="{FF2B5EF4-FFF2-40B4-BE49-F238E27FC236}">
                                  <a16:creationId xmlns:a16="http://schemas.microsoft.com/office/drawing/2014/main" id="{94B7B3F4-C251-41F0-82DF-0B74AD498F48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  <a:ext uri="{837473B0-CC2E-450A-ABE3-18F120FF3D39}">
                                  <a1611:picAttrSrcUrl xmlns:a1611="http://schemas.microsoft.com/office/drawing/2016/11/main" r:id="rId4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490169" y="3048207"/>
                              <a:ext cx="706100" cy="706099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6" name="Image 25">
                              <a:extLst>
                                <a:ext uri="{FF2B5EF4-FFF2-40B4-BE49-F238E27FC236}">
                                  <a16:creationId xmlns:a16="http://schemas.microsoft.com/office/drawing/2014/main" id="{87969434-79E9-42E8-BE9A-AE45C2403F6C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 cstate="hq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  <a:ext uri="{837473B0-CC2E-450A-ABE3-18F120FF3D39}">
                                  <a1611:picAttrSrcUrl xmlns:a1611="http://schemas.microsoft.com/office/drawing/2016/11/main" r:id="rId6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298130" y="3404320"/>
                              <a:ext cx="457200" cy="630619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sp>
                        <p:nvSpPr>
                          <p:cNvPr id="19" name="Ellipse 18">
                            <a:extLst>
                              <a:ext uri="{FF2B5EF4-FFF2-40B4-BE49-F238E27FC236}">
                                <a16:creationId xmlns:a16="http://schemas.microsoft.com/office/drawing/2014/main" id="{143AA874-B695-4A19-ACAB-F2DC717415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7521" y="2059565"/>
                            <a:ext cx="1424562" cy="1411731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fr-FR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0" name="ZoneTexte 19">
                            <a:extLst>
                              <a:ext uri="{FF2B5EF4-FFF2-40B4-BE49-F238E27FC236}">
                                <a16:creationId xmlns:a16="http://schemas.microsoft.com/office/drawing/2014/main" id="{A112E24E-C00F-40E2-BE9E-25209800A38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657823" y="3682261"/>
                            <a:ext cx="2046979" cy="43171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lvl="0" algn="ctr"/>
                            <a:r>
                              <a:rPr lang="fr-FR" sz="1867" b="1" dirty="0">
                                <a:solidFill>
                                  <a:srgbClr val="000000"/>
                                </a:solidFill>
                                <a:latin typeface="Calibri" panose="020F0502020204030204"/>
                              </a:rPr>
                              <a:t>Domicile</a:t>
                            </a:r>
                          </a:p>
                        </p:txBody>
                      </p:sp>
                      <p:sp>
                        <p:nvSpPr>
                          <p:cNvPr id="22" name="ZoneTexte 21">
                            <a:extLst>
                              <a:ext uri="{FF2B5EF4-FFF2-40B4-BE49-F238E27FC236}">
                                <a16:creationId xmlns:a16="http://schemas.microsoft.com/office/drawing/2014/main" id="{4D1BE75A-A481-48D8-B6B0-D9FA2966599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78582" y="3687992"/>
                            <a:ext cx="2046979" cy="43171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fr-FR" sz="1867" b="1" dirty="0">
                                <a:solidFill>
                                  <a:srgbClr val="000000"/>
                                </a:solidFill>
                                <a:latin typeface="Calibri" panose="020F0502020204030204"/>
                              </a:rPr>
                              <a:t>Hospitalisation</a:t>
                            </a:r>
                            <a:endParaRPr kumimoji="0" lang="fr-FR" sz="1867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3" name="ZoneTexte 22">
                            <a:extLst>
                              <a:ext uri="{FF2B5EF4-FFF2-40B4-BE49-F238E27FC236}">
                                <a16:creationId xmlns:a16="http://schemas.microsoft.com/office/drawing/2014/main" id="{14C0F46C-700B-4851-8937-EF3F008559A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783266" y="3682261"/>
                            <a:ext cx="2046979" cy="43171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fr-FR" sz="1867" b="1" dirty="0">
                                <a:solidFill>
                                  <a:srgbClr val="000000"/>
                                </a:solidFill>
                                <a:latin typeface="Calibri" panose="020F0502020204030204"/>
                              </a:rPr>
                              <a:t>Sortie</a:t>
                            </a:r>
                            <a:endParaRPr kumimoji="0" lang="fr-FR" sz="1867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pic>
                      <p:nvPicPr>
                        <p:cNvPr id="33" name="Image 32">
                          <a:extLst>
                            <a:ext uri="{FF2B5EF4-FFF2-40B4-BE49-F238E27FC236}">
                              <a16:creationId xmlns:a16="http://schemas.microsoft.com/office/drawing/2014/main" id="{EADDCB2A-E430-4569-861A-47B394F1E9C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8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38894" y="3814401"/>
                          <a:ext cx="986048" cy="960366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34" name="Image 33">
                        <a:extLst>
                          <a:ext uri="{FF2B5EF4-FFF2-40B4-BE49-F238E27FC236}">
                            <a16:creationId xmlns:a16="http://schemas.microsoft.com/office/drawing/2014/main" id="{37991B51-7BA3-4ED4-AE07-982A75005C4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837473B0-CC2E-450A-ABE3-18F120FF3D39}">
                            <a1611:picAttrSrcUrl xmlns:a1611="http://schemas.microsoft.com/office/drawing/2016/11/main" r:i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46812" y="3925719"/>
                        <a:ext cx="909719" cy="708681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9" name="Broken_arm4" descr="{&quot;Key&quot;:&quot;POWER_USER_SHAPE_ICON&quot;,&quot;Value&quot;:&quot;POWER_USER_SHAPE_ICON_STYLE_1&quot;}">
                      <a:extLst>
                        <a:ext uri="{FF2B5EF4-FFF2-40B4-BE49-F238E27FC236}">
                          <a16:creationId xmlns:a16="http://schemas.microsoft.com/office/drawing/2014/main" id="{61EF5C72-BD76-45E1-8E64-9AA6A5CF8153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608635" y="3735327"/>
                      <a:ext cx="448381" cy="799406"/>
                      <a:chOff x="6027" y="1405"/>
                      <a:chExt cx="327" cy="583"/>
                    </a:xfrm>
                    <a:solidFill>
                      <a:schemeClr val="tx1"/>
                    </a:solidFill>
                  </p:grpSpPr>
                  <p:sp>
                    <p:nvSpPr>
                      <p:cNvPr id="40" name="Freeform 59">
                        <a:extLst>
                          <a:ext uri="{FF2B5EF4-FFF2-40B4-BE49-F238E27FC236}">
                            <a16:creationId xmlns:a16="http://schemas.microsoft.com/office/drawing/2014/main" id="{244C6760-4981-4AFB-848F-B42DEBF8DD74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027" y="1405"/>
                        <a:ext cx="327" cy="583"/>
                      </a:xfrm>
                      <a:custGeom>
                        <a:avLst/>
                        <a:gdLst>
                          <a:gd name="T0" fmla="*/ 302 w 708"/>
                          <a:gd name="T1" fmla="*/ 213 h 1262"/>
                          <a:gd name="T2" fmla="*/ 414 w 708"/>
                          <a:gd name="T3" fmla="*/ 117 h 1262"/>
                          <a:gd name="T4" fmla="*/ 318 w 708"/>
                          <a:gd name="T5" fmla="*/ 4 h 1262"/>
                          <a:gd name="T6" fmla="*/ 206 w 708"/>
                          <a:gd name="T7" fmla="*/ 101 h 1262"/>
                          <a:gd name="T8" fmla="*/ 302 w 708"/>
                          <a:gd name="T9" fmla="*/ 213 h 1262"/>
                          <a:gd name="T10" fmla="*/ 330 w 708"/>
                          <a:gd name="T11" fmla="*/ 423 h 1262"/>
                          <a:gd name="T12" fmla="*/ 387 w 708"/>
                          <a:gd name="T13" fmla="*/ 493 h 1262"/>
                          <a:gd name="T14" fmla="*/ 317 w 708"/>
                          <a:gd name="T15" fmla="*/ 563 h 1262"/>
                          <a:gd name="T16" fmla="*/ 87 w 708"/>
                          <a:gd name="T17" fmla="*/ 563 h 1262"/>
                          <a:gd name="T18" fmla="*/ 42 w 708"/>
                          <a:gd name="T19" fmla="*/ 518 h 1262"/>
                          <a:gd name="T20" fmla="*/ 46 w 708"/>
                          <a:gd name="T21" fmla="*/ 501 h 1262"/>
                          <a:gd name="T22" fmla="*/ 71 w 708"/>
                          <a:gd name="T23" fmla="*/ 443 h 1262"/>
                          <a:gd name="T24" fmla="*/ 347 w 708"/>
                          <a:gd name="T25" fmla="*/ 246 h 1262"/>
                          <a:gd name="T26" fmla="*/ 215 w 708"/>
                          <a:gd name="T27" fmla="*/ 246 h 1262"/>
                          <a:gd name="T28" fmla="*/ 109 w 708"/>
                          <a:gd name="T29" fmla="*/ 302 h 1262"/>
                          <a:gd name="T30" fmla="*/ 22 w 708"/>
                          <a:gd name="T31" fmla="*/ 492 h 1262"/>
                          <a:gd name="T32" fmla="*/ 87 w 708"/>
                          <a:gd name="T33" fmla="*/ 589 h 1262"/>
                          <a:gd name="T34" fmla="*/ 177 w 708"/>
                          <a:gd name="T35" fmla="*/ 589 h 1262"/>
                          <a:gd name="T36" fmla="*/ 150 w 708"/>
                          <a:gd name="T37" fmla="*/ 763 h 1262"/>
                          <a:gd name="T38" fmla="*/ 11 w 708"/>
                          <a:gd name="T39" fmla="*/ 1165 h 1262"/>
                          <a:gd name="T40" fmla="*/ 54 w 708"/>
                          <a:gd name="T41" fmla="*/ 1250 h 1262"/>
                          <a:gd name="T42" fmla="*/ 140 w 708"/>
                          <a:gd name="T43" fmla="*/ 1207 h 1262"/>
                          <a:gd name="T44" fmla="*/ 300 w 708"/>
                          <a:gd name="T45" fmla="*/ 754 h 1262"/>
                          <a:gd name="T46" fmla="*/ 404 w 708"/>
                          <a:gd name="T47" fmla="*/ 913 h 1262"/>
                          <a:gd name="T48" fmla="*/ 428 w 708"/>
                          <a:gd name="T49" fmla="*/ 1192 h 1262"/>
                          <a:gd name="T50" fmla="*/ 502 w 708"/>
                          <a:gd name="T51" fmla="*/ 1254 h 1262"/>
                          <a:gd name="T52" fmla="*/ 563 w 708"/>
                          <a:gd name="T53" fmla="*/ 1180 h 1262"/>
                          <a:gd name="T54" fmla="*/ 537 w 708"/>
                          <a:gd name="T55" fmla="*/ 885 h 1262"/>
                          <a:gd name="T56" fmla="*/ 527 w 708"/>
                          <a:gd name="T57" fmla="*/ 855 h 1262"/>
                          <a:gd name="T58" fmla="*/ 412 w 708"/>
                          <a:gd name="T59" fmla="*/ 669 h 1262"/>
                          <a:gd name="T60" fmla="*/ 430 w 708"/>
                          <a:gd name="T61" fmla="*/ 435 h 1262"/>
                          <a:gd name="T62" fmla="*/ 460 w 708"/>
                          <a:gd name="T63" fmla="*/ 534 h 1262"/>
                          <a:gd name="T64" fmla="*/ 492 w 708"/>
                          <a:gd name="T65" fmla="*/ 578 h 1262"/>
                          <a:gd name="T66" fmla="*/ 634 w 708"/>
                          <a:gd name="T67" fmla="*/ 676 h 1262"/>
                          <a:gd name="T68" fmla="*/ 656 w 708"/>
                          <a:gd name="T69" fmla="*/ 683 h 1262"/>
                          <a:gd name="T70" fmla="*/ 707 w 708"/>
                          <a:gd name="T71" fmla="*/ 639 h 1262"/>
                          <a:gd name="T72" fmla="*/ 688 w 708"/>
                          <a:gd name="T73" fmla="*/ 598 h 1262"/>
                          <a:gd name="T74" fmla="*/ 549 w 708"/>
                          <a:gd name="T75" fmla="*/ 502 h 1262"/>
                          <a:gd name="T76" fmla="*/ 540 w 708"/>
                          <a:gd name="T77" fmla="*/ 490 h 1262"/>
                          <a:gd name="T78" fmla="*/ 487 w 708"/>
                          <a:gd name="T79" fmla="*/ 299 h 1262"/>
                          <a:gd name="T80" fmla="*/ 413 w 708"/>
                          <a:gd name="T81" fmla="*/ 246 h 1262"/>
                          <a:gd name="T82" fmla="*/ 397 w 708"/>
                          <a:gd name="T83" fmla="*/ 246 h 1262"/>
                          <a:gd name="T84" fmla="*/ 330 w 708"/>
                          <a:gd name="T85" fmla="*/ 423 h 12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708" h="1262">
                            <a:moveTo>
                              <a:pt x="302" y="213"/>
                            </a:moveTo>
                            <a:cubicBezTo>
                              <a:pt x="359" y="218"/>
                              <a:pt x="410" y="175"/>
                              <a:pt x="414" y="117"/>
                            </a:cubicBezTo>
                            <a:cubicBezTo>
                              <a:pt x="419" y="59"/>
                              <a:pt x="376" y="9"/>
                              <a:pt x="318" y="4"/>
                            </a:cubicBezTo>
                            <a:cubicBezTo>
                              <a:pt x="260" y="0"/>
                              <a:pt x="210" y="43"/>
                              <a:pt x="206" y="101"/>
                            </a:cubicBezTo>
                            <a:cubicBezTo>
                              <a:pt x="201" y="158"/>
                              <a:pt x="244" y="208"/>
                              <a:pt x="302" y="213"/>
                            </a:cubicBezTo>
                            <a:moveTo>
                              <a:pt x="330" y="423"/>
                            </a:moveTo>
                            <a:cubicBezTo>
                              <a:pt x="363" y="429"/>
                              <a:pt x="387" y="458"/>
                              <a:pt x="387" y="493"/>
                            </a:cubicBezTo>
                            <a:cubicBezTo>
                              <a:pt x="387" y="532"/>
                              <a:pt x="356" y="563"/>
                              <a:pt x="317" y="563"/>
                            </a:cubicBezTo>
                            <a:lnTo>
                              <a:pt x="87" y="563"/>
                            </a:lnTo>
                            <a:cubicBezTo>
                              <a:pt x="62" y="563"/>
                              <a:pt x="42" y="543"/>
                              <a:pt x="42" y="518"/>
                            </a:cubicBezTo>
                            <a:cubicBezTo>
                              <a:pt x="42" y="512"/>
                              <a:pt x="44" y="507"/>
                              <a:pt x="46" y="501"/>
                            </a:cubicBezTo>
                            <a:lnTo>
                              <a:pt x="71" y="443"/>
                            </a:lnTo>
                            <a:lnTo>
                              <a:pt x="347" y="246"/>
                            </a:lnTo>
                            <a:lnTo>
                              <a:pt x="215" y="246"/>
                            </a:lnTo>
                            <a:cubicBezTo>
                              <a:pt x="165" y="244"/>
                              <a:pt x="129" y="262"/>
                              <a:pt x="109" y="302"/>
                            </a:cubicBezTo>
                            <a:cubicBezTo>
                              <a:pt x="95" y="328"/>
                              <a:pt x="22" y="492"/>
                              <a:pt x="22" y="492"/>
                            </a:cubicBezTo>
                            <a:cubicBezTo>
                              <a:pt x="3" y="539"/>
                              <a:pt x="37" y="589"/>
                              <a:pt x="87" y="589"/>
                            </a:cubicBezTo>
                            <a:lnTo>
                              <a:pt x="177" y="589"/>
                            </a:lnTo>
                            <a:lnTo>
                              <a:pt x="150" y="763"/>
                            </a:lnTo>
                            <a:lnTo>
                              <a:pt x="11" y="1165"/>
                            </a:lnTo>
                            <a:cubicBezTo>
                              <a:pt x="0" y="1200"/>
                              <a:pt x="19" y="1238"/>
                              <a:pt x="54" y="1250"/>
                            </a:cubicBezTo>
                            <a:cubicBezTo>
                              <a:pt x="90" y="1262"/>
                              <a:pt x="128" y="1243"/>
                              <a:pt x="140" y="1207"/>
                            </a:cubicBezTo>
                            <a:lnTo>
                              <a:pt x="300" y="754"/>
                            </a:lnTo>
                            <a:cubicBezTo>
                              <a:pt x="331" y="805"/>
                              <a:pt x="393" y="895"/>
                              <a:pt x="404" y="913"/>
                            </a:cubicBezTo>
                            <a:cubicBezTo>
                              <a:pt x="406" y="941"/>
                              <a:pt x="428" y="1192"/>
                              <a:pt x="428" y="1192"/>
                            </a:cubicBezTo>
                            <a:cubicBezTo>
                              <a:pt x="432" y="1230"/>
                              <a:pt x="464" y="1257"/>
                              <a:pt x="502" y="1254"/>
                            </a:cubicBezTo>
                            <a:cubicBezTo>
                              <a:pt x="539" y="1251"/>
                              <a:pt x="566" y="1218"/>
                              <a:pt x="563" y="1180"/>
                            </a:cubicBezTo>
                            <a:lnTo>
                              <a:pt x="537" y="885"/>
                            </a:lnTo>
                            <a:cubicBezTo>
                              <a:pt x="536" y="874"/>
                              <a:pt x="532" y="864"/>
                              <a:pt x="527" y="855"/>
                            </a:cubicBezTo>
                            <a:lnTo>
                              <a:pt x="412" y="669"/>
                            </a:lnTo>
                            <a:lnTo>
                              <a:pt x="430" y="435"/>
                            </a:lnTo>
                            <a:cubicBezTo>
                              <a:pt x="430" y="435"/>
                              <a:pt x="458" y="527"/>
                              <a:pt x="460" y="534"/>
                            </a:cubicBezTo>
                            <a:cubicBezTo>
                              <a:pt x="465" y="553"/>
                              <a:pt x="479" y="567"/>
                              <a:pt x="492" y="578"/>
                            </a:cubicBezTo>
                            <a:cubicBezTo>
                              <a:pt x="500" y="584"/>
                              <a:pt x="634" y="676"/>
                              <a:pt x="634" y="676"/>
                            </a:cubicBezTo>
                            <a:cubicBezTo>
                              <a:pt x="642" y="679"/>
                              <a:pt x="648" y="682"/>
                              <a:pt x="656" y="683"/>
                            </a:cubicBezTo>
                            <a:cubicBezTo>
                              <a:pt x="682" y="685"/>
                              <a:pt x="704" y="665"/>
                              <a:pt x="707" y="639"/>
                            </a:cubicBezTo>
                            <a:cubicBezTo>
                              <a:pt x="708" y="623"/>
                              <a:pt x="701" y="608"/>
                              <a:pt x="688" y="598"/>
                            </a:cubicBezTo>
                            <a:cubicBezTo>
                              <a:pt x="688" y="598"/>
                              <a:pt x="554" y="506"/>
                              <a:pt x="549" y="502"/>
                            </a:cubicBezTo>
                            <a:cubicBezTo>
                              <a:pt x="545" y="499"/>
                              <a:pt x="541" y="493"/>
                              <a:pt x="540" y="490"/>
                            </a:cubicBezTo>
                            <a:lnTo>
                              <a:pt x="487" y="299"/>
                            </a:lnTo>
                            <a:cubicBezTo>
                              <a:pt x="479" y="270"/>
                              <a:pt x="450" y="246"/>
                              <a:pt x="413" y="246"/>
                            </a:cubicBezTo>
                            <a:lnTo>
                              <a:pt x="397" y="246"/>
                            </a:lnTo>
                            <a:lnTo>
                              <a:pt x="330" y="423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1" name="Freeform 60">
                        <a:extLst>
                          <a:ext uri="{FF2B5EF4-FFF2-40B4-BE49-F238E27FC236}">
                            <a16:creationId xmlns:a16="http://schemas.microsoft.com/office/drawing/2014/main" id="{D06AE965-AF45-45DE-84DF-CC8B8DE5ECB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61" y="1612"/>
                        <a:ext cx="33" cy="42"/>
                      </a:xfrm>
                      <a:custGeom>
                        <a:avLst/>
                        <a:gdLst>
                          <a:gd name="T0" fmla="*/ 28 w 73"/>
                          <a:gd name="T1" fmla="*/ 89 h 90"/>
                          <a:gd name="T2" fmla="*/ 73 w 73"/>
                          <a:gd name="T3" fmla="*/ 44 h 90"/>
                          <a:gd name="T4" fmla="*/ 32 w 73"/>
                          <a:gd name="T5" fmla="*/ 0 h 90"/>
                          <a:gd name="T6" fmla="*/ 0 w 73"/>
                          <a:gd name="T7" fmla="*/ 90 h 90"/>
                          <a:gd name="T8" fmla="*/ 28 w 73"/>
                          <a:gd name="T9" fmla="*/ 89 h 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73" h="90">
                            <a:moveTo>
                              <a:pt x="28" y="89"/>
                            </a:moveTo>
                            <a:cubicBezTo>
                              <a:pt x="52" y="89"/>
                              <a:pt x="73" y="69"/>
                              <a:pt x="73" y="44"/>
                            </a:cubicBezTo>
                            <a:cubicBezTo>
                              <a:pt x="73" y="21"/>
                              <a:pt x="55" y="2"/>
                              <a:pt x="32" y="0"/>
                            </a:cubicBezTo>
                            <a:lnTo>
                              <a:pt x="0" y="90"/>
                            </a:lnTo>
                            <a:lnTo>
                              <a:pt x="28" y="89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pic>
                <p:nvPicPr>
                  <p:cNvPr id="46" name="Graphique 5">
                    <a:extLst>
                      <a:ext uri="{FF2B5EF4-FFF2-40B4-BE49-F238E27FC236}">
                        <a16:creationId xmlns:a16="http://schemas.microsoft.com/office/drawing/2014/main" id="{E75D40B1-DA3C-4B30-8EEE-50DFCFC478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706397" y="3642278"/>
                    <a:ext cx="847766" cy="84776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9" name="Rectangle 48" descr="Board Room"/>
                <p:cNvSpPr/>
                <p:nvPr/>
              </p:nvSpPr>
              <p:spPr>
                <a:xfrm>
                  <a:off x="4495163" y="3586217"/>
                  <a:ext cx="1043437" cy="1043437"/>
                </a:xfrm>
                <a:prstGeom prst="rect">
                  <a:avLst/>
                </a:prstGeom>
                <a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bg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14C0F46C-700B-4851-8937-EF3F008559A5}"/>
                  </a:ext>
                </a:extLst>
              </p:cNvPr>
              <p:cNvSpPr txBox="1"/>
              <p:nvPr/>
            </p:nvSpPr>
            <p:spPr>
              <a:xfrm>
                <a:off x="3998243" y="4957108"/>
                <a:ext cx="1848270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867" b="1" dirty="0">
                    <a:solidFill>
                      <a:srgbClr val="000000"/>
                    </a:solidFill>
                    <a:latin typeface="Calibri" panose="020F0502020204030204"/>
                  </a:rPr>
                  <a:t>RCP</a:t>
                </a:r>
                <a:endParaRPr kumimoji="0" lang="fr-FR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2" name="ZoneTexte 61"/>
          <p:cNvSpPr txBox="1"/>
          <p:nvPr/>
        </p:nvSpPr>
        <p:spPr>
          <a:xfrm>
            <a:off x="3912905" y="3028921"/>
            <a:ext cx="215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Inclusion du patient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5383210" y="1355688"/>
            <a:ext cx="2818212" cy="2548387"/>
            <a:chOff x="5383210" y="1355688"/>
            <a:chExt cx="2818212" cy="2548387"/>
          </a:xfrm>
        </p:grpSpPr>
        <p:cxnSp>
          <p:nvCxnSpPr>
            <p:cNvPr id="66" name="Connecteur droit 65"/>
            <p:cNvCxnSpPr>
              <a:stCxn id="29" idx="0"/>
              <a:endCxn id="72" idx="2"/>
            </p:cNvCxnSpPr>
            <p:nvPr/>
          </p:nvCxnSpPr>
          <p:spPr>
            <a:xfrm flipH="1" flipV="1">
              <a:off x="6792316" y="2279018"/>
              <a:ext cx="1" cy="1625057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/>
            <p:cNvSpPr txBox="1"/>
            <p:nvPr/>
          </p:nvSpPr>
          <p:spPr>
            <a:xfrm>
              <a:off x="5383210" y="1355688"/>
              <a:ext cx="2818212" cy="923330"/>
            </a:xfrm>
            <a:prstGeom prst="rect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fr-FR" dirty="0"/>
                <a:t>Conformité de l’ordonnance de sortie</a:t>
              </a:r>
            </a:p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fr-FR" dirty="0"/>
                <a:t>Entretien patient </a:t>
              </a:r>
              <a:r>
                <a:rPr lang="fr-FR" b="1" dirty="0"/>
                <a:t>J0</a:t>
              </a:r>
            </a:p>
          </p:txBody>
        </p:sp>
        <p:sp>
          <p:nvSpPr>
            <p:cNvPr id="3" name="Ellipse 2"/>
            <p:cNvSpPr/>
            <p:nvPr/>
          </p:nvSpPr>
          <p:spPr>
            <a:xfrm>
              <a:off x="6512617" y="3045211"/>
              <a:ext cx="559397" cy="55939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7084383" y="2604677"/>
            <a:ext cx="2818212" cy="1276413"/>
            <a:chOff x="7084383" y="2604677"/>
            <a:chExt cx="2818212" cy="1276413"/>
          </a:xfrm>
        </p:grpSpPr>
        <p:cxnSp>
          <p:nvCxnSpPr>
            <p:cNvPr id="68" name="Connecteur droit 67"/>
            <p:cNvCxnSpPr/>
            <p:nvPr/>
          </p:nvCxnSpPr>
          <p:spPr>
            <a:xfrm flipV="1">
              <a:off x="8484901" y="3427992"/>
              <a:ext cx="0" cy="453098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7084383" y="2604677"/>
              <a:ext cx="2818212" cy="369332"/>
            </a:xfrm>
            <a:prstGeom prst="rect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fr-FR" dirty="0"/>
                <a:t>Entretien patient </a:t>
              </a:r>
              <a:r>
                <a:rPr lang="fr-FR" b="1" dirty="0"/>
                <a:t>J7</a:t>
              </a:r>
            </a:p>
          </p:txBody>
        </p:sp>
        <p:sp>
          <p:nvSpPr>
            <p:cNvPr id="44" name="Ellipse 43"/>
            <p:cNvSpPr/>
            <p:nvPr/>
          </p:nvSpPr>
          <p:spPr>
            <a:xfrm>
              <a:off x="8213790" y="3040288"/>
              <a:ext cx="559397" cy="559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8617901" y="1400139"/>
            <a:ext cx="2973396" cy="2414681"/>
            <a:chOff x="8617901" y="1400139"/>
            <a:chExt cx="2973396" cy="2414681"/>
          </a:xfrm>
        </p:grpSpPr>
        <p:cxnSp>
          <p:nvCxnSpPr>
            <p:cNvPr id="69" name="Connecteur droit 68"/>
            <p:cNvCxnSpPr>
              <a:stCxn id="14" idx="0"/>
            </p:cNvCxnSpPr>
            <p:nvPr/>
          </p:nvCxnSpPr>
          <p:spPr>
            <a:xfrm flipH="1" flipV="1">
              <a:off x="10151948" y="2118220"/>
              <a:ext cx="1" cy="1696600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/>
            <p:cNvSpPr txBox="1"/>
            <p:nvPr/>
          </p:nvSpPr>
          <p:spPr>
            <a:xfrm>
              <a:off x="8617901" y="1400139"/>
              <a:ext cx="2973396" cy="646331"/>
            </a:xfrm>
            <a:prstGeom prst="rect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fr-FR" dirty="0"/>
                <a:t>Entretien J30-45 : Observance / Tolérance</a:t>
              </a:r>
              <a:endParaRPr lang="fr-FR" b="1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9872249" y="3005494"/>
              <a:ext cx="559397" cy="5593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49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146" y="251292"/>
            <a:ext cx="8596668" cy="883896"/>
          </a:xfrm>
        </p:spPr>
        <p:txBody>
          <a:bodyPr>
            <a:normAutofit/>
          </a:bodyPr>
          <a:lstStyle/>
          <a:p>
            <a:r>
              <a:rPr lang="fr-FR" dirty="0"/>
              <a:t>Sortie : entretien J0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  <p:grpSp>
        <p:nvGrpSpPr>
          <p:cNvPr id="3" name="Groupe 2"/>
          <p:cNvGrpSpPr/>
          <p:nvPr/>
        </p:nvGrpSpPr>
        <p:grpSpPr>
          <a:xfrm>
            <a:off x="709090" y="1816875"/>
            <a:ext cx="6234761" cy="1376461"/>
            <a:chOff x="709090" y="1816875"/>
            <a:chExt cx="6234761" cy="137646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90" y="1816875"/>
              <a:ext cx="1376461" cy="1376461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2085551" y="1816875"/>
              <a:ext cx="4858300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  <a:buSzPct val="80000"/>
              </a:pPr>
              <a:r>
                <a:rPr lang="fr-FR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Critères :</a:t>
              </a:r>
            </a:p>
            <a:p>
              <a:pPr marL="285750" indent="-285750">
                <a:spcBef>
                  <a:spcPts val="1000"/>
                </a:spcBef>
                <a:buSzPct val="80000"/>
                <a:buFont typeface="Wingdings" panose="05000000000000000000" pitchFamily="2" charset="2"/>
                <a:buChar char="ü"/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Molécule / Posologie / durée de traitement spécifié</a:t>
              </a:r>
            </a:p>
            <a:p>
              <a:pPr marL="285750" indent="-285750">
                <a:spcBef>
                  <a:spcPts val="1000"/>
                </a:spcBef>
                <a:buSzPct val="80000"/>
                <a:buFont typeface="Wingdings" panose="05000000000000000000" pitchFamily="2" charset="2"/>
                <a:buChar char="ü"/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Suivi biologique</a:t>
              </a:r>
            </a:p>
            <a:p>
              <a:pPr marL="285750" indent="-285750">
                <a:spcBef>
                  <a:spcPts val="1000"/>
                </a:spcBef>
                <a:buSzPct val="80000"/>
                <a:buFont typeface="Wingdings" panose="05000000000000000000" pitchFamily="2" charset="2"/>
                <a:buChar char="ü"/>
              </a:pPr>
              <a:r>
                <a:rPr lang="fr-F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Adaptation du traitement habituel si besoin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275126" y="215502"/>
            <a:ext cx="5706047" cy="923332"/>
            <a:chOff x="938439" y="3449054"/>
            <a:chExt cx="10231353" cy="1709674"/>
          </a:xfrm>
        </p:grpSpPr>
        <p:grpSp>
          <p:nvGrpSpPr>
            <p:cNvPr id="17" name="Groupe 16"/>
            <p:cNvGrpSpPr/>
            <p:nvPr/>
          </p:nvGrpSpPr>
          <p:grpSpPr>
            <a:xfrm>
              <a:off x="938439" y="3449054"/>
              <a:ext cx="10231353" cy="1709674"/>
              <a:chOff x="938439" y="3449054"/>
              <a:chExt cx="10231353" cy="1709674"/>
            </a:xfrm>
          </p:grpSpPr>
          <p:grpSp>
            <p:nvGrpSpPr>
              <p:cNvPr id="19" name="Groupe 18"/>
              <p:cNvGrpSpPr/>
              <p:nvPr/>
            </p:nvGrpSpPr>
            <p:grpSpPr>
              <a:xfrm>
                <a:off x="938439" y="3449054"/>
                <a:ext cx="10231353" cy="1709674"/>
                <a:chOff x="938439" y="3449054"/>
                <a:chExt cx="10231353" cy="1709674"/>
              </a:xfrm>
            </p:grpSpPr>
            <p:grpSp>
              <p:nvGrpSpPr>
                <p:cNvPr id="21" name="Groupe 20"/>
                <p:cNvGrpSpPr/>
                <p:nvPr/>
              </p:nvGrpSpPr>
              <p:grpSpPr>
                <a:xfrm>
                  <a:off x="938439" y="3449054"/>
                  <a:ext cx="10231353" cy="1709674"/>
                  <a:chOff x="906166" y="3621177"/>
                  <a:chExt cx="10231353" cy="1709674"/>
                </a:xfrm>
              </p:grpSpPr>
              <p:grpSp>
                <p:nvGrpSpPr>
                  <p:cNvPr id="25" name="Groupe 24"/>
                  <p:cNvGrpSpPr/>
                  <p:nvPr/>
                </p:nvGrpSpPr>
                <p:grpSpPr>
                  <a:xfrm>
                    <a:off x="906166" y="3621177"/>
                    <a:ext cx="10231353" cy="1709674"/>
                    <a:chOff x="906166" y="3621177"/>
                    <a:chExt cx="10231353" cy="1709674"/>
                  </a:xfrm>
                </p:grpSpPr>
                <p:grpSp>
                  <p:nvGrpSpPr>
                    <p:cNvPr id="27" name="Groupe 26">
                      <a:extLst>
                        <a:ext uri="{FF2B5EF4-FFF2-40B4-BE49-F238E27FC236}">
                          <a16:creationId xmlns:a16="http://schemas.microsoft.com/office/drawing/2014/main" id="{238F3EC6-ABDC-4725-B599-B0719C8E39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6166" y="3621177"/>
                      <a:ext cx="10231353" cy="1709674"/>
                      <a:chOff x="347521" y="1955176"/>
                      <a:chExt cx="11331335" cy="1944120"/>
                    </a:xfrm>
                  </p:grpSpPr>
                  <p:cxnSp>
                    <p:nvCxnSpPr>
                      <p:cNvPr id="29" name="Connecteur droit 28">
                        <a:extLst>
                          <a:ext uri="{FF2B5EF4-FFF2-40B4-BE49-F238E27FC236}">
                            <a16:creationId xmlns:a16="http://schemas.microsoft.com/office/drawing/2014/main" id="{AD1A4D18-4E54-4053-896E-7A51EF6AE9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32900" y="2711598"/>
                        <a:ext cx="1104595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" name="Ellipse 29">
                        <a:extLst>
                          <a:ext uri="{FF2B5EF4-FFF2-40B4-BE49-F238E27FC236}">
                            <a16:creationId xmlns:a16="http://schemas.microsoft.com/office/drawing/2014/main" id="{842DB9D8-2708-4848-BB40-99F919D65D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15305" y="1955176"/>
                        <a:ext cx="1424561" cy="1498290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" name="Ellipse 30">
                        <a:extLst>
                          <a:ext uri="{FF2B5EF4-FFF2-40B4-BE49-F238E27FC236}">
                            <a16:creationId xmlns:a16="http://schemas.microsoft.com/office/drawing/2014/main" id="{D6BE5686-9F1B-4F7F-9A4E-9D5A735266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78542" y="2030533"/>
                        <a:ext cx="1424562" cy="1411732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" name="Ellipse 31">
                        <a:extLst>
                          <a:ext uri="{FF2B5EF4-FFF2-40B4-BE49-F238E27FC236}">
                            <a16:creationId xmlns:a16="http://schemas.microsoft.com/office/drawing/2014/main" id="{4F5F2C83-C184-4ACA-8515-A27E59AC0E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4476" y="2056671"/>
                        <a:ext cx="1424561" cy="1411732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3" name="Ellipse 32">
                        <a:extLst>
                          <a:ext uri="{FF2B5EF4-FFF2-40B4-BE49-F238E27FC236}">
                            <a16:creationId xmlns:a16="http://schemas.microsoft.com/office/drawing/2014/main" id="{18C4162D-70FB-447B-8C7D-2AD08A17C5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63014" y="2015061"/>
                        <a:ext cx="1424562" cy="1411732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4" name="Groupe 33">
                        <a:extLst>
                          <a:ext uri="{FF2B5EF4-FFF2-40B4-BE49-F238E27FC236}">
                            <a16:creationId xmlns:a16="http://schemas.microsoft.com/office/drawing/2014/main" id="{6533CFD5-CF2D-46BB-9B1D-D69E64D4D67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93214" y="2030533"/>
                        <a:ext cx="7076336" cy="1411732"/>
                        <a:chOff x="119933" y="2903843"/>
                        <a:chExt cx="7076336" cy="1411731"/>
                      </a:xfrm>
                    </p:grpSpPr>
                    <p:sp>
                      <p:nvSpPr>
                        <p:cNvPr id="39" name="Ellipse 38">
                          <a:extLst>
                            <a:ext uri="{FF2B5EF4-FFF2-40B4-BE49-F238E27FC236}">
                              <a16:creationId xmlns:a16="http://schemas.microsoft.com/office/drawing/2014/main" id="{04D38F14-544E-4647-8E17-A11DD56A18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933" y="2903843"/>
                          <a:ext cx="1424562" cy="1411731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fr-FR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pic>
                      <p:nvPicPr>
                        <p:cNvPr id="40" name="Image 39">
                          <a:extLst>
                            <a:ext uri="{FF2B5EF4-FFF2-40B4-BE49-F238E27FC236}">
                              <a16:creationId xmlns:a16="http://schemas.microsoft.com/office/drawing/2014/main" id="{94B7B3F4-C251-41F0-82DF-0B74AD498F48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5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490169" y="3048207"/>
                          <a:ext cx="706100" cy="706099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41" name="Image 40">
                          <a:extLst>
                            <a:ext uri="{FF2B5EF4-FFF2-40B4-BE49-F238E27FC236}">
                              <a16:creationId xmlns:a16="http://schemas.microsoft.com/office/drawing/2014/main" id="{87969434-79E9-42E8-BE9A-AE45C2403F6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 cstate="hq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7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298130" y="3404320"/>
                          <a:ext cx="457200" cy="630619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35" name="Ellipse 34">
                        <a:extLst>
                          <a:ext uri="{FF2B5EF4-FFF2-40B4-BE49-F238E27FC236}">
                            <a16:creationId xmlns:a16="http://schemas.microsoft.com/office/drawing/2014/main" id="{143AA874-B695-4A19-ACAB-F2DC717415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521" y="2059565"/>
                        <a:ext cx="1424562" cy="1411731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" name="ZoneTexte 37">
                        <a:extLst>
                          <a:ext uri="{FF2B5EF4-FFF2-40B4-BE49-F238E27FC236}">
                            <a16:creationId xmlns:a16="http://schemas.microsoft.com/office/drawing/2014/main" id="{14C0F46C-700B-4851-8937-EF3F008559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83266" y="3384223"/>
                        <a:ext cx="2046978" cy="51507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200" b="1" dirty="0">
                            <a:solidFill>
                              <a:srgbClr val="000000"/>
                            </a:solidFill>
                            <a:latin typeface="Calibri" panose="020F0502020204030204"/>
                          </a:rPr>
                          <a:t>Sortie</a:t>
                        </a:r>
                        <a:endPara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endParaRPr>
                      </a:p>
                    </p:txBody>
                  </p:sp>
                </p:grpSp>
                <p:pic>
                  <p:nvPicPr>
                    <p:cNvPr id="28" name="Image 27">
                      <a:extLst>
                        <a:ext uri="{FF2B5EF4-FFF2-40B4-BE49-F238E27FC236}">
                          <a16:creationId xmlns:a16="http://schemas.microsoft.com/office/drawing/2014/main" id="{EADDCB2A-E430-4569-861A-47B394F1E9C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38894" y="3814401"/>
                      <a:ext cx="986048" cy="9603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6" name="Image 25">
                    <a:extLst>
                      <a:ext uri="{FF2B5EF4-FFF2-40B4-BE49-F238E27FC236}">
                        <a16:creationId xmlns:a16="http://schemas.microsoft.com/office/drawing/2014/main" id="{37991B51-7BA3-4ED4-AE07-982A75005C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46812" y="3925719"/>
                    <a:ext cx="909719" cy="70868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Broken_arm4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61EF5C72-BD76-45E1-8E64-9AA6A5CF815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608635" y="3735327"/>
                  <a:ext cx="448381" cy="799406"/>
                  <a:chOff x="6027" y="1405"/>
                  <a:chExt cx="327" cy="583"/>
                </a:xfrm>
                <a:solidFill>
                  <a:schemeClr val="tx1"/>
                </a:solidFill>
              </p:grpSpPr>
              <p:sp>
                <p:nvSpPr>
                  <p:cNvPr id="23" name="Freeform 59">
                    <a:extLst>
                      <a:ext uri="{FF2B5EF4-FFF2-40B4-BE49-F238E27FC236}">
                        <a16:creationId xmlns:a16="http://schemas.microsoft.com/office/drawing/2014/main" id="{244C6760-4981-4AFB-848F-B42DEBF8DD7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027" y="1405"/>
                    <a:ext cx="327" cy="583"/>
                  </a:xfrm>
                  <a:custGeom>
                    <a:avLst/>
                    <a:gdLst>
                      <a:gd name="T0" fmla="*/ 302 w 708"/>
                      <a:gd name="T1" fmla="*/ 213 h 1262"/>
                      <a:gd name="T2" fmla="*/ 414 w 708"/>
                      <a:gd name="T3" fmla="*/ 117 h 1262"/>
                      <a:gd name="T4" fmla="*/ 318 w 708"/>
                      <a:gd name="T5" fmla="*/ 4 h 1262"/>
                      <a:gd name="T6" fmla="*/ 206 w 708"/>
                      <a:gd name="T7" fmla="*/ 101 h 1262"/>
                      <a:gd name="T8" fmla="*/ 302 w 708"/>
                      <a:gd name="T9" fmla="*/ 213 h 1262"/>
                      <a:gd name="T10" fmla="*/ 330 w 708"/>
                      <a:gd name="T11" fmla="*/ 423 h 1262"/>
                      <a:gd name="T12" fmla="*/ 387 w 708"/>
                      <a:gd name="T13" fmla="*/ 493 h 1262"/>
                      <a:gd name="T14" fmla="*/ 317 w 708"/>
                      <a:gd name="T15" fmla="*/ 563 h 1262"/>
                      <a:gd name="T16" fmla="*/ 87 w 708"/>
                      <a:gd name="T17" fmla="*/ 563 h 1262"/>
                      <a:gd name="T18" fmla="*/ 42 w 708"/>
                      <a:gd name="T19" fmla="*/ 518 h 1262"/>
                      <a:gd name="T20" fmla="*/ 46 w 708"/>
                      <a:gd name="T21" fmla="*/ 501 h 1262"/>
                      <a:gd name="T22" fmla="*/ 71 w 708"/>
                      <a:gd name="T23" fmla="*/ 443 h 1262"/>
                      <a:gd name="T24" fmla="*/ 347 w 708"/>
                      <a:gd name="T25" fmla="*/ 246 h 1262"/>
                      <a:gd name="T26" fmla="*/ 215 w 708"/>
                      <a:gd name="T27" fmla="*/ 246 h 1262"/>
                      <a:gd name="T28" fmla="*/ 109 w 708"/>
                      <a:gd name="T29" fmla="*/ 302 h 1262"/>
                      <a:gd name="T30" fmla="*/ 22 w 708"/>
                      <a:gd name="T31" fmla="*/ 492 h 1262"/>
                      <a:gd name="T32" fmla="*/ 87 w 708"/>
                      <a:gd name="T33" fmla="*/ 589 h 1262"/>
                      <a:gd name="T34" fmla="*/ 177 w 708"/>
                      <a:gd name="T35" fmla="*/ 589 h 1262"/>
                      <a:gd name="T36" fmla="*/ 150 w 708"/>
                      <a:gd name="T37" fmla="*/ 763 h 1262"/>
                      <a:gd name="T38" fmla="*/ 11 w 708"/>
                      <a:gd name="T39" fmla="*/ 1165 h 1262"/>
                      <a:gd name="T40" fmla="*/ 54 w 708"/>
                      <a:gd name="T41" fmla="*/ 1250 h 1262"/>
                      <a:gd name="T42" fmla="*/ 140 w 708"/>
                      <a:gd name="T43" fmla="*/ 1207 h 1262"/>
                      <a:gd name="T44" fmla="*/ 300 w 708"/>
                      <a:gd name="T45" fmla="*/ 754 h 1262"/>
                      <a:gd name="T46" fmla="*/ 404 w 708"/>
                      <a:gd name="T47" fmla="*/ 913 h 1262"/>
                      <a:gd name="T48" fmla="*/ 428 w 708"/>
                      <a:gd name="T49" fmla="*/ 1192 h 1262"/>
                      <a:gd name="T50" fmla="*/ 502 w 708"/>
                      <a:gd name="T51" fmla="*/ 1254 h 1262"/>
                      <a:gd name="T52" fmla="*/ 563 w 708"/>
                      <a:gd name="T53" fmla="*/ 1180 h 1262"/>
                      <a:gd name="T54" fmla="*/ 537 w 708"/>
                      <a:gd name="T55" fmla="*/ 885 h 1262"/>
                      <a:gd name="T56" fmla="*/ 527 w 708"/>
                      <a:gd name="T57" fmla="*/ 855 h 1262"/>
                      <a:gd name="T58" fmla="*/ 412 w 708"/>
                      <a:gd name="T59" fmla="*/ 669 h 1262"/>
                      <a:gd name="T60" fmla="*/ 430 w 708"/>
                      <a:gd name="T61" fmla="*/ 435 h 1262"/>
                      <a:gd name="T62" fmla="*/ 460 w 708"/>
                      <a:gd name="T63" fmla="*/ 534 h 1262"/>
                      <a:gd name="T64" fmla="*/ 492 w 708"/>
                      <a:gd name="T65" fmla="*/ 578 h 1262"/>
                      <a:gd name="T66" fmla="*/ 634 w 708"/>
                      <a:gd name="T67" fmla="*/ 676 h 1262"/>
                      <a:gd name="T68" fmla="*/ 656 w 708"/>
                      <a:gd name="T69" fmla="*/ 683 h 1262"/>
                      <a:gd name="T70" fmla="*/ 707 w 708"/>
                      <a:gd name="T71" fmla="*/ 639 h 1262"/>
                      <a:gd name="T72" fmla="*/ 688 w 708"/>
                      <a:gd name="T73" fmla="*/ 598 h 1262"/>
                      <a:gd name="T74" fmla="*/ 549 w 708"/>
                      <a:gd name="T75" fmla="*/ 502 h 1262"/>
                      <a:gd name="T76" fmla="*/ 540 w 708"/>
                      <a:gd name="T77" fmla="*/ 490 h 1262"/>
                      <a:gd name="T78" fmla="*/ 487 w 708"/>
                      <a:gd name="T79" fmla="*/ 299 h 1262"/>
                      <a:gd name="T80" fmla="*/ 413 w 708"/>
                      <a:gd name="T81" fmla="*/ 246 h 1262"/>
                      <a:gd name="T82" fmla="*/ 397 w 708"/>
                      <a:gd name="T83" fmla="*/ 246 h 1262"/>
                      <a:gd name="T84" fmla="*/ 330 w 708"/>
                      <a:gd name="T85" fmla="*/ 423 h 1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708" h="1262">
                        <a:moveTo>
                          <a:pt x="302" y="213"/>
                        </a:moveTo>
                        <a:cubicBezTo>
                          <a:pt x="359" y="218"/>
                          <a:pt x="410" y="175"/>
                          <a:pt x="414" y="117"/>
                        </a:cubicBezTo>
                        <a:cubicBezTo>
                          <a:pt x="419" y="59"/>
                          <a:pt x="376" y="9"/>
                          <a:pt x="318" y="4"/>
                        </a:cubicBezTo>
                        <a:cubicBezTo>
                          <a:pt x="260" y="0"/>
                          <a:pt x="210" y="43"/>
                          <a:pt x="206" y="101"/>
                        </a:cubicBezTo>
                        <a:cubicBezTo>
                          <a:pt x="201" y="158"/>
                          <a:pt x="244" y="208"/>
                          <a:pt x="302" y="213"/>
                        </a:cubicBezTo>
                        <a:moveTo>
                          <a:pt x="330" y="423"/>
                        </a:moveTo>
                        <a:cubicBezTo>
                          <a:pt x="363" y="429"/>
                          <a:pt x="387" y="458"/>
                          <a:pt x="387" y="493"/>
                        </a:cubicBezTo>
                        <a:cubicBezTo>
                          <a:pt x="387" y="532"/>
                          <a:pt x="356" y="563"/>
                          <a:pt x="317" y="563"/>
                        </a:cubicBezTo>
                        <a:lnTo>
                          <a:pt x="87" y="563"/>
                        </a:lnTo>
                        <a:cubicBezTo>
                          <a:pt x="62" y="563"/>
                          <a:pt x="42" y="543"/>
                          <a:pt x="42" y="518"/>
                        </a:cubicBezTo>
                        <a:cubicBezTo>
                          <a:pt x="42" y="512"/>
                          <a:pt x="44" y="507"/>
                          <a:pt x="46" y="501"/>
                        </a:cubicBezTo>
                        <a:lnTo>
                          <a:pt x="71" y="443"/>
                        </a:lnTo>
                        <a:lnTo>
                          <a:pt x="347" y="246"/>
                        </a:lnTo>
                        <a:lnTo>
                          <a:pt x="215" y="246"/>
                        </a:lnTo>
                        <a:cubicBezTo>
                          <a:pt x="165" y="244"/>
                          <a:pt x="129" y="262"/>
                          <a:pt x="109" y="302"/>
                        </a:cubicBezTo>
                        <a:cubicBezTo>
                          <a:pt x="95" y="328"/>
                          <a:pt x="22" y="492"/>
                          <a:pt x="22" y="492"/>
                        </a:cubicBezTo>
                        <a:cubicBezTo>
                          <a:pt x="3" y="539"/>
                          <a:pt x="37" y="589"/>
                          <a:pt x="87" y="589"/>
                        </a:cubicBezTo>
                        <a:lnTo>
                          <a:pt x="177" y="589"/>
                        </a:lnTo>
                        <a:lnTo>
                          <a:pt x="150" y="763"/>
                        </a:lnTo>
                        <a:lnTo>
                          <a:pt x="11" y="1165"/>
                        </a:lnTo>
                        <a:cubicBezTo>
                          <a:pt x="0" y="1200"/>
                          <a:pt x="19" y="1238"/>
                          <a:pt x="54" y="1250"/>
                        </a:cubicBezTo>
                        <a:cubicBezTo>
                          <a:pt x="90" y="1262"/>
                          <a:pt x="128" y="1243"/>
                          <a:pt x="140" y="1207"/>
                        </a:cubicBezTo>
                        <a:lnTo>
                          <a:pt x="300" y="754"/>
                        </a:lnTo>
                        <a:cubicBezTo>
                          <a:pt x="331" y="805"/>
                          <a:pt x="393" y="895"/>
                          <a:pt x="404" y="913"/>
                        </a:cubicBezTo>
                        <a:cubicBezTo>
                          <a:pt x="406" y="941"/>
                          <a:pt x="428" y="1192"/>
                          <a:pt x="428" y="1192"/>
                        </a:cubicBezTo>
                        <a:cubicBezTo>
                          <a:pt x="432" y="1230"/>
                          <a:pt x="464" y="1257"/>
                          <a:pt x="502" y="1254"/>
                        </a:cubicBezTo>
                        <a:cubicBezTo>
                          <a:pt x="539" y="1251"/>
                          <a:pt x="566" y="1218"/>
                          <a:pt x="563" y="1180"/>
                        </a:cubicBezTo>
                        <a:lnTo>
                          <a:pt x="537" y="885"/>
                        </a:lnTo>
                        <a:cubicBezTo>
                          <a:pt x="536" y="874"/>
                          <a:pt x="532" y="864"/>
                          <a:pt x="527" y="855"/>
                        </a:cubicBezTo>
                        <a:lnTo>
                          <a:pt x="412" y="669"/>
                        </a:lnTo>
                        <a:lnTo>
                          <a:pt x="430" y="435"/>
                        </a:lnTo>
                        <a:cubicBezTo>
                          <a:pt x="430" y="435"/>
                          <a:pt x="458" y="527"/>
                          <a:pt x="460" y="534"/>
                        </a:cubicBezTo>
                        <a:cubicBezTo>
                          <a:pt x="465" y="553"/>
                          <a:pt x="479" y="567"/>
                          <a:pt x="492" y="578"/>
                        </a:cubicBezTo>
                        <a:cubicBezTo>
                          <a:pt x="500" y="584"/>
                          <a:pt x="634" y="676"/>
                          <a:pt x="634" y="676"/>
                        </a:cubicBezTo>
                        <a:cubicBezTo>
                          <a:pt x="642" y="679"/>
                          <a:pt x="648" y="682"/>
                          <a:pt x="656" y="683"/>
                        </a:cubicBezTo>
                        <a:cubicBezTo>
                          <a:pt x="682" y="685"/>
                          <a:pt x="704" y="665"/>
                          <a:pt x="707" y="639"/>
                        </a:cubicBezTo>
                        <a:cubicBezTo>
                          <a:pt x="708" y="623"/>
                          <a:pt x="701" y="608"/>
                          <a:pt x="688" y="598"/>
                        </a:cubicBezTo>
                        <a:cubicBezTo>
                          <a:pt x="688" y="598"/>
                          <a:pt x="554" y="506"/>
                          <a:pt x="549" y="502"/>
                        </a:cubicBezTo>
                        <a:cubicBezTo>
                          <a:pt x="545" y="499"/>
                          <a:pt x="541" y="493"/>
                          <a:pt x="540" y="490"/>
                        </a:cubicBezTo>
                        <a:lnTo>
                          <a:pt x="487" y="299"/>
                        </a:lnTo>
                        <a:cubicBezTo>
                          <a:pt x="479" y="270"/>
                          <a:pt x="450" y="246"/>
                          <a:pt x="413" y="246"/>
                        </a:cubicBezTo>
                        <a:lnTo>
                          <a:pt x="397" y="246"/>
                        </a:lnTo>
                        <a:lnTo>
                          <a:pt x="330" y="42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Freeform 60">
                    <a:extLst>
                      <a:ext uri="{FF2B5EF4-FFF2-40B4-BE49-F238E27FC236}">
                        <a16:creationId xmlns:a16="http://schemas.microsoft.com/office/drawing/2014/main" id="{D06AE965-AF45-45DE-84DF-CC8B8DE5EC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61" y="1612"/>
                    <a:ext cx="33" cy="42"/>
                  </a:xfrm>
                  <a:custGeom>
                    <a:avLst/>
                    <a:gdLst>
                      <a:gd name="T0" fmla="*/ 28 w 73"/>
                      <a:gd name="T1" fmla="*/ 89 h 90"/>
                      <a:gd name="T2" fmla="*/ 73 w 73"/>
                      <a:gd name="T3" fmla="*/ 44 h 90"/>
                      <a:gd name="T4" fmla="*/ 32 w 73"/>
                      <a:gd name="T5" fmla="*/ 0 h 90"/>
                      <a:gd name="T6" fmla="*/ 0 w 73"/>
                      <a:gd name="T7" fmla="*/ 90 h 90"/>
                      <a:gd name="T8" fmla="*/ 28 w 73"/>
                      <a:gd name="T9" fmla="*/ 89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90">
                        <a:moveTo>
                          <a:pt x="28" y="89"/>
                        </a:moveTo>
                        <a:cubicBezTo>
                          <a:pt x="52" y="89"/>
                          <a:pt x="73" y="69"/>
                          <a:pt x="73" y="44"/>
                        </a:cubicBezTo>
                        <a:cubicBezTo>
                          <a:pt x="73" y="21"/>
                          <a:pt x="55" y="2"/>
                          <a:pt x="32" y="0"/>
                        </a:cubicBezTo>
                        <a:lnTo>
                          <a:pt x="0" y="90"/>
                        </a:lnTo>
                        <a:lnTo>
                          <a:pt x="28" y="89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pic>
            <p:nvPicPr>
              <p:cNvPr id="20" name="Graphique 5">
                <a:extLst>
                  <a:ext uri="{FF2B5EF4-FFF2-40B4-BE49-F238E27FC236}">
                    <a16:creationId xmlns:a16="http://schemas.microsoft.com/office/drawing/2014/main" id="{E75D40B1-DA3C-4B30-8EEE-50DFCFC47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706397" y="3642278"/>
                <a:ext cx="847766" cy="847766"/>
              </a:xfrm>
              <a:prstGeom prst="rect">
                <a:avLst/>
              </a:prstGeom>
            </p:spPr>
          </p:pic>
        </p:grpSp>
        <p:sp>
          <p:nvSpPr>
            <p:cNvPr id="18" name="Rectangle 17" descr="Board Room"/>
            <p:cNvSpPr/>
            <p:nvPr/>
          </p:nvSpPr>
          <p:spPr>
            <a:xfrm>
              <a:off x="4495163" y="3586217"/>
              <a:ext cx="1043437" cy="1043437"/>
            </a:xfrm>
            <a:prstGeom prst="rect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2" name="ZoneTexte 41"/>
          <p:cNvSpPr txBox="1"/>
          <p:nvPr/>
        </p:nvSpPr>
        <p:spPr>
          <a:xfrm>
            <a:off x="709090" y="1336967"/>
            <a:ext cx="400358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C3300"/>
                </a:solidFill>
              </a:rPr>
              <a:t>Conformité ordonnance de sortie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15586" y="3505311"/>
            <a:ext cx="400358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C3300"/>
                </a:solidFill>
              </a:rPr>
              <a:t>Entretien JO</a:t>
            </a:r>
          </a:p>
        </p:txBody>
      </p:sp>
      <p:sp>
        <p:nvSpPr>
          <p:cNvPr id="47" name="Espace réservé du contenu 2"/>
          <p:cNvSpPr>
            <a:spLocks noGrp="1"/>
          </p:cNvSpPr>
          <p:nvPr>
            <p:ph idx="1"/>
          </p:nvPr>
        </p:nvSpPr>
        <p:spPr>
          <a:xfrm>
            <a:off x="957722" y="4081470"/>
            <a:ext cx="11051024" cy="2332504"/>
          </a:xfrm>
        </p:spPr>
        <p:txBody>
          <a:bodyPr>
            <a:noAutofit/>
          </a:bodyPr>
          <a:lstStyle/>
          <a:p>
            <a:r>
              <a:rPr lang="fr-FR" sz="1600" dirty="0"/>
              <a:t>Processus et entretien formalisé (collaboration équipe ETP + Infectiologue)</a:t>
            </a:r>
          </a:p>
          <a:p>
            <a:r>
              <a:rPr lang="fr-FR" sz="1600" dirty="0"/>
              <a:t>Carnet « Mon antibiothérapie » personnalisé :</a:t>
            </a:r>
          </a:p>
          <a:p>
            <a:pPr lvl="1"/>
            <a:r>
              <a:rPr lang="fr-FR" sz="1400" dirty="0"/>
              <a:t>Informations générales + consignes vis-à-vis de l’automédication</a:t>
            </a:r>
          </a:p>
          <a:p>
            <a:pPr lvl="1"/>
            <a:r>
              <a:rPr lang="fr-FR" sz="1400" dirty="0"/>
              <a:t>Fiches « anti-infectieux » : Modalité de prise, principaux EI et conseils associés</a:t>
            </a:r>
          </a:p>
          <a:p>
            <a:pPr lvl="1"/>
            <a:r>
              <a:rPr lang="fr-FR" sz="1400" dirty="0"/>
              <a:t>Suivi biologique</a:t>
            </a:r>
          </a:p>
          <a:p>
            <a:pPr lvl="1"/>
            <a:r>
              <a:rPr lang="fr-FR" sz="1400" dirty="0"/>
              <a:t>Adaptation du traitement habituel si besoin</a:t>
            </a:r>
            <a:endParaRPr lang="fr-FR" dirty="0"/>
          </a:p>
          <a:p>
            <a:endParaRPr lang="fr-FR" sz="1600" dirty="0"/>
          </a:p>
          <a:p>
            <a:endParaRPr lang="fr-FR" sz="1600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16"/>
          <a:srcRect l="2078" t="20145" r="51264" b="24746"/>
          <a:stretch/>
        </p:blipFill>
        <p:spPr>
          <a:xfrm>
            <a:off x="8404389" y="1706299"/>
            <a:ext cx="3355964" cy="247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273" y="431414"/>
            <a:ext cx="8596668" cy="1320800"/>
          </a:xfrm>
        </p:spPr>
        <p:txBody>
          <a:bodyPr>
            <a:normAutofit/>
          </a:bodyPr>
          <a:lstStyle/>
          <a:p>
            <a:r>
              <a:rPr lang="fr-FR" sz="3200" dirty="0"/>
              <a:t>Entretien J7 / Entretien J35-40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6485953" y="346668"/>
            <a:ext cx="5706047" cy="923332"/>
            <a:chOff x="938439" y="3449054"/>
            <a:chExt cx="10231353" cy="1709674"/>
          </a:xfrm>
        </p:grpSpPr>
        <p:grpSp>
          <p:nvGrpSpPr>
            <p:cNvPr id="8" name="Groupe 7"/>
            <p:cNvGrpSpPr/>
            <p:nvPr/>
          </p:nvGrpSpPr>
          <p:grpSpPr>
            <a:xfrm>
              <a:off x="938439" y="3449054"/>
              <a:ext cx="10231353" cy="1709674"/>
              <a:chOff x="938439" y="3449054"/>
              <a:chExt cx="10231353" cy="1709674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938439" y="3449054"/>
                <a:ext cx="10231353" cy="1709674"/>
                <a:chOff x="938439" y="3449054"/>
                <a:chExt cx="10231353" cy="1709674"/>
              </a:xfrm>
            </p:grpSpPr>
            <p:grpSp>
              <p:nvGrpSpPr>
                <p:cNvPr id="12" name="Groupe 11"/>
                <p:cNvGrpSpPr/>
                <p:nvPr/>
              </p:nvGrpSpPr>
              <p:grpSpPr>
                <a:xfrm>
                  <a:off x="938439" y="3449054"/>
                  <a:ext cx="10231353" cy="1709674"/>
                  <a:chOff x="906166" y="3621177"/>
                  <a:chExt cx="10231353" cy="1709674"/>
                </a:xfrm>
              </p:grpSpPr>
              <p:grpSp>
                <p:nvGrpSpPr>
                  <p:cNvPr id="16" name="Groupe 15"/>
                  <p:cNvGrpSpPr/>
                  <p:nvPr/>
                </p:nvGrpSpPr>
                <p:grpSpPr>
                  <a:xfrm>
                    <a:off x="906166" y="3621177"/>
                    <a:ext cx="10231353" cy="1709674"/>
                    <a:chOff x="906166" y="3621177"/>
                    <a:chExt cx="10231353" cy="1709674"/>
                  </a:xfrm>
                </p:grpSpPr>
                <p:grpSp>
                  <p:nvGrpSpPr>
                    <p:cNvPr id="18" name="Groupe 17">
                      <a:extLst>
                        <a:ext uri="{FF2B5EF4-FFF2-40B4-BE49-F238E27FC236}">
                          <a16:creationId xmlns:a16="http://schemas.microsoft.com/office/drawing/2014/main" id="{238F3EC6-ABDC-4725-B599-B0719C8E39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6166" y="3621177"/>
                      <a:ext cx="10231353" cy="1709674"/>
                      <a:chOff x="347521" y="1955176"/>
                      <a:chExt cx="11331335" cy="1944120"/>
                    </a:xfrm>
                  </p:grpSpPr>
                  <p:cxnSp>
                    <p:nvCxnSpPr>
                      <p:cNvPr id="20" name="Connecteur droit 19">
                        <a:extLst>
                          <a:ext uri="{FF2B5EF4-FFF2-40B4-BE49-F238E27FC236}">
                            <a16:creationId xmlns:a16="http://schemas.microsoft.com/office/drawing/2014/main" id="{AD1A4D18-4E54-4053-896E-7A51EF6AE9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32900" y="2711598"/>
                        <a:ext cx="1104595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" name="Ellipse 20">
                        <a:extLst>
                          <a:ext uri="{FF2B5EF4-FFF2-40B4-BE49-F238E27FC236}">
                            <a16:creationId xmlns:a16="http://schemas.microsoft.com/office/drawing/2014/main" id="{842DB9D8-2708-4848-BB40-99F919D65D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15305" y="1955176"/>
                        <a:ext cx="1424561" cy="1498290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" name="Ellipse 21">
                        <a:extLst>
                          <a:ext uri="{FF2B5EF4-FFF2-40B4-BE49-F238E27FC236}">
                            <a16:creationId xmlns:a16="http://schemas.microsoft.com/office/drawing/2014/main" id="{D6BE5686-9F1B-4F7F-9A4E-9D5A735266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78542" y="2030533"/>
                        <a:ext cx="1424562" cy="1411732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" name="Ellipse 22">
                        <a:extLst>
                          <a:ext uri="{FF2B5EF4-FFF2-40B4-BE49-F238E27FC236}">
                            <a16:creationId xmlns:a16="http://schemas.microsoft.com/office/drawing/2014/main" id="{4F5F2C83-C184-4ACA-8515-A27E59AC0E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4476" y="2056671"/>
                        <a:ext cx="1424561" cy="1411732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" name="Ellipse 23">
                        <a:extLst>
                          <a:ext uri="{FF2B5EF4-FFF2-40B4-BE49-F238E27FC236}">
                            <a16:creationId xmlns:a16="http://schemas.microsoft.com/office/drawing/2014/main" id="{18C4162D-70FB-447B-8C7D-2AD08A17C5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63014" y="2015061"/>
                        <a:ext cx="1424562" cy="1411732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5" name="Groupe 24">
                        <a:extLst>
                          <a:ext uri="{FF2B5EF4-FFF2-40B4-BE49-F238E27FC236}">
                            <a16:creationId xmlns:a16="http://schemas.microsoft.com/office/drawing/2014/main" id="{6533CFD5-CF2D-46BB-9B1D-D69E64D4D67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93214" y="2030533"/>
                        <a:ext cx="7076336" cy="1411732"/>
                        <a:chOff x="119933" y="2903843"/>
                        <a:chExt cx="7076336" cy="1411731"/>
                      </a:xfrm>
                    </p:grpSpPr>
                    <p:sp>
                      <p:nvSpPr>
                        <p:cNvPr id="28" name="Ellipse 27">
                          <a:extLst>
                            <a:ext uri="{FF2B5EF4-FFF2-40B4-BE49-F238E27FC236}">
                              <a16:creationId xmlns:a16="http://schemas.microsoft.com/office/drawing/2014/main" id="{04D38F14-544E-4647-8E17-A11DD56A18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933" y="2903843"/>
                          <a:ext cx="1424562" cy="1411731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fr-FR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pic>
                      <p:nvPicPr>
                        <p:cNvPr id="29" name="Image 28">
                          <a:extLst>
                            <a:ext uri="{FF2B5EF4-FFF2-40B4-BE49-F238E27FC236}">
                              <a16:creationId xmlns:a16="http://schemas.microsoft.com/office/drawing/2014/main" id="{94B7B3F4-C251-41F0-82DF-0B74AD498F48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490169" y="3048207"/>
                          <a:ext cx="706100" cy="706099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0" name="Image 29">
                          <a:extLst>
                            <a:ext uri="{FF2B5EF4-FFF2-40B4-BE49-F238E27FC236}">
                              <a16:creationId xmlns:a16="http://schemas.microsoft.com/office/drawing/2014/main" id="{87969434-79E9-42E8-BE9A-AE45C2403F6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hq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6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298130" y="3404320"/>
                          <a:ext cx="457200" cy="630619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26" name="Ellipse 25">
                        <a:extLst>
                          <a:ext uri="{FF2B5EF4-FFF2-40B4-BE49-F238E27FC236}">
                            <a16:creationId xmlns:a16="http://schemas.microsoft.com/office/drawing/2014/main" id="{143AA874-B695-4A19-ACAB-F2DC717415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521" y="2059565"/>
                        <a:ext cx="1424562" cy="1411731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" name="ZoneTexte 26">
                        <a:extLst>
                          <a:ext uri="{FF2B5EF4-FFF2-40B4-BE49-F238E27FC236}">
                            <a16:creationId xmlns:a16="http://schemas.microsoft.com/office/drawing/2014/main" id="{14C0F46C-700B-4851-8937-EF3F008559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83266" y="3384223"/>
                        <a:ext cx="2046978" cy="51507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200" b="1" dirty="0">
                            <a:solidFill>
                              <a:srgbClr val="000000"/>
                            </a:solidFill>
                            <a:latin typeface="Calibri" panose="020F0502020204030204"/>
                          </a:rPr>
                          <a:t>Sortie</a:t>
                        </a:r>
                        <a:endPara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endParaRPr>
                      </a:p>
                    </p:txBody>
                  </p:sp>
                </p:grpSp>
                <p:pic>
                  <p:nvPicPr>
                    <p:cNvPr id="19" name="Image 18">
                      <a:extLst>
                        <a:ext uri="{FF2B5EF4-FFF2-40B4-BE49-F238E27FC236}">
                          <a16:creationId xmlns:a16="http://schemas.microsoft.com/office/drawing/2014/main" id="{EADDCB2A-E430-4569-861A-47B394F1E9C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38894" y="3814401"/>
                      <a:ext cx="986048" cy="9603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7" name="Image 16">
                    <a:extLst>
                      <a:ext uri="{FF2B5EF4-FFF2-40B4-BE49-F238E27FC236}">
                        <a16:creationId xmlns:a16="http://schemas.microsoft.com/office/drawing/2014/main" id="{37991B51-7BA3-4ED4-AE07-982A75005C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46812" y="3925719"/>
                    <a:ext cx="909719" cy="70868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" name="Broken_arm4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61EF5C72-BD76-45E1-8E64-9AA6A5CF815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608635" y="3735327"/>
                  <a:ext cx="448381" cy="799406"/>
                  <a:chOff x="6027" y="1405"/>
                  <a:chExt cx="327" cy="583"/>
                </a:xfrm>
                <a:solidFill>
                  <a:schemeClr val="tx1"/>
                </a:solidFill>
              </p:grpSpPr>
              <p:sp>
                <p:nvSpPr>
                  <p:cNvPr id="14" name="Freeform 59">
                    <a:extLst>
                      <a:ext uri="{FF2B5EF4-FFF2-40B4-BE49-F238E27FC236}">
                        <a16:creationId xmlns:a16="http://schemas.microsoft.com/office/drawing/2014/main" id="{244C6760-4981-4AFB-848F-B42DEBF8DD7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027" y="1405"/>
                    <a:ext cx="327" cy="583"/>
                  </a:xfrm>
                  <a:custGeom>
                    <a:avLst/>
                    <a:gdLst>
                      <a:gd name="T0" fmla="*/ 302 w 708"/>
                      <a:gd name="T1" fmla="*/ 213 h 1262"/>
                      <a:gd name="T2" fmla="*/ 414 w 708"/>
                      <a:gd name="T3" fmla="*/ 117 h 1262"/>
                      <a:gd name="T4" fmla="*/ 318 w 708"/>
                      <a:gd name="T5" fmla="*/ 4 h 1262"/>
                      <a:gd name="T6" fmla="*/ 206 w 708"/>
                      <a:gd name="T7" fmla="*/ 101 h 1262"/>
                      <a:gd name="T8" fmla="*/ 302 w 708"/>
                      <a:gd name="T9" fmla="*/ 213 h 1262"/>
                      <a:gd name="T10" fmla="*/ 330 w 708"/>
                      <a:gd name="T11" fmla="*/ 423 h 1262"/>
                      <a:gd name="T12" fmla="*/ 387 w 708"/>
                      <a:gd name="T13" fmla="*/ 493 h 1262"/>
                      <a:gd name="T14" fmla="*/ 317 w 708"/>
                      <a:gd name="T15" fmla="*/ 563 h 1262"/>
                      <a:gd name="T16" fmla="*/ 87 w 708"/>
                      <a:gd name="T17" fmla="*/ 563 h 1262"/>
                      <a:gd name="T18" fmla="*/ 42 w 708"/>
                      <a:gd name="T19" fmla="*/ 518 h 1262"/>
                      <a:gd name="T20" fmla="*/ 46 w 708"/>
                      <a:gd name="T21" fmla="*/ 501 h 1262"/>
                      <a:gd name="T22" fmla="*/ 71 w 708"/>
                      <a:gd name="T23" fmla="*/ 443 h 1262"/>
                      <a:gd name="T24" fmla="*/ 347 w 708"/>
                      <a:gd name="T25" fmla="*/ 246 h 1262"/>
                      <a:gd name="T26" fmla="*/ 215 w 708"/>
                      <a:gd name="T27" fmla="*/ 246 h 1262"/>
                      <a:gd name="T28" fmla="*/ 109 w 708"/>
                      <a:gd name="T29" fmla="*/ 302 h 1262"/>
                      <a:gd name="T30" fmla="*/ 22 w 708"/>
                      <a:gd name="T31" fmla="*/ 492 h 1262"/>
                      <a:gd name="T32" fmla="*/ 87 w 708"/>
                      <a:gd name="T33" fmla="*/ 589 h 1262"/>
                      <a:gd name="T34" fmla="*/ 177 w 708"/>
                      <a:gd name="T35" fmla="*/ 589 h 1262"/>
                      <a:gd name="T36" fmla="*/ 150 w 708"/>
                      <a:gd name="T37" fmla="*/ 763 h 1262"/>
                      <a:gd name="T38" fmla="*/ 11 w 708"/>
                      <a:gd name="T39" fmla="*/ 1165 h 1262"/>
                      <a:gd name="T40" fmla="*/ 54 w 708"/>
                      <a:gd name="T41" fmla="*/ 1250 h 1262"/>
                      <a:gd name="T42" fmla="*/ 140 w 708"/>
                      <a:gd name="T43" fmla="*/ 1207 h 1262"/>
                      <a:gd name="T44" fmla="*/ 300 w 708"/>
                      <a:gd name="T45" fmla="*/ 754 h 1262"/>
                      <a:gd name="T46" fmla="*/ 404 w 708"/>
                      <a:gd name="T47" fmla="*/ 913 h 1262"/>
                      <a:gd name="T48" fmla="*/ 428 w 708"/>
                      <a:gd name="T49" fmla="*/ 1192 h 1262"/>
                      <a:gd name="T50" fmla="*/ 502 w 708"/>
                      <a:gd name="T51" fmla="*/ 1254 h 1262"/>
                      <a:gd name="T52" fmla="*/ 563 w 708"/>
                      <a:gd name="T53" fmla="*/ 1180 h 1262"/>
                      <a:gd name="T54" fmla="*/ 537 w 708"/>
                      <a:gd name="T55" fmla="*/ 885 h 1262"/>
                      <a:gd name="T56" fmla="*/ 527 w 708"/>
                      <a:gd name="T57" fmla="*/ 855 h 1262"/>
                      <a:gd name="T58" fmla="*/ 412 w 708"/>
                      <a:gd name="T59" fmla="*/ 669 h 1262"/>
                      <a:gd name="T60" fmla="*/ 430 w 708"/>
                      <a:gd name="T61" fmla="*/ 435 h 1262"/>
                      <a:gd name="T62" fmla="*/ 460 w 708"/>
                      <a:gd name="T63" fmla="*/ 534 h 1262"/>
                      <a:gd name="T64" fmla="*/ 492 w 708"/>
                      <a:gd name="T65" fmla="*/ 578 h 1262"/>
                      <a:gd name="T66" fmla="*/ 634 w 708"/>
                      <a:gd name="T67" fmla="*/ 676 h 1262"/>
                      <a:gd name="T68" fmla="*/ 656 w 708"/>
                      <a:gd name="T69" fmla="*/ 683 h 1262"/>
                      <a:gd name="T70" fmla="*/ 707 w 708"/>
                      <a:gd name="T71" fmla="*/ 639 h 1262"/>
                      <a:gd name="T72" fmla="*/ 688 w 708"/>
                      <a:gd name="T73" fmla="*/ 598 h 1262"/>
                      <a:gd name="T74" fmla="*/ 549 w 708"/>
                      <a:gd name="T75" fmla="*/ 502 h 1262"/>
                      <a:gd name="T76" fmla="*/ 540 w 708"/>
                      <a:gd name="T77" fmla="*/ 490 h 1262"/>
                      <a:gd name="T78" fmla="*/ 487 w 708"/>
                      <a:gd name="T79" fmla="*/ 299 h 1262"/>
                      <a:gd name="T80" fmla="*/ 413 w 708"/>
                      <a:gd name="T81" fmla="*/ 246 h 1262"/>
                      <a:gd name="T82" fmla="*/ 397 w 708"/>
                      <a:gd name="T83" fmla="*/ 246 h 1262"/>
                      <a:gd name="T84" fmla="*/ 330 w 708"/>
                      <a:gd name="T85" fmla="*/ 423 h 1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708" h="1262">
                        <a:moveTo>
                          <a:pt x="302" y="213"/>
                        </a:moveTo>
                        <a:cubicBezTo>
                          <a:pt x="359" y="218"/>
                          <a:pt x="410" y="175"/>
                          <a:pt x="414" y="117"/>
                        </a:cubicBezTo>
                        <a:cubicBezTo>
                          <a:pt x="419" y="59"/>
                          <a:pt x="376" y="9"/>
                          <a:pt x="318" y="4"/>
                        </a:cubicBezTo>
                        <a:cubicBezTo>
                          <a:pt x="260" y="0"/>
                          <a:pt x="210" y="43"/>
                          <a:pt x="206" y="101"/>
                        </a:cubicBezTo>
                        <a:cubicBezTo>
                          <a:pt x="201" y="158"/>
                          <a:pt x="244" y="208"/>
                          <a:pt x="302" y="213"/>
                        </a:cubicBezTo>
                        <a:moveTo>
                          <a:pt x="330" y="423"/>
                        </a:moveTo>
                        <a:cubicBezTo>
                          <a:pt x="363" y="429"/>
                          <a:pt x="387" y="458"/>
                          <a:pt x="387" y="493"/>
                        </a:cubicBezTo>
                        <a:cubicBezTo>
                          <a:pt x="387" y="532"/>
                          <a:pt x="356" y="563"/>
                          <a:pt x="317" y="563"/>
                        </a:cubicBezTo>
                        <a:lnTo>
                          <a:pt x="87" y="563"/>
                        </a:lnTo>
                        <a:cubicBezTo>
                          <a:pt x="62" y="563"/>
                          <a:pt x="42" y="543"/>
                          <a:pt x="42" y="518"/>
                        </a:cubicBezTo>
                        <a:cubicBezTo>
                          <a:pt x="42" y="512"/>
                          <a:pt x="44" y="507"/>
                          <a:pt x="46" y="501"/>
                        </a:cubicBezTo>
                        <a:lnTo>
                          <a:pt x="71" y="443"/>
                        </a:lnTo>
                        <a:lnTo>
                          <a:pt x="347" y="246"/>
                        </a:lnTo>
                        <a:lnTo>
                          <a:pt x="215" y="246"/>
                        </a:lnTo>
                        <a:cubicBezTo>
                          <a:pt x="165" y="244"/>
                          <a:pt x="129" y="262"/>
                          <a:pt x="109" y="302"/>
                        </a:cubicBezTo>
                        <a:cubicBezTo>
                          <a:pt x="95" y="328"/>
                          <a:pt x="22" y="492"/>
                          <a:pt x="22" y="492"/>
                        </a:cubicBezTo>
                        <a:cubicBezTo>
                          <a:pt x="3" y="539"/>
                          <a:pt x="37" y="589"/>
                          <a:pt x="87" y="589"/>
                        </a:cubicBezTo>
                        <a:lnTo>
                          <a:pt x="177" y="589"/>
                        </a:lnTo>
                        <a:lnTo>
                          <a:pt x="150" y="763"/>
                        </a:lnTo>
                        <a:lnTo>
                          <a:pt x="11" y="1165"/>
                        </a:lnTo>
                        <a:cubicBezTo>
                          <a:pt x="0" y="1200"/>
                          <a:pt x="19" y="1238"/>
                          <a:pt x="54" y="1250"/>
                        </a:cubicBezTo>
                        <a:cubicBezTo>
                          <a:pt x="90" y="1262"/>
                          <a:pt x="128" y="1243"/>
                          <a:pt x="140" y="1207"/>
                        </a:cubicBezTo>
                        <a:lnTo>
                          <a:pt x="300" y="754"/>
                        </a:lnTo>
                        <a:cubicBezTo>
                          <a:pt x="331" y="805"/>
                          <a:pt x="393" y="895"/>
                          <a:pt x="404" y="913"/>
                        </a:cubicBezTo>
                        <a:cubicBezTo>
                          <a:pt x="406" y="941"/>
                          <a:pt x="428" y="1192"/>
                          <a:pt x="428" y="1192"/>
                        </a:cubicBezTo>
                        <a:cubicBezTo>
                          <a:pt x="432" y="1230"/>
                          <a:pt x="464" y="1257"/>
                          <a:pt x="502" y="1254"/>
                        </a:cubicBezTo>
                        <a:cubicBezTo>
                          <a:pt x="539" y="1251"/>
                          <a:pt x="566" y="1218"/>
                          <a:pt x="563" y="1180"/>
                        </a:cubicBezTo>
                        <a:lnTo>
                          <a:pt x="537" y="885"/>
                        </a:lnTo>
                        <a:cubicBezTo>
                          <a:pt x="536" y="874"/>
                          <a:pt x="532" y="864"/>
                          <a:pt x="527" y="855"/>
                        </a:cubicBezTo>
                        <a:lnTo>
                          <a:pt x="412" y="669"/>
                        </a:lnTo>
                        <a:lnTo>
                          <a:pt x="430" y="435"/>
                        </a:lnTo>
                        <a:cubicBezTo>
                          <a:pt x="430" y="435"/>
                          <a:pt x="458" y="527"/>
                          <a:pt x="460" y="534"/>
                        </a:cubicBezTo>
                        <a:cubicBezTo>
                          <a:pt x="465" y="553"/>
                          <a:pt x="479" y="567"/>
                          <a:pt x="492" y="578"/>
                        </a:cubicBezTo>
                        <a:cubicBezTo>
                          <a:pt x="500" y="584"/>
                          <a:pt x="634" y="676"/>
                          <a:pt x="634" y="676"/>
                        </a:cubicBezTo>
                        <a:cubicBezTo>
                          <a:pt x="642" y="679"/>
                          <a:pt x="648" y="682"/>
                          <a:pt x="656" y="683"/>
                        </a:cubicBezTo>
                        <a:cubicBezTo>
                          <a:pt x="682" y="685"/>
                          <a:pt x="704" y="665"/>
                          <a:pt x="707" y="639"/>
                        </a:cubicBezTo>
                        <a:cubicBezTo>
                          <a:pt x="708" y="623"/>
                          <a:pt x="701" y="608"/>
                          <a:pt x="688" y="598"/>
                        </a:cubicBezTo>
                        <a:cubicBezTo>
                          <a:pt x="688" y="598"/>
                          <a:pt x="554" y="506"/>
                          <a:pt x="549" y="502"/>
                        </a:cubicBezTo>
                        <a:cubicBezTo>
                          <a:pt x="545" y="499"/>
                          <a:pt x="541" y="493"/>
                          <a:pt x="540" y="490"/>
                        </a:cubicBezTo>
                        <a:lnTo>
                          <a:pt x="487" y="299"/>
                        </a:lnTo>
                        <a:cubicBezTo>
                          <a:pt x="479" y="270"/>
                          <a:pt x="450" y="246"/>
                          <a:pt x="413" y="246"/>
                        </a:cubicBezTo>
                        <a:lnTo>
                          <a:pt x="397" y="246"/>
                        </a:lnTo>
                        <a:lnTo>
                          <a:pt x="330" y="42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" name="Freeform 60">
                    <a:extLst>
                      <a:ext uri="{FF2B5EF4-FFF2-40B4-BE49-F238E27FC236}">
                        <a16:creationId xmlns:a16="http://schemas.microsoft.com/office/drawing/2014/main" id="{D06AE965-AF45-45DE-84DF-CC8B8DE5EC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61" y="1612"/>
                    <a:ext cx="33" cy="42"/>
                  </a:xfrm>
                  <a:custGeom>
                    <a:avLst/>
                    <a:gdLst>
                      <a:gd name="T0" fmla="*/ 28 w 73"/>
                      <a:gd name="T1" fmla="*/ 89 h 90"/>
                      <a:gd name="T2" fmla="*/ 73 w 73"/>
                      <a:gd name="T3" fmla="*/ 44 h 90"/>
                      <a:gd name="T4" fmla="*/ 32 w 73"/>
                      <a:gd name="T5" fmla="*/ 0 h 90"/>
                      <a:gd name="T6" fmla="*/ 0 w 73"/>
                      <a:gd name="T7" fmla="*/ 90 h 90"/>
                      <a:gd name="T8" fmla="*/ 28 w 73"/>
                      <a:gd name="T9" fmla="*/ 89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90">
                        <a:moveTo>
                          <a:pt x="28" y="89"/>
                        </a:moveTo>
                        <a:cubicBezTo>
                          <a:pt x="52" y="89"/>
                          <a:pt x="73" y="69"/>
                          <a:pt x="73" y="44"/>
                        </a:cubicBezTo>
                        <a:cubicBezTo>
                          <a:pt x="73" y="21"/>
                          <a:pt x="55" y="2"/>
                          <a:pt x="32" y="0"/>
                        </a:cubicBezTo>
                        <a:lnTo>
                          <a:pt x="0" y="90"/>
                        </a:lnTo>
                        <a:lnTo>
                          <a:pt x="28" y="89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pic>
            <p:nvPicPr>
              <p:cNvPr id="11" name="Graphique 5">
                <a:extLst>
                  <a:ext uri="{FF2B5EF4-FFF2-40B4-BE49-F238E27FC236}">
                    <a16:creationId xmlns:a16="http://schemas.microsoft.com/office/drawing/2014/main" id="{E75D40B1-DA3C-4B30-8EEE-50DFCFC47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706397" y="3642278"/>
                <a:ext cx="847766" cy="847766"/>
              </a:xfrm>
              <a:prstGeom prst="rect">
                <a:avLst/>
              </a:prstGeom>
            </p:spPr>
          </p:pic>
        </p:grpSp>
        <p:sp>
          <p:nvSpPr>
            <p:cNvPr id="9" name="Rectangle 8" descr="Board Room"/>
            <p:cNvSpPr/>
            <p:nvPr/>
          </p:nvSpPr>
          <p:spPr>
            <a:xfrm>
              <a:off x="4495163" y="3586217"/>
              <a:ext cx="1043437" cy="1043437"/>
            </a:xfrm>
            <a:prstGeom prst="rect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4917477" y="1750091"/>
            <a:ext cx="5411180" cy="1298062"/>
          </a:xfrm>
        </p:spPr>
        <p:txBody>
          <a:bodyPr>
            <a:noAutofit/>
          </a:bodyPr>
          <a:lstStyle/>
          <a:p>
            <a:r>
              <a:rPr lang="fr-FR" sz="1600" u="sng" dirty="0"/>
              <a:t>Vérification</a:t>
            </a:r>
            <a:r>
              <a:rPr lang="fr-FR" sz="1600" dirty="0"/>
              <a:t> de la bonne initiation du traitement (disponibilité, premiers EI)</a:t>
            </a:r>
          </a:p>
          <a:p>
            <a:r>
              <a:rPr lang="fr-FR" sz="1600" u="sng" dirty="0"/>
              <a:t>Acquisition des connaissances </a:t>
            </a:r>
            <a:r>
              <a:rPr lang="fr-FR" sz="1600" dirty="0"/>
              <a:t>(9 questions : score)</a:t>
            </a:r>
          </a:p>
          <a:p>
            <a:endParaRPr lang="fr-FR" dirty="0"/>
          </a:p>
          <a:p>
            <a:endParaRPr lang="fr-FR" sz="1600" dirty="0"/>
          </a:p>
          <a:p>
            <a:endParaRPr lang="fr-FR" sz="1600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4971948" y="3657183"/>
            <a:ext cx="4886857" cy="1686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/>
              <a:t>Lors de la consultation chirurgicale de suivi</a:t>
            </a:r>
          </a:p>
          <a:p>
            <a:r>
              <a:rPr lang="fr-FR" sz="1600" u="sng" dirty="0"/>
              <a:t>Evaluation :</a:t>
            </a:r>
          </a:p>
          <a:p>
            <a:pPr lvl="1"/>
            <a:r>
              <a:rPr lang="fr-FR" dirty="0"/>
              <a:t>Observance</a:t>
            </a:r>
          </a:p>
          <a:p>
            <a:pPr lvl="1"/>
            <a:r>
              <a:rPr lang="fr-FR" dirty="0"/>
              <a:t>Tolérance</a:t>
            </a:r>
            <a:endParaRPr lang="fr-FR" u="sng" dirty="0"/>
          </a:p>
          <a:p>
            <a:r>
              <a:rPr lang="fr-FR" sz="1600" u="sng" dirty="0"/>
              <a:t>Satisfaction patient</a:t>
            </a:r>
          </a:p>
          <a:p>
            <a:endParaRPr lang="fr-FR" sz="1600" dirty="0"/>
          </a:p>
          <a:p>
            <a:endParaRPr lang="fr-FR" sz="1600" dirty="0"/>
          </a:p>
          <a:p>
            <a:pPr marL="457200" lvl="1" indent="0">
              <a:buFont typeface="Wingdings 3" charset="2"/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902991" y="1762883"/>
            <a:ext cx="259461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C3300"/>
                </a:solidFill>
              </a:rPr>
              <a:t>Entretien J7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716952" y="4256406"/>
            <a:ext cx="2966693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CC3300"/>
                </a:solidFill>
              </a:rPr>
              <a:t>Entretien J35-40 </a:t>
            </a:r>
          </a:p>
          <a:p>
            <a:pPr algn="ctr"/>
            <a:r>
              <a:rPr lang="fr-FR" i="1" dirty="0">
                <a:solidFill>
                  <a:srgbClr val="CC3300"/>
                </a:solidFill>
              </a:rPr>
              <a:t>(fin de traitement)</a:t>
            </a:r>
          </a:p>
        </p:txBody>
      </p:sp>
    </p:spTree>
    <p:extLst>
      <p:ext uri="{BB962C8B-B14F-4D97-AF65-F5344CB8AC3E}">
        <p14:creationId xmlns:p14="http://schemas.microsoft.com/office/powerpoint/2010/main" val="21249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  <p:sp>
        <p:nvSpPr>
          <p:cNvPr id="14" name="Hexagone 13"/>
          <p:cNvSpPr/>
          <p:nvPr/>
        </p:nvSpPr>
        <p:spPr>
          <a:xfrm rot="5400000">
            <a:off x="768255" y="1518829"/>
            <a:ext cx="1176210" cy="1030942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Hexagone 17"/>
          <p:cNvSpPr/>
          <p:nvPr/>
        </p:nvSpPr>
        <p:spPr>
          <a:xfrm rot="5400000">
            <a:off x="1283726" y="2465810"/>
            <a:ext cx="1176210" cy="1030942"/>
          </a:xfrm>
          <a:prstGeom prst="hexagon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Hexagone 18"/>
          <p:cNvSpPr/>
          <p:nvPr/>
        </p:nvSpPr>
        <p:spPr>
          <a:xfrm rot="5400000">
            <a:off x="768255" y="3412790"/>
            <a:ext cx="1176210" cy="1030942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 84">
            <a:extLst>
              <a:ext uri="{FF2B5EF4-FFF2-40B4-BE49-F238E27FC236}">
                <a16:creationId xmlns:a16="http://schemas.microsoft.com/office/drawing/2014/main" id="{DA81D069-2C8F-4E4B-A745-3C30D294B853}"/>
              </a:ext>
            </a:extLst>
          </p:cNvPr>
          <p:cNvGrpSpPr/>
          <p:nvPr/>
        </p:nvGrpSpPr>
        <p:grpSpPr>
          <a:xfrm>
            <a:off x="2249245" y="1955347"/>
            <a:ext cx="1789652" cy="112331"/>
            <a:chOff x="7333979" y="3192220"/>
            <a:chExt cx="1789652" cy="112331"/>
          </a:xfrm>
        </p:grpSpPr>
        <p:sp>
          <p:nvSpPr>
            <p:cNvPr id="22" name="Oval 85">
              <a:extLst>
                <a:ext uri="{FF2B5EF4-FFF2-40B4-BE49-F238E27FC236}">
                  <a16:creationId xmlns:a16="http://schemas.microsoft.com/office/drawing/2014/main" id="{A8EB0F5F-1CA3-4A94-9F30-AA4608FA26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3979" y="3192220"/>
              <a:ext cx="112331" cy="11233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Straight Connector 86">
              <a:extLst>
                <a:ext uri="{FF2B5EF4-FFF2-40B4-BE49-F238E27FC236}">
                  <a16:creationId xmlns:a16="http://schemas.microsoft.com/office/drawing/2014/main" id="{911A8AE5-833C-4DA6-9AD3-D380ADF07683}"/>
                </a:ext>
              </a:extLst>
            </p:cNvPr>
            <p:cNvCxnSpPr>
              <a:stCxn id="22" idx="6"/>
            </p:cNvCxnSpPr>
            <p:nvPr/>
          </p:nvCxnSpPr>
          <p:spPr>
            <a:xfrm>
              <a:off x="7446310" y="3248386"/>
              <a:ext cx="167732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84">
            <a:extLst>
              <a:ext uri="{FF2B5EF4-FFF2-40B4-BE49-F238E27FC236}">
                <a16:creationId xmlns:a16="http://schemas.microsoft.com/office/drawing/2014/main" id="{DA81D069-2C8F-4E4B-A745-3C30D294B853}"/>
              </a:ext>
            </a:extLst>
          </p:cNvPr>
          <p:cNvGrpSpPr/>
          <p:nvPr/>
        </p:nvGrpSpPr>
        <p:grpSpPr>
          <a:xfrm>
            <a:off x="2556408" y="2925115"/>
            <a:ext cx="1789652" cy="112331"/>
            <a:chOff x="7333979" y="3192220"/>
            <a:chExt cx="1789652" cy="112331"/>
          </a:xfrm>
        </p:grpSpPr>
        <p:sp>
          <p:nvSpPr>
            <p:cNvPr id="26" name="Oval 85">
              <a:extLst>
                <a:ext uri="{FF2B5EF4-FFF2-40B4-BE49-F238E27FC236}">
                  <a16:creationId xmlns:a16="http://schemas.microsoft.com/office/drawing/2014/main" id="{A8EB0F5F-1CA3-4A94-9F30-AA4608FA26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3979" y="3192220"/>
              <a:ext cx="112331" cy="11233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" name="Straight Connector 86">
              <a:extLst>
                <a:ext uri="{FF2B5EF4-FFF2-40B4-BE49-F238E27FC236}">
                  <a16:creationId xmlns:a16="http://schemas.microsoft.com/office/drawing/2014/main" id="{911A8AE5-833C-4DA6-9AD3-D380ADF07683}"/>
                </a:ext>
              </a:extLst>
            </p:cNvPr>
            <p:cNvCxnSpPr>
              <a:stCxn id="26" idx="6"/>
            </p:cNvCxnSpPr>
            <p:nvPr/>
          </p:nvCxnSpPr>
          <p:spPr>
            <a:xfrm>
              <a:off x="7446310" y="3248386"/>
              <a:ext cx="167732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84">
            <a:extLst>
              <a:ext uri="{FF2B5EF4-FFF2-40B4-BE49-F238E27FC236}">
                <a16:creationId xmlns:a16="http://schemas.microsoft.com/office/drawing/2014/main" id="{DA81D069-2C8F-4E4B-A745-3C30D294B853}"/>
              </a:ext>
            </a:extLst>
          </p:cNvPr>
          <p:cNvGrpSpPr/>
          <p:nvPr/>
        </p:nvGrpSpPr>
        <p:grpSpPr>
          <a:xfrm>
            <a:off x="2249245" y="3872096"/>
            <a:ext cx="1789652" cy="112331"/>
            <a:chOff x="7333979" y="3192220"/>
            <a:chExt cx="1789652" cy="112331"/>
          </a:xfrm>
        </p:grpSpPr>
        <p:sp>
          <p:nvSpPr>
            <p:cNvPr id="29" name="Oval 85">
              <a:extLst>
                <a:ext uri="{FF2B5EF4-FFF2-40B4-BE49-F238E27FC236}">
                  <a16:creationId xmlns:a16="http://schemas.microsoft.com/office/drawing/2014/main" id="{A8EB0F5F-1CA3-4A94-9F30-AA4608FA26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3979" y="3192220"/>
              <a:ext cx="112331" cy="11233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" name="Straight Connector 86">
              <a:extLst>
                <a:ext uri="{FF2B5EF4-FFF2-40B4-BE49-F238E27FC236}">
                  <a16:creationId xmlns:a16="http://schemas.microsoft.com/office/drawing/2014/main" id="{911A8AE5-833C-4DA6-9AD3-D380ADF07683}"/>
                </a:ext>
              </a:extLst>
            </p:cNvPr>
            <p:cNvCxnSpPr>
              <a:stCxn id="29" idx="6"/>
            </p:cNvCxnSpPr>
            <p:nvPr/>
          </p:nvCxnSpPr>
          <p:spPr>
            <a:xfrm>
              <a:off x="7446310" y="3248386"/>
              <a:ext cx="167732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4584121" y="2796614"/>
            <a:ext cx="709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Interception précoce des erreurs (posologie, EI, biologie anormale…)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303627" y="1818181"/>
            <a:ext cx="709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Mise en place Juin 2020</a:t>
            </a:r>
          </a:p>
          <a:p>
            <a:r>
              <a:rPr lang="fr-FR" dirty="0"/>
              <a:t>N=10 patients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303626" y="3743595"/>
            <a:ext cx="70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Avenir : évaluer les rechutes à 1-2ans</a:t>
            </a:r>
          </a:p>
        </p:txBody>
      </p:sp>
    </p:spTree>
    <p:extLst>
      <p:ext uri="{BB962C8B-B14F-4D97-AF65-F5344CB8AC3E}">
        <p14:creationId xmlns:p14="http://schemas.microsoft.com/office/powerpoint/2010/main" val="423507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48E10-A0FF-4002-B837-EA72961EED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Parcours patient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E76830-8DC4-468D-9D60-7902FB0B7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F701BD-451E-441C-B710-D090AEFF5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27BA1D-56A0-4EED-97AE-CA61FC21F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B01970-D9CB-40D8-97F4-C3464DE725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09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2525" y="1789983"/>
            <a:ext cx="10267900" cy="4760762"/>
          </a:xfrm>
        </p:spPr>
        <p:txBody>
          <a:bodyPr>
            <a:normAutofit/>
          </a:bodyPr>
          <a:lstStyle/>
          <a:p>
            <a:r>
              <a:rPr lang="fr-FR" sz="2000" dirty="0"/>
              <a:t>Pharmacien : </a:t>
            </a:r>
            <a:r>
              <a:rPr lang="fr-FR" sz="2000" dirty="0">
                <a:solidFill>
                  <a:srgbClr val="002060"/>
                </a:solidFill>
              </a:rPr>
              <a:t>rôle transversal </a:t>
            </a:r>
            <a:r>
              <a:rPr lang="fr-FR" sz="2000" dirty="0"/>
              <a:t>(lien ville/hôpital, chirurgien/anesthésie, infectiologue)</a:t>
            </a:r>
          </a:p>
          <a:p>
            <a:r>
              <a:rPr lang="fr-FR" sz="2000" dirty="0"/>
              <a:t>Amélioration de l’efficience des bilans médicamenteux : </a:t>
            </a:r>
            <a:r>
              <a:rPr lang="fr-FR" sz="2000" dirty="0">
                <a:solidFill>
                  <a:srgbClr val="002060"/>
                </a:solidFill>
              </a:rPr>
              <a:t>proactif ++</a:t>
            </a:r>
          </a:p>
          <a:p>
            <a:endParaRPr lang="fr-FR" sz="2000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rgbClr val="002060"/>
                </a:solidFill>
              </a:rPr>
              <a:t>Ouverture vers l’ambulatoire? (limite : temps pharmaceutique)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Sécurisation de la sortie des patients à risque: </a:t>
            </a:r>
            <a:r>
              <a:rPr lang="fr-FR" sz="2000" dirty="0">
                <a:solidFill>
                  <a:srgbClr val="002060"/>
                </a:solidFill>
              </a:rPr>
              <a:t>conciliations de sortie ciblées	</a:t>
            </a:r>
          </a:p>
          <a:p>
            <a:pPr lvl="1"/>
            <a:r>
              <a:rPr lang="fr-FR" sz="1800" dirty="0"/>
              <a:t>Anticoagulants oraux</a:t>
            </a:r>
          </a:p>
          <a:p>
            <a:pPr lvl="1"/>
            <a:r>
              <a:rPr lang="fr-FR" sz="1800" dirty="0"/>
              <a:t>Suivi et accompagnement des patient sous anti-infectieux au long cours</a:t>
            </a:r>
          </a:p>
          <a:p>
            <a:pPr marL="457200" lvl="1" indent="0">
              <a:buNone/>
            </a:pPr>
            <a:endParaRPr lang="fr-FR" sz="1800" dirty="0">
              <a:solidFill>
                <a:srgbClr val="002060"/>
              </a:solidFill>
            </a:endParaRPr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marL="457200" lvl="1" indent="0">
              <a:buNone/>
            </a:pPr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2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5650" y="19313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Conciliations médicamenteuse en chirurgie orthopédique septique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  <p:grpSp>
        <p:nvGrpSpPr>
          <p:cNvPr id="40" name="Groupe 39"/>
          <p:cNvGrpSpPr/>
          <p:nvPr/>
        </p:nvGrpSpPr>
        <p:grpSpPr>
          <a:xfrm>
            <a:off x="582072" y="3698709"/>
            <a:ext cx="10471047" cy="2145984"/>
            <a:chOff x="677334" y="3209544"/>
            <a:chExt cx="10471047" cy="2145984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238F3EC6-ABDC-4725-B599-B0719C8E39F0}"/>
                </a:ext>
              </a:extLst>
            </p:cNvPr>
            <p:cNvGrpSpPr/>
            <p:nvPr/>
          </p:nvGrpSpPr>
          <p:grpSpPr>
            <a:xfrm>
              <a:off x="677334" y="3209544"/>
              <a:ext cx="10471047" cy="2145984"/>
              <a:chOff x="82174" y="1930710"/>
              <a:chExt cx="11596798" cy="2440260"/>
            </a:xfrm>
          </p:grpSpPr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AD1A4D18-4E54-4053-896E-7A51EF6AE9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900" y="2711598"/>
                <a:ext cx="11045956" cy="0"/>
              </a:xfrm>
              <a:prstGeom prst="line">
                <a:avLst/>
              </a:prstGeom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842DB9D8-2708-4848-BB40-99F919D65D9C}"/>
                  </a:ext>
                </a:extLst>
              </p:cNvPr>
              <p:cNvSpPr/>
              <p:nvPr/>
            </p:nvSpPr>
            <p:spPr>
              <a:xfrm>
                <a:off x="9815305" y="1930710"/>
                <a:ext cx="1424561" cy="149829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C5F3CBAE-6E64-4DB6-9D01-C1E033DB561B}"/>
                  </a:ext>
                </a:extLst>
              </p:cNvPr>
              <p:cNvGrpSpPr/>
              <p:nvPr/>
            </p:nvGrpSpPr>
            <p:grpSpPr>
              <a:xfrm>
                <a:off x="7978542" y="2030533"/>
                <a:ext cx="1424562" cy="1411732"/>
                <a:chOff x="7510289" y="1964123"/>
                <a:chExt cx="1424562" cy="1411731"/>
              </a:xfrm>
            </p:grpSpPr>
            <p:sp>
              <p:nvSpPr>
                <p:cNvPr id="26" name="Ellipse 25">
                  <a:extLst>
                    <a:ext uri="{FF2B5EF4-FFF2-40B4-BE49-F238E27FC236}">
                      <a16:creationId xmlns:a16="http://schemas.microsoft.com/office/drawing/2014/main" id="{D6BE5686-9F1B-4F7F-9A4E-9D5A7352660C}"/>
                    </a:ext>
                  </a:extLst>
                </p:cNvPr>
                <p:cNvSpPr/>
                <p:nvPr/>
              </p:nvSpPr>
              <p:spPr>
                <a:xfrm>
                  <a:off x="7510289" y="1964123"/>
                  <a:ext cx="1424562" cy="141173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7" name="Image 26">
                  <a:extLst>
                    <a:ext uri="{FF2B5EF4-FFF2-40B4-BE49-F238E27FC236}">
                      <a16:creationId xmlns:a16="http://schemas.microsoft.com/office/drawing/2014/main" id="{37991B51-7BA3-4ED4-AE07-982A75005C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30352" y="2254482"/>
                  <a:ext cx="1007524" cy="80586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946BC489-7E96-4251-9290-E5CA86CC230E}"/>
                  </a:ext>
                </a:extLst>
              </p:cNvPr>
              <p:cNvGrpSpPr/>
              <p:nvPr/>
            </p:nvGrpSpPr>
            <p:grpSpPr>
              <a:xfrm>
                <a:off x="6094476" y="2056671"/>
                <a:ext cx="1424561" cy="1411732"/>
                <a:chOff x="3577812" y="2887208"/>
                <a:chExt cx="1424561" cy="1411731"/>
              </a:xfrm>
            </p:grpSpPr>
            <p:sp>
              <p:nvSpPr>
                <p:cNvPr id="24" name="Ellipse 23">
                  <a:extLst>
                    <a:ext uri="{FF2B5EF4-FFF2-40B4-BE49-F238E27FC236}">
                      <a16:creationId xmlns:a16="http://schemas.microsoft.com/office/drawing/2014/main" id="{4F5F2C83-C184-4ACA-8515-A27E59AC0E52}"/>
                    </a:ext>
                  </a:extLst>
                </p:cNvPr>
                <p:cNvSpPr/>
                <p:nvPr/>
              </p:nvSpPr>
              <p:spPr>
                <a:xfrm>
                  <a:off x="3577812" y="2887208"/>
                  <a:ext cx="1424561" cy="141173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id="{EADDCB2A-E430-4569-861A-47B394F1E9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3692" y="3005435"/>
                  <a:ext cx="1092059" cy="1092059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F65E4562-D51C-4E7B-9998-E26468AB8003}"/>
                  </a:ext>
                </a:extLst>
              </p:cNvPr>
              <p:cNvGrpSpPr/>
              <p:nvPr/>
            </p:nvGrpSpPr>
            <p:grpSpPr>
              <a:xfrm>
                <a:off x="4163014" y="2015061"/>
                <a:ext cx="1424562" cy="1411732"/>
                <a:chOff x="1882997" y="2903845"/>
                <a:chExt cx="1424562" cy="1411731"/>
              </a:xfrm>
            </p:grpSpPr>
            <p:sp>
              <p:nvSpPr>
                <p:cNvPr id="22" name="Ellipse 21">
                  <a:extLst>
                    <a:ext uri="{FF2B5EF4-FFF2-40B4-BE49-F238E27FC236}">
                      <a16:creationId xmlns:a16="http://schemas.microsoft.com/office/drawing/2014/main" id="{18C4162D-70FB-447B-8C7D-2AD08A17C515}"/>
                    </a:ext>
                  </a:extLst>
                </p:cNvPr>
                <p:cNvSpPr/>
                <p:nvPr/>
              </p:nvSpPr>
              <p:spPr>
                <a:xfrm>
                  <a:off x="1882997" y="2903845"/>
                  <a:ext cx="1424562" cy="141173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3" name="Image 22">
                  <a:extLst>
                    <a:ext uri="{FF2B5EF4-FFF2-40B4-BE49-F238E27FC236}">
                      <a16:creationId xmlns:a16="http://schemas.microsoft.com/office/drawing/2014/main" id="{4A44B769-E3FE-49C2-BFC1-3986A39CEB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1244" y="3147249"/>
                  <a:ext cx="957502" cy="957502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6533CFD5-CF2D-46BB-9B1D-D69E64D4D677}"/>
                  </a:ext>
                </a:extLst>
              </p:cNvPr>
              <p:cNvGrpSpPr/>
              <p:nvPr/>
            </p:nvGrpSpPr>
            <p:grpSpPr>
              <a:xfrm>
                <a:off x="2262315" y="2030533"/>
                <a:ext cx="1424562" cy="1411732"/>
                <a:chOff x="189034" y="2903844"/>
                <a:chExt cx="1424562" cy="1411731"/>
              </a:xfrm>
            </p:grpSpPr>
            <p:sp>
              <p:nvSpPr>
                <p:cNvPr id="19" name="Ellipse 18">
                  <a:extLst>
                    <a:ext uri="{FF2B5EF4-FFF2-40B4-BE49-F238E27FC236}">
                      <a16:creationId xmlns:a16="http://schemas.microsoft.com/office/drawing/2014/main" id="{04D38F14-544E-4647-8E17-A11DD56A1868}"/>
                    </a:ext>
                  </a:extLst>
                </p:cNvPr>
                <p:cNvSpPr/>
                <p:nvPr/>
              </p:nvSpPr>
              <p:spPr>
                <a:xfrm>
                  <a:off x="189034" y="2903844"/>
                  <a:ext cx="1424562" cy="141173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94B7B3F4-C251-41F0-82DF-0B74AD498F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5008" y="3065684"/>
                  <a:ext cx="706100" cy="706100"/>
                </a:xfrm>
                <a:prstGeom prst="rect">
                  <a:avLst/>
                </a:prstGeom>
              </p:spPr>
            </p:pic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id="{87969434-79E9-42E8-BE9A-AE45C2403F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817" y="3429000"/>
                  <a:ext cx="457200" cy="630621"/>
                </a:xfrm>
                <a:prstGeom prst="rect">
                  <a:avLst/>
                </a:prstGeom>
              </p:spPr>
            </p:pic>
          </p:grp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143AA874-B695-4A19-ACAB-F2DC7174154D}"/>
                  </a:ext>
                </a:extLst>
              </p:cNvPr>
              <p:cNvSpPr/>
              <p:nvPr/>
            </p:nvSpPr>
            <p:spPr>
              <a:xfrm>
                <a:off x="347521" y="2059565"/>
                <a:ext cx="1424562" cy="141173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112E24E-C00F-40E2-BE9E-25209800A384}"/>
                  </a:ext>
                </a:extLst>
              </p:cNvPr>
              <p:cNvSpPr txBox="1"/>
              <p:nvPr/>
            </p:nvSpPr>
            <p:spPr>
              <a:xfrm>
                <a:off x="6781632" y="3560866"/>
                <a:ext cx="2046979" cy="431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fr-FR" sz="1867" b="1" dirty="0">
                    <a:solidFill>
                      <a:srgbClr val="000000"/>
                    </a:solidFill>
                    <a:latin typeface="Calibri" panose="020F0502020204030204"/>
                  </a:rPr>
                  <a:t>Hospitalisation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E083FA6-1671-402B-A0D6-1834EB5E40B0}"/>
                  </a:ext>
                </a:extLst>
              </p:cNvPr>
              <p:cNvSpPr txBox="1"/>
              <p:nvPr/>
            </p:nvSpPr>
            <p:spPr>
              <a:xfrm>
                <a:off x="3956024" y="3612531"/>
                <a:ext cx="2046979" cy="75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Consultation</a:t>
                </a:r>
                <a:r>
                  <a:rPr kumimoji="0" lang="fr-FR" sz="1867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anesthésie</a:t>
                </a:r>
                <a:endParaRPr kumimoji="0" lang="fr-FR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D1BE75A-A481-48D8-B6B0-D9FA29665992}"/>
                  </a:ext>
                </a:extLst>
              </p:cNvPr>
              <p:cNvSpPr txBox="1"/>
              <p:nvPr/>
            </p:nvSpPr>
            <p:spPr>
              <a:xfrm>
                <a:off x="82174" y="3590943"/>
                <a:ext cx="2046979" cy="75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867" b="1" dirty="0">
                    <a:solidFill>
                      <a:srgbClr val="000000"/>
                    </a:solidFill>
                    <a:latin typeface="Calibri" panose="020F0502020204030204"/>
                  </a:rPr>
                  <a:t>Consultation chirurgien</a:t>
                </a:r>
                <a:endParaRPr kumimoji="0" lang="fr-FR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4C0F46C-700B-4851-8937-EF3F008559A5}"/>
                  </a:ext>
                </a:extLst>
              </p:cNvPr>
              <p:cNvSpPr txBox="1"/>
              <p:nvPr/>
            </p:nvSpPr>
            <p:spPr>
              <a:xfrm>
                <a:off x="9631993" y="3597982"/>
                <a:ext cx="2046979" cy="431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867" b="1" dirty="0">
                    <a:solidFill>
                      <a:srgbClr val="000000"/>
                    </a:solidFill>
                    <a:latin typeface="Calibri" panose="020F0502020204030204"/>
                  </a:rPr>
                  <a:t>Sortie</a:t>
                </a:r>
                <a:endParaRPr kumimoji="0" lang="fr-FR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e 38"/>
            <p:cNvGrpSpPr/>
            <p:nvPr/>
          </p:nvGrpSpPr>
          <p:grpSpPr>
            <a:xfrm>
              <a:off x="9873165" y="3363112"/>
              <a:ext cx="758146" cy="886626"/>
              <a:chOff x="9873165" y="3363112"/>
              <a:chExt cx="758146" cy="886626"/>
            </a:xfrm>
          </p:grpSpPr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94B7B3F4-C251-41F0-82DF-0B74AD498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9993755" y="3363112"/>
                <a:ext cx="637556" cy="620950"/>
              </a:xfrm>
              <a:prstGeom prst="rect">
                <a:avLst/>
              </a:prstGeom>
            </p:spPr>
          </p:pic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87969434-79E9-42E8-BE9A-AE45C2403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9873165" y="3695165"/>
                <a:ext cx="412818" cy="554573"/>
              </a:xfrm>
              <a:prstGeom prst="rect">
                <a:avLst/>
              </a:prstGeom>
            </p:spPr>
          </p:pic>
        </p:grpSp>
        <p:pic>
          <p:nvPicPr>
            <p:cNvPr id="32" name="Graphique 5">
              <a:extLst>
                <a:ext uri="{FF2B5EF4-FFF2-40B4-BE49-F238E27FC236}">
                  <a16:creationId xmlns:a16="http://schemas.microsoft.com/office/drawing/2014/main" id="{E75D40B1-DA3C-4B30-8EEE-50DFCFC47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98577" y="3536885"/>
              <a:ext cx="847766" cy="847766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2385560" y="1914731"/>
            <a:ext cx="1721898" cy="1731268"/>
            <a:chOff x="3439797" y="2066496"/>
            <a:chExt cx="1721898" cy="1731268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AD5AB116-093D-4944-80E0-22BB6C2C6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rcRect l="32528" t="656" r="31752"/>
            <a:stretch/>
          </p:blipFill>
          <p:spPr>
            <a:xfrm>
              <a:off x="3984750" y="2734447"/>
              <a:ext cx="457200" cy="1063317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3439797" y="2066496"/>
              <a:ext cx="1721898" cy="52322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Pré Bilan médicamenteux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552968" y="1936470"/>
            <a:ext cx="2037835" cy="1708672"/>
            <a:chOff x="6351963" y="2151202"/>
            <a:chExt cx="2037835" cy="1708672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AD5AB116-093D-4944-80E0-22BB6C2C6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rcRect l="32528" t="656" r="31752"/>
            <a:stretch/>
          </p:blipFill>
          <p:spPr>
            <a:xfrm>
              <a:off x="7094000" y="2796557"/>
              <a:ext cx="457200" cy="1063317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>
              <a:off x="6351963" y="2151202"/>
              <a:ext cx="2037835" cy="52322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Confirmation PBM /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Bilan médicamenteux</a:t>
              </a: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8734406" y="1585233"/>
            <a:ext cx="2324591" cy="2025397"/>
            <a:chOff x="8734406" y="1585233"/>
            <a:chExt cx="2324591" cy="2025397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AD5AB116-093D-4944-80E0-22BB6C2C6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rcRect l="32528" t="656" r="31752"/>
            <a:stretch/>
          </p:blipFill>
          <p:spPr>
            <a:xfrm>
              <a:off x="9636699" y="2547313"/>
              <a:ext cx="457200" cy="1063317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8734406" y="1585233"/>
              <a:ext cx="2324591" cy="30777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Conciliation de sortie</a:t>
              </a: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8234778" y="1893010"/>
            <a:ext cx="3391798" cy="818907"/>
            <a:chOff x="8234778" y="1893010"/>
            <a:chExt cx="3391798" cy="818907"/>
          </a:xfrm>
        </p:grpSpPr>
        <p:grpSp>
          <p:nvGrpSpPr>
            <p:cNvPr id="50" name="Groupe 49"/>
            <p:cNvGrpSpPr/>
            <p:nvPr/>
          </p:nvGrpSpPr>
          <p:grpSpPr>
            <a:xfrm>
              <a:off x="8234778" y="1893010"/>
              <a:ext cx="1661924" cy="818907"/>
              <a:chOff x="8234778" y="1893010"/>
              <a:chExt cx="1661924" cy="818907"/>
            </a:xfrm>
          </p:grpSpPr>
          <p:sp>
            <p:nvSpPr>
              <p:cNvPr id="44" name="ZoneTexte 43"/>
              <p:cNvSpPr txBox="1"/>
              <p:nvPr/>
            </p:nvSpPr>
            <p:spPr>
              <a:xfrm>
                <a:off x="8234778" y="2404140"/>
                <a:ext cx="1333160" cy="307777"/>
              </a:xfrm>
              <a:prstGeom prst="rect">
                <a:avLst/>
              </a:prstGeom>
              <a:ln>
                <a:solidFill>
                  <a:srgbClr val="CC33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C00000"/>
                    </a:solidFill>
                  </a:rPr>
                  <a:t>Anticoagulant</a:t>
                </a:r>
              </a:p>
            </p:txBody>
          </p:sp>
          <p:cxnSp>
            <p:nvCxnSpPr>
              <p:cNvPr id="47" name="Connecteur droit avec flèche 46"/>
              <p:cNvCxnSpPr>
                <a:stCxn id="42" idx="2"/>
                <a:endCxn id="44" idx="0"/>
              </p:cNvCxnSpPr>
              <p:nvPr/>
            </p:nvCxnSpPr>
            <p:spPr>
              <a:xfrm flipH="1">
                <a:off x="8901358" y="1893010"/>
                <a:ext cx="995344" cy="51113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e 52"/>
            <p:cNvGrpSpPr/>
            <p:nvPr/>
          </p:nvGrpSpPr>
          <p:grpSpPr>
            <a:xfrm>
              <a:off x="9898109" y="1893010"/>
              <a:ext cx="1728467" cy="815055"/>
              <a:chOff x="9898109" y="1893010"/>
              <a:chExt cx="1728467" cy="815055"/>
            </a:xfrm>
          </p:grpSpPr>
          <p:sp>
            <p:nvSpPr>
              <p:cNvPr id="45" name="ZoneTexte 44"/>
              <p:cNvSpPr txBox="1"/>
              <p:nvPr/>
            </p:nvSpPr>
            <p:spPr>
              <a:xfrm>
                <a:off x="10162660" y="2400288"/>
                <a:ext cx="1463916" cy="30777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accent4"/>
                    </a:solidFill>
                  </a:rPr>
                  <a:t>Anti-</a:t>
                </a:r>
                <a:r>
                  <a:rPr lang="en-GB" sz="1400" b="1" dirty="0" err="1">
                    <a:solidFill>
                      <a:schemeClr val="accent4"/>
                    </a:solidFill>
                  </a:rPr>
                  <a:t>infectieux</a:t>
                </a:r>
                <a:endParaRPr lang="en-GB" sz="1400" b="1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48" name="Connecteur droit avec flèche 47"/>
              <p:cNvCxnSpPr>
                <a:endCxn id="45" idx="0"/>
              </p:cNvCxnSpPr>
              <p:nvPr/>
            </p:nvCxnSpPr>
            <p:spPr>
              <a:xfrm>
                <a:off x="9898109" y="1893010"/>
                <a:ext cx="996509" cy="50727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343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/>
              <a:t>Les bilans médicamenteux en amont de la consultation d’anesthésie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3216" y="1754050"/>
            <a:ext cx="8596668" cy="3880773"/>
          </a:xfrm>
        </p:spPr>
        <p:txBody>
          <a:bodyPr/>
          <a:lstStyle/>
          <a:p>
            <a:r>
              <a:rPr lang="fr-FR" dirty="0"/>
              <a:t>Taux de consultation (prescripteurs) des bilans médicamenteux à l’admission en chirurgie = </a:t>
            </a:r>
            <a:r>
              <a:rPr lang="fr-FR" b="1" dirty="0"/>
              <a:t>Faible (30%)</a:t>
            </a:r>
          </a:p>
          <a:p>
            <a:pPr lvl="1"/>
            <a:r>
              <a:rPr lang="fr-FR" dirty="0"/>
              <a:t>Délai de mise à disposition du BM après admission (24 à 48h)</a:t>
            </a:r>
          </a:p>
          <a:p>
            <a:pPr lvl="1"/>
            <a:r>
              <a:rPr lang="fr-FR" dirty="0"/>
              <a:t>Compétition avec support de consultation d’anesthésie (SCA)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Conciliation médicamenteuse </a:t>
            </a:r>
          </a:p>
          <a:p>
            <a:pPr lvl="1"/>
            <a:r>
              <a:rPr lang="fr-FR" dirty="0"/>
              <a:t>Divergences BM / SCA = </a:t>
            </a:r>
            <a:r>
              <a:rPr lang="fr-FR" b="1" dirty="0"/>
              <a:t>70% </a:t>
            </a:r>
            <a:r>
              <a:rPr lang="fr-FR" dirty="0"/>
              <a:t>des patients</a:t>
            </a:r>
          </a:p>
          <a:p>
            <a:pPr lvl="1"/>
            <a:r>
              <a:rPr lang="fr-FR" b="1" dirty="0"/>
              <a:t>40,4% </a:t>
            </a:r>
            <a:r>
              <a:rPr lang="fr-FR" dirty="0"/>
              <a:t>des divergences </a:t>
            </a:r>
            <a:r>
              <a:rPr lang="fr-FR" u="sng" dirty="0"/>
              <a:t>non intentionnelles </a:t>
            </a:r>
            <a:r>
              <a:rPr lang="fr-FR" dirty="0"/>
              <a:t>= impact clinique modéré à sévère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819656" y="5292590"/>
            <a:ext cx="873671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Réalisation des bilans médicamenteux en amont de la consultation d’anesthésie</a:t>
            </a:r>
          </a:p>
        </p:txBody>
      </p:sp>
    </p:spTree>
    <p:extLst>
      <p:ext uri="{BB962C8B-B14F-4D97-AF65-F5344CB8AC3E}">
        <p14:creationId xmlns:p14="http://schemas.microsoft.com/office/powerpoint/2010/main" val="297055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031" y="132521"/>
            <a:ext cx="9338095" cy="1320800"/>
          </a:xfrm>
        </p:spPr>
        <p:txBody>
          <a:bodyPr/>
          <a:lstStyle/>
          <a:p>
            <a:pPr algn="ctr"/>
            <a:r>
              <a:rPr lang="fr-FR" dirty="0"/>
              <a:t>Bilan médicamenteux en amont de la consultation d’anesthésie : Processus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  <p:grpSp>
        <p:nvGrpSpPr>
          <p:cNvPr id="33" name="Groupe 32"/>
          <p:cNvGrpSpPr/>
          <p:nvPr/>
        </p:nvGrpSpPr>
        <p:grpSpPr>
          <a:xfrm>
            <a:off x="612788" y="3597383"/>
            <a:ext cx="10471047" cy="2145984"/>
            <a:chOff x="612788" y="3597383"/>
            <a:chExt cx="10471047" cy="2145984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238F3EC6-ABDC-4725-B599-B0719C8E39F0}"/>
                </a:ext>
              </a:extLst>
            </p:cNvPr>
            <p:cNvGrpSpPr/>
            <p:nvPr/>
          </p:nvGrpSpPr>
          <p:grpSpPr>
            <a:xfrm>
              <a:off x="612788" y="3597383"/>
              <a:ext cx="10471047" cy="2145984"/>
              <a:chOff x="82174" y="1930710"/>
              <a:chExt cx="11596798" cy="2440260"/>
            </a:xfrm>
          </p:grpSpPr>
          <p:cxnSp>
            <p:nvCxnSpPr>
              <p:cNvPr id="8" name="Connecteur droit 7">
                <a:extLst>
                  <a:ext uri="{FF2B5EF4-FFF2-40B4-BE49-F238E27FC236}">
                    <a16:creationId xmlns:a16="http://schemas.microsoft.com/office/drawing/2014/main" id="{AD1A4D18-4E54-4053-896E-7A51EF6AE9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900" y="2711598"/>
                <a:ext cx="11045956" cy="0"/>
              </a:xfrm>
              <a:prstGeom prst="line">
                <a:avLst/>
              </a:prstGeom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842DB9D8-2708-4848-BB40-99F919D65D9C}"/>
                  </a:ext>
                </a:extLst>
              </p:cNvPr>
              <p:cNvSpPr/>
              <p:nvPr/>
            </p:nvSpPr>
            <p:spPr>
              <a:xfrm>
                <a:off x="9815305" y="1930710"/>
                <a:ext cx="1424561" cy="149829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C5F3CBAE-6E64-4DB6-9D01-C1E033DB561B}"/>
                  </a:ext>
                </a:extLst>
              </p:cNvPr>
              <p:cNvGrpSpPr/>
              <p:nvPr/>
            </p:nvGrpSpPr>
            <p:grpSpPr>
              <a:xfrm>
                <a:off x="7978542" y="2030533"/>
                <a:ext cx="1424562" cy="1411732"/>
                <a:chOff x="7510289" y="1964123"/>
                <a:chExt cx="1424562" cy="1411731"/>
              </a:xfrm>
            </p:grpSpPr>
            <p:sp>
              <p:nvSpPr>
                <p:cNvPr id="26" name="Ellipse 25">
                  <a:extLst>
                    <a:ext uri="{FF2B5EF4-FFF2-40B4-BE49-F238E27FC236}">
                      <a16:creationId xmlns:a16="http://schemas.microsoft.com/office/drawing/2014/main" id="{D6BE5686-9F1B-4F7F-9A4E-9D5A7352660C}"/>
                    </a:ext>
                  </a:extLst>
                </p:cNvPr>
                <p:cNvSpPr/>
                <p:nvPr/>
              </p:nvSpPr>
              <p:spPr>
                <a:xfrm>
                  <a:off x="7510289" y="1964123"/>
                  <a:ext cx="1424562" cy="141173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7" name="Image 26">
                  <a:extLst>
                    <a:ext uri="{FF2B5EF4-FFF2-40B4-BE49-F238E27FC236}">
                      <a16:creationId xmlns:a16="http://schemas.microsoft.com/office/drawing/2014/main" id="{37991B51-7BA3-4ED4-AE07-982A75005C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30352" y="2254482"/>
                  <a:ext cx="1007524" cy="805861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946BC489-7E96-4251-9290-E5CA86CC230E}"/>
                  </a:ext>
                </a:extLst>
              </p:cNvPr>
              <p:cNvGrpSpPr/>
              <p:nvPr/>
            </p:nvGrpSpPr>
            <p:grpSpPr>
              <a:xfrm>
                <a:off x="6094476" y="2056671"/>
                <a:ext cx="1424561" cy="1411732"/>
                <a:chOff x="3577812" y="2887208"/>
                <a:chExt cx="1424561" cy="1411731"/>
              </a:xfrm>
            </p:grpSpPr>
            <p:sp>
              <p:nvSpPr>
                <p:cNvPr id="24" name="Ellipse 23">
                  <a:extLst>
                    <a:ext uri="{FF2B5EF4-FFF2-40B4-BE49-F238E27FC236}">
                      <a16:creationId xmlns:a16="http://schemas.microsoft.com/office/drawing/2014/main" id="{4F5F2C83-C184-4ACA-8515-A27E59AC0E52}"/>
                    </a:ext>
                  </a:extLst>
                </p:cNvPr>
                <p:cNvSpPr/>
                <p:nvPr/>
              </p:nvSpPr>
              <p:spPr>
                <a:xfrm>
                  <a:off x="3577812" y="2887208"/>
                  <a:ext cx="1424561" cy="141173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id="{EADDCB2A-E430-4569-861A-47B394F1E9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3692" y="3005435"/>
                  <a:ext cx="1092059" cy="1092059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F65E4562-D51C-4E7B-9998-E26468AB8003}"/>
                  </a:ext>
                </a:extLst>
              </p:cNvPr>
              <p:cNvGrpSpPr/>
              <p:nvPr/>
            </p:nvGrpSpPr>
            <p:grpSpPr>
              <a:xfrm>
                <a:off x="4163014" y="2015061"/>
                <a:ext cx="1424562" cy="1411732"/>
                <a:chOff x="1882997" y="2903845"/>
                <a:chExt cx="1424562" cy="1411731"/>
              </a:xfrm>
            </p:grpSpPr>
            <p:sp>
              <p:nvSpPr>
                <p:cNvPr id="22" name="Ellipse 21">
                  <a:extLst>
                    <a:ext uri="{FF2B5EF4-FFF2-40B4-BE49-F238E27FC236}">
                      <a16:creationId xmlns:a16="http://schemas.microsoft.com/office/drawing/2014/main" id="{18C4162D-70FB-447B-8C7D-2AD08A17C515}"/>
                    </a:ext>
                  </a:extLst>
                </p:cNvPr>
                <p:cNvSpPr/>
                <p:nvPr/>
              </p:nvSpPr>
              <p:spPr>
                <a:xfrm>
                  <a:off x="1882997" y="2903845"/>
                  <a:ext cx="1424562" cy="141173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3" name="Image 22">
                  <a:extLst>
                    <a:ext uri="{FF2B5EF4-FFF2-40B4-BE49-F238E27FC236}">
                      <a16:creationId xmlns:a16="http://schemas.microsoft.com/office/drawing/2014/main" id="{4A44B769-E3FE-49C2-BFC1-3986A39CEB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1244" y="3147249"/>
                  <a:ext cx="957502" cy="957502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6533CFD5-CF2D-46BB-9B1D-D69E64D4D677}"/>
                  </a:ext>
                </a:extLst>
              </p:cNvPr>
              <p:cNvGrpSpPr/>
              <p:nvPr/>
            </p:nvGrpSpPr>
            <p:grpSpPr>
              <a:xfrm>
                <a:off x="2262315" y="2030533"/>
                <a:ext cx="1424562" cy="1411732"/>
                <a:chOff x="189034" y="2903844"/>
                <a:chExt cx="1424562" cy="1411731"/>
              </a:xfrm>
            </p:grpSpPr>
            <p:sp>
              <p:nvSpPr>
                <p:cNvPr id="19" name="Ellipse 18">
                  <a:extLst>
                    <a:ext uri="{FF2B5EF4-FFF2-40B4-BE49-F238E27FC236}">
                      <a16:creationId xmlns:a16="http://schemas.microsoft.com/office/drawing/2014/main" id="{04D38F14-544E-4647-8E17-A11DD56A1868}"/>
                    </a:ext>
                  </a:extLst>
                </p:cNvPr>
                <p:cNvSpPr/>
                <p:nvPr/>
              </p:nvSpPr>
              <p:spPr>
                <a:xfrm>
                  <a:off x="189034" y="2903844"/>
                  <a:ext cx="1424562" cy="141173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94B7B3F4-C251-41F0-82DF-0B74AD498F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5008" y="3065684"/>
                  <a:ext cx="706100" cy="706100"/>
                </a:xfrm>
                <a:prstGeom prst="rect">
                  <a:avLst/>
                </a:prstGeom>
              </p:spPr>
            </p:pic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id="{87969434-79E9-42E8-BE9A-AE45C2403F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817" y="3429000"/>
                  <a:ext cx="457200" cy="630621"/>
                </a:xfrm>
                <a:prstGeom prst="rect">
                  <a:avLst/>
                </a:prstGeom>
              </p:spPr>
            </p:pic>
          </p:grp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143AA874-B695-4A19-ACAB-F2DC7174154D}"/>
                  </a:ext>
                </a:extLst>
              </p:cNvPr>
              <p:cNvSpPr/>
              <p:nvPr/>
            </p:nvSpPr>
            <p:spPr>
              <a:xfrm>
                <a:off x="347521" y="2059565"/>
                <a:ext cx="1424562" cy="141173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112E24E-C00F-40E2-BE9E-25209800A384}"/>
                  </a:ext>
                </a:extLst>
              </p:cNvPr>
              <p:cNvSpPr txBox="1"/>
              <p:nvPr/>
            </p:nvSpPr>
            <p:spPr>
              <a:xfrm>
                <a:off x="6781632" y="3560866"/>
                <a:ext cx="2046979" cy="431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fr-FR" sz="1867" b="1" dirty="0">
                    <a:solidFill>
                      <a:srgbClr val="000000"/>
                    </a:solidFill>
                    <a:latin typeface="Calibri" panose="020F0502020204030204"/>
                  </a:rPr>
                  <a:t>Hospitalisation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E083FA6-1671-402B-A0D6-1834EB5E40B0}"/>
                  </a:ext>
                </a:extLst>
              </p:cNvPr>
              <p:cNvSpPr txBox="1"/>
              <p:nvPr/>
            </p:nvSpPr>
            <p:spPr>
              <a:xfrm>
                <a:off x="3956024" y="3612531"/>
                <a:ext cx="2046979" cy="75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Consultation</a:t>
                </a:r>
                <a:r>
                  <a:rPr kumimoji="0" lang="fr-FR" sz="1867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anesthésie</a:t>
                </a:r>
                <a:endParaRPr kumimoji="0" lang="fr-FR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D1BE75A-A481-48D8-B6B0-D9FA29665992}"/>
                  </a:ext>
                </a:extLst>
              </p:cNvPr>
              <p:cNvSpPr txBox="1"/>
              <p:nvPr/>
            </p:nvSpPr>
            <p:spPr>
              <a:xfrm>
                <a:off x="82174" y="3590943"/>
                <a:ext cx="2046979" cy="75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867" b="1" dirty="0">
                    <a:solidFill>
                      <a:srgbClr val="000000"/>
                    </a:solidFill>
                    <a:latin typeface="Calibri" panose="020F0502020204030204"/>
                  </a:rPr>
                  <a:t>Consultation chirurgien</a:t>
                </a:r>
                <a:endParaRPr kumimoji="0" lang="fr-FR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4C0F46C-700B-4851-8937-EF3F008559A5}"/>
                  </a:ext>
                </a:extLst>
              </p:cNvPr>
              <p:cNvSpPr txBox="1"/>
              <p:nvPr/>
            </p:nvSpPr>
            <p:spPr>
              <a:xfrm>
                <a:off x="9631993" y="3597982"/>
                <a:ext cx="2046979" cy="431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867" b="1" dirty="0">
                    <a:solidFill>
                      <a:srgbClr val="000000"/>
                    </a:solidFill>
                    <a:latin typeface="Calibri" panose="020F0502020204030204"/>
                  </a:rPr>
                  <a:t>Sortie</a:t>
                </a:r>
                <a:endParaRPr kumimoji="0" lang="fr-FR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8" name="Graphique 5">
              <a:extLst>
                <a:ext uri="{FF2B5EF4-FFF2-40B4-BE49-F238E27FC236}">
                  <a16:creationId xmlns:a16="http://schemas.microsoft.com/office/drawing/2014/main" id="{E75D40B1-DA3C-4B30-8EEE-50DFCFC47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34031" y="3905015"/>
              <a:ext cx="847766" cy="847766"/>
            </a:xfrm>
            <a:prstGeom prst="rect">
              <a:avLst/>
            </a:prstGeom>
          </p:spPr>
        </p:pic>
        <p:grpSp>
          <p:nvGrpSpPr>
            <p:cNvPr id="29" name="Groupe 28"/>
            <p:cNvGrpSpPr/>
            <p:nvPr/>
          </p:nvGrpSpPr>
          <p:grpSpPr>
            <a:xfrm>
              <a:off x="9726467" y="3743155"/>
              <a:ext cx="758146" cy="886626"/>
              <a:chOff x="9873165" y="3363112"/>
              <a:chExt cx="758146" cy="886626"/>
            </a:xfrm>
          </p:grpSpPr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94B7B3F4-C251-41F0-82DF-0B74AD498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9993755" y="3363112"/>
                <a:ext cx="637556" cy="620950"/>
              </a:xfrm>
              <a:prstGeom prst="rect">
                <a:avLst/>
              </a:prstGeom>
            </p:spPr>
          </p:pic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87969434-79E9-42E8-BE9A-AE45C2403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9873165" y="3695165"/>
                <a:ext cx="412818" cy="554573"/>
              </a:xfrm>
              <a:prstGeom prst="rect">
                <a:avLst/>
              </a:prstGeom>
            </p:spPr>
          </p:pic>
        </p:grpSp>
      </p:grpSp>
      <p:grpSp>
        <p:nvGrpSpPr>
          <p:cNvPr id="3" name="Groupe 2"/>
          <p:cNvGrpSpPr/>
          <p:nvPr/>
        </p:nvGrpSpPr>
        <p:grpSpPr>
          <a:xfrm>
            <a:off x="2961229" y="1937339"/>
            <a:ext cx="2023600" cy="1665669"/>
            <a:chOff x="2961229" y="1937339"/>
            <a:chExt cx="2023600" cy="1665669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AD5AB116-093D-4944-80E0-22BB6C2C6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rcRect l="32528" t="656" r="31752"/>
            <a:stretch/>
          </p:blipFill>
          <p:spPr>
            <a:xfrm>
              <a:off x="3840283" y="2539691"/>
              <a:ext cx="457200" cy="1063317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61229" y="2023606"/>
              <a:ext cx="396078" cy="396078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>
              <a:off x="3357307" y="1937339"/>
              <a:ext cx="1627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Pré-Bilan médicamenteux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6722944" y="2026724"/>
            <a:ext cx="2151919" cy="1580286"/>
            <a:chOff x="6722944" y="2026724"/>
            <a:chExt cx="2151919" cy="1580286"/>
          </a:xfrm>
        </p:grpSpPr>
        <p:grpSp>
          <p:nvGrpSpPr>
            <p:cNvPr id="39" name="Groupe 38"/>
            <p:cNvGrpSpPr/>
            <p:nvPr/>
          </p:nvGrpSpPr>
          <p:grpSpPr>
            <a:xfrm>
              <a:off x="6722944" y="2026724"/>
              <a:ext cx="1019678" cy="1580286"/>
              <a:chOff x="6722944" y="2026724"/>
              <a:chExt cx="1019678" cy="1580286"/>
            </a:xfrm>
          </p:grpSpPr>
          <p:pic>
            <p:nvPicPr>
              <p:cNvPr id="34" name="Image 33">
                <a:extLst>
                  <a:ext uri="{FF2B5EF4-FFF2-40B4-BE49-F238E27FC236}">
                    <a16:creationId xmlns:a16="http://schemas.microsoft.com/office/drawing/2014/main" id="{AD5AB116-093D-4944-80E0-22BB6C2C6B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rcRect l="32528" t="656" r="31752"/>
              <a:stretch/>
            </p:blipFill>
            <p:spPr>
              <a:xfrm>
                <a:off x="7285422" y="2543693"/>
                <a:ext cx="457200" cy="1063317"/>
              </a:xfrm>
              <a:prstGeom prst="rect">
                <a:avLst/>
              </a:prstGeom>
            </p:spPr>
          </p:pic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6722944" y="2026724"/>
                <a:ext cx="407838" cy="407838"/>
              </a:xfrm>
              <a:prstGeom prst="rect">
                <a:avLst/>
              </a:prstGeom>
            </p:spPr>
          </p:pic>
        </p:grpSp>
        <p:sp>
          <p:nvSpPr>
            <p:cNvPr id="38" name="ZoneTexte 37"/>
            <p:cNvSpPr txBox="1"/>
            <p:nvPr/>
          </p:nvSpPr>
          <p:spPr>
            <a:xfrm>
              <a:off x="7007783" y="2067029"/>
              <a:ext cx="1867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Confirmation : BM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0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99801-DE92-41ED-A956-5501662C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6" y="368443"/>
            <a:ext cx="8596668" cy="1320800"/>
          </a:xfrm>
        </p:spPr>
        <p:txBody>
          <a:bodyPr/>
          <a:lstStyle/>
          <a:p>
            <a:r>
              <a:rPr lang="fr-FR" dirty="0"/>
              <a:t>Réalisation du PBM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F1DC7D-48E9-4852-93A6-45D7AFFE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</a:t>
            </a:r>
            <a:r>
              <a:rPr lang="fr-FR" b="1" dirty="0"/>
              <a:t>médicamenteuse en chirurgie en IDF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636AE3-1467-4948-BC53-841669AA1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5DEEED7-6C6D-41D3-892E-9B4D3B93B7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  <p:grpSp>
        <p:nvGrpSpPr>
          <p:cNvPr id="29" name="Groupe 28"/>
          <p:cNvGrpSpPr/>
          <p:nvPr/>
        </p:nvGrpSpPr>
        <p:grpSpPr>
          <a:xfrm>
            <a:off x="5957450" y="240634"/>
            <a:ext cx="6103041" cy="840779"/>
            <a:chOff x="5887638" y="1135327"/>
            <a:chExt cx="6103041" cy="840779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E0401784-4103-4E68-A452-9415A30D0A29}"/>
                </a:ext>
              </a:extLst>
            </p:cNvPr>
            <p:cNvGrpSpPr/>
            <p:nvPr/>
          </p:nvGrpSpPr>
          <p:grpSpPr>
            <a:xfrm>
              <a:off x="5887638" y="1135327"/>
              <a:ext cx="6103041" cy="840779"/>
              <a:chOff x="272890" y="2352710"/>
              <a:chExt cx="6232082" cy="854844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6CB7EA0D-BD11-4615-AFF6-997C56C52047}"/>
                  </a:ext>
                </a:extLst>
              </p:cNvPr>
              <p:cNvGrpSpPr/>
              <p:nvPr/>
            </p:nvGrpSpPr>
            <p:grpSpPr>
              <a:xfrm>
                <a:off x="272890" y="2352710"/>
                <a:ext cx="6232082" cy="854844"/>
                <a:chOff x="347521" y="1930711"/>
                <a:chExt cx="11331335" cy="1540586"/>
              </a:xfrm>
            </p:grpSpPr>
            <p:cxnSp>
              <p:nvCxnSpPr>
                <p:cNvPr id="10" name="Connecteur droit 9">
                  <a:extLst>
                    <a:ext uri="{FF2B5EF4-FFF2-40B4-BE49-F238E27FC236}">
                      <a16:creationId xmlns:a16="http://schemas.microsoft.com/office/drawing/2014/main" id="{F2542C04-7F60-40CF-8C32-3AD9B64136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900" y="2711599"/>
                  <a:ext cx="11045956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Ellipse 10">
                  <a:extLst>
                    <a:ext uri="{FF2B5EF4-FFF2-40B4-BE49-F238E27FC236}">
                      <a16:creationId xmlns:a16="http://schemas.microsoft.com/office/drawing/2014/main" id="{F97FE935-2E1A-487D-AC4E-51D7F124D633}"/>
                    </a:ext>
                  </a:extLst>
                </p:cNvPr>
                <p:cNvSpPr/>
                <p:nvPr/>
              </p:nvSpPr>
              <p:spPr>
                <a:xfrm>
                  <a:off x="9815307" y="1930711"/>
                  <a:ext cx="1424562" cy="14982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  <p:grpSp>
              <p:nvGrpSpPr>
                <p:cNvPr id="12" name="Groupe 11">
                  <a:extLst>
                    <a:ext uri="{FF2B5EF4-FFF2-40B4-BE49-F238E27FC236}">
                      <a16:creationId xmlns:a16="http://schemas.microsoft.com/office/drawing/2014/main" id="{D7A2AFF2-7193-437F-BA64-BB97252810D0}"/>
                    </a:ext>
                  </a:extLst>
                </p:cNvPr>
                <p:cNvGrpSpPr/>
                <p:nvPr/>
              </p:nvGrpSpPr>
              <p:grpSpPr>
                <a:xfrm>
                  <a:off x="7978542" y="2030534"/>
                  <a:ext cx="1424562" cy="1411731"/>
                  <a:chOff x="7510289" y="1964123"/>
                  <a:chExt cx="1424562" cy="1411731"/>
                </a:xfrm>
              </p:grpSpPr>
              <p:sp>
                <p:nvSpPr>
                  <p:cNvPr id="24" name="Ellipse 23">
                    <a:extLst>
                      <a:ext uri="{FF2B5EF4-FFF2-40B4-BE49-F238E27FC236}">
                        <a16:creationId xmlns:a16="http://schemas.microsoft.com/office/drawing/2014/main" id="{0F8041DC-781A-4853-B613-E0E6FD0975AA}"/>
                      </a:ext>
                    </a:extLst>
                  </p:cNvPr>
                  <p:cNvSpPr/>
                  <p:nvPr/>
                </p:nvSpPr>
                <p:spPr>
                  <a:xfrm>
                    <a:off x="7510289" y="1964123"/>
                    <a:ext cx="1424562" cy="1411731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/>
                  </a:p>
                </p:txBody>
              </p:sp>
              <p:pic>
                <p:nvPicPr>
                  <p:cNvPr id="25" name="Image 24">
                    <a:extLst>
                      <a:ext uri="{FF2B5EF4-FFF2-40B4-BE49-F238E27FC236}">
                        <a16:creationId xmlns:a16="http://schemas.microsoft.com/office/drawing/2014/main" id="{976F85EF-E0BB-4CC9-A2E0-1559E33F81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30352" y="2254482"/>
                    <a:ext cx="1007524" cy="80586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" name="Groupe 12">
                  <a:extLst>
                    <a:ext uri="{FF2B5EF4-FFF2-40B4-BE49-F238E27FC236}">
                      <a16:creationId xmlns:a16="http://schemas.microsoft.com/office/drawing/2014/main" id="{C2F26FB6-1DFC-4665-A49C-F69D65E6ECD2}"/>
                    </a:ext>
                  </a:extLst>
                </p:cNvPr>
                <p:cNvGrpSpPr/>
                <p:nvPr/>
              </p:nvGrpSpPr>
              <p:grpSpPr>
                <a:xfrm>
                  <a:off x="6094476" y="2056672"/>
                  <a:ext cx="1424561" cy="1411731"/>
                  <a:chOff x="3577812" y="2887208"/>
                  <a:chExt cx="1424561" cy="1411731"/>
                </a:xfrm>
              </p:grpSpPr>
              <p:sp>
                <p:nvSpPr>
                  <p:cNvPr id="22" name="Ellipse 21">
                    <a:extLst>
                      <a:ext uri="{FF2B5EF4-FFF2-40B4-BE49-F238E27FC236}">
                        <a16:creationId xmlns:a16="http://schemas.microsoft.com/office/drawing/2014/main" id="{A1DF15D9-8979-402C-8A6C-0FC3229DEEAA}"/>
                      </a:ext>
                    </a:extLst>
                  </p:cNvPr>
                  <p:cNvSpPr/>
                  <p:nvPr/>
                </p:nvSpPr>
                <p:spPr>
                  <a:xfrm>
                    <a:off x="3577812" y="2887208"/>
                    <a:ext cx="1424561" cy="1411731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/>
                  </a:p>
                </p:txBody>
              </p:sp>
              <p:pic>
                <p:nvPicPr>
                  <p:cNvPr id="23" name="Image 22">
                    <a:extLst>
                      <a:ext uri="{FF2B5EF4-FFF2-40B4-BE49-F238E27FC236}">
                        <a16:creationId xmlns:a16="http://schemas.microsoft.com/office/drawing/2014/main" id="{50058E51-A89C-4E19-BB83-D09259E28A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43692" y="3005435"/>
                    <a:ext cx="1092059" cy="109205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" name="Groupe 13">
                  <a:extLst>
                    <a:ext uri="{FF2B5EF4-FFF2-40B4-BE49-F238E27FC236}">
                      <a16:creationId xmlns:a16="http://schemas.microsoft.com/office/drawing/2014/main" id="{ABF629E9-8E00-460C-82FD-7FE9EA2913F3}"/>
                    </a:ext>
                  </a:extLst>
                </p:cNvPr>
                <p:cNvGrpSpPr/>
                <p:nvPr/>
              </p:nvGrpSpPr>
              <p:grpSpPr>
                <a:xfrm>
                  <a:off x="4162355" y="2017268"/>
                  <a:ext cx="1424562" cy="1411731"/>
                  <a:chOff x="1882339" y="2906051"/>
                  <a:chExt cx="1424562" cy="1411731"/>
                </a:xfrm>
              </p:grpSpPr>
              <p:sp>
                <p:nvSpPr>
                  <p:cNvPr id="20" name="Ellipse 19">
                    <a:extLst>
                      <a:ext uri="{FF2B5EF4-FFF2-40B4-BE49-F238E27FC236}">
                        <a16:creationId xmlns:a16="http://schemas.microsoft.com/office/drawing/2014/main" id="{A8561A19-8666-4D27-A901-7ADF1E7CF6CF}"/>
                      </a:ext>
                    </a:extLst>
                  </p:cNvPr>
                  <p:cNvSpPr/>
                  <p:nvPr/>
                </p:nvSpPr>
                <p:spPr>
                  <a:xfrm>
                    <a:off x="1882339" y="2906051"/>
                    <a:ext cx="1424562" cy="1411731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/>
                  </a:p>
                </p:txBody>
              </p:sp>
              <p:pic>
                <p:nvPicPr>
                  <p:cNvPr id="21" name="Image 20">
                    <a:extLst>
                      <a:ext uri="{FF2B5EF4-FFF2-40B4-BE49-F238E27FC236}">
                        <a16:creationId xmlns:a16="http://schemas.microsoft.com/office/drawing/2014/main" id="{7B97AE09-BA52-4E3F-94D9-C7B6FE83F4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1244" y="3147249"/>
                    <a:ext cx="957502" cy="95750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F72054BD-9079-4FB6-BEA8-50F20BF11FBD}"/>
                    </a:ext>
                  </a:extLst>
                </p:cNvPr>
                <p:cNvGrpSpPr/>
                <p:nvPr/>
              </p:nvGrpSpPr>
              <p:grpSpPr>
                <a:xfrm>
                  <a:off x="2262315" y="2030534"/>
                  <a:ext cx="1424562" cy="1411731"/>
                  <a:chOff x="189034" y="2903844"/>
                  <a:chExt cx="1424562" cy="1411731"/>
                </a:xfrm>
              </p:grpSpPr>
              <p:sp>
                <p:nvSpPr>
                  <p:cNvPr id="17" name="Ellipse 16">
                    <a:extLst>
                      <a:ext uri="{FF2B5EF4-FFF2-40B4-BE49-F238E27FC236}">
                        <a16:creationId xmlns:a16="http://schemas.microsoft.com/office/drawing/2014/main" id="{C606CA5A-91E1-42B8-84A5-C07E2CD3730C}"/>
                      </a:ext>
                    </a:extLst>
                  </p:cNvPr>
                  <p:cNvSpPr/>
                  <p:nvPr/>
                </p:nvSpPr>
                <p:spPr>
                  <a:xfrm>
                    <a:off x="189034" y="2903844"/>
                    <a:ext cx="1424562" cy="1411731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200" dirty="0"/>
                  </a:p>
                </p:txBody>
              </p:sp>
              <p:pic>
                <p:nvPicPr>
                  <p:cNvPr id="18" name="Image 17">
                    <a:extLst>
                      <a:ext uri="{FF2B5EF4-FFF2-40B4-BE49-F238E27FC236}">
                        <a16:creationId xmlns:a16="http://schemas.microsoft.com/office/drawing/2014/main" id="{25D45D1B-EC9F-479A-83DF-EE56DC3E3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5008" y="3065684"/>
                    <a:ext cx="706100" cy="706100"/>
                  </a:xfrm>
                  <a:prstGeom prst="rect">
                    <a:avLst/>
                  </a:prstGeom>
                </p:spPr>
              </p:pic>
              <p:pic>
                <p:nvPicPr>
                  <p:cNvPr id="19" name="Image 18">
                    <a:extLst>
                      <a:ext uri="{FF2B5EF4-FFF2-40B4-BE49-F238E27FC236}">
                        <a16:creationId xmlns:a16="http://schemas.microsoft.com/office/drawing/2014/main" id="{DD91C288-F8F8-488F-B7C9-98E7CE589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9817" y="3429000"/>
                    <a:ext cx="457200" cy="63062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600107C8-C059-4EA1-A71C-C7B0E264D0D7}"/>
                    </a:ext>
                  </a:extLst>
                </p:cNvPr>
                <p:cNvSpPr/>
                <p:nvPr/>
              </p:nvSpPr>
              <p:spPr>
                <a:xfrm>
                  <a:off x="347521" y="2059566"/>
                  <a:ext cx="1424562" cy="141173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9" name="Graphique 5">
                <a:extLst>
                  <a:ext uri="{FF2B5EF4-FFF2-40B4-BE49-F238E27FC236}">
                    <a16:creationId xmlns:a16="http://schemas.microsoft.com/office/drawing/2014/main" id="{E4E19D70-3183-47C1-B1D3-A2DDDA032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73553" y="2548895"/>
                <a:ext cx="530761" cy="530761"/>
              </a:xfrm>
              <a:prstGeom prst="rect">
                <a:avLst/>
              </a:prstGeom>
            </p:spPr>
          </p:pic>
        </p:grpSp>
        <p:grpSp>
          <p:nvGrpSpPr>
            <p:cNvPr id="28" name="Groupe 27"/>
            <p:cNvGrpSpPr/>
            <p:nvPr/>
          </p:nvGrpSpPr>
          <p:grpSpPr>
            <a:xfrm>
              <a:off x="11218884" y="1263136"/>
              <a:ext cx="459923" cy="528713"/>
              <a:chOff x="11218884" y="1263136"/>
              <a:chExt cx="459923" cy="528713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25D45D1B-EC9F-479A-83DF-EE56DC3E3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>
                <a:off x="11298503" y="1263136"/>
                <a:ext cx="380304" cy="385356"/>
              </a:xfrm>
              <a:prstGeom prst="rect">
                <a:avLst/>
              </a:prstGeom>
            </p:spPr>
          </p:pic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DD91C288-F8F8-488F-B7C9-98E7CE589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>
                <a:off x="11218884" y="1447686"/>
                <a:ext cx="246247" cy="344163"/>
              </a:xfrm>
              <a:prstGeom prst="rect">
                <a:avLst/>
              </a:prstGeom>
            </p:spPr>
          </p:pic>
        </p:grpSp>
      </p:grpSp>
      <p:grpSp>
        <p:nvGrpSpPr>
          <p:cNvPr id="30" name="Groupe 29"/>
          <p:cNvGrpSpPr/>
          <p:nvPr/>
        </p:nvGrpSpPr>
        <p:grpSpPr>
          <a:xfrm>
            <a:off x="0" y="1803056"/>
            <a:ext cx="11521789" cy="3737831"/>
            <a:chOff x="0" y="2112084"/>
            <a:chExt cx="11521789" cy="3737831"/>
          </a:xfrm>
        </p:grpSpPr>
        <p:sp>
          <p:nvSpPr>
            <p:cNvPr id="31" name="Pentagon 2"/>
            <p:cNvSpPr/>
            <p:nvPr/>
          </p:nvSpPr>
          <p:spPr>
            <a:xfrm>
              <a:off x="2040880" y="2494801"/>
              <a:ext cx="9480909" cy="740980"/>
            </a:xfrm>
            <a:prstGeom prst="homePlate">
              <a:avLst/>
            </a:prstGeom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2000" tIns="45720" rIns="792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/>
                <a:t>Sélection des patients via le planning d’anesthésie / bloc opératoire (*hors ambulatoire)</a:t>
              </a:r>
            </a:p>
          </p:txBody>
        </p:sp>
        <p:sp>
          <p:nvSpPr>
            <p:cNvPr id="32" name="Pentagon 3"/>
            <p:cNvSpPr/>
            <p:nvPr/>
          </p:nvSpPr>
          <p:spPr>
            <a:xfrm>
              <a:off x="2040880" y="3235781"/>
              <a:ext cx="6657621" cy="740980"/>
            </a:xfrm>
            <a:prstGeom prst="homePlat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2000" tIns="45720" rIns="792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/>
                <a:t>Appel patient : entretien</a:t>
              </a:r>
            </a:p>
          </p:txBody>
        </p:sp>
        <p:sp>
          <p:nvSpPr>
            <p:cNvPr id="33" name="Pentagon 4"/>
            <p:cNvSpPr/>
            <p:nvPr/>
          </p:nvSpPr>
          <p:spPr>
            <a:xfrm>
              <a:off x="2040879" y="3976715"/>
              <a:ext cx="7935730" cy="740980"/>
            </a:xfrm>
            <a:prstGeom prst="homePlat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2000" tIns="45720" rIns="792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/>
                <a:t>Recherche d’information : validation pharmaceutique</a:t>
              </a:r>
            </a:p>
          </p:txBody>
        </p:sp>
        <p:sp>
          <p:nvSpPr>
            <p:cNvPr id="34" name="Pentagon 5"/>
            <p:cNvSpPr/>
            <p:nvPr/>
          </p:nvSpPr>
          <p:spPr>
            <a:xfrm>
              <a:off x="2040880" y="4717741"/>
              <a:ext cx="5379510" cy="740980"/>
            </a:xfrm>
            <a:prstGeom prst="homePlat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2000" tIns="45720" rIns="792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/>
                <a:t>Mise à disposition sur </a:t>
              </a:r>
              <a:r>
                <a:rPr lang="fr-FR" sz="2000" b="1" dirty="0" err="1"/>
                <a:t>Orbis</a:t>
              </a:r>
              <a:r>
                <a:rPr lang="fr-FR" sz="2000" b="1" dirty="0"/>
                <a:t>®</a:t>
              </a:r>
              <a:endParaRPr 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35" name="Flowchart: Manual Input 6"/>
            <p:cNvSpPr/>
            <p:nvPr/>
          </p:nvSpPr>
          <p:spPr>
            <a:xfrm flipH="1">
              <a:off x="934458" y="2116658"/>
              <a:ext cx="1106424" cy="1860103"/>
            </a:xfrm>
            <a:prstGeom prst="flowChartManualInput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lowchart: Manual Input 7"/>
            <p:cNvSpPr/>
            <p:nvPr/>
          </p:nvSpPr>
          <p:spPr>
            <a:xfrm rot="10800000">
              <a:off x="934456" y="3976761"/>
              <a:ext cx="1106424" cy="1860103"/>
            </a:xfrm>
            <a:prstGeom prst="flowChartManualInput">
              <a:avLst/>
            </a:pr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Flowchart: Manual Input 8"/>
            <p:cNvSpPr/>
            <p:nvPr/>
          </p:nvSpPr>
          <p:spPr>
            <a:xfrm flipH="1">
              <a:off x="934458" y="3046542"/>
              <a:ext cx="1106424" cy="930052"/>
            </a:xfrm>
            <a:prstGeom prst="flowChartManualInput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lowchart: Manual Input 9"/>
            <p:cNvSpPr/>
            <p:nvPr/>
          </p:nvSpPr>
          <p:spPr>
            <a:xfrm rot="10800000">
              <a:off x="934455" y="3976593"/>
              <a:ext cx="1106424" cy="930218"/>
            </a:xfrm>
            <a:prstGeom prst="flowChartManualInpu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0" y="3046542"/>
              <a:ext cx="934458" cy="934458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</a:rPr>
                <a:t>2</a:t>
              </a: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0" y="2112084"/>
              <a:ext cx="934458" cy="934458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0" y="3981000"/>
              <a:ext cx="934458" cy="934458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0" y="4915457"/>
              <a:ext cx="934458" cy="934458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43" name="POWER_USER_ID_ICONS_Digital_Object" descr="{&quot;Key&quot;:&quot;POWER_USER_SHAPE_ICON&quot;,&quot;Value&quot;:&quot;POWER_USER_SHAPE_ICON_STYLE_1&quot;}"/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2169886" y="2551098"/>
              <a:ext cx="443689" cy="561768"/>
            </a:xfrm>
            <a:custGeom>
              <a:avLst/>
              <a:gdLst>
                <a:gd name="T0" fmla="*/ 990 w 990"/>
                <a:gd name="T1" fmla="*/ 130 h 1250"/>
                <a:gd name="T2" fmla="*/ 859 w 990"/>
                <a:gd name="T3" fmla="*/ 0 h 1250"/>
                <a:gd name="T4" fmla="*/ 729 w 990"/>
                <a:gd name="T5" fmla="*/ 130 h 1250"/>
                <a:gd name="T6" fmla="*/ 833 w 990"/>
                <a:gd name="T7" fmla="*/ 258 h 1250"/>
                <a:gd name="T8" fmla="*/ 833 w 990"/>
                <a:gd name="T9" fmla="*/ 456 h 1250"/>
                <a:gd name="T10" fmla="*/ 521 w 990"/>
                <a:gd name="T11" fmla="*/ 702 h 1250"/>
                <a:gd name="T12" fmla="*/ 521 w 990"/>
                <a:gd name="T13" fmla="*/ 466 h 1250"/>
                <a:gd name="T14" fmla="*/ 625 w 990"/>
                <a:gd name="T15" fmla="*/ 339 h 1250"/>
                <a:gd name="T16" fmla="*/ 495 w 990"/>
                <a:gd name="T17" fmla="*/ 208 h 1250"/>
                <a:gd name="T18" fmla="*/ 365 w 990"/>
                <a:gd name="T19" fmla="*/ 339 h 1250"/>
                <a:gd name="T20" fmla="*/ 469 w 990"/>
                <a:gd name="T21" fmla="*/ 466 h 1250"/>
                <a:gd name="T22" fmla="*/ 469 w 990"/>
                <a:gd name="T23" fmla="*/ 702 h 1250"/>
                <a:gd name="T24" fmla="*/ 156 w 990"/>
                <a:gd name="T25" fmla="*/ 456 h 1250"/>
                <a:gd name="T26" fmla="*/ 156 w 990"/>
                <a:gd name="T27" fmla="*/ 258 h 1250"/>
                <a:gd name="T28" fmla="*/ 260 w 990"/>
                <a:gd name="T29" fmla="*/ 130 h 1250"/>
                <a:gd name="T30" fmla="*/ 130 w 990"/>
                <a:gd name="T31" fmla="*/ 0 h 1250"/>
                <a:gd name="T32" fmla="*/ 0 w 990"/>
                <a:gd name="T33" fmla="*/ 130 h 1250"/>
                <a:gd name="T34" fmla="*/ 104 w 990"/>
                <a:gd name="T35" fmla="*/ 258 h 1250"/>
                <a:gd name="T36" fmla="*/ 104 w 990"/>
                <a:gd name="T37" fmla="*/ 481 h 1250"/>
                <a:gd name="T38" fmla="*/ 469 w 990"/>
                <a:gd name="T39" fmla="*/ 768 h 1250"/>
                <a:gd name="T40" fmla="*/ 469 w 990"/>
                <a:gd name="T41" fmla="*/ 992 h 1250"/>
                <a:gd name="T42" fmla="*/ 365 w 990"/>
                <a:gd name="T43" fmla="*/ 1120 h 1250"/>
                <a:gd name="T44" fmla="*/ 495 w 990"/>
                <a:gd name="T45" fmla="*/ 1250 h 1250"/>
                <a:gd name="T46" fmla="*/ 625 w 990"/>
                <a:gd name="T47" fmla="*/ 1120 h 1250"/>
                <a:gd name="T48" fmla="*/ 521 w 990"/>
                <a:gd name="T49" fmla="*/ 992 h 1250"/>
                <a:gd name="T50" fmla="*/ 521 w 990"/>
                <a:gd name="T51" fmla="*/ 768 h 1250"/>
                <a:gd name="T52" fmla="*/ 885 w 990"/>
                <a:gd name="T53" fmla="*/ 481 h 1250"/>
                <a:gd name="T54" fmla="*/ 885 w 990"/>
                <a:gd name="T55" fmla="*/ 258 h 1250"/>
                <a:gd name="T56" fmla="*/ 990 w 990"/>
                <a:gd name="T57" fmla="*/ 130 h 1250"/>
                <a:gd name="T58" fmla="*/ 52 w 990"/>
                <a:gd name="T59" fmla="*/ 130 h 1250"/>
                <a:gd name="T60" fmla="*/ 130 w 990"/>
                <a:gd name="T61" fmla="*/ 52 h 1250"/>
                <a:gd name="T62" fmla="*/ 208 w 990"/>
                <a:gd name="T63" fmla="*/ 130 h 1250"/>
                <a:gd name="T64" fmla="*/ 130 w 990"/>
                <a:gd name="T65" fmla="*/ 208 h 1250"/>
                <a:gd name="T66" fmla="*/ 52 w 990"/>
                <a:gd name="T67" fmla="*/ 130 h 1250"/>
                <a:gd name="T68" fmla="*/ 859 w 990"/>
                <a:gd name="T69" fmla="*/ 208 h 1250"/>
                <a:gd name="T70" fmla="*/ 781 w 990"/>
                <a:gd name="T71" fmla="*/ 130 h 1250"/>
                <a:gd name="T72" fmla="*/ 859 w 990"/>
                <a:gd name="T73" fmla="*/ 52 h 1250"/>
                <a:gd name="T74" fmla="*/ 938 w 990"/>
                <a:gd name="T75" fmla="*/ 130 h 1250"/>
                <a:gd name="T76" fmla="*/ 859 w 990"/>
                <a:gd name="T77" fmla="*/ 20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0" h="1250">
                  <a:moveTo>
                    <a:pt x="990" y="130"/>
                  </a:moveTo>
                  <a:cubicBezTo>
                    <a:pt x="990" y="58"/>
                    <a:pt x="931" y="0"/>
                    <a:pt x="859" y="0"/>
                  </a:cubicBezTo>
                  <a:cubicBezTo>
                    <a:pt x="788" y="0"/>
                    <a:pt x="729" y="58"/>
                    <a:pt x="729" y="130"/>
                  </a:cubicBezTo>
                  <a:cubicBezTo>
                    <a:pt x="729" y="193"/>
                    <a:pt x="774" y="246"/>
                    <a:pt x="833" y="258"/>
                  </a:cubicBezTo>
                  <a:lnTo>
                    <a:pt x="833" y="456"/>
                  </a:lnTo>
                  <a:lnTo>
                    <a:pt x="521" y="702"/>
                  </a:lnTo>
                  <a:lnTo>
                    <a:pt x="521" y="466"/>
                  </a:lnTo>
                  <a:cubicBezTo>
                    <a:pt x="580" y="454"/>
                    <a:pt x="625" y="401"/>
                    <a:pt x="625" y="339"/>
                  </a:cubicBezTo>
                  <a:cubicBezTo>
                    <a:pt x="625" y="267"/>
                    <a:pt x="567" y="208"/>
                    <a:pt x="495" y="208"/>
                  </a:cubicBezTo>
                  <a:cubicBezTo>
                    <a:pt x="423" y="208"/>
                    <a:pt x="365" y="267"/>
                    <a:pt x="365" y="339"/>
                  </a:cubicBezTo>
                  <a:cubicBezTo>
                    <a:pt x="365" y="401"/>
                    <a:pt x="409" y="454"/>
                    <a:pt x="469" y="466"/>
                  </a:cubicBezTo>
                  <a:lnTo>
                    <a:pt x="469" y="702"/>
                  </a:lnTo>
                  <a:lnTo>
                    <a:pt x="156" y="456"/>
                  </a:lnTo>
                  <a:lnTo>
                    <a:pt x="156" y="258"/>
                  </a:lnTo>
                  <a:cubicBezTo>
                    <a:pt x="216" y="246"/>
                    <a:pt x="260" y="193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ubicBezTo>
                    <a:pt x="58" y="0"/>
                    <a:pt x="0" y="58"/>
                    <a:pt x="0" y="130"/>
                  </a:cubicBezTo>
                  <a:cubicBezTo>
                    <a:pt x="0" y="193"/>
                    <a:pt x="45" y="246"/>
                    <a:pt x="104" y="258"/>
                  </a:cubicBezTo>
                  <a:lnTo>
                    <a:pt x="104" y="481"/>
                  </a:lnTo>
                  <a:lnTo>
                    <a:pt x="469" y="768"/>
                  </a:lnTo>
                  <a:lnTo>
                    <a:pt x="469" y="992"/>
                  </a:lnTo>
                  <a:cubicBezTo>
                    <a:pt x="409" y="1004"/>
                    <a:pt x="365" y="1057"/>
                    <a:pt x="365" y="1120"/>
                  </a:cubicBezTo>
                  <a:cubicBezTo>
                    <a:pt x="365" y="1192"/>
                    <a:pt x="423" y="1250"/>
                    <a:pt x="495" y="1250"/>
                  </a:cubicBezTo>
                  <a:cubicBezTo>
                    <a:pt x="567" y="1250"/>
                    <a:pt x="625" y="1192"/>
                    <a:pt x="625" y="1120"/>
                  </a:cubicBezTo>
                  <a:cubicBezTo>
                    <a:pt x="625" y="1057"/>
                    <a:pt x="580" y="1004"/>
                    <a:pt x="521" y="992"/>
                  </a:cubicBezTo>
                  <a:lnTo>
                    <a:pt x="521" y="768"/>
                  </a:lnTo>
                  <a:lnTo>
                    <a:pt x="885" y="481"/>
                  </a:lnTo>
                  <a:lnTo>
                    <a:pt x="885" y="258"/>
                  </a:lnTo>
                  <a:cubicBezTo>
                    <a:pt x="945" y="246"/>
                    <a:pt x="990" y="193"/>
                    <a:pt x="990" y="130"/>
                  </a:cubicBezTo>
                  <a:close/>
                  <a:moveTo>
                    <a:pt x="52" y="130"/>
                  </a:moveTo>
                  <a:cubicBezTo>
                    <a:pt x="52" y="87"/>
                    <a:pt x="87" y="52"/>
                    <a:pt x="130" y="52"/>
                  </a:cubicBezTo>
                  <a:cubicBezTo>
                    <a:pt x="173" y="52"/>
                    <a:pt x="208" y="87"/>
                    <a:pt x="208" y="130"/>
                  </a:cubicBezTo>
                  <a:cubicBezTo>
                    <a:pt x="208" y="173"/>
                    <a:pt x="173" y="208"/>
                    <a:pt x="130" y="208"/>
                  </a:cubicBezTo>
                  <a:cubicBezTo>
                    <a:pt x="87" y="208"/>
                    <a:pt x="52" y="173"/>
                    <a:pt x="52" y="130"/>
                  </a:cubicBezTo>
                  <a:close/>
                  <a:moveTo>
                    <a:pt x="859" y="208"/>
                  </a:moveTo>
                  <a:cubicBezTo>
                    <a:pt x="816" y="208"/>
                    <a:pt x="781" y="173"/>
                    <a:pt x="781" y="130"/>
                  </a:cubicBezTo>
                  <a:cubicBezTo>
                    <a:pt x="781" y="87"/>
                    <a:pt x="816" y="52"/>
                    <a:pt x="859" y="52"/>
                  </a:cubicBezTo>
                  <a:cubicBezTo>
                    <a:pt x="902" y="52"/>
                    <a:pt x="938" y="87"/>
                    <a:pt x="938" y="130"/>
                  </a:cubicBezTo>
                  <a:cubicBezTo>
                    <a:pt x="938" y="173"/>
                    <a:pt x="902" y="208"/>
                    <a:pt x="859" y="20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E71AEC19-B80D-4CFE-BE9C-24DD3D4F5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76711" y="3306433"/>
              <a:ext cx="365792" cy="542591"/>
            </a:xfrm>
            <a:prstGeom prst="rect">
              <a:avLst/>
            </a:prstGeom>
          </p:spPr>
        </p:pic>
        <p:grpSp>
          <p:nvGrpSpPr>
            <p:cNvPr id="45" name="Book_shelf3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758DD976-839B-486E-887A-C5FCA9B1EA2B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2046752" y="4118676"/>
              <a:ext cx="689955" cy="465789"/>
              <a:chOff x="2141538" y="-1878012"/>
              <a:chExt cx="1192212" cy="804863"/>
            </a:xfrm>
          </p:grpSpPr>
          <p:sp>
            <p:nvSpPr>
              <p:cNvPr id="47" name="Freeform 209">
                <a:extLst>
                  <a:ext uri="{FF2B5EF4-FFF2-40B4-BE49-F238E27FC236}">
                    <a16:creationId xmlns:a16="http://schemas.microsoft.com/office/drawing/2014/main" id="{8C595FAF-DE4A-4CDE-8BB7-4E2E8C164F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0700" y="-1847850"/>
                <a:ext cx="273050" cy="773113"/>
              </a:xfrm>
              <a:custGeom>
                <a:avLst/>
                <a:gdLst>
                  <a:gd name="T0" fmla="*/ 302 w 358"/>
                  <a:gd name="T1" fmla="*/ 412 h 1013"/>
                  <a:gd name="T2" fmla="*/ 281 w 358"/>
                  <a:gd name="T3" fmla="*/ 433 h 1013"/>
                  <a:gd name="T4" fmla="*/ 77 w 358"/>
                  <a:gd name="T5" fmla="*/ 433 h 1013"/>
                  <a:gd name="T6" fmla="*/ 56 w 358"/>
                  <a:gd name="T7" fmla="*/ 412 h 1013"/>
                  <a:gd name="T8" fmla="*/ 56 w 358"/>
                  <a:gd name="T9" fmla="*/ 77 h 1013"/>
                  <a:gd name="T10" fmla="*/ 77 w 358"/>
                  <a:gd name="T11" fmla="*/ 56 h 1013"/>
                  <a:gd name="T12" fmla="*/ 281 w 358"/>
                  <a:gd name="T13" fmla="*/ 56 h 1013"/>
                  <a:gd name="T14" fmla="*/ 302 w 358"/>
                  <a:gd name="T15" fmla="*/ 77 h 1013"/>
                  <a:gd name="T16" fmla="*/ 302 w 358"/>
                  <a:gd name="T17" fmla="*/ 412 h 1013"/>
                  <a:gd name="T18" fmla="*/ 179 w 358"/>
                  <a:gd name="T19" fmla="*/ 814 h 1013"/>
                  <a:gd name="T20" fmla="*/ 59 w 358"/>
                  <a:gd name="T21" fmla="*/ 694 h 1013"/>
                  <a:gd name="T22" fmla="*/ 179 w 358"/>
                  <a:gd name="T23" fmla="*/ 574 h 1013"/>
                  <a:gd name="T24" fmla="*/ 299 w 358"/>
                  <a:gd name="T25" fmla="*/ 694 h 1013"/>
                  <a:gd name="T26" fmla="*/ 179 w 358"/>
                  <a:gd name="T27" fmla="*/ 814 h 1013"/>
                  <a:gd name="T28" fmla="*/ 179 w 358"/>
                  <a:gd name="T29" fmla="*/ 946 h 1013"/>
                  <a:gd name="T30" fmla="*/ 133 w 358"/>
                  <a:gd name="T31" fmla="*/ 900 h 1013"/>
                  <a:gd name="T32" fmla="*/ 179 w 358"/>
                  <a:gd name="T33" fmla="*/ 854 h 1013"/>
                  <a:gd name="T34" fmla="*/ 225 w 358"/>
                  <a:gd name="T35" fmla="*/ 900 h 1013"/>
                  <a:gd name="T36" fmla="*/ 179 w 358"/>
                  <a:gd name="T37" fmla="*/ 946 h 1013"/>
                  <a:gd name="T38" fmla="*/ 300 w 358"/>
                  <a:gd name="T39" fmla="*/ 0 h 1013"/>
                  <a:gd name="T40" fmla="*/ 59 w 358"/>
                  <a:gd name="T41" fmla="*/ 0 h 1013"/>
                  <a:gd name="T42" fmla="*/ 0 w 358"/>
                  <a:gd name="T43" fmla="*/ 58 h 1013"/>
                  <a:gd name="T44" fmla="*/ 0 w 358"/>
                  <a:gd name="T45" fmla="*/ 955 h 1013"/>
                  <a:gd name="T46" fmla="*/ 59 w 358"/>
                  <a:gd name="T47" fmla="*/ 1013 h 1013"/>
                  <a:gd name="T48" fmla="*/ 300 w 358"/>
                  <a:gd name="T49" fmla="*/ 1013 h 1013"/>
                  <a:gd name="T50" fmla="*/ 358 w 358"/>
                  <a:gd name="T51" fmla="*/ 955 h 1013"/>
                  <a:gd name="T52" fmla="*/ 358 w 358"/>
                  <a:gd name="T53" fmla="*/ 58 h 1013"/>
                  <a:gd name="T54" fmla="*/ 300 w 358"/>
                  <a:gd name="T55" fmla="*/ 0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8" h="1013">
                    <a:moveTo>
                      <a:pt x="302" y="412"/>
                    </a:moveTo>
                    <a:cubicBezTo>
                      <a:pt x="302" y="423"/>
                      <a:pt x="292" y="433"/>
                      <a:pt x="281" y="433"/>
                    </a:cubicBezTo>
                    <a:lnTo>
                      <a:pt x="77" y="433"/>
                    </a:lnTo>
                    <a:cubicBezTo>
                      <a:pt x="66" y="433"/>
                      <a:pt x="56" y="423"/>
                      <a:pt x="56" y="412"/>
                    </a:cubicBezTo>
                    <a:lnTo>
                      <a:pt x="56" y="77"/>
                    </a:lnTo>
                    <a:cubicBezTo>
                      <a:pt x="56" y="65"/>
                      <a:pt x="66" y="56"/>
                      <a:pt x="77" y="56"/>
                    </a:cubicBezTo>
                    <a:lnTo>
                      <a:pt x="281" y="56"/>
                    </a:lnTo>
                    <a:cubicBezTo>
                      <a:pt x="292" y="56"/>
                      <a:pt x="302" y="65"/>
                      <a:pt x="302" y="77"/>
                    </a:cubicBezTo>
                    <a:lnTo>
                      <a:pt x="302" y="412"/>
                    </a:lnTo>
                    <a:close/>
                    <a:moveTo>
                      <a:pt x="179" y="814"/>
                    </a:moveTo>
                    <a:cubicBezTo>
                      <a:pt x="113" y="814"/>
                      <a:pt x="59" y="760"/>
                      <a:pt x="59" y="694"/>
                    </a:cubicBezTo>
                    <a:cubicBezTo>
                      <a:pt x="59" y="627"/>
                      <a:pt x="113" y="574"/>
                      <a:pt x="179" y="574"/>
                    </a:cubicBezTo>
                    <a:cubicBezTo>
                      <a:pt x="245" y="574"/>
                      <a:pt x="299" y="627"/>
                      <a:pt x="299" y="694"/>
                    </a:cubicBezTo>
                    <a:cubicBezTo>
                      <a:pt x="299" y="760"/>
                      <a:pt x="245" y="814"/>
                      <a:pt x="179" y="814"/>
                    </a:cubicBezTo>
                    <a:close/>
                    <a:moveTo>
                      <a:pt x="179" y="946"/>
                    </a:moveTo>
                    <a:cubicBezTo>
                      <a:pt x="154" y="946"/>
                      <a:pt x="133" y="925"/>
                      <a:pt x="133" y="900"/>
                    </a:cubicBezTo>
                    <a:cubicBezTo>
                      <a:pt x="133" y="875"/>
                      <a:pt x="154" y="854"/>
                      <a:pt x="179" y="854"/>
                    </a:cubicBezTo>
                    <a:cubicBezTo>
                      <a:pt x="204" y="854"/>
                      <a:pt x="225" y="875"/>
                      <a:pt x="225" y="900"/>
                    </a:cubicBezTo>
                    <a:cubicBezTo>
                      <a:pt x="225" y="925"/>
                      <a:pt x="204" y="946"/>
                      <a:pt x="179" y="946"/>
                    </a:cubicBezTo>
                    <a:close/>
                    <a:moveTo>
                      <a:pt x="300" y="0"/>
                    </a:moveTo>
                    <a:lnTo>
                      <a:pt x="59" y="0"/>
                    </a:lnTo>
                    <a:cubicBezTo>
                      <a:pt x="26" y="0"/>
                      <a:pt x="0" y="26"/>
                      <a:pt x="0" y="58"/>
                    </a:cubicBezTo>
                    <a:lnTo>
                      <a:pt x="0" y="955"/>
                    </a:lnTo>
                    <a:cubicBezTo>
                      <a:pt x="0" y="987"/>
                      <a:pt x="26" y="1013"/>
                      <a:pt x="59" y="1013"/>
                    </a:cubicBezTo>
                    <a:lnTo>
                      <a:pt x="300" y="1013"/>
                    </a:lnTo>
                    <a:cubicBezTo>
                      <a:pt x="332" y="1013"/>
                      <a:pt x="358" y="987"/>
                      <a:pt x="358" y="955"/>
                    </a:cubicBezTo>
                    <a:lnTo>
                      <a:pt x="358" y="58"/>
                    </a:lnTo>
                    <a:cubicBezTo>
                      <a:pt x="358" y="26"/>
                      <a:pt x="332" y="0"/>
                      <a:pt x="3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10">
                <a:extLst>
                  <a:ext uri="{FF2B5EF4-FFF2-40B4-BE49-F238E27FC236}">
                    <a16:creationId xmlns:a16="http://schemas.microsoft.com/office/drawing/2014/main" id="{8FEE9998-4F7D-499A-94C0-F5322FBF3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663" y="-1752600"/>
                <a:ext cx="111125" cy="14288"/>
              </a:xfrm>
              <a:custGeom>
                <a:avLst/>
                <a:gdLst>
                  <a:gd name="T0" fmla="*/ 136 w 145"/>
                  <a:gd name="T1" fmla="*/ 0 h 19"/>
                  <a:gd name="T2" fmla="*/ 9 w 145"/>
                  <a:gd name="T3" fmla="*/ 0 h 19"/>
                  <a:gd name="T4" fmla="*/ 0 w 145"/>
                  <a:gd name="T5" fmla="*/ 10 h 19"/>
                  <a:gd name="T6" fmla="*/ 9 w 145"/>
                  <a:gd name="T7" fmla="*/ 19 h 19"/>
                  <a:gd name="T8" fmla="*/ 136 w 145"/>
                  <a:gd name="T9" fmla="*/ 19 h 19"/>
                  <a:gd name="T10" fmla="*/ 145 w 145"/>
                  <a:gd name="T11" fmla="*/ 10 h 19"/>
                  <a:gd name="T12" fmla="*/ 136 w 14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9">
                    <a:moveTo>
                      <a:pt x="136" y="0"/>
                    </a:moveTo>
                    <a:lnTo>
                      <a:pt x="9" y="0"/>
                    </a:ln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lnTo>
                      <a:pt x="136" y="19"/>
                    </a:lnTo>
                    <a:cubicBezTo>
                      <a:pt x="141" y="19"/>
                      <a:pt x="145" y="15"/>
                      <a:pt x="145" y="10"/>
                    </a:cubicBezTo>
                    <a:cubicBezTo>
                      <a:pt x="145" y="4"/>
                      <a:pt x="141" y="0"/>
                      <a:pt x="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11">
                <a:extLst>
                  <a:ext uri="{FF2B5EF4-FFF2-40B4-BE49-F238E27FC236}">
                    <a16:creationId xmlns:a16="http://schemas.microsoft.com/office/drawing/2014/main" id="{3B3CB040-8C28-4860-B186-9D53B86D5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663" y="-1695450"/>
                <a:ext cx="111125" cy="14288"/>
              </a:xfrm>
              <a:custGeom>
                <a:avLst/>
                <a:gdLst>
                  <a:gd name="T0" fmla="*/ 136 w 145"/>
                  <a:gd name="T1" fmla="*/ 0 h 19"/>
                  <a:gd name="T2" fmla="*/ 9 w 145"/>
                  <a:gd name="T3" fmla="*/ 0 h 19"/>
                  <a:gd name="T4" fmla="*/ 0 w 145"/>
                  <a:gd name="T5" fmla="*/ 10 h 19"/>
                  <a:gd name="T6" fmla="*/ 9 w 145"/>
                  <a:gd name="T7" fmla="*/ 19 h 19"/>
                  <a:gd name="T8" fmla="*/ 136 w 145"/>
                  <a:gd name="T9" fmla="*/ 19 h 19"/>
                  <a:gd name="T10" fmla="*/ 145 w 145"/>
                  <a:gd name="T11" fmla="*/ 10 h 19"/>
                  <a:gd name="T12" fmla="*/ 136 w 14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9">
                    <a:moveTo>
                      <a:pt x="136" y="0"/>
                    </a:moveTo>
                    <a:lnTo>
                      <a:pt x="9" y="0"/>
                    </a:ln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lnTo>
                      <a:pt x="136" y="19"/>
                    </a:lnTo>
                    <a:cubicBezTo>
                      <a:pt x="141" y="19"/>
                      <a:pt x="145" y="15"/>
                      <a:pt x="145" y="10"/>
                    </a:cubicBezTo>
                    <a:cubicBezTo>
                      <a:pt x="145" y="4"/>
                      <a:pt x="141" y="0"/>
                      <a:pt x="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12">
                <a:extLst>
                  <a:ext uri="{FF2B5EF4-FFF2-40B4-BE49-F238E27FC236}">
                    <a16:creationId xmlns:a16="http://schemas.microsoft.com/office/drawing/2014/main" id="{9133F60A-BEE7-4ECA-B0B9-78FDE7D0A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663" y="-1638300"/>
                <a:ext cx="111125" cy="14288"/>
              </a:xfrm>
              <a:custGeom>
                <a:avLst/>
                <a:gdLst>
                  <a:gd name="T0" fmla="*/ 136 w 145"/>
                  <a:gd name="T1" fmla="*/ 0 h 19"/>
                  <a:gd name="T2" fmla="*/ 9 w 145"/>
                  <a:gd name="T3" fmla="*/ 0 h 19"/>
                  <a:gd name="T4" fmla="*/ 0 w 145"/>
                  <a:gd name="T5" fmla="*/ 10 h 19"/>
                  <a:gd name="T6" fmla="*/ 9 w 145"/>
                  <a:gd name="T7" fmla="*/ 19 h 19"/>
                  <a:gd name="T8" fmla="*/ 136 w 145"/>
                  <a:gd name="T9" fmla="*/ 19 h 19"/>
                  <a:gd name="T10" fmla="*/ 145 w 145"/>
                  <a:gd name="T11" fmla="*/ 10 h 19"/>
                  <a:gd name="T12" fmla="*/ 136 w 14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9">
                    <a:moveTo>
                      <a:pt x="136" y="0"/>
                    </a:moveTo>
                    <a:lnTo>
                      <a:pt x="9" y="0"/>
                    </a:ln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lnTo>
                      <a:pt x="136" y="19"/>
                    </a:lnTo>
                    <a:cubicBezTo>
                      <a:pt x="141" y="19"/>
                      <a:pt x="145" y="15"/>
                      <a:pt x="145" y="10"/>
                    </a:cubicBezTo>
                    <a:cubicBezTo>
                      <a:pt x="145" y="4"/>
                      <a:pt x="141" y="0"/>
                      <a:pt x="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13">
                <a:extLst>
                  <a:ext uri="{FF2B5EF4-FFF2-40B4-BE49-F238E27FC236}">
                    <a16:creationId xmlns:a16="http://schemas.microsoft.com/office/drawing/2014/main" id="{807EC9D1-604C-41C6-8BB4-882A17A39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663" y="-1581150"/>
                <a:ext cx="111125" cy="14288"/>
              </a:xfrm>
              <a:custGeom>
                <a:avLst/>
                <a:gdLst>
                  <a:gd name="T0" fmla="*/ 136 w 145"/>
                  <a:gd name="T1" fmla="*/ 0 h 19"/>
                  <a:gd name="T2" fmla="*/ 9 w 145"/>
                  <a:gd name="T3" fmla="*/ 0 h 19"/>
                  <a:gd name="T4" fmla="*/ 0 w 145"/>
                  <a:gd name="T5" fmla="*/ 9 h 19"/>
                  <a:gd name="T6" fmla="*/ 9 w 145"/>
                  <a:gd name="T7" fmla="*/ 19 h 19"/>
                  <a:gd name="T8" fmla="*/ 136 w 145"/>
                  <a:gd name="T9" fmla="*/ 19 h 19"/>
                  <a:gd name="T10" fmla="*/ 145 w 145"/>
                  <a:gd name="T11" fmla="*/ 9 h 19"/>
                  <a:gd name="T12" fmla="*/ 136 w 14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9">
                    <a:moveTo>
                      <a:pt x="136" y="0"/>
                    </a:moveTo>
                    <a:lnTo>
                      <a:pt x="9" y="0"/>
                    </a:ln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lnTo>
                      <a:pt x="136" y="19"/>
                    </a:lnTo>
                    <a:cubicBezTo>
                      <a:pt x="141" y="19"/>
                      <a:pt x="145" y="15"/>
                      <a:pt x="145" y="9"/>
                    </a:cubicBezTo>
                    <a:cubicBezTo>
                      <a:pt x="145" y="4"/>
                      <a:pt x="141" y="0"/>
                      <a:pt x="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14">
                <a:extLst>
                  <a:ext uri="{FF2B5EF4-FFF2-40B4-BE49-F238E27FC236}">
                    <a16:creationId xmlns:a16="http://schemas.microsoft.com/office/drawing/2014/main" id="{E33C5D2E-5F40-47B7-ABB1-FDA4591D74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3513" y="-1847850"/>
                <a:ext cx="273050" cy="773113"/>
              </a:xfrm>
              <a:custGeom>
                <a:avLst/>
                <a:gdLst>
                  <a:gd name="T0" fmla="*/ 302 w 358"/>
                  <a:gd name="T1" fmla="*/ 412 h 1013"/>
                  <a:gd name="T2" fmla="*/ 281 w 358"/>
                  <a:gd name="T3" fmla="*/ 433 h 1013"/>
                  <a:gd name="T4" fmla="*/ 77 w 358"/>
                  <a:gd name="T5" fmla="*/ 433 h 1013"/>
                  <a:gd name="T6" fmla="*/ 56 w 358"/>
                  <a:gd name="T7" fmla="*/ 412 h 1013"/>
                  <a:gd name="T8" fmla="*/ 56 w 358"/>
                  <a:gd name="T9" fmla="*/ 77 h 1013"/>
                  <a:gd name="T10" fmla="*/ 77 w 358"/>
                  <a:gd name="T11" fmla="*/ 56 h 1013"/>
                  <a:gd name="T12" fmla="*/ 281 w 358"/>
                  <a:gd name="T13" fmla="*/ 56 h 1013"/>
                  <a:gd name="T14" fmla="*/ 302 w 358"/>
                  <a:gd name="T15" fmla="*/ 77 h 1013"/>
                  <a:gd name="T16" fmla="*/ 302 w 358"/>
                  <a:gd name="T17" fmla="*/ 412 h 1013"/>
                  <a:gd name="T18" fmla="*/ 179 w 358"/>
                  <a:gd name="T19" fmla="*/ 814 h 1013"/>
                  <a:gd name="T20" fmla="*/ 59 w 358"/>
                  <a:gd name="T21" fmla="*/ 694 h 1013"/>
                  <a:gd name="T22" fmla="*/ 179 w 358"/>
                  <a:gd name="T23" fmla="*/ 574 h 1013"/>
                  <a:gd name="T24" fmla="*/ 299 w 358"/>
                  <a:gd name="T25" fmla="*/ 694 h 1013"/>
                  <a:gd name="T26" fmla="*/ 179 w 358"/>
                  <a:gd name="T27" fmla="*/ 814 h 1013"/>
                  <a:gd name="T28" fmla="*/ 179 w 358"/>
                  <a:gd name="T29" fmla="*/ 946 h 1013"/>
                  <a:gd name="T30" fmla="*/ 133 w 358"/>
                  <a:gd name="T31" fmla="*/ 900 h 1013"/>
                  <a:gd name="T32" fmla="*/ 179 w 358"/>
                  <a:gd name="T33" fmla="*/ 854 h 1013"/>
                  <a:gd name="T34" fmla="*/ 224 w 358"/>
                  <a:gd name="T35" fmla="*/ 900 h 1013"/>
                  <a:gd name="T36" fmla="*/ 179 w 358"/>
                  <a:gd name="T37" fmla="*/ 946 h 1013"/>
                  <a:gd name="T38" fmla="*/ 299 w 358"/>
                  <a:gd name="T39" fmla="*/ 0 h 1013"/>
                  <a:gd name="T40" fmla="*/ 58 w 358"/>
                  <a:gd name="T41" fmla="*/ 0 h 1013"/>
                  <a:gd name="T42" fmla="*/ 0 w 358"/>
                  <a:gd name="T43" fmla="*/ 58 h 1013"/>
                  <a:gd name="T44" fmla="*/ 0 w 358"/>
                  <a:gd name="T45" fmla="*/ 955 h 1013"/>
                  <a:gd name="T46" fmla="*/ 58 w 358"/>
                  <a:gd name="T47" fmla="*/ 1013 h 1013"/>
                  <a:gd name="T48" fmla="*/ 299 w 358"/>
                  <a:gd name="T49" fmla="*/ 1013 h 1013"/>
                  <a:gd name="T50" fmla="*/ 358 w 358"/>
                  <a:gd name="T51" fmla="*/ 955 h 1013"/>
                  <a:gd name="T52" fmla="*/ 358 w 358"/>
                  <a:gd name="T53" fmla="*/ 58 h 1013"/>
                  <a:gd name="T54" fmla="*/ 299 w 358"/>
                  <a:gd name="T55" fmla="*/ 0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8" h="1013">
                    <a:moveTo>
                      <a:pt x="302" y="412"/>
                    </a:moveTo>
                    <a:cubicBezTo>
                      <a:pt x="302" y="423"/>
                      <a:pt x="292" y="433"/>
                      <a:pt x="281" y="433"/>
                    </a:cubicBezTo>
                    <a:lnTo>
                      <a:pt x="77" y="433"/>
                    </a:lnTo>
                    <a:cubicBezTo>
                      <a:pt x="65" y="433"/>
                      <a:pt x="56" y="423"/>
                      <a:pt x="56" y="412"/>
                    </a:cubicBezTo>
                    <a:lnTo>
                      <a:pt x="56" y="77"/>
                    </a:lnTo>
                    <a:cubicBezTo>
                      <a:pt x="56" y="65"/>
                      <a:pt x="65" y="56"/>
                      <a:pt x="77" y="56"/>
                    </a:cubicBezTo>
                    <a:lnTo>
                      <a:pt x="281" y="56"/>
                    </a:lnTo>
                    <a:cubicBezTo>
                      <a:pt x="292" y="56"/>
                      <a:pt x="302" y="65"/>
                      <a:pt x="302" y="77"/>
                    </a:cubicBezTo>
                    <a:lnTo>
                      <a:pt x="302" y="412"/>
                    </a:lnTo>
                    <a:close/>
                    <a:moveTo>
                      <a:pt x="179" y="814"/>
                    </a:moveTo>
                    <a:cubicBezTo>
                      <a:pt x="112" y="814"/>
                      <a:pt x="59" y="760"/>
                      <a:pt x="59" y="694"/>
                    </a:cubicBezTo>
                    <a:cubicBezTo>
                      <a:pt x="59" y="627"/>
                      <a:pt x="112" y="574"/>
                      <a:pt x="179" y="574"/>
                    </a:cubicBezTo>
                    <a:cubicBezTo>
                      <a:pt x="245" y="574"/>
                      <a:pt x="299" y="627"/>
                      <a:pt x="299" y="694"/>
                    </a:cubicBezTo>
                    <a:cubicBezTo>
                      <a:pt x="299" y="760"/>
                      <a:pt x="245" y="814"/>
                      <a:pt x="179" y="814"/>
                    </a:cubicBezTo>
                    <a:close/>
                    <a:moveTo>
                      <a:pt x="179" y="946"/>
                    </a:moveTo>
                    <a:cubicBezTo>
                      <a:pt x="154" y="946"/>
                      <a:pt x="133" y="925"/>
                      <a:pt x="133" y="900"/>
                    </a:cubicBezTo>
                    <a:cubicBezTo>
                      <a:pt x="133" y="875"/>
                      <a:pt x="154" y="854"/>
                      <a:pt x="179" y="854"/>
                    </a:cubicBezTo>
                    <a:cubicBezTo>
                      <a:pt x="204" y="854"/>
                      <a:pt x="224" y="875"/>
                      <a:pt x="224" y="900"/>
                    </a:cubicBezTo>
                    <a:cubicBezTo>
                      <a:pt x="224" y="925"/>
                      <a:pt x="204" y="946"/>
                      <a:pt x="179" y="946"/>
                    </a:cubicBezTo>
                    <a:close/>
                    <a:moveTo>
                      <a:pt x="299" y="0"/>
                    </a:moveTo>
                    <a:lnTo>
                      <a:pt x="58" y="0"/>
                    </a:lnTo>
                    <a:cubicBezTo>
                      <a:pt x="26" y="0"/>
                      <a:pt x="0" y="26"/>
                      <a:pt x="0" y="58"/>
                    </a:cubicBezTo>
                    <a:lnTo>
                      <a:pt x="0" y="955"/>
                    </a:lnTo>
                    <a:cubicBezTo>
                      <a:pt x="0" y="987"/>
                      <a:pt x="26" y="1013"/>
                      <a:pt x="58" y="1013"/>
                    </a:cubicBezTo>
                    <a:lnTo>
                      <a:pt x="299" y="1013"/>
                    </a:lnTo>
                    <a:cubicBezTo>
                      <a:pt x="332" y="1013"/>
                      <a:pt x="358" y="987"/>
                      <a:pt x="358" y="955"/>
                    </a:cubicBezTo>
                    <a:lnTo>
                      <a:pt x="358" y="58"/>
                    </a:lnTo>
                    <a:cubicBezTo>
                      <a:pt x="358" y="26"/>
                      <a:pt x="332" y="0"/>
                      <a:pt x="2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15">
                <a:extLst>
                  <a:ext uri="{FF2B5EF4-FFF2-40B4-BE49-F238E27FC236}">
                    <a16:creationId xmlns:a16="http://schemas.microsoft.com/office/drawing/2014/main" id="{10C582D1-A88F-4392-9FDF-CF99AAD18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-1752600"/>
                <a:ext cx="109538" cy="14288"/>
              </a:xfrm>
              <a:custGeom>
                <a:avLst/>
                <a:gdLst>
                  <a:gd name="T0" fmla="*/ 135 w 145"/>
                  <a:gd name="T1" fmla="*/ 0 h 19"/>
                  <a:gd name="T2" fmla="*/ 9 w 145"/>
                  <a:gd name="T3" fmla="*/ 0 h 19"/>
                  <a:gd name="T4" fmla="*/ 0 w 145"/>
                  <a:gd name="T5" fmla="*/ 10 h 19"/>
                  <a:gd name="T6" fmla="*/ 9 w 145"/>
                  <a:gd name="T7" fmla="*/ 19 h 19"/>
                  <a:gd name="T8" fmla="*/ 135 w 145"/>
                  <a:gd name="T9" fmla="*/ 19 h 19"/>
                  <a:gd name="T10" fmla="*/ 145 w 145"/>
                  <a:gd name="T11" fmla="*/ 10 h 19"/>
                  <a:gd name="T12" fmla="*/ 135 w 14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9">
                    <a:moveTo>
                      <a:pt x="135" y="0"/>
                    </a:moveTo>
                    <a:lnTo>
                      <a:pt x="9" y="0"/>
                    </a:ln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lnTo>
                      <a:pt x="135" y="19"/>
                    </a:lnTo>
                    <a:cubicBezTo>
                      <a:pt x="141" y="19"/>
                      <a:pt x="145" y="15"/>
                      <a:pt x="145" y="10"/>
                    </a:cubicBezTo>
                    <a:cubicBezTo>
                      <a:pt x="145" y="4"/>
                      <a:pt x="141" y="0"/>
                      <a:pt x="1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16">
                <a:extLst>
                  <a:ext uri="{FF2B5EF4-FFF2-40B4-BE49-F238E27FC236}">
                    <a16:creationId xmlns:a16="http://schemas.microsoft.com/office/drawing/2014/main" id="{9CCBB962-FA32-4E55-93D8-9A0253C8A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-1695450"/>
                <a:ext cx="109538" cy="14288"/>
              </a:xfrm>
              <a:custGeom>
                <a:avLst/>
                <a:gdLst>
                  <a:gd name="T0" fmla="*/ 135 w 145"/>
                  <a:gd name="T1" fmla="*/ 0 h 19"/>
                  <a:gd name="T2" fmla="*/ 9 w 145"/>
                  <a:gd name="T3" fmla="*/ 0 h 19"/>
                  <a:gd name="T4" fmla="*/ 0 w 145"/>
                  <a:gd name="T5" fmla="*/ 10 h 19"/>
                  <a:gd name="T6" fmla="*/ 9 w 145"/>
                  <a:gd name="T7" fmla="*/ 19 h 19"/>
                  <a:gd name="T8" fmla="*/ 135 w 145"/>
                  <a:gd name="T9" fmla="*/ 19 h 19"/>
                  <a:gd name="T10" fmla="*/ 145 w 145"/>
                  <a:gd name="T11" fmla="*/ 10 h 19"/>
                  <a:gd name="T12" fmla="*/ 135 w 14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9">
                    <a:moveTo>
                      <a:pt x="135" y="0"/>
                    </a:moveTo>
                    <a:lnTo>
                      <a:pt x="9" y="0"/>
                    </a:ln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lnTo>
                      <a:pt x="135" y="19"/>
                    </a:lnTo>
                    <a:cubicBezTo>
                      <a:pt x="141" y="19"/>
                      <a:pt x="145" y="15"/>
                      <a:pt x="145" y="10"/>
                    </a:cubicBezTo>
                    <a:cubicBezTo>
                      <a:pt x="145" y="4"/>
                      <a:pt x="141" y="0"/>
                      <a:pt x="1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17">
                <a:extLst>
                  <a:ext uri="{FF2B5EF4-FFF2-40B4-BE49-F238E27FC236}">
                    <a16:creationId xmlns:a16="http://schemas.microsoft.com/office/drawing/2014/main" id="{69B25DEF-3098-484F-ADCC-A0DB7EBC5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-1638300"/>
                <a:ext cx="109538" cy="14288"/>
              </a:xfrm>
              <a:custGeom>
                <a:avLst/>
                <a:gdLst>
                  <a:gd name="T0" fmla="*/ 135 w 145"/>
                  <a:gd name="T1" fmla="*/ 0 h 19"/>
                  <a:gd name="T2" fmla="*/ 9 w 145"/>
                  <a:gd name="T3" fmla="*/ 0 h 19"/>
                  <a:gd name="T4" fmla="*/ 0 w 145"/>
                  <a:gd name="T5" fmla="*/ 10 h 19"/>
                  <a:gd name="T6" fmla="*/ 9 w 145"/>
                  <a:gd name="T7" fmla="*/ 19 h 19"/>
                  <a:gd name="T8" fmla="*/ 135 w 145"/>
                  <a:gd name="T9" fmla="*/ 19 h 19"/>
                  <a:gd name="T10" fmla="*/ 145 w 145"/>
                  <a:gd name="T11" fmla="*/ 10 h 19"/>
                  <a:gd name="T12" fmla="*/ 135 w 14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9">
                    <a:moveTo>
                      <a:pt x="135" y="0"/>
                    </a:moveTo>
                    <a:lnTo>
                      <a:pt x="9" y="0"/>
                    </a:ln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lnTo>
                      <a:pt x="135" y="19"/>
                    </a:lnTo>
                    <a:cubicBezTo>
                      <a:pt x="141" y="19"/>
                      <a:pt x="145" y="15"/>
                      <a:pt x="145" y="10"/>
                    </a:cubicBezTo>
                    <a:cubicBezTo>
                      <a:pt x="145" y="4"/>
                      <a:pt x="141" y="0"/>
                      <a:pt x="1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18">
                <a:extLst>
                  <a:ext uri="{FF2B5EF4-FFF2-40B4-BE49-F238E27FC236}">
                    <a16:creationId xmlns:a16="http://schemas.microsoft.com/office/drawing/2014/main" id="{F0FBFD1F-102B-491F-81EC-14035FF91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-1581150"/>
                <a:ext cx="109538" cy="14288"/>
              </a:xfrm>
              <a:custGeom>
                <a:avLst/>
                <a:gdLst>
                  <a:gd name="T0" fmla="*/ 135 w 145"/>
                  <a:gd name="T1" fmla="*/ 0 h 19"/>
                  <a:gd name="T2" fmla="*/ 9 w 145"/>
                  <a:gd name="T3" fmla="*/ 0 h 19"/>
                  <a:gd name="T4" fmla="*/ 0 w 145"/>
                  <a:gd name="T5" fmla="*/ 9 h 19"/>
                  <a:gd name="T6" fmla="*/ 9 w 145"/>
                  <a:gd name="T7" fmla="*/ 19 h 19"/>
                  <a:gd name="T8" fmla="*/ 135 w 145"/>
                  <a:gd name="T9" fmla="*/ 19 h 19"/>
                  <a:gd name="T10" fmla="*/ 145 w 145"/>
                  <a:gd name="T11" fmla="*/ 9 h 19"/>
                  <a:gd name="T12" fmla="*/ 135 w 14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9">
                    <a:moveTo>
                      <a:pt x="135" y="0"/>
                    </a:moveTo>
                    <a:lnTo>
                      <a:pt x="9" y="0"/>
                    </a:ln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lnTo>
                      <a:pt x="135" y="19"/>
                    </a:lnTo>
                    <a:cubicBezTo>
                      <a:pt x="141" y="19"/>
                      <a:pt x="145" y="15"/>
                      <a:pt x="145" y="9"/>
                    </a:cubicBezTo>
                    <a:cubicBezTo>
                      <a:pt x="145" y="4"/>
                      <a:pt x="141" y="0"/>
                      <a:pt x="1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19">
                <a:extLst>
                  <a:ext uri="{FF2B5EF4-FFF2-40B4-BE49-F238E27FC236}">
                    <a16:creationId xmlns:a16="http://schemas.microsoft.com/office/drawing/2014/main" id="{54C5EE66-88CD-495B-A8ED-4D362B3C91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1538" y="-1878012"/>
                <a:ext cx="519113" cy="804863"/>
              </a:xfrm>
              <a:custGeom>
                <a:avLst/>
                <a:gdLst>
                  <a:gd name="T0" fmla="*/ 613 w 683"/>
                  <a:gd name="T1" fmla="*/ 172 h 1056"/>
                  <a:gd name="T2" fmla="*/ 491 w 683"/>
                  <a:gd name="T3" fmla="*/ 484 h 1056"/>
                  <a:gd name="T4" fmla="*/ 463 w 683"/>
                  <a:gd name="T5" fmla="*/ 496 h 1056"/>
                  <a:gd name="T6" fmla="*/ 274 w 683"/>
                  <a:gd name="T7" fmla="*/ 422 h 1056"/>
                  <a:gd name="T8" fmla="*/ 262 w 683"/>
                  <a:gd name="T9" fmla="*/ 395 h 1056"/>
                  <a:gd name="T10" fmla="*/ 384 w 683"/>
                  <a:gd name="T11" fmla="*/ 83 h 1056"/>
                  <a:gd name="T12" fmla="*/ 411 w 683"/>
                  <a:gd name="T13" fmla="*/ 71 h 1056"/>
                  <a:gd name="T14" fmla="*/ 600 w 683"/>
                  <a:gd name="T15" fmla="*/ 145 h 1056"/>
                  <a:gd name="T16" fmla="*/ 613 w 683"/>
                  <a:gd name="T17" fmla="*/ 172 h 1056"/>
                  <a:gd name="T18" fmla="*/ 386 w 683"/>
                  <a:gd name="T19" fmla="*/ 746 h 1056"/>
                  <a:gd name="T20" fmla="*/ 230 w 683"/>
                  <a:gd name="T21" fmla="*/ 814 h 1056"/>
                  <a:gd name="T22" fmla="*/ 162 w 683"/>
                  <a:gd name="T23" fmla="*/ 659 h 1056"/>
                  <a:gd name="T24" fmla="*/ 317 w 683"/>
                  <a:gd name="T25" fmla="*/ 590 h 1056"/>
                  <a:gd name="T26" fmla="*/ 386 w 683"/>
                  <a:gd name="T27" fmla="*/ 746 h 1056"/>
                  <a:gd name="T28" fmla="*/ 241 w 683"/>
                  <a:gd name="T29" fmla="*/ 911 h 1056"/>
                  <a:gd name="T30" fmla="*/ 182 w 683"/>
                  <a:gd name="T31" fmla="*/ 937 h 1056"/>
                  <a:gd name="T32" fmla="*/ 156 w 683"/>
                  <a:gd name="T33" fmla="*/ 878 h 1056"/>
                  <a:gd name="T34" fmla="*/ 215 w 683"/>
                  <a:gd name="T35" fmla="*/ 852 h 1056"/>
                  <a:gd name="T36" fmla="*/ 241 w 683"/>
                  <a:gd name="T37" fmla="*/ 911 h 1056"/>
                  <a:gd name="T38" fmla="*/ 638 w 683"/>
                  <a:gd name="T39" fmla="*/ 99 h 1056"/>
                  <a:gd name="T40" fmla="*/ 414 w 683"/>
                  <a:gd name="T41" fmla="*/ 12 h 1056"/>
                  <a:gd name="T42" fmla="*/ 338 w 683"/>
                  <a:gd name="T43" fmla="*/ 45 h 1056"/>
                  <a:gd name="T44" fmla="*/ 12 w 683"/>
                  <a:gd name="T45" fmla="*/ 880 h 1056"/>
                  <a:gd name="T46" fmla="*/ 45 w 683"/>
                  <a:gd name="T47" fmla="*/ 956 h 1056"/>
                  <a:gd name="T48" fmla="*/ 270 w 683"/>
                  <a:gd name="T49" fmla="*/ 1044 h 1056"/>
                  <a:gd name="T50" fmla="*/ 346 w 683"/>
                  <a:gd name="T51" fmla="*/ 1011 h 1056"/>
                  <a:gd name="T52" fmla="*/ 672 w 683"/>
                  <a:gd name="T53" fmla="*/ 175 h 1056"/>
                  <a:gd name="T54" fmla="*/ 638 w 683"/>
                  <a:gd name="T55" fmla="*/ 99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83" h="1056">
                    <a:moveTo>
                      <a:pt x="613" y="172"/>
                    </a:moveTo>
                    <a:lnTo>
                      <a:pt x="491" y="484"/>
                    </a:lnTo>
                    <a:cubicBezTo>
                      <a:pt x="487" y="495"/>
                      <a:pt x="474" y="500"/>
                      <a:pt x="463" y="496"/>
                    </a:cubicBezTo>
                    <a:lnTo>
                      <a:pt x="274" y="422"/>
                    </a:lnTo>
                    <a:cubicBezTo>
                      <a:pt x="263" y="418"/>
                      <a:pt x="258" y="406"/>
                      <a:pt x="262" y="395"/>
                    </a:cubicBezTo>
                    <a:lnTo>
                      <a:pt x="384" y="83"/>
                    </a:lnTo>
                    <a:cubicBezTo>
                      <a:pt x="388" y="72"/>
                      <a:pt x="400" y="67"/>
                      <a:pt x="411" y="71"/>
                    </a:cubicBezTo>
                    <a:lnTo>
                      <a:pt x="600" y="145"/>
                    </a:lnTo>
                    <a:cubicBezTo>
                      <a:pt x="611" y="149"/>
                      <a:pt x="617" y="162"/>
                      <a:pt x="613" y="172"/>
                    </a:cubicBezTo>
                    <a:close/>
                    <a:moveTo>
                      <a:pt x="386" y="746"/>
                    </a:moveTo>
                    <a:cubicBezTo>
                      <a:pt x="362" y="808"/>
                      <a:pt x="292" y="838"/>
                      <a:pt x="230" y="814"/>
                    </a:cubicBezTo>
                    <a:cubicBezTo>
                      <a:pt x="168" y="790"/>
                      <a:pt x="138" y="721"/>
                      <a:pt x="162" y="659"/>
                    </a:cubicBezTo>
                    <a:cubicBezTo>
                      <a:pt x="186" y="597"/>
                      <a:pt x="256" y="566"/>
                      <a:pt x="317" y="590"/>
                    </a:cubicBezTo>
                    <a:cubicBezTo>
                      <a:pt x="379" y="615"/>
                      <a:pt x="410" y="684"/>
                      <a:pt x="386" y="746"/>
                    </a:cubicBezTo>
                    <a:close/>
                    <a:moveTo>
                      <a:pt x="241" y="911"/>
                    </a:moveTo>
                    <a:cubicBezTo>
                      <a:pt x="232" y="934"/>
                      <a:pt x="206" y="946"/>
                      <a:pt x="182" y="937"/>
                    </a:cubicBezTo>
                    <a:cubicBezTo>
                      <a:pt x="159" y="928"/>
                      <a:pt x="147" y="901"/>
                      <a:pt x="156" y="878"/>
                    </a:cubicBezTo>
                    <a:cubicBezTo>
                      <a:pt x="166" y="854"/>
                      <a:pt x="192" y="843"/>
                      <a:pt x="215" y="852"/>
                    </a:cubicBezTo>
                    <a:cubicBezTo>
                      <a:pt x="239" y="861"/>
                      <a:pt x="251" y="887"/>
                      <a:pt x="241" y="911"/>
                    </a:cubicBezTo>
                    <a:close/>
                    <a:moveTo>
                      <a:pt x="638" y="99"/>
                    </a:moveTo>
                    <a:cubicBezTo>
                      <a:pt x="582" y="78"/>
                      <a:pt x="470" y="34"/>
                      <a:pt x="414" y="12"/>
                    </a:cubicBezTo>
                    <a:cubicBezTo>
                      <a:pt x="384" y="0"/>
                      <a:pt x="350" y="15"/>
                      <a:pt x="338" y="45"/>
                    </a:cubicBezTo>
                    <a:cubicBezTo>
                      <a:pt x="316" y="101"/>
                      <a:pt x="34" y="824"/>
                      <a:pt x="12" y="880"/>
                    </a:cubicBezTo>
                    <a:cubicBezTo>
                      <a:pt x="0" y="911"/>
                      <a:pt x="15" y="944"/>
                      <a:pt x="45" y="956"/>
                    </a:cubicBezTo>
                    <a:cubicBezTo>
                      <a:pt x="101" y="978"/>
                      <a:pt x="214" y="1022"/>
                      <a:pt x="270" y="1044"/>
                    </a:cubicBezTo>
                    <a:cubicBezTo>
                      <a:pt x="300" y="1056"/>
                      <a:pt x="334" y="1041"/>
                      <a:pt x="346" y="1011"/>
                    </a:cubicBezTo>
                    <a:cubicBezTo>
                      <a:pt x="368" y="954"/>
                      <a:pt x="650" y="231"/>
                      <a:pt x="672" y="175"/>
                    </a:cubicBezTo>
                    <a:cubicBezTo>
                      <a:pt x="683" y="145"/>
                      <a:pt x="669" y="111"/>
                      <a:pt x="638" y="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20">
                <a:extLst>
                  <a:ext uri="{FF2B5EF4-FFF2-40B4-BE49-F238E27FC236}">
                    <a16:creationId xmlns:a16="http://schemas.microsoft.com/office/drawing/2014/main" id="{EC585D59-92A5-43BF-8573-FDA1FCEEF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100" y="-1765300"/>
                <a:ext cx="106363" cy="50800"/>
              </a:xfrm>
              <a:custGeom>
                <a:avLst/>
                <a:gdLst>
                  <a:gd name="T0" fmla="*/ 132 w 139"/>
                  <a:gd name="T1" fmla="*/ 48 h 67"/>
                  <a:gd name="T2" fmla="*/ 14 w 139"/>
                  <a:gd name="T3" fmla="*/ 2 h 67"/>
                  <a:gd name="T4" fmla="*/ 2 w 139"/>
                  <a:gd name="T5" fmla="*/ 7 h 67"/>
                  <a:gd name="T6" fmla="*/ 7 w 139"/>
                  <a:gd name="T7" fmla="*/ 19 h 67"/>
                  <a:gd name="T8" fmla="*/ 125 w 139"/>
                  <a:gd name="T9" fmla="*/ 65 h 67"/>
                  <a:gd name="T10" fmla="*/ 137 w 139"/>
                  <a:gd name="T11" fmla="*/ 60 h 67"/>
                  <a:gd name="T12" fmla="*/ 132 w 139"/>
                  <a:gd name="T13" fmla="*/ 4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67">
                    <a:moveTo>
                      <a:pt x="132" y="48"/>
                    </a:moveTo>
                    <a:lnTo>
                      <a:pt x="14" y="2"/>
                    </a:lnTo>
                    <a:cubicBezTo>
                      <a:pt x="9" y="0"/>
                      <a:pt x="4" y="2"/>
                      <a:pt x="2" y="7"/>
                    </a:cubicBezTo>
                    <a:cubicBezTo>
                      <a:pt x="0" y="12"/>
                      <a:pt x="2" y="17"/>
                      <a:pt x="7" y="19"/>
                    </a:cubicBezTo>
                    <a:lnTo>
                      <a:pt x="125" y="65"/>
                    </a:lnTo>
                    <a:cubicBezTo>
                      <a:pt x="130" y="67"/>
                      <a:pt x="135" y="65"/>
                      <a:pt x="137" y="60"/>
                    </a:cubicBezTo>
                    <a:cubicBezTo>
                      <a:pt x="139" y="55"/>
                      <a:pt x="137" y="50"/>
                      <a:pt x="132" y="4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21">
                <a:extLst>
                  <a:ext uri="{FF2B5EF4-FFF2-40B4-BE49-F238E27FC236}">
                    <a16:creationId xmlns:a16="http://schemas.microsoft.com/office/drawing/2014/main" id="{FAD0D840-4513-454F-AC52-0AC80F32F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463" y="-1711325"/>
                <a:ext cx="106363" cy="50800"/>
              </a:xfrm>
              <a:custGeom>
                <a:avLst/>
                <a:gdLst>
                  <a:gd name="T0" fmla="*/ 131 w 139"/>
                  <a:gd name="T1" fmla="*/ 48 h 67"/>
                  <a:gd name="T2" fmla="*/ 14 w 139"/>
                  <a:gd name="T3" fmla="*/ 2 h 67"/>
                  <a:gd name="T4" fmla="*/ 1 w 139"/>
                  <a:gd name="T5" fmla="*/ 7 h 67"/>
                  <a:gd name="T6" fmla="*/ 7 w 139"/>
                  <a:gd name="T7" fmla="*/ 19 h 67"/>
                  <a:gd name="T8" fmla="*/ 125 w 139"/>
                  <a:gd name="T9" fmla="*/ 65 h 67"/>
                  <a:gd name="T10" fmla="*/ 137 w 139"/>
                  <a:gd name="T11" fmla="*/ 60 h 67"/>
                  <a:gd name="T12" fmla="*/ 131 w 139"/>
                  <a:gd name="T13" fmla="*/ 4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67">
                    <a:moveTo>
                      <a:pt x="131" y="48"/>
                    </a:moveTo>
                    <a:lnTo>
                      <a:pt x="14" y="2"/>
                    </a:lnTo>
                    <a:cubicBezTo>
                      <a:pt x="9" y="0"/>
                      <a:pt x="3" y="2"/>
                      <a:pt x="1" y="7"/>
                    </a:cubicBezTo>
                    <a:cubicBezTo>
                      <a:pt x="0" y="12"/>
                      <a:pt x="2" y="17"/>
                      <a:pt x="7" y="19"/>
                    </a:cubicBezTo>
                    <a:lnTo>
                      <a:pt x="125" y="65"/>
                    </a:lnTo>
                    <a:cubicBezTo>
                      <a:pt x="129" y="67"/>
                      <a:pt x="135" y="65"/>
                      <a:pt x="137" y="60"/>
                    </a:cubicBezTo>
                    <a:cubicBezTo>
                      <a:pt x="139" y="55"/>
                      <a:pt x="136" y="49"/>
                      <a:pt x="131" y="4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22">
                <a:extLst>
                  <a:ext uri="{FF2B5EF4-FFF2-40B4-BE49-F238E27FC236}">
                    <a16:creationId xmlns:a16="http://schemas.microsoft.com/office/drawing/2014/main" id="{B6D18643-7FDC-4D92-BFE9-72E14E78B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25" y="-1658937"/>
                <a:ext cx="106363" cy="50800"/>
              </a:xfrm>
              <a:custGeom>
                <a:avLst/>
                <a:gdLst>
                  <a:gd name="T0" fmla="*/ 132 w 139"/>
                  <a:gd name="T1" fmla="*/ 47 h 67"/>
                  <a:gd name="T2" fmla="*/ 14 w 139"/>
                  <a:gd name="T3" fmla="*/ 1 h 67"/>
                  <a:gd name="T4" fmla="*/ 2 w 139"/>
                  <a:gd name="T5" fmla="*/ 7 h 67"/>
                  <a:gd name="T6" fmla="*/ 8 w 139"/>
                  <a:gd name="T7" fmla="*/ 19 h 67"/>
                  <a:gd name="T8" fmla="*/ 125 w 139"/>
                  <a:gd name="T9" fmla="*/ 65 h 67"/>
                  <a:gd name="T10" fmla="*/ 137 w 139"/>
                  <a:gd name="T11" fmla="*/ 60 h 67"/>
                  <a:gd name="T12" fmla="*/ 132 w 139"/>
                  <a:gd name="T13" fmla="*/ 4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67">
                    <a:moveTo>
                      <a:pt x="132" y="47"/>
                    </a:moveTo>
                    <a:lnTo>
                      <a:pt x="14" y="1"/>
                    </a:lnTo>
                    <a:cubicBezTo>
                      <a:pt x="10" y="0"/>
                      <a:pt x="4" y="2"/>
                      <a:pt x="2" y="7"/>
                    </a:cubicBezTo>
                    <a:cubicBezTo>
                      <a:pt x="0" y="12"/>
                      <a:pt x="3" y="17"/>
                      <a:pt x="8" y="19"/>
                    </a:cubicBezTo>
                    <a:lnTo>
                      <a:pt x="125" y="65"/>
                    </a:lnTo>
                    <a:cubicBezTo>
                      <a:pt x="130" y="67"/>
                      <a:pt x="136" y="64"/>
                      <a:pt x="137" y="60"/>
                    </a:cubicBezTo>
                    <a:cubicBezTo>
                      <a:pt x="139" y="55"/>
                      <a:pt x="137" y="49"/>
                      <a:pt x="132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23">
                <a:extLst>
                  <a:ext uri="{FF2B5EF4-FFF2-40B4-BE49-F238E27FC236}">
                    <a16:creationId xmlns:a16="http://schemas.microsoft.com/office/drawing/2014/main" id="{5C1E6698-4375-4823-A2EC-24C0F1AA4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9188" y="-1606550"/>
                <a:ext cx="106363" cy="52388"/>
              </a:xfrm>
              <a:custGeom>
                <a:avLst/>
                <a:gdLst>
                  <a:gd name="T0" fmla="*/ 132 w 139"/>
                  <a:gd name="T1" fmla="*/ 48 h 68"/>
                  <a:gd name="T2" fmla="*/ 14 w 139"/>
                  <a:gd name="T3" fmla="*/ 2 h 68"/>
                  <a:gd name="T4" fmla="*/ 2 w 139"/>
                  <a:gd name="T5" fmla="*/ 8 h 68"/>
                  <a:gd name="T6" fmla="*/ 7 w 139"/>
                  <a:gd name="T7" fmla="*/ 20 h 68"/>
                  <a:gd name="T8" fmla="*/ 125 w 139"/>
                  <a:gd name="T9" fmla="*/ 66 h 68"/>
                  <a:gd name="T10" fmla="*/ 137 w 139"/>
                  <a:gd name="T11" fmla="*/ 60 h 68"/>
                  <a:gd name="T12" fmla="*/ 132 w 139"/>
                  <a:gd name="T13" fmla="*/ 4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68">
                    <a:moveTo>
                      <a:pt x="132" y="48"/>
                    </a:moveTo>
                    <a:lnTo>
                      <a:pt x="14" y="2"/>
                    </a:lnTo>
                    <a:cubicBezTo>
                      <a:pt x="9" y="0"/>
                      <a:pt x="4" y="3"/>
                      <a:pt x="2" y="8"/>
                    </a:cubicBezTo>
                    <a:cubicBezTo>
                      <a:pt x="0" y="12"/>
                      <a:pt x="3" y="18"/>
                      <a:pt x="7" y="20"/>
                    </a:cubicBezTo>
                    <a:lnTo>
                      <a:pt x="125" y="66"/>
                    </a:lnTo>
                    <a:cubicBezTo>
                      <a:pt x="130" y="68"/>
                      <a:pt x="135" y="65"/>
                      <a:pt x="137" y="60"/>
                    </a:cubicBezTo>
                    <a:cubicBezTo>
                      <a:pt x="139" y="56"/>
                      <a:pt x="137" y="50"/>
                      <a:pt x="132" y="4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Upload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A592906D-08F7-4395-82B8-052A75DE085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232109" y="4859610"/>
              <a:ext cx="502066" cy="346971"/>
            </a:xfrm>
            <a:custGeom>
              <a:avLst/>
              <a:gdLst>
                <a:gd name="T0" fmla="*/ 743 w 928"/>
                <a:gd name="T1" fmla="*/ 228 h 612"/>
                <a:gd name="T2" fmla="*/ 463 w 928"/>
                <a:gd name="T3" fmla="*/ 0 h 612"/>
                <a:gd name="T4" fmla="*/ 206 w 928"/>
                <a:gd name="T5" fmla="*/ 155 h 612"/>
                <a:gd name="T6" fmla="*/ 0 w 928"/>
                <a:gd name="T7" fmla="*/ 383 h 612"/>
                <a:gd name="T8" fmla="*/ 228 w 928"/>
                <a:gd name="T9" fmla="*/ 611 h 612"/>
                <a:gd name="T10" fmla="*/ 728 w 928"/>
                <a:gd name="T11" fmla="*/ 611 h 612"/>
                <a:gd name="T12" fmla="*/ 927 w 928"/>
                <a:gd name="T13" fmla="*/ 420 h 612"/>
                <a:gd name="T14" fmla="*/ 743 w 928"/>
                <a:gd name="T15" fmla="*/ 228 h 612"/>
                <a:gd name="T16" fmla="*/ 537 w 928"/>
                <a:gd name="T17" fmla="*/ 346 h 612"/>
                <a:gd name="T18" fmla="*/ 537 w 928"/>
                <a:gd name="T19" fmla="*/ 500 h 612"/>
                <a:gd name="T20" fmla="*/ 382 w 928"/>
                <a:gd name="T21" fmla="*/ 500 h 612"/>
                <a:gd name="T22" fmla="*/ 382 w 928"/>
                <a:gd name="T23" fmla="*/ 346 h 612"/>
                <a:gd name="T24" fmla="*/ 272 w 928"/>
                <a:gd name="T25" fmla="*/ 346 h 612"/>
                <a:gd name="T26" fmla="*/ 463 w 928"/>
                <a:gd name="T27" fmla="*/ 155 h 612"/>
                <a:gd name="T28" fmla="*/ 654 w 928"/>
                <a:gd name="T29" fmla="*/ 346 h 612"/>
                <a:gd name="T30" fmla="*/ 537 w 928"/>
                <a:gd name="T31" fmla="*/ 346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612">
                  <a:moveTo>
                    <a:pt x="743" y="228"/>
                  </a:moveTo>
                  <a:cubicBezTo>
                    <a:pt x="721" y="96"/>
                    <a:pt x="603" y="0"/>
                    <a:pt x="463" y="0"/>
                  </a:cubicBezTo>
                  <a:cubicBezTo>
                    <a:pt x="353" y="0"/>
                    <a:pt x="257" y="59"/>
                    <a:pt x="206" y="155"/>
                  </a:cubicBezTo>
                  <a:cubicBezTo>
                    <a:pt x="88" y="169"/>
                    <a:pt x="0" y="265"/>
                    <a:pt x="0" y="383"/>
                  </a:cubicBezTo>
                  <a:cubicBezTo>
                    <a:pt x="0" y="508"/>
                    <a:pt x="103" y="611"/>
                    <a:pt x="228" y="611"/>
                  </a:cubicBezTo>
                  <a:lnTo>
                    <a:pt x="728" y="611"/>
                  </a:lnTo>
                  <a:cubicBezTo>
                    <a:pt x="838" y="611"/>
                    <a:pt x="927" y="530"/>
                    <a:pt x="927" y="420"/>
                  </a:cubicBezTo>
                  <a:cubicBezTo>
                    <a:pt x="927" y="324"/>
                    <a:pt x="846" y="236"/>
                    <a:pt x="743" y="228"/>
                  </a:cubicBezTo>
                  <a:close/>
                  <a:moveTo>
                    <a:pt x="537" y="346"/>
                  </a:moveTo>
                  <a:lnTo>
                    <a:pt x="537" y="500"/>
                  </a:lnTo>
                  <a:lnTo>
                    <a:pt x="382" y="500"/>
                  </a:lnTo>
                  <a:lnTo>
                    <a:pt x="382" y="346"/>
                  </a:lnTo>
                  <a:lnTo>
                    <a:pt x="272" y="346"/>
                  </a:lnTo>
                  <a:lnTo>
                    <a:pt x="463" y="155"/>
                  </a:lnTo>
                  <a:lnTo>
                    <a:pt x="654" y="346"/>
                  </a:lnTo>
                  <a:lnTo>
                    <a:pt x="537" y="34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62" name="Espace réservé du contenu 25">
            <a:extLst>
              <a:ext uri="{FF2B5EF4-FFF2-40B4-BE49-F238E27FC236}">
                <a16:creationId xmlns:a16="http://schemas.microsoft.com/office/drawing/2014/main" id="{26ECA350-71E3-4DB2-BFB5-E63FCC3C4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761986"/>
              </p:ext>
            </p:extLst>
          </p:nvPr>
        </p:nvGraphicFramePr>
        <p:xfrm>
          <a:off x="8805264" y="1952550"/>
          <a:ext cx="3283649" cy="249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40151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584" y="281458"/>
            <a:ext cx="8596668" cy="1320800"/>
          </a:xfrm>
        </p:spPr>
        <p:txBody>
          <a:bodyPr/>
          <a:lstStyle/>
          <a:p>
            <a:r>
              <a:rPr lang="fr-FR" dirty="0"/>
              <a:t>Confirmation du PBM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1E74195-BC99-4B4D-B412-D5F2C6BD870A}"/>
              </a:ext>
            </a:extLst>
          </p:cNvPr>
          <p:cNvGrpSpPr/>
          <p:nvPr/>
        </p:nvGrpSpPr>
        <p:grpSpPr>
          <a:xfrm>
            <a:off x="6050359" y="322729"/>
            <a:ext cx="6103041" cy="840779"/>
            <a:chOff x="272890" y="2352710"/>
            <a:chExt cx="6232082" cy="854844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7A80F648-D871-41D4-AE64-DFDCD3E6E630}"/>
                </a:ext>
              </a:extLst>
            </p:cNvPr>
            <p:cNvGrpSpPr/>
            <p:nvPr/>
          </p:nvGrpSpPr>
          <p:grpSpPr>
            <a:xfrm>
              <a:off x="272890" y="2352710"/>
              <a:ext cx="6232082" cy="854844"/>
              <a:chOff x="347521" y="1930711"/>
              <a:chExt cx="11331335" cy="1540586"/>
            </a:xfrm>
          </p:grpSpPr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02A45214-9C07-43F7-8E8E-A201AEB89E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900" y="2711599"/>
                <a:ext cx="11045956" cy="0"/>
              </a:xfrm>
              <a:prstGeom prst="line">
                <a:avLst/>
              </a:prstGeom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1F5039D9-0094-44B3-965F-E3C498455600}"/>
                  </a:ext>
                </a:extLst>
              </p:cNvPr>
              <p:cNvSpPr/>
              <p:nvPr/>
            </p:nvSpPr>
            <p:spPr>
              <a:xfrm>
                <a:off x="9815307" y="1930711"/>
                <a:ext cx="1424562" cy="149828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8EB8455D-6400-4E0E-A694-3C617E953AC4}"/>
                  </a:ext>
                </a:extLst>
              </p:cNvPr>
              <p:cNvGrpSpPr/>
              <p:nvPr/>
            </p:nvGrpSpPr>
            <p:grpSpPr>
              <a:xfrm>
                <a:off x="7978542" y="2030534"/>
                <a:ext cx="1424562" cy="1411731"/>
                <a:chOff x="7510289" y="1964123"/>
                <a:chExt cx="1424562" cy="1411731"/>
              </a:xfrm>
            </p:grpSpPr>
            <p:sp>
              <p:nvSpPr>
                <p:cNvPr id="28" name="Ellipse 27">
                  <a:extLst>
                    <a:ext uri="{FF2B5EF4-FFF2-40B4-BE49-F238E27FC236}">
                      <a16:creationId xmlns:a16="http://schemas.microsoft.com/office/drawing/2014/main" id="{25486F39-E037-44CF-850A-3505234F88E9}"/>
                    </a:ext>
                  </a:extLst>
                </p:cNvPr>
                <p:cNvSpPr/>
                <p:nvPr/>
              </p:nvSpPr>
              <p:spPr>
                <a:xfrm>
                  <a:off x="7510289" y="1964123"/>
                  <a:ext cx="1424562" cy="1411731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9" name="Image 28">
                  <a:extLst>
                    <a:ext uri="{FF2B5EF4-FFF2-40B4-BE49-F238E27FC236}">
                      <a16:creationId xmlns:a16="http://schemas.microsoft.com/office/drawing/2014/main" id="{D6FF8291-D362-42A5-B521-38FF72FEF3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30352" y="2254482"/>
                  <a:ext cx="1007524" cy="805861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7642EB59-2875-4952-85E5-D5E78D7B3E53}"/>
                  </a:ext>
                </a:extLst>
              </p:cNvPr>
              <p:cNvGrpSpPr/>
              <p:nvPr/>
            </p:nvGrpSpPr>
            <p:grpSpPr>
              <a:xfrm>
                <a:off x="6094476" y="2056672"/>
                <a:ext cx="1424561" cy="1411731"/>
                <a:chOff x="3577812" y="2887208"/>
                <a:chExt cx="1424561" cy="1411731"/>
              </a:xfrm>
            </p:grpSpPr>
            <p:sp>
              <p:nvSpPr>
                <p:cNvPr id="26" name="Ellipse 25">
                  <a:extLst>
                    <a:ext uri="{FF2B5EF4-FFF2-40B4-BE49-F238E27FC236}">
                      <a16:creationId xmlns:a16="http://schemas.microsoft.com/office/drawing/2014/main" id="{45BFC957-7843-4975-AD54-4EC6255AD4DD}"/>
                    </a:ext>
                  </a:extLst>
                </p:cNvPr>
                <p:cNvSpPr/>
                <p:nvPr/>
              </p:nvSpPr>
              <p:spPr>
                <a:xfrm>
                  <a:off x="3577812" y="2887208"/>
                  <a:ext cx="1424561" cy="141173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7" name="Image 26">
                  <a:extLst>
                    <a:ext uri="{FF2B5EF4-FFF2-40B4-BE49-F238E27FC236}">
                      <a16:creationId xmlns:a16="http://schemas.microsoft.com/office/drawing/2014/main" id="{A7A785A8-DAEA-4B85-B815-67DA1C895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3692" y="3005435"/>
                  <a:ext cx="1092059" cy="1092059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96DAA41E-8415-422A-BF8B-32E500264B39}"/>
                  </a:ext>
                </a:extLst>
              </p:cNvPr>
              <p:cNvGrpSpPr/>
              <p:nvPr/>
            </p:nvGrpSpPr>
            <p:grpSpPr>
              <a:xfrm>
                <a:off x="4162355" y="2017268"/>
                <a:ext cx="1424562" cy="1411731"/>
                <a:chOff x="1882339" y="2906051"/>
                <a:chExt cx="1424562" cy="1411731"/>
              </a:xfrm>
            </p:grpSpPr>
            <p:sp>
              <p:nvSpPr>
                <p:cNvPr id="24" name="Ellipse 23">
                  <a:extLst>
                    <a:ext uri="{FF2B5EF4-FFF2-40B4-BE49-F238E27FC236}">
                      <a16:creationId xmlns:a16="http://schemas.microsoft.com/office/drawing/2014/main" id="{B7B10977-DD5F-4560-AF9C-D0225BA08600}"/>
                    </a:ext>
                  </a:extLst>
                </p:cNvPr>
                <p:cNvSpPr/>
                <p:nvPr/>
              </p:nvSpPr>
              <p:spPr>
                <a:xfrm>
                  <a:off x="1882339" y="2906051"/>
                  <a:ext cx="1424562" cy="141173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id="{E147B63F-CD9D-4B2D-B8BF-64FE263C5D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1244" y="3147249"/>
                  <a:ext cx="957502" cy="957502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77142C79-D6C5-4A22-B04C-763838E6807B}"/>
                  </a:ext>
                </a:extLst>
              </p:cNvPr>
              <p:cNvGrpSpPr/>
              <p:nvPr/>
            </p:nvGrpSpPr>
            <p:grpSpPr>
              <a:xfrm>
                <a:off x="2262315" y="2030534"/>
                <a:ext cx="1424562" cy="1411731"/>
                <a:chOff x="189034" y="2903844"/>
                <a:chExt cx="1424562" cy="1411731"/>
              </a:xfrm>
            </p:grpSpPr>
            <p:sp>
              <p:nvSpPr>
                <p:cNvPr id="21" name="Ellipse 20">
                  <a:extLst>
                    <a:ext uri="{FF2B5EF4-FFF2-40B4-BE49-F238E27FC236}">
                      <a16:creationId xmlns:a16="http://schemas.microsoft.com/office/drawing/2014/main" id="{445051EB-C47D-41D3-B15A-0100BD1670BF}"/>
                    </a:ext>
                  </a:extLst>
                </p:cNvPr>
                <p:cNvSpPr/>
                <p:nvPr/>
              </p:nvSpPr>
              <p:spPr>
                <a:xfrm>
                  <a:off x="189034" y="2903844"/>
                  <a:ext cx="1424562" cy="141173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2" name="Image 21">
                  <a:extLst>
                    <a:ext uri="{FF2B5EF4-FFF2-40B4-BE49-F238E27FC236}">
                      <a16:creationId xmlns:a16="http://schemas.microsoft.com/office/drawing/2014/main" id="{DE398D12-700B-4304-AB52-6AA2AD8C3B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5008" y="3065684"/>
                  <a:ext cx="706100" cy="706100"/>
                </a:xfrm>
                <a:prstGeom prst="rect">
                  <a:avLst/>
                </a:prstGeom>
              </p:spPr>
            </p:pic>
            <p:pic>
              <p:nvPicPr>
                <p:cNvPr id="23" name="Image 22">
                  <a:extLst>
                    <a:ext uri="{FF2B5EF4-FFF2-40B4-BE49-F238E27FC236}">
                      <a16:creationId xmlns:a16="http://schemas.microsoft.com/office/drawing/2014/main" id="{FAF894FC-B3E2-400E-AA4A-3C4C699249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817" y="3429000"/>
                  <a:ext cx="457200" cy="630621"/>
                </a:xfrm>
                <a:prstGeom prst="rect">
                  <a:avLst/>
                </a:prstGeom>
              </p:spPr>
            </p:pic>
          </p:grp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C80074B-1575-4061-950E-7339DDA41FF8}"/>
                  </a:ext>
                </a:extLst>
              </p:cNvPr>
              <p:cNvSpPr/>
              <p:nvPr/>
            </p:nvSpPr>
            <p:spPr>
              <a:xfrm>
                <a:off x="347521" y="2059566"/>
                <a:ext cx="1424562" cy="141173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" name="Graphique 32">
              <a:extLst>
                <a:ext uri="{FF2B5EF4-FFF2-40B4-BE49-F238E27FC236}">
                  <a16:creationId xmlns:a16="http://schemas.microsoft.com/office/drawing/2014/main" id="{2F865900-CB01-440C-AD70-4407580CE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73553" y="2548895"/>
              <a:ext cx="530761" cy="530761"/>
            </a:xfrm>
            <a:prstGeom prst="rect">
              <a:avLst/>
            </a:prstGeom>
          </p:spPr>
        </p:pic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E398D12-700B-4304-AB52-6AA2AD8C3B8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463010" y="391473"/>
            <a:ext cx="380304" cy="38535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D91C288-F8F8-488F-B7C9-98E7CE5896E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369658" y="613221"/>
            <a:ext cx="246247" cy="344163"/>
          </a:xfrm>
          <a:prstGeom prst="rect">
            <a:avLst/>
          </a:prstGeom>
        </p:spPr>
      </p:pic>
      <p:pic>
        <p:nvPicPr>
          <p:cNvPr id="34" name="Espace réservé du contenu 28" descr="Maison">
            <a:extLst>
              <a:ext uri="{FF2B5EF4-FFF2-40B4-BE49-F238E27FC236}">
                <a16:creationId xmlns:a16="http://schemas.microsoft.com/office/drawing/2014/main" id="{AD4DE337-261F-4F8B-A8B2-5E1FAB9EB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40783" y="2011772"/>
            <a:ext cx="1257860" cy="1257860"/>
          </a:xfr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CE86057-AD25-4DF4-8DAD-2227363DD6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45" y="2030888"/>
            <a:ext cx="1189510" cy="1189510"/>
          </a:xfrm>
          <a:prstGeom prst="rect">
            <a:avLst/>
          </a:prstGeom>
        </p:spPr>
      </p:pic>
      <p:pic>
        <p:nvPicPr>
          <p:cNvPr id="36" name="Graphique 33" descr="Ligne fléchée : tout droit">
            <a:extLst>
              <a:ext uri="{FF2B5EF4-FFF2-40B4-BE49-F238E27FC236}">
                <a16:creationId xmlns:a16="http://schemas.microsoft.com/office/drawing/2014/main" id="{E9FB2527-2AC4-4359-9C9A-E457B7D3327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5363814" y="2094919"/>
            <a:ext cx="1257860" cy="1257860"/>
          </a:xfrm>
          <a:prstGeom prst="rect">
            <a:avLst/>
          </a:prstGeom>
        </p:spPr>
      </p:pic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0FDAB49-7B77-470E-AC4D-B3D0E1AFC3A4}"/>
              </a:ext>
            </a:extLst>
          </p:cNvPr>
          <p:cNvCxnSpPr/>
          <p:nvPr/>
        </p:nvCxnSpPr>
        <p:spPr>
          <a:xfrm flipV="1">
            <a:off x="4163209" y="3533884"/>
            <a:ext cx="3674946" cy="73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DB673483-A5C7-4BFB-BFE1-B4D12667C250}"/>
              </a:ext>
            </a:extLst>
          </p:cNvPr>
          <p:cNvSpPr txBox="1"/>
          <p:nvPr/>
        </p:nvSpPr>
        <p:spPr>
          <a:xfrm>
            <a:off x="5189093" y="3541230"/>
            <a:ext cx="192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 à 30 jours</a:t>
            </a:r>
          </a:p>
        </p:txBody>
      </p:sp>
      <p:sp>
        <p:nvSpPr>
          <p:cNvPr id="42" name="Espace réservé du contenu 2"/>
          <p:cNvSpPr txBox="1">
            <a:spLocks/>
          </p:cNvSpPr>
          <p:nvPr/>
        </p:nvSpPr>
        <p:spPr>
          <a:xfrm>
            <a:off x="1151068" y="4337594"/>
            <a:ext cx="10464837" cy="1861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Délai entre consultation d’anesthésie et hospitalisation =&gt; </a:t>
            </a:r>
            <a:r>
              <a:rPr lang="fr-FR" sz="2000" b="1" dirty="0"/>
              <a:t>intercepter </a:t>
            </a:r>
            <a:r>
              <a:rPr lang="fr-FR" sz="2000" dirty="0"/>
              <a:t>les modifications de traitement</a:t>
            </a:r>
          </a:p>
          <a:p>
            <a:pPr lvl="1"/>
            <a:r>
              <a:rPr lang="fr-FR" sz="1800" dirty="0"/>
              <a:t>Entretien patient +/- autres sources (MT, officine)</a:t>
            </a:r>
          </a:p>
          <a:p>
            <a:r>
              <a:rPr lang="fr-FR" sz="2000" dirty="0"/>
              <a:t>Actualisation du document disponible sur ORBIS®</a:t>
            </a:r>
          </a:p>
        </p:txBody>
      </p:sp>
    </p:spTree>
    <p:extLst>
      <p:ext uri="{BB962C8B-B14F-4D97-AF65-F5344CB8AC3E}">
        <p14:creationId xmlns:p14="http://schemas.microsoft.com/office/powerpoint/2010/main" val="25645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conciliation médicamenteuse en chirurgie en IDF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06/10/2020 – 17h30 à 19h00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33592" t="17175" r="34123" b="8676"/>
          <a:stretch/>
        </p:blipFill>
        <p:spPr>
          <a:xfrm>
            <a:off x="268247" y="1330057"/>
            <a:ext cx="3411387" cy="4896757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E8C99801-DE92-41ED-A956-5501662C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47" y="171377"/>
            <a:ext cx="8596668" cy="1320800"/>
          </a:xfrm>
        </p:spPr>
        <p:txBody>
          <a:bodyPr/>
          <a:lstStyle/>
          <a:p>
            <a:r>
              <a:rPr lang="fr-FR" dirty="0"/>
              <a:t>Support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3833870" y="1961002"/>
            <a:ext cx="943079" cy="45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718282" y="6010048"/>
            <a:ext cx="84829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l="14524" t="15333" r="15833" b="6000"/>
          <a:stretch/>
        </p:blipFill>
        <p:spPr>
          <a:xfrm>
            <a:off x="4784155" y="171377"/>
            <a:ext cx="7125080" cy="503018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/>
          <a:srcRect l="8446" t="77790" r="9298" b="10421"/>
          <a:stretch/>
        </p:blipFill>
        <p:spPr>
          <a:xfrm>
            <a:off x="4859542" y="5693817"/>
            <a:ext cx="6974305" cy="6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67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igital-object_POWER_USER_SEPARATOR_ICONS_circuit-board_POWER_USER_SEPARATOR_ICONS_computer_POWER_USER_SEPARATOR_ICONS_digital_POWER_USER_SEPARATOR_ICONS_digitize_POWER_USER_SEPARATOR_ICONS_electronics_POWER_USER_SEPARATOR_ICONS_file_POWER_USER_SEPARATOR_ICONS_technolog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1040</Words>
  <Application>Microsoft Office PowerPoint</Application>
  <PresentationFormat>Grand écran</PresentationFormat>
  <Paragraphs>237</Paragraphs>
  <Slides>20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Wingdings 3</vt:lpstr>
      <vt:lpstr>Facette</vt:lpstr>
      <vt:lpstr>Conciliation médicamenteuse en chirurgie orthopédique septique</vt:lpstr>
      <vt:lpstr>Parcours patient</vt:lpstr>
      <vt:lpstr>Conciliations médicamenteuse en chirurgie orthopédique septique</vt:lpstr>
      <vt:lpstr>Les bilans médicamenteux en amont de la consultation d’anesthésie</vt:lpstr>
      <vt:lpstr>Introduction</vt:lpstr>
      <vt:lpstr>Bilan médicamenteux en amont de la consultation d’anesthésie : Processus</vt:lpstr>
      <vt:lpstr>Réalisation du PBM</vt:lpstr>
      <vt:lpstr>Confirmation du PBM</vt:lpstr>
      <vt:lpstr>Support</vt:lpstr>
      <vt:lpstr>Résultats</vt:lpstr>
      <vt:lpstr>Conciliation médicamenteuse de sortie ciblée</vt:lpstr>
      <vt:lpstr>Conciliation de sortie anticoagulant</vt:lpstr>
      <vt:lpstr>Conciliation de sortie anticoagulant</vt:lpstr>
      <vt:lpstr>Conciliation médicamenteuse de sortie ciblée</vt:lpstr>
      <vt:lpstr>Chirurgie orthopédique septique</vt:lpstr>
      <vt:lpstr>Conciliation de sortie / Antibiothérapie</vt:lpstr>
      <vt:lpstr>Sortie : entretien J0</vt:lpstr>
      <vt:lpstr>Entretien J7 / Entretien J35-40</vt:lpstr>
      <vt:lpstr>Résultats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103</cp:revision>
  <dcterms:created xsi:type="dcterms:W3CDTF">2019-05-22T09:39:52Z</dcterms:created>
  <dcterms:modified xsi:type="dcterms:W3CDTF">2020-10-05T09:04:22Z</dcterms:modified>
</cp:coreProperties>
</file>