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BF0D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A89556-D4B1-43E7-A12C-5C792C0E3D64}" v="2" dt="2020-10-12T10:39:21.3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175A0BA-8495-42D5-A5C5-18ED5B5ED0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1A05678-AABC-4DFC-9375-E22717F320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88BD3-4FC6-4947-972D-2E4B0E5867B5}" type="datetimeFigureOut">
              <a:rPr lang="fr-FR" smtClean="0"/>
              <a:t>12/10/2020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B1822E-7AF5-4664-9510-042DD6F605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FDD3124-E4DB-47A6-BAD2-3CA75375C3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719B9-B80F-4299-B67F-9F69F51FEE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25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4FD14-480E-4F47-964D-FC66814D943A}" type="datetimeFigureOut">
              <a:rPr lang="fr-FR" smtClean="0"/>
              <a:t>12/10/2020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4B055-8216-4AD2-AA77-28C1B33D6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749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E77FB7C4-87B1-458F-879F-3B59A16A35D2}"/>
              </a:ext>
            </a:extLst>
          </p:cNvPr>
          <p:cNvSpPr/>
          <p:nvPr userDrawn="1"/>
        </p:nvSpPr>
        <p:spPr>
          <a:xfrm>
            <a:off x="2530763" y="3592945"/>
            <a:ext cx="8007927" cy="2382429"/>
          </a:xfrm>
          <a:prstGeom prst="rect">
            <a:avLst/>
          </a:prstGeom>
          <a:solidFill>
            <a:srgbClr val="97BF0D"/>
          </a:solidFill>
          <a:ln>
            <a:solidFill>
              <a:srgbClr val="97BF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5A1822-3559-4EE5-B21D-F9533DC6D151}"/>
              </a:ext>
            </a:extLst>
          </p:cNvPr>
          <p:cNvSpPr/>
          <p:nvPr userDrawn="1"/>
        </p:nvSpPr>
        <p:spPr>
          <a:xfrm>
            <a:off x="2024487" y="3343564"/>
            <a:ext cx="8143025" cy="2207491"/>
          </a:xfrm>
          <a:prstGeom prst="rect">
            <a:avLst/>
          </a:prstGeom>
          <a:solidFill>
            <a:schemeClr val="bg1"/>
          </a:solidFill>
          <a:ln w="76200"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4487" y="3343564"/>
            <a:ext cx="8143025" cy="1283882"/>
          </a:xfrm>
        </p:spPr>
        <p:txBody>
          <a:bodyPr anchor="b">
            <a:noAutofit/>
          </a:bodyPr>
          <a:lstStyle>
            <a:lvl1pPr algn="ctr">
              <a:defRPr sz="4000" b="0">
                <a:solidFill>
                  <a:srgbClr val="00449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24487" y="4627444"/>
            <a:ext cx="8143025" cy="92361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Auteur</a:t>
            </a:r>
            <a:endParaRPr lang="en-US" dirty="0"/>
          </a:p>
        </p:txBody>
      </p:sp>
      <p:sp>
        <p:nvSpPr>
          <p:cNvPr id="33" name="Triangle rectangle 32">
            <a:extLst>
              <a:ext uri="{FF2B5EF4-FFF2-40B4-BE49-F238E27FC236}">
                <a16:creationId xmlns:a16="http://schemas.microsoft.com/office/drawing/2014/main" id="{8D3A9162-B5DD-479A-8600-31B22FB00091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riangle rectangle 34">
            <a:extLst>
              <a:ext uri="{FF2B5EF4-FFF2-40B4-BE49-F238E27FC236}">
                <a16:creationId xmlns:a16="http://schemas.microsoft.com/office/drawing/2014/main" id="{9A9E70BE-0834-4486-8E79-A5FDB8BA7E53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273E2D81-D50C-464A-A30A-6847FC711D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C815DD84-B758-44BD-BDB8-DA06C3D91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15/10/2020 – 17h30 à 19h30</a:t>
            </a:r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50BE56D1-620E-44B1-AC6D-D7A6CC0636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télémédecine en chirurgie en IDF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1FA2F8DB-54D0-4EAC-A79E-786BF9774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50373047-F41A-4E18-AD78-097F3CD9083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24166" y="192803"/>
            <a:ext cx="5866568" cy="293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4463624B-CAB6-4859-A5F3-472383E30C63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10F0A63C-0941-41DC-9BC5-9F60FF988AB9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DC87340-D3D4-4594-975E-CAF5633BAE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15/10/2020 – 17h30 à 19h30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EDF0121-3488-4D98-AE51-A918C031EA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télémédecine en chirurgie en IDF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84DA576-BED0-490A-A335-CA8FB5392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6472E27A-D85D-48EF-9C6E-63506527A801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E1823107-3B5D-4854-A2F2-D3A4B940B08A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2EAD5BD-8224-4ED3-B522-3E48157274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15/10/2020 – 17h30 à 19h30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9F1C26F-61D0-450D-A1CC-DFAEB75E34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télémédecine en chirurgie en IDF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58B2777-F348-499B-83A5-B1F1F2AD7B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97BF0D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97BF0D"/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30" name="Triangle rectangle 29">
            <a:extLst>
              <a:ext uri="{FF2B5EF4-FFF2-40B4-BE49-F238E27FC236}">
                <a16:creationId xmlns:a16="http://schemas.microsoft.com/office/drawing/2014/main" id="{DFE1BCAB-04CE-4D4E-A04C-215BE3493454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riangle rectangle 30">
            <a:extLst>
              <a:ext uri="{FF2B5EF4-FFF2-40B4-BE49-F238E27FC236}">
                <a16:creationId xmlns:a16="http://schemas.microsoft.com/office/drawing/2014/main" id="{28B7674D-4864-46CE-9CEB-AF441644ACFB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9EE2E3B1-1AFD-41D6-8992-54F831511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15/10/2020 – 17h30 à 19h30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720B2290-DC1C-4E90-BA13-18EC703DF9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télémédecine en chirurgie en IDF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3A0EC59-4555-444F-B1F7-8E2C4657A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753B7EB3-4487-4955-918A-2ECDF7280FE5}"/>
              </a:ext>
            </a:extLst>
          </p:cNvPr>
          <p:cNvSpPr/>
          <p:nvPr userDrawn="1"/>
        </p:nvSpPr>
        <p:spPr>
          <a:xfrm>
            <a:off x="2530763" y="2863273"/>
            <a:ext cx="8007927" cy="2382429"/>
          </a:xfrm>
          <a:prstGeom prst="rect">
            <a:avLst/>
          </a:prstGeom>
          <a:solidFill>
            <a:srgbClr val="97BF0D"/>
          </a:solidFill>
          <a:ln>
            <a:solidFill>
              <a:srgbClr val="97BF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AAF99-75BA-411F-B93D-20F69324579C}"/>
              </a:ext>
            </a:extLst>
          </p:cNvPr>
          <p:cNvSpPr/>
          <p:nvPr userDrawn="1"/>
        </p:nvSpPr>
        <p:spPr>
          <a:xfrm>
            <a:off x="2024487" y="2613892"/>
            <a:ext cx="8143025" cy="2207491"/>
          </a:xfrm>
          <a:prstGeom prst="rect">
            <a:avLst/>
          </a:prstGeom>
          <a:solidFill>
            <a:schemeClr val="bg1"/>
          </a:solidFill>
          <a:ln w="76200"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6C595613-1A42-44EF-AF32-7D764C986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487" y="2613892"/>
            <a:ext cx="8143025" cy="1283882"/>
          </a:xfrm>
        </p:spPr>
        <p:txBody>
          <a:bodyPr anchor="b">
            <a:noAutofit/>
          </a:bodyPr>
          <a:lstStyle>
            <a:lvl1pPr algn="ctr">
              <a:defRPr sz="4000" b="0">
                <a:solidFill>
                  <a:srgbClr val="00449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D2F12090-0304-4101-9050-33D9762C4F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4487" y="3897772"/>
            <a:ext cx="8143025" cy="92361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</a:t>
            </a:r>
            <a:endParaRPr lang="en-US" dirty="0"/>
          </a:p>
        </p:txBody>
      </p:sp>
      <p:sp>
        <p:nvSpPr>
          <p:cNvPr id="50" name="Triangle rectangle 49">
            <a:extLst>
              <a:ext uri="{FF2B5EF4-FFF2-40B4-BE49-F238E27FC236}">
                <a16:creationId xmlns:a16="http://schemas.microsoft.com/office/drawing/2014/main" id="{F8421E75-C03A-4490-84C5-022335C91B70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Triangle rectangle 50">
            <a:extLst>
              <a:ext uri="{FF2B5EF4-FFF2-40B4-BE49-F238E27FC236}">
                <a16:creationId xmlns:a16="http://schemas.microsoft.com/office/drawing/2014/main" id="{A0D1A316-C248-471A-B884-9176B904AB82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01F7FC90-09DF-4195-A6F7-BF17C53318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89EC228D-236F-471A-AB25-1EB54D15C4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15/10/2020 – 17h30 à 19h30</a:t>
            </a:r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AB65B411-2B0E-48BC-8169-BBAF20C718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télémédecine en chirurgie en IDF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24AD2B2-7718-440C-85D5-31104BCBE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7" name="Triangle rectangle 16">
            <a:extLst>
              <a:ext uri="{FF2B5EF4-FFF2-40B4-BE49-F238E27FC236}">
                <a16:creationId xmlns:a16="http://schemas.microsoft.com/office/drawing/2014/main" id="{A2EA5685-06B6-4C0F-BCE1-F7BC48D35D99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E0C14684-3D72-4E3B-B265-097A6F938BB2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CE9FF870-9766-477F-80E4-43D5EEE690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15/10/2020 – 17h30 à 19h30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AC49D9F-6CDE-4954-8A4B-C7CAFCF26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télémédecine en chirurgie en IDF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4DA56D4D-99A6-48E6-8E26-760FFF409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CBAE7FC9-F0DC-4689-9DCA-4F60D5C56C74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55C3F1E3-EA21-49CF-B92A-EE059376FE90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C537E4A-D7E6-45AD-85DC-7465BDC1BA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15/10/2020 – 17h30 à 19h30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7729A92-6C35-46F0-8296-17BC68028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télémédecine en chirurgie en IDF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3C7B269D-0C20-40DE-87DD-85C7681E82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id="{E094352F-D0EC-4FF0-ACA3-C607AC00D5A2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rectangle 15">
            <a:extLst>
              <a:ext uri="{FF2B5EF4-FFF2-40B4-BE49-F238E27FC236}">
                <a16:creationId xmlns:a16="http://schemas.microsoft.com/office/drawing/2014/main" id="{18B8481E-E99F-4244-A220-CDBB463D8EC7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53D7435-923C-473B-B66F-4E1FBB7ED4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15/10/2020 – 17h30 à 19h30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72EF38A-0B1F-4198-971D-D3658B5ACC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télémédecine en chirurgie en IDF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633D72C-17E8-4B34-8105-1158B37D3A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5" name="Triangle rectangle 24">
            <a:extLst>
              <a:ext uri="{FF2B5EF4-FFF2-40B4-BE49-F238E27FC236}">
                <a16:creationId xmlns:a16="http://schemas.microsoft.com/office/drawing/2014/main" id="{43FDA7E1-6421-4390-9F28-730397FC7297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C652D044-4D73-49B0-A072-009B65842B7E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98B7EE-9B7C-4ED3-87FC-F7805DE511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15/10/2020 – 17h30 à 19h30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E09F9DE-6C68-4AF9-A797-22FA0A9482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télémédecine en chirurgie en IDF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DDCC39C-DAA3-4FE3-A68A-EC8DF7CC1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1091DF81-EE49-433A-B148-2DF48AB88272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rectangle 20">
            <a:extLst>
              <a:ext uri="{FF2B5EF4-FFF2-40B4-BE49-F238E27FC236}">
                <a16:creationId xmlns:a16="http://schemas.microsoft.com/office/drawing/2014/main" id="{6B6AF4AE-F394-43BF-A09F-EDC9010E72E1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935DAF9-C2BD-4F54-82EA-63BE1A0AC0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15/10/2020 – 17h30 à 19h30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0503F29F-783C-43B4-9723-9E1839BE23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télémédecine en chirurgie en IDF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A8CCCC0-6C23-4A75-99F5-B29DD049F7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855C2331-35AD-4B1E-84FA-6DCF1E277806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riangle rectangle 26">
            <a:extLst>
              <a:ext uri="{FF2B5EF4-FFF2-40B4-BE49-F238E27FC236}">
                <a16:creationId xmlns:a16="http://schemas.microsoft.com/office/drawing/2014/main" id="{EDFD58A6-013B-470B-93D0-4D0E46837069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00C955F-A687-4F86-BA6B-5C4685A4D9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15/10/2020 – 17h30 à 19h30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5D61BFE-4784-4000-9299-6EFD594006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télémédecine en chirurgie en IDF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DAE8D883-704A-4358-8C85-AEF4185C2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F2782EC0-EF39-4AB1-A2D4-C63D0F009FF8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4F375CD5-1927-4959-8A1C-23308447A8AD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BC03E65-A22D-4943-9A94-F6B2B397B4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15/10/2020 – 17h30 à 19h30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76D58394-4B6D-44A8-9DE8-6976A8C49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télémédecine en chirurgie en IDF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7884E5C-92F9-4EFC-970F-FFA61CDAA7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A421867-6BE7-4786-A8FB-EC10970D90ED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296D76F-FAB4-48EB-9B9A-EF74FC293E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15/10/2020 – 17h30 à 19h30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05E289C-8610-4463-A444-D4D622B82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télémédecine en chirurgie en IDF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978BEBD-1FE5-4A35-8A7D-D165D9074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49" r:id="rId2"/>
    <p:sldLayoutId id="2147483665" r:id="rId3"/>
    <p:sldLayoutId id="2147483651" r:id="rId4"/>
    <p:sldLayoutId id="2147483666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2" r:id="rId11"/>
    <p:sldLayoutId id="2147483663" r:id="rId1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449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004494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72109C-CD2F-476A-9D88-8E75A552D0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487" y="3343563"/>
            <a:ext cx="8143025" cy="1714997"/>
          </a:xfrm>
        </p:spPr>
        <p:txBody>
          <a:bodyPr/>
          <a:lstStyle/>
          <a:p>
            <a:r>
              <a:rPr lang="fr-FR" sz="2800" dirty="0"/>
              <a:t>Catherine Ollivet</a:t>
            </a:r>
            <a:br>
              <a:rPr lang="fr-FR" sz="2800" dirty="0"/>
            </a:br>
            <a:r>
              <a:rPr lang="fr-FR" sz="2800" dirty="0"/>
              <a:t>Représentant les usagers </a:t>
            </a:r>
            <a:br>
              <a:rPr lang="fr-FR" sz="2800" dirty="0"/>
            </a:br>
            <a:r>
              <a:rPr lang="fr-FR" sz="2800" dirty="0"/>
              <a:t>ORCA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EA5F2EA-A1D6-42A2-A82A-E821B1395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4487" y="5478010"/>
            <a:ext cx="8143025" cy="73045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24556C-F277-44E1-BA38-3B80BD4384C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15/10/2020 – 17h30 à 19h30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31DB40-C7BE-4482-8750-ED4902E75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La télémédecine en chirurgie en IDF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3C5D17-9C0E-444E-9D17-D9B650CF0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797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4D837B-4975-4E47-AED5-A51E67EB5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31846"/>
            <a:ext cx="8596668" cy="898554"/>
          </a:xfrm>
        </p:spPr>
        <p:txBody>
          <a:bodyPr>
            <a:normAutofit fontScale="90000"/>
          </a:bodyPr>
          <a:lstStyle/>
          <a:p>
            <a:r>
              <a:rPr lang="fr-FR" dirty="0"/>
              <a:t>La télémédecine : un concept précis et flou 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C2CCAC-781C-42DF-89F3-79FBCC4ED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Téléconsultation – Téléexpertise – Télésurveillance – Téléassistance – Téléavis – Télésoin   …</a:t>
            </a:r>
          </a:p>
          <a:p>
            <a:r>
              <a:rPr lang="fr-FR" b="1" dirty="0"/>
              <a:t>Les informations relatives à leur mise en œuvre </a:t>
            </a:r>
            <a:r>
              <a:rPr lang="fr-FR" dirty="0"/>
              <a:t>(périmètre, missions des acteurs impliqués, tarification, critères d’inclusion, médecins requérants et médecins requis, rémunération, conditions de réalisation, déroulé de la procédure, outils ARS, </a:t>
            </a:r>
            <a:r>
              <a:rPr lang="fr-FR" b="1" dirty="0"/>
              <a:t>sécurisation des échanges</a:t>
            </a:r>
            <a:r>
              <a:rPr lang="fr-FR" dirty="0"/>
              <a:t>, circuit de facturation, évaluation,…) </a:t>
            </a:r>
            <a:r>
              <a:rPr lang="fr-FR" b="1" dirty="0"/>
              <a:t>sont précisées dans des cahiers des charges totalement inconnus des usagers.</a:t>
            </a:r>
          </a:p>
          <a:p>
            <a:r>
              <a:rPr lang="fr-FR" dirty="0"/>
              <a:t>Consultations téléphoniques pré ou post opératoires - Consultations téléphoniques de suivi, laissés à la libre initiative des équipes de chirurgie, suivant parfois des « recommandations » des sociétés savantes … mais pas toujours ?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7E590A-82DD-4062-B366-151FA43C5C0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15/10/2020 – 17h30 à 19h30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C2B518-BE62-4A00-8DB8-1EF305E203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La télémédecine en chirurgie en IDF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FBDEC0-8F9A-4D8F-B2CA-6D6E7C231E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08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00E133-35C9-4B78-9F54-2CE9948D0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obligations pour en faire un atout pour les patients en chirurgie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9319D7-BCBD-44A2-A6AE-88564AA3E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Le devoir de loyauté et de </a:t>
            </a:r>
            <a:r>
              <a:rPr lang="fr-FR" b="1" dirty="0"/>
              <a:t>clarté</a:t>
            </a:r>
            <a:r>
              <a:rPr lang="fr-FR" dirty="0"/>
              <a:t> dans l’information préalable du patient prenant en considération ses éventuels handicaps visibles et invisibles, et ses vulnérabilités </a:t>
            </a:r>
          </a:p>
          <a:p>
            <a:r>
              <a:rPr lang="fr-FR" dirty="0"/>
              <a:t>Le recueil de son accord</a:t>
            </a:r>
          </a:p>
          <a:p>
            <a:r>
              <a:rPr lang="fr-FR" dirty="0"/>
              <a:t>La garantie de la sécurité du partage de ses </a:t>
            </a:r>
            <a:r>
              <a:rPr lang="fr-FR" b="1" dirty="0"/>
              <a:t>données médicales</a:t>
            </a:r>
          </a:p>
          <a:p>
            <a:r>
              <a:rPr lang="fr-FR" dirty="0"/>
              <a:t>Un devoir d’information du médecin traitant et de sa personne de confiance (ou proche aidant avec l’accord du patient), acteurs de son suivi à domicile</a:t>
            </a:r>
          </a:p>
          <a:p>
            <a:pPr marL="0" indent="0">
              <a:buNone/>
            </a:pPr>
            <a:r>
              <a:rPr lang="fr-FR" b="1" dirty="0"/>
              <a:t>Des outils au bénéfice du patient dans l’accès à la qualité/sécurité des soins et à la compétence ? OUI… MAIS …</a:t>
            </a:r>
          </a:p>
          <a:p>
            <a:pPr marL="0" indent="0">
              <a:buNone/>
            </a:pPr>
            <a:r>
              <a:rPr lang="fr-FR" b="1" dirty="0"/>
              <a:t>En tenant compte de la fracture numérique, du non-accès à Internet dans certaines zones de notre région… et de la pauvreté numérique de certains hôpitaux !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36C0E8-58BB-4FFE-8862-39FD69A8D63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15/10/2020 – 17h30 à 19h30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736EA1-5A14-41BA-AF94-C4314BC4A7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La télémédecine en chirurgie en IDF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93E713-1993-4CBF-A1FA-4BD7C4EE1C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245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F00D20-BB10-4BF1-BE27-FE30A7E9A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télémédecine en chirurgie : une nouvelle dynamique 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FDD6C9-3E9A-40FA-8C8A-FCEE677F7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b="1" dirty="0"/>
              <a:t>En conclusion : certainement OUI</a:t>
            </a:r>
          </a:p>
          <a:p>
            <a:r>
              <a:rPr lang="fr-FR" sz="2400" b="1" dirty="0"/>
              <a:t>Mais pas pour tous ni partout </a:t>
            </a:r>
          </a:p>
          <a:p>
            <a:r>
              <a:rPr lang="fr-FR" sz="2400" b="1" dirty="0"/>
              <a:t>Donc un enjeu professionnel et éthique majeur : </a:t>
            </a:r>
          </a:p>
          <a:p>
            <a:pPr marL="0" indent="0">
              <a:buNone/>
            </a:pPr>
            <a:r>
              <a:rPr lang="fr-FR" sz="2400" b="1" dirty="0"/>
              <a:t>    lutter contre les inégalités territoriales </a:t>
            </a:r>
            <a:r>
              <a:rPr lang="fr-FR" sz="2400" b="1"/>
              <a:t>en chirurgie</a:t>
            </a:r>
            <a:endParaRPr lang="fr-FR" sz="2400" b="1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369888-8B38-4A7A-89C3-384BCF42263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15/10/2020 – 17h30 à 19h30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523AA4-C5F4-48A2-8C02-0BA49FA9C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La télémédecine en chirurgie en IDF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691FE9-CA63-4B01-AD1F-ABE8E5B828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7680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Présentation_EGRhumato_2019" id="{2B39C09D-0B8F-4C22-8082-349799998875}" vid="{D2C7214D-D8D5-488D-A5F5-0F2FC272B86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2984</TotalTime>
  <Words>352</Words>
  <Application>Microsoft Office PowerPoint</Application>
  <PresentationFormat>Grand écran</PresentationFormat>
  <Paragraphs>30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Facette</vt:lpstr>
      <vt:lpstr>Catherine Ollivet Représentant les usagers  ORCA</vt:lpstr>
      <vt:lpstr>La télémédecine : un concept précis et flou   </vt:lpstr>
      <vt:lpstr>Quelques obligations pour en faire un atout pour les patients en chirurgie</vt:lpstr>
      <vt:lpstr>La télémédecine en chirurgie : une nouvelle dynamique 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Devisme</dc:creator>
  <cp:lastModifiedBy>Fanny Devisme</cp:lastModifiedBy>
  <cp:revision>36</cp:revision>
  <dcterms:created xsi:type="dcterms:W3CDTF">2019-05-22T09:39:52Z</dcterms:created>
  <dcterms:modified xsi:type="dcterms:W3CDTF">2020-10-12T11:33:44Z</dcterms:modified>
</cp:coreProperties>
</file>