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60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80" r:id="rId15"/>
    <p:sldId id="278" r:id="rId16"/>
    <p:sldId id="283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0D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BEA36-C2C4-4035-AEC9-734085D4729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42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73E2D81-D50C-464A-A30A-6847FC711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815DD84-B758-44BD-BDB8-DA06C3D91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0BE56D1-620E-44B1-AC6D-D7A6CC06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FA2F8DB-54D0-4EAC-A79E-786BF977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50373047-F41A-4E18-AD78-097F3CD908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24166" y="192803"/>
            <a:ext cx="5866568" cy="293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C87340-D3D4-4594-975E-CAF5633BA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EDF0121-3488-4D98-AE51-A918C031E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4DA576-BED0-490A-A335-CA8FB5392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2EAD5BD-8224-4ED3-B522-3E4815727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9F1C26F-61D0-450D-A1CC-DFAEB75E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58B2777-F348-499B-83A5-B1F1F2AD7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EE2E3B1-1AFD-41D6-8992-54F83151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20B2290-DC1C-4E90-BA13-18EC703DF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A0EC59-4555-444F-B1F7-8E2C4657A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6D21-9CE3-439E-AEBF-4D5ADECA0B59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124E-E64E-427A-BDE0-9EDFD93A4678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Picture 2" descr="Résultat de recherche d'images pour &quot;ars ile de france&quot;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44" y="110224"/>
            <a:ext cx="2552039" cy="115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89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1F7FC90-09DF-4195-A6F7-BF17C53318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9EC228D-236F-471A-AB25-1EB54D15C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B65B411-2B0E-48BC-8169-BBAF20C71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24AD2B2-7718-440C-85D5-31104BCBE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E9FF870-9766-477F-80E4-43D5EEE69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C49D9F-6CDE-4954-8A4B-C7CAFCF26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DA56D4D-99A6-48E6-8E26-760FFF409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C537E4A-D7E6-45AD-85DC-7465BDC1B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729A92-6C35-46F0-8296-17BC68028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C7B269D-0C20-40DE-87DD-85C7681E8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3D7435-923C-473B-B66F-4E1FBB7E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72EF38A-0B1F-4198-971D-D3658B5AC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33D72C-17E8-4B34-8105-1158B37D3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98B7EE-9B7C-4ED3-87FC-F7805DE51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E09F9DE-6C68-4AF9-A797-22FA0A948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DDCC39C-DAA3-4FE3-A68A-EC8DF7CC1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35DAF9-C2BD-4F54-82EA-63BE1A0AC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503F29F-783C-43B4-9723-9E1839BE2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A8CCCC0-6C23-4A75-99F5-B29DD049F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00C955F-A687-4F86-BA6B-5C4685A4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5D61BFE-4784-4000-9299-6EFD59400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AE8D883-704A-4358-8C85-AEF4185C2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BC03E65-A22D-4943-9A94-F6B2B397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6D58394-4B6D-44A8-9DE8-6976A8C49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7884E5C-92F9-4EFC-970F-FFA61CDAA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296D76F-FAB4-48EB-9B9A-EF74FC293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15/10/2020 – 17h30 à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05E289C-8610-4463-A444-D4D622B82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télémédecine en chirurgie en IDF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978BEBD-1FE5-4A35-8A7D-D165D9074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  <p:sldLayoutId id="2147483670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has-sante.fr/upload/docs/application/pdf/2020-09/app_362_fiche_telesoin_criteres_eligibilite_cd_2020_09_03_v0.pdf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2109C-CD2F-476A-9D88-8E75A552D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Télésanté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A5F2EA-A1D6-42A2-A82A-E821B1395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Céline </a:t>
            </a:r>
            <a:r>
              <a:rPr lang="fr-FR" dirty="0" err="1"/>
              <a:t>Lagrée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4556C-F277-44E1-BA38-3B80BD4384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1DB40-C7BE-4482-8750-ED4902E75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C5D17-9C0E-444E-9D17-D9B650CF0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9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158719" y="1301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altLang="fr-FR" dirty="0"/>
              <a:t>L’activité de </a:t>
            </a:r>
            <a:r>
              <a:rPr lang="fr-FR" altLang="fr-FR" dirty="0" err="1"/>
              <a:t>Téléexpertise</a:t>
            </a:r>
            <a:r>
              <a:rPr lang="fr-FR" altLang="fr-FR" dirty="0"/>
              <a:t> (TE)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540856" y="1259836"/>
            <a:ext cx="10759490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altLang="fr-FR" sz="2000" dirty="0"/>
              <a:t>Expertise sollicitée par un </a:t>
            </a:r>
            <a:r>
              <a:rPr lang="fr-FR" altLang="fr-FR" sz="2000" b="1" dirty="0"/>
              <a:t>médecin requérant</a:t>
            </a:r>
            <a:r>
              <a:rPr lang="fr-FR" altLang="fr-FR" sz="2000" dirty="0"/>
              <a:t> et donnée  par un </a:t>
            </a:r>
            <a:r>
              <a:rPr lang="fr-FR" altLang="fr-FR" sz="2000" b="1" dirty="0"/>
              <a:t>médecin requis</a:t>
            </a:r>
            <a:r>
              <a:rPr lang="fr-FR" altLang="fr-FR" sz="2000" dirty="0"/>
              <a:t>, en raison de sa formation ou de sa compétence particulière, </a:t>
            </a:r>
            <a:r>
              <a:rPr lang="fr-FR" altLang="fr-FR" sz="2000" b="1" dirty="0"/>
              <a:t>hors de la présence du patient</a:t>
            </a:r>
            <a:r>
              <a:rPr lang="fr-FR" altLang="fr-FR" sz="2000" dirty="0"/>
              <a:t>. </a:t>
            </a:r>
          </a:p>
          <a:p>
            <a:pPr marL="0" indent="0">
              <a:buNone/>
            </a:pPr>
            <a:r>
              <a:rPr lang="fr-FR" altLang="fr-FR" sz="500" dirty="0"/>
              <a:t> A</a:t>
            </a:r>
            <a:endParaRPr lang="fr-FR" altLang="fr-FR" sz="100" dirty="0"/>
          </a:p>
          <a:p>
            <a:pPr marL="0" indent="0">
              <a:buNone/>
            </a:pPr>
            <a:r>
              <a:rPr lang="fr-FR" altLang="fr-FR" sz="2000" b="1" dirty="0"/>
              <a:t>Les médecins concernés  </a:t>
            </a:r>
            <a:r>
              <a:rPr lang="fr-FR" altLang="fr-FR" sz="2000" dirty="0"/>
              <a:t>: Tous médecins, quel que soit leur secteur d’exercice et leur spécialité médicale.  </a:t>
            </a:r>
          </a:p>
          <a:p>
            <a:pPr marL="0" indent="0">
              <a:buNone/>
            </a:pPr>
            <a:r>
              <a:rPr lang="fr-FR" altLang="fr-FR" sz="2000" dirty="0"/>
              <a:t>L</a:t>
            </a:r>
            <a:r>
              <a:rPr lang="fr-FR" altLang="fr-FR" sz="2000" b="1" dirty="0"/>
              <a:t>es Patients  concernés</a:t>
            </a:r>
            <a:r>
              <a:rPr lang="fr-FR" altLang="fr-FR" sz="2000" dirty="0"/>
              <a:t>: </a:t>
            </a:r>
          </a:p>
          <a:p>
            <a:pPr lvl="1">
              <a:lnSpc>
                <a:spcPct val="110000"/>
              </a:lnSpc>
            </a:pPr>
            <a:r>
              <a:rPr lang="fr-FR" sz="2000" dirty="0">
                <a:sym typeface="Wingdings" panose="05000000000000000000" pitchFamily="2" charset="2"/>
              </a:rPr>
              <a:t>1ère étape dès 2019 pour les patients entrant dans l’une des situations suivantes :</a:t>
            </a:r>
          </a:p>
          <a:p>
            <a:pPr lvl="2">
              <a:lnSpc>
                <a:spcPct val="110000"/>
              </a:lnSpc>
              <a:defRPr/>
            </a:pPr>
            <a:r>
              <a:rPr lang="fr-FR" sz="2000" dirty="0">
                <a:sym typeface="Wingdings" panose="05000000000000000000" pitchFamily="2" charset="2"/>
              </a:rPr>
              <a:t>en ALD</a:t>
            </a:r>
          </a:p>
          <a:p>
            <a:pPr lvl="2">
              <a:lnSpc>
                <a:spcPct val="110000"/>
              </a:lnSpc>
              <a:defRPr/>
            </a:pPr>
            <a:r>
              <a:rPr lang="fr-FR" sz="2000" dirty="0">
                <a:sym typeface="Wingdings" panose="05000000000000000000" pitchFamily="2" charset="2"/>
              </a:rPr>
              <a:t>atteints de maladies rares</a:t>
            </a:r>
          </a:p>
          <a:p>
            <a:pPr lvl="2">
              <a:lnSpc>
                <a:spcPct val="110000"/>
              </a:lnSpc>
              <a:defRPr/>
            </a:pPr>
            <a:r>
              <a:rPr lang="fr-FR" sz="2000" dirty="0">
                <a:sym typeface="Wingdings" panose="05000000000000000000" pitchFamily="2" charset="2"/>
              </a:rPr>
              <a:t>résidant en zones sous-denses</a:t>
            </a:r>
          </a:p>
          <a:p>
            <a:pPr lvl="2">
              <a:lnSpc>
                <a:spcPct val="110000"/>
              </a:lnSpc>
              <a:defRPr/>
            </a:pPr>
            <a:r>
              <a:rPr lang="fr-FR" sz="2000" dirty="0">
                <a:sym typeface="Wingdings" panose="05000000000000000000" pitchFamily="2" charset="2"/>
              </a:rPr>
              <a:t>résidant en EHPAD ou structures médico-sociales</a:t>
            </a:r>
          </a:p>
          <a:p>
            <a:pPr lvl="2">
              <a:lnSpc>
                <a:spcPct val="110000"/>
              </a:lnSpc>
              <a:defRPr/>
            </a:pPr>
            <a:r>
              <a:rPr lang="fr-FR" sz="2000" dirty="0">
                <a:sym typeface="Wingdings" panose="05000000000000000000" pitchFamily="2" charset="2"/>
              </a:rPr>
              <a:t>détenus</a:t>
            </a:r>
          </a:p>
          <a:p>
            <a:pPr lvl="1">
              <a:lnSpc>
                <a:spcPct val="110000"/>
              </a:lnSpc>
            </a:pPr>
            <a:r>
              <a:rPr lang="fr-FR" sz="2000" dirty="0">
                <a:sym typeface="Wingdings" panose="05000000000000000000" pitchFamily="2" charset="2"/>
              </a:rPr>
              <a:t>Définition du calendrier d’ouverture de la télé expertise pour tous les patients en cours de négociation</a:t>
            </a:r>
          </a:p>
        </p:txBody>
      </p:sp>
    </p:spTree>
    <p:extLst>
      <p:ext uri="{BB962C8B-B14F-4D97-AF65-F5344CB8AC3E}">
        <p14:creationId xmlns:p14="http://schemas.microsoft.com/office/powerpoint/2010/main" val="3348635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136478" y="14557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altLang="fr-FR" dirty="0"/>
              <a:t>Deux niveaux de </a:t>
            </a:r>
            <a:r>
              <a:rPr lang="fr-FR" altLang="fr-FR" dirty="0" err="1"/>
              <a:t>téléexpertise</a:t>
            </a:r>
            <a:endParaRPr lang="fr-FR" altLang="fr-FR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269243" y="1466377"/>
            <a:ext cx="10467832" cy="288872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altLang="fr-FR" sz="2000" b="1" dirty="0"/>
              <a:t>Niveau 1 : Avis donné sur une question circonscrite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fr-FR" sz="2000" b="1" dirty="0"/>
              <a:t> Etude non approfondie d’une situation (analyse documents en nombre limité) :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Interprétation de photos (tympan, amygdale, rétinographie, dermato, plaie chronique) 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Spirométrie, ECG, titration  des Beta bloquants dans l’insuffisance cardiaque,    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Surveillance cancérologique simple selon les référentiels…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b="1" dirty="0"/>
              <a:t> Niveau 2 : Avis circonstancié face à une situation médicale complexe </a:t>
            </a:r>
          </a:p>
          <a:p>
            <a:pPr marL="0" lvl="1" indent="0">
              <a:lnSpc>
                <a:spcPct val="80000"/>
              </a:lnSpc>
              <a:buClr>
                <a:srgbClr val="004494"/>
              </a:buClr>
              <a:buNone/>
            </a:pPr>
            <a:r>
              <a:rPr lang="fr-FR" altLang="fr-FR" sz="2000" b="1" dirty="0"/>
              <a:t>Etude approfondie d’une situation (analyse de plusieurs types de documents) :</a:t>
            </a:r>
          </a:p>
          <a:p>
            <a:pPr lvl="1">
              <a:lnSpc>
                <a:spcPct val="80000"/>
              </a:lnSpc>
            </a:pPr>
            <a:r>
              <a:rPr lang="fr-FR" altLang="fr-FR" sz="2000" b="1" dirty="0"/>
              <a:t> </a:t>
            </a:r>
            <a:r>
              <a:rPr lang="fr-FR" altLang="fr-FR" sz="2000" dirty="0"/>
              <a:t>Suivi d’évolution complexe ou d’aggravation (Cancer, plaie chronique, maladie inflammatoire chronique), 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Adaptation d’un traitement anti épileptique,  </a:t>
            </a:r>
          </a:p>
          <a:p>
            <a:pPr lvl="1">
              <a:lnSpc>
                <a:spcPct val="80000"/>
              </a:lnSpc>
            </a:pPr>
            <a:r>
              <a:rPr lang="fr-FR" altLang="fr-FR" sz="2000" dirty="0"/>
              <a:t>Bilan pré chimiothérapie, lors de son initiation…</a:t>
            </a:r>
          </a:p>
          <a:p>
            <a:pPr marL="406970" lvl="1" indent="0">
              <a:buNone/>
            </a:pPr>
            <a:endParaRPr lang="fr-FR" altLang="fr-FR" sz="1900" dirty="0"/>
          </a:p>
          <a:p>
            <a:pPr marL="406970" lvl="1" indent="0">
              <a:buNone/>
            </a:pPr>
            <a:r>
              <a:rPr lang="fr-FR" altLang="fr-FR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9219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435" y="268406"/>
            <a:ext cx="9940624" cy="1320800"/>
          </a:xfrm>
        </p:spPr>
        <p:txBody>
          <a:bodyPr/>
          <a:lstStyle/>
          <a:p>
            <a:r>
              <a:rPr lang="fr-FR" dirty="0"/>
              <a:t>Objectif du déploiement de la télésurveillance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10882320" cy="3880773"/>
          </a:xfrm>
        </p:spPr>
        <p:txBody>
          <a:bodyPr/>
          <a:lstStyle/>
          <a:p>
            <a:r>
              <a:rPr lang="fr-FR" sz="2000" dirty="0"/>
              <a:t>cibler les patients à risque d’hospitalisations récurrentes ou des patients à risque de complications à moyen et long termes</a:t>
            </a:r>
          </a:p>
          <a:p>
            <a:r>
              <a:rPr lang="fr-FR" sz="2000" dirty="0"/>
              <a:t> parvenir à un état de stabilité de la maladie, voire à une amélioration par un accès rapide à l’avis d’un spécialiste ou d’un expert dans son domaine </a:t>
            </a:r>
          </a:p>
          <a:p>
            <a:r>
              <a:rPr lang="fr-FR" sz="2000" dirty="0"/>
              <a:t>améliorer la qualité des soins et leur efficience </a:t>
            </a:r>
          </a:p>
          <a:p>
            <a:r>
              <a:rPr lang="fr-FR" sz="2000" dirty="0"/>
              <a:t>améliorer la qualité de vie des patients.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847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78977" y="1485234"/>
            <a:ext cx="11133211" cy="5197888"/>
          </a:xfrm>
          <a:prstGeom prst="rect">
            <a:avLst/>
          </a:prstGeom>
          <a:noFill/>
        </p:spPr>
        <p:txBody>
          <a:bodyPr wrap="square" lIns="93018" tIns="46509" rIns="93018" bIns="46509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004494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cahiers des charges publiés (arrêté du 27 octobre 2018) définissent les conditions de mise en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oeuvre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activités de télésurveillance des patients : 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insuffisance respiratoire chronique 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insuffisance cardiaque chronique 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insuffisance rénale chronique 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diabètique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patients porteurs de prothèses cardiaques implantables à visée thérapeutique 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004494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Eléments communs :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patients les plus sévères,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d’une action d’accompagnement thérapeutique complémentaire à la télésurveillance,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de recueil automatiques (objets connectés) et des algorithmes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buClr>
                <a:srgbClr val="97BF0D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Tarification forfaitaire </a:t>
            </a:r>
            <a:r>
              <a:rPr lang="fr-FR" sz="2000" dirty="0"/>
              <a:t>par patient et par semestre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actes de télésurveillance, de l’accompagnement thérapeutique et de l’industriel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4682" cy="743712"/>
          </a:xfrm>
        </p:spPr>
        <p:txBody>
          <a:bodyPr/>
          <a:lstStyle/>
          <a:p>
            <a:r>
              <a:rPr lang="fr-FR" dirty="0"/>
              <a:t>5 cahiers des charges télésurveillance</a:t>
            </a:r>
          </a:p>
        </p:txBody>
      </p:sp>
    </p:spTree>
    <p:extLst>
      <p:ext uri="{BB962C8B-B14F-4D97-AF65-F5344CB8AC3E}">
        <p14:creationId xmlns:p14="http://schemas.microsoft.com/office/powerpoint/2010/main" val="202537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0857" y="456563"/>
            <a:ext cx="9763202" cy="1320800"/>
          </a:xfrm>
        </p:spPr>
        <p:txBody>
          <a:bodyPr>
            <a:normAutofit/>
          </a:bodyPr>
          <a:lstStyle/>
          <a:p>
            <a:r>
              <a:rPr lang="fr-FR" dirty="0"/>
              <a:t>Dérogations pendant l’état d’urgence et la suite</a:t>
            </a:r>
            <a:br>
              <a:rPr lang="fr-FR" b="1" i="1" spc="-100" dirty="0">
                <a:latin typeface="Trebuchet MS" panose="020B0603020202020204" pitchFamily="34" charset="0"/>
                <a:ea typeface="Verdana" pitchFamily="34" charset="0"/>
                <a:cs typeface="Courier New" pitchFamily="49" charset="0"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idx="1"/>
          </p:nvPr>
        </p:nvSpPr>
        <p:spPr>
          <a:xfrm>
            <a:off x="266244" y="1371864"/>
            <a:ext cx="10283473" cy="5339832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r>
              <a:rPr lang="fr-FR" b="1" dirty="0"/>
              <a:t>Pour faciliter les usages  </a:t>
            </a:r>
          </a:p>
          <a:p>
            <a:pPr marL="1257299" lvl="2" indent="-342900">
              <a:buFont typeface="Wingdings" panose="05000000000000000000" pitchFamily="2" charset="2"/>
              <a:buChar char="Ø"/>
            </a:pPr>
            <a:r>
              <a:rPr lang="fr-FR" sz="1600" dirty="0"/>
              <a:t>Dérogation de l’avenant 6 pour les patients covid-19 (+/-):  les professionnels de santé peuvent recourir à la téléconsultation sans connaitre préalablement le patient )</a:t>
            </a:r>
          </a:p>
          <a:p>
            <a:pPr marL="1257299" lvl="2" indent="-342900">
              <a:buFont typeface="Wingdings" panose="05000000000000000000" pitchFamily="2" charset="2"/>
              <a:buChar char="Ø"/>
            </a:pPr>
            <a:r>
              <a:rPr lang="fr-FR" sz="1600" dirty="0"/>
              <a:t>Prise en charge 100% des patients</a:t>
            </a:r>
          </a:p>
          <a:p>
            <a:pPr marL="1257299" lvl="2" indent="-342900">
              <a:buFont typeface="Wingdings" panose="05000000000000000000" pitchFamily="2" charset="2"/>
              <a:buChar char="Ø"/>
            </a:pPr>
            <a:r>
              <a:rPr lang="fr-FR" sz="1600" dirty="0"/>
              <a:t>TLC par téléphone autorisé afin de lutter contre la fracture numérique</a:t>
            </a:r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r>
              <a:rPr lang="fr-FR" b="1" dirty="0"/>
              <a:t>Les consultations réalisables à distance par vidéotransmission </a:t>
            </a:r>
          </a:p>
          <a:p>
            <a:pPr marL="1257299" lvl="2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sz="1600" dirty="0"/>
              <a:t>les consultations complexes et avis ponctuel de consultant</a:t>
            </a:r>
          </a:p>
          <a:p>
            <a:pPr marL="1257299" lvl="2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altLang="fr-FR" sz="1600" b="1" kern="0" dirty="0">
                <a:solidFill>
                  <a:srgbClr val="333399"/>
                </a:solidFill>
                <a:latin typeface="Century Gothic" panose="020B0502020202020204" pitchFamily="34" charset="0"/>
                <a:ea typeface="ＭＳ Ｐゴシック" pitchFamily="34" charset="-128"/>
              </a:rPr>
              <a:t>Ouverture de la TLC pour les SF , </a:t>
            </a:r>
            <a:r>
              <a:rPr lang="fr-FR" sz="1600" dirty="0"/>
              <a:t>la prise en charge des téléconsultations pour ;l’examen prénatal et la séance de préparation à la naissance et pour une première prise de médicaments dans le cas d’une IVG médicamenteuse </a:t>
            </a:r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r>
              <a:rPr lang="fr-FR" b="1" dirty="0"/>
              <a:t>Pour </a:t>
            </a:r>
            <a:r>
              <a:rPr lang="fr-FR" b="1" dirty="0" err="1"/>
              <a:t>Téléexpertise</a:t>
            </a:r>
            <a:endParaRPr lang="fr-FR" b="1" dirty="0"/>
          </a:p>
          <a:p>
            <a:pPr marL="1257299" lvl="2" indent="-342900">
              <a:buFont typeface="Wingdings" panose="05000000000000000000" pitchFamily="2" charset="2"/>
              <a:buChar char="Ø"/>
            </a:pPr>
            <a:r>
              <a:rPr lang="fr-FR" sz="1600" dirty="0"/>
              <a:t>Ouverture de la télé expertises pour les patients présentant les symptômes de l'infection ou reconnu atteint du Covid-19 et le déplafonnement du nombre de </a:t>
            </a:r>
            <a:r>
              <a:rPr lang="fr-FR" sz="1600" dirty="0" err="1"/>
              <a:t>téléexpertises</a:t>
            </a:r>
            <a:r>
              <a:rPr lang="fr-FR" sz="1600" dirty="0"/>
              <a:t> annuelles prises en charge pour ces patients.</a:t>
            </a:r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r>
              <a:rPr lang="fr-FR" b="1" dirty="0"/>
              <a:t>Télésurveillance</a:t>
            </a:r>
          </a:p>
          <a:p>
            <a:pPr marL="1257299" lvl="2" indent="-342900">
              <a:buFont typeface="Wingdings" panose="05000000000000000000" pitchFamily="2" charset="2"/>
              <a:buChar char="Ø"/>
            </a:pPr>
            <a:r>
              <a:rPr lang="fr-FR" sz="1600" dirty="0"/>
              <a:t>Elargissement des possibilité d’inclusion dans le </a:t>
            </a:r>
            <a:r>
              <a:rPr lang="fr-FR" sz="1600" dirty="0" err="1"/>
              <a:t>pgm</a:t>
            </a:r>
            <a:r>
              <a:rPr lang="fr-FR" sz="1600" dirty="0"/>
              <a:t> des des </a:t>
            </a:r>
            <a:r>
              <a:rPr lang="fr-FR" sz="1600" dirty="0" err="1"/>
              <a:t>CdC</a:t>
            </a:r>
            <a:r>
              <a:rPr lang="fr-FR" sz="1600" dirty="0"/>
              <a:t> ETAPES IIC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Chevron 12"/>
          <p:cNvSpPr/>
          <p:nvPr/>
        </p:nvSpPr>
        <p:spPr>
          <a:xfrm>
            <a:off x="9969500" y="3003971"/>
            <a:ext cx="580218" cy="313239"/>
          </a:xfrm>
          <a:prstGeom prst="chevr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0731876" y="2982235"/>
            <a:ext cx="1413152" cy="334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Abrogée</a:t>
            </a:r>
          </a:p>
        </p:txBody>
      </p:sp>
      <p:sp>
        <p:nvSpPr>
          <p:cNvPr id="15" name="Chevron 14"/>
          <p:cNvSpPr/>
          <p:nvPr/>
        </p:nvSpPr>
        <p:spPr>
          <a:xfrm>
            <a:off x="9969500" y="1784096"/>
            <a:ext cx="569136" cy="86360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9CAB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0655715" y="1801514"/>
            <a:ext cx="1463952" cy="1016637"/>
          </a:xfrm>
          <a:prstGeom prst="roundRect">
            <a:avLst/>
          </a:prstGeom>
          <a:solidFill>
            <a:srgbClr val="C0D3F2"/>
          </a:solidFill>
          <a:ln>
            <a:solidFill>
              <a:srgbClr val="5FC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Poursuivies jusqu’au 31/12/2020</a:t>
            </a:r>
          </a:p>
        </p:txBody>
      </p:sp>
      <p:sp>
        <p:nvSpPr>
          <p:cNvPr id="17" name="Chevron 16"/>
          <p:cNvSpPr/>
          <p:nvPr/>
        </p:nvSpPr>
        <p:spPr>
          <a:xfrm>
            <a:off x="10086579" y="3628516"/>
            <a:ext cx="569136" cy="122288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9CAB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0769976" y="3695381"/>
            <a:ext cx="1375052" cy="1016637"/>
          </a:xfrm>
          <a:prstGeom prst="roundRect">
            <a:avLst/>
          </a:prstGeom>
          <a:solidFill>
            <a:srgbClr val="C0D3F2"/>
          </a:solidFill>
          <a:ln>
            <a:solidFill>
              <a:srgbClr val="5FC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Poursuivies jusqu’au 31/10/2020</a:t>
            </a:r>
          </a:p>
        </p:txBody>
      </p:sp>
      <p:sp>
        <p:nvSpPr>
          <p:cNvPr id="22" name="Chevron 21"/>
          <p:cNvSpPr/>
          <p:nvPr/>
        </p:nvSpPr>
        <p:spPr>
          <a:xfrm>
            <a:off x="10097503" y="5074803"/>
            <a:ext cx="569136" cy="86360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9CAB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10769976" y="5026531"/>
            <a:ext cx="1463952" cy="1016637"/>
          </a:xfrm>
          <a:prstGeom prst="roundRect">
            <a:avLst/>
          </a:prstGeom>
          <a:solidFill>
            <a:srgbClr val="C0D3F2"/>
          </a:solidFill>
          <a:ln>
            <a:solidFill>
              <a:srgbClr val="5FC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Poursuivies jusqu’au 31/12/2020</a:t>
            </a:r>
          </a:p>
        </p:txBody>
      </p:sp>
    </p:spTree>
    <p:extLst>
      <p:ext uri="{BB962C8B-B14F-4D97-AF65-F5344CB8AC3E}">
        <p14:creationId xmlns:p14="http://schemas.microsoft.com/office/powerpoint/2010/main" val="185253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0857" y="456563"/>
            <a:ext cx="9763202" cy="1320800"/>
          </a:xfrm>
        </p:spPr>
        <p:txBody>
          <a:bodyPr>
            <a:normAutofit/>
          </a:bodyPr>
          <a:lstStyle/>
          <a:p>
            <a:r>
              <a:rPr lang="fr-FR" dirty="0"/>
              <a:t>Dérogations pendant l’état d’urgence et la suite</a:t>
            </a:r>
            <a:br>
              <a:rPr lang="fr-FR" b="1" i="1" spc="-100" dirty="0">
                <a:latin typeface="Trebuchet MS" panose="020B0603020202020204" pitchFamily="34" charset="0"/>
                <a:ea typeface="Verdana" pitchFamily="34" charset="0"/>
                <a:cs typeface="Courier New" pitchFamily="49" charset="0"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idx="1"/>
          </p:nvPr>
        </p:nvSpPr>
        <p:spPr>
          <a:xfrm>
            <a:off x="461319" y="1324453"/>
            <a:ext cx="9763203" cy="401769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endParaRPr lang="fr-FR" sz="1900" dirty="0"/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r>
              <a:rPr lang="fr-FR" sz="2000" b="1" dirty="0"/>
              <a:t>Progressivement ouverture de la télésanté </a:t>
            </a:r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endParaRPr lang="fr-FR" sz="2000" b="1" dirty="0"/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endParaRPr lang="fr-FR" sz="2000" b="1" dirty="0"/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endParaRPr lang="fr-FR" sz="2000" b="1" dirty="0"/>
          </a:p>
          <a:p>
            <a:pPr marL="342900" lvl="1" indent="-342900">
              <a:lnSpc>
                <a:spcPct val="80000"/>
              </a:lnSpc>
              <a:buClr>
                <a:srgbClr val="004494"/>
              </a:buClr>
            </a:pPr>
            <a:endParaRPr lang="fr-FR" sz="2000" b="1" dirty="0"/>
          </a:p>
          <a:p>
            <a:pPr marL="0" lvl="1" indent="0">
              <a:lnSpc>
                <a:spcPct val="80000"/>
              </a:lnSpc>
              <a:buClr>
                <a:srgbClr val="004494"/>
              </a:buClr>
              <a:buNone/>
            </a:pPr>
            <a:endParaRPr lang="fr-FR" sz="2000" b="1" dirty="0"/>
          </a:p>
          <a:p>
            <a:pPr marL="1257299" lvl="2" indent="-342900">
              <a:buFont typeface="Wingdings" panose="05000000000000000000" pitchFamily="2" charset="2"/>
              <a:buChar char="Ø"/>
            </a:pPr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-152587" y="2599148"/>
            <a:ext cx="7904690" cy="214417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Pharmaciens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Orthophonistes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Orthoptistes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Pédicures-podologues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Ergothérapeutes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Psychomotriciens</a:t>
            </a:r>
          </a:p>
          <a:p>
            <a:pPr marL="1257299" lvl="2" indent="-342900">
              <a:spcBef>
                <a:spcPts val="1000"/>
              </a:spcBef>
              <a:buClr>
                <a:srgbClr val="97BF0D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Diététiciens</a:t>
            </a:r>
          </a:p>
        </p:txBody>
      </p:sp>
      <p:sp>
        <p:nvSpPr>
          <p:cNvPr id="7" name="Chevron 6"/>
          <p:cNvSpPr/>
          <p:nvPr/>
        </p:nvSpPr>
        <p:spPr>
          <a:xfrm>
            <a:off x="8005549" y="2645253"/>
            <a:ext cx="1440160" cy="2500352"/>
          </a:xfrm>
          <a:prstGeom prst="chevron">
            <a:avLst>
              <a:gd name="adj" fmla="val 65162"/>
            </a:avLst>
          </a:prstGeom>
          <a:solidFill>
            <a:srgbClr val="5BD0FF"/>
          </a:solidFill>
          <a:ln>
            <a:solidFill>
              <a:srgbClr val="5BD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9659887" y="2541209"/>
            <a:ext cx="2016223" cy="792089"/>
          </a:xfrm>
          <a:prstGeom prst="roundRect">
            <a:avLst/>
          </a:prstGeom>
          <a:solidFill>
            <a:srgbClr val="E1EDF7"/>
          </a:solidFill>
          <a:ln>
            <a:solidFill>
              <a:srgbClr val="5FC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Poursuivies jusqu’au 31/10/2020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8466587" y="4097144"/>
            <a:ext cx="3926820" cy="64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Avis HAS paru</a:t>
            </a:r>
          </a:p>
          <a:p>
            <a:pPr algn="ctr"/>
            <a:r>
              <a:rPr lang="fr-FR" dirty="0"/>
              <a:t>Décret et arrêté en cours</a:t>
            </a:r>
          </a:p>
        </p:txBody>
      </p:sp>
    </p:spTree>
    <p:extLst>
      <p:ext uri="{BB962C8B-B14F-4D97-AF65-F5344CB8AC3E}">
        <p14:creationId xmlns:p14="http://schemas.microsoft.com/office/powerpoint/2010/main" val="210223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Dérogations pendant l’état d’urgence et la suite</a:t>
            </a:r>
            <a:br>
              <a:rPr lang="fr-FR" b="1" i="1" spc="-100" dirty="0">
                <a:latin typeface="Trebuchet MS" panose="020B0603020202020204" pitchFamily="34" charset="0"/>
                <a:ea typeface="Verdana" pitchFamily="34" charset="0"/>
                <a:cs typeface="Courier New" pitchFamily="49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10990410" cy="4249739"/>
          </a:xfrm>
        </p:spPr>
        <p:txBody>
          <a:bodyPr>
            <a:normAutofit fontScale="77500" lnSpcReduction="20000"/>
          </a:bodyPr>
          <a:lstStyle/>
          <a:p>
            <a:pPr marL="0" lvl="1">
              <a:spcAft>
                <a:spcPts val="600"/>
              </a:spcAft>
              <a:defRPr/>
            </a:pPr>
            <a:r>
              <a:rPr lang="fr-FR" sz="29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Accompagnement infirmier à la téléconsultation </a:t>
            </a:r>
            <a:r>
              <a:rPr 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: pec100% des actes</a:t>
            </a:r>
          </a:p>
          <a:p>
            <a:pPr marL="0" lvl="1">
              <a:spcAft>
                <a:spcPts val="600"/>
              </a:spcAft>
              <a:defRPr/>
            </a:pPr>
            <a:r>
              <a:rPr lang="fr-FR" altLang="fr-FR" sz="29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Pédicures podologues: </a:t>
            </a:r>
            <a:r>
              <a:rPr lang="fr-FR" alt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ouverture de 2 actes de rééducation</a:t>
            </a:r>
          </a:p>
          <a:p>
            <a:pPr marL="0" lvl="1">
              <a:spcAft>
                <a:spcPts val="600"/>
              </a:spcAft>
              <a:defRPr/>
            </a:pPr>
            <a:r>
              <a:rPr lang="fr-FR" altLang="fr-FR" sz="29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Orthoptistes</a:t>
            </a:r>
            <a:r>
              <a:rPr lang="fr-FR" alt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 : ouverture de 4 actes de rééducation (déficience visuelle, amblyopie, strabisme, hétérophories et déséquilibre binoculaires</a:t>
            </a:r>
          </a:p>
          <a:p>
            <a:pPr marL="0" lvl="1">
              <a:spcAft>
                <a:spcPts val="600"/>
              </a:spcAft>
              <a:defRPr/>
            </a:pPr>
            <a:r>
              <a:rPr lang="fr-FR" altLang="fr-FR" sz="29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Pharmaciens</a:t>
            </a:r>
            <a:r>
              <a:rPr lang="fr-FR" alt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 : possibilité </a:t>
            </a:r>
            <a:r>
              <a:rPr lang="fr-FR" altLang="fr-FR" sz="2200" b="1" kern="0" dirty="0" err="1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télésoin</a:t>
            </a:r>
            <a:r>
              <a:rPr lang="fr-FR" alt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 pour les accompagnements de patients sous tt AVK et AOD</a:t>
            </a:r>
            <a:r>
              <a:rPr lang="is-IS" alt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…</a:t>
            </a:r>
            <a:r>
              <a:rPr lang="fr-FR" alt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, bilans partagés</a:t>
            </a:r>
          </a:p>
          <a:p>
            <a:pPr marL="0" lvl="1">
              <a:spcAft>
                <a:spcPts val="600"/>
              </a:spcAft>
              <a:defRPr/>
            </a:pPr>
            <a:r>
              <a:rPr lang="fr-FR" sz="29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Orthophonistes</a:t>
            </a:r>
            <a:r>
              <a:rPr 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 : </a:t>
            </a:r>
            <a:r>
              <a:rPr lang="fr-FR" sz="2200" b="1" kern="0" dirty="0" err="1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télésoin</a:t>
            </a:r>
            <a:r>
              <a:rPr 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 depuis le 27 mars de 15 actes (sauf bilans initiaux) et dans un arrêté à paraitre : sauf si un bilan présentiel a été effectué avant la sortie d’hospitalisation avec transmission du plan de soin, renouvellements de bilan, ajout d’un acte; cotations identiques aux actes en présentiels</a:t>
            </a:r>
          </a:p>
          <a:p>
            <a:pPr marL="0" lvl="1">
              <a:spcAft>
                <a:spcPts val="600"/>
              </a:spcAft>
              <a:defRPr/>
            </a:pPr>
            <a:r>
              <a:rPr lang="fr-FR" sz="29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MK</a:t>
            </a:r>
            <a:r>
              <a:rPr lang="fr-FR" sz="2200" b="1" kern="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 : depuis le 19 avril d’une grande partie de leurs actes  en  excluant  les  bilans initiaux (sauf si un bilan présentiel a été effectué avant la sortie d’hospitalisation avec transmission du plan de soin /arrêté à paraitre) et des renouvellements de bilan ; cotations identiques aux actes en présentiels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Avis HAS sur le </a:t>
            </a:r>
            <a:r>
              <a:rPr lang="fr-FR" dirty="0" err="1"/>
              <a:t>télésoin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Espace réservé du contenu 6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1161034"/>
            <a:ext cx="10569785" cy="49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07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Suivi des actes de télémédecine facturés auprès de l’AM ( </a:t>
            </a:r>
            <a:r>
              <a:rPr lang="fr-FR" sz="2800" dirty="0"/>
              <a:t>données au 31 juillet 2020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11095566" cy="3880773"/>
          </a:xfrm>
        </p:spPr>
        <p:txBody>
          <a:bodyPr>
            <a:normAutofit fontScale="775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On constate une </a:t>
            </a:r>
            <a:r>
              <a:rPr lang="fr-FR" b="1" dirty="0"/>
              <a:t>augmentation significative des actes de téléconsultation sur la région IDF</a:t>
            </a:r>
            <a:r>
              <a:rPr lang="fr-FR" dirty="0"/>
              <a:t>. Au mois de </a:t>
            </a:r>
            <a:r>
              <a:rPr lang="fr-FR" b="1" dirty="0"/>
              <a:t>janvier 2020</a:t>
            </a:r>
            <a:r>
              <a:rPr lang="fr-FR" dirty="0"/>
              <a:t>, on enregistrait </a:t>
            </a:r>
            <a:r>
              <a:rPr lang="fr-FR" b="1" dirty="0"/>
              <a:t>17 048</a:t>
            </a:r>
            <a:r>
              <a:rPr lang="fr-FR" dirty="0"/>
              <a:t> actes de téléconsultation contre </a:t>
            </a:r>
            <a:r>
              <a:rPr lang="fr-FR" b="1" dirty="0"/>
              <a:t>797 924 en avril 2020</a:t>
            </a:r>
            <a:r>
              <a:rPr lang="fr-FR" dirty="0"/>
              <a:t> et une </a:t>
            </a:r>
            <a:r>
              <a:rPr lang="fr-FR" b="1" dirty="0"/>
              <a:t>activité de 335 963 actes pour le mois de juillet</a:t>
            </a:r>
            <a:r>
              <a:rPr lang="fr-FR" dirty="0"/>
              <a:t>.</a:t>
            </a:r>
          </a:p>
          <a:p>
            <a:pPr lvl="0"/>
            <a:r>
              <a:rPr lang="fr-FR" dirty="0"/>
              <a:t>89% des actes sont pris en charge par les médecins libéraux, 8 % par les CDS et 3 % par les établissements de santé.</a:t>
            </a:r>
          </a:p>
          <a:p>
            <a:pPr lvl="0"/>
            <a:r>
              <a:rPr lang="fr-FR" dirty="0"/>
              <a:t>76% des actes sont réalisés par des médecins généralistes, 10 % par des psychiatres neuro psychiatres, 3% par des pédiatres, 2% par des gynécologues et 2% par des dermatologues. </a:t>
            </a:r>
          </a:p>
          <a:p>
            <a:r>
              <a:rPr lang="fr-FR" dirty="0"/>
              <a:t>12 607 actes de téléconsultation ont été facturés par une chirurgien sur une période d’un an</a:t>
            </a:r>
          </a:p>
          <a:p>
            <a:r>
              <a:rPr lang="fr-FR" dirty="0"/>
              <a:t>524 chirurgiens ont au moins fait un actes </a:t>
            </a:r>
            <a:r>
              <a:rPr lang="fr-FR"/>
              <a:t>de TLC sur </a:t>
            </a:r>
            <a:r>
              <a:rPr lang="fr-FR" dirty="0"/>
              <a:t>une période d’un an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95" y="2400300"/>
            <a:ext cx="10431909" cy="1346031"/>
          </a:xfrm>
          <a:prstGeom prst="rect">
            <a:avLst/>
          </a:prstGeom>
        </p:spPr>
      </p:pic>
      <p:sp>
        <p:nvSpPr>
          <p:cNvPr id="8" name="Larme 7">
            <a:extLst>
              <a:ext uri="{FF2B5EF4-FFF2-40B4-BE49-F238E27FC236}">
                <a16:creationId xmlns:a16="http://schemas.microsoft.com/office/drawing/2014/main" id="{DE4DCD76-2C9C-4DA5-940D-AB42BB2B35CC}"/>
              </a:ext>
            </a:extLst>
          </p:cNvPr>
          <p:cNvSpPr/>
          <p:nvPr/>
        </p:nvSpPr>
        <p:spPr>
          <a:xfrm>
            <a:off x="9120198" y="507336"/>
            <a:ext cx="3034662" cy="1468770"/>
          </a:xfrm>
          <a:prstGeom prst="teardro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Janvier plus de 17 000 actes</a:t>
            </a:r>
          </a:p>
          <a:p>
            <a:pPr algn="ctr"/>
            <a:r>
              <a:rPr lang="fr-FR" sz="1600" dirty="0"/>
              <a:t>Avril Près de 800 000</a:t>
            </a:r>
          </a:p>
        </p:txBody>
      </p:sp>
    </p:spTree>
    <p:extLst>
      <p:ext uri="{BB962C8B-B14F-4D97-AF65-F5344CB8AC3E}">
        <p14:creationId xmlns:p14="http://schemas.microsoft.com/office/powerpoint/2010/main" val="160345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6D9D6C-8A64-4D18-8FD1-3DA53B959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Télésanté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9C9560-1580-4CEA-9192-D698AB88E4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différentes types de télémédecine et utilisation pendant le pic de l’épidémie COVID-19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F6DF34-3DF2-4EB8-B7A4-11827EC35E1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15/10/2020 – 17h30 à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56DA6-ABA0-47F4-928F-06CDAD068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télémédecine en chirurgie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3AE9AC-7329-47CA-BB93-4E3EAD096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1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à coins arrondis 22"/>
          <p:cNvSpPr/>
          <p:nvPr/>
        </p:nvSpPr>
        <p:spPr>
          <a:xfrm>
            <a:off x="10797198" y="4459008"/>
            <a:ext cx="1484084" cy="3643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Négociations conventionnelles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67991" y="6308199"/>
            <a:ext cx="2293039" cy="432403"/>
          </a:xfrm>
          <a:prstGeom prst="rect">
            <a:avLst/>
          </a:prstGeom>
          <a:noFill/>
        </p:spPr>
        <p:txBody>
          <a:bodyPr wrap="square" lIns="93018" tIns="46509" rIns="93018" bIns="46509" rtlCol="0">
            <a:spAutoFit/>
          </a:bodyPr>
          <a:lstStyle/>
          <a:p>
            <a:pPr algn="ctr" defTabSz="914217">
              <a:defRPr/>
            </a:pPr>
            <a:r>
              <a:rPr lang="fr-FR" sz="1100" kern="0" dirty="0"/>
              <a:t>Décret du </a:t>
            </a:r>
            <a:r>
              <a:rPr lang="fr-FR" sz="1100" b="1" dirty="0"/>
              <a:t>décret n° 2018-788 du 13 septembre 2018</a:t>
            </a:r>
            <a:r>
              <a:rPr lang="fr-FR" sz="1100" kern="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286298" y="2339119"/>
            <a:ext cx="1552971" cy="773461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Projet régionaux de santé (FIR)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984616" y="3337776"/>
            <a:ext cx="3798322" cy="156935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b="1" kern="0" dirty="0">
                <a:solidFill>
                  <a:prstClr val="white"/>
                </a:solidFill>
                <a:latin typeface="Calibri"/>
              </a:rPr>
              <a:t>Droit commun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Dialyse péritonéale à domicile,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Dépistage rétinopathie du diabétique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T</a:t>
            </a:r>
            <a:r>
              <a:rPr lang="fr-FR" kern="0" dirty="0" err="1">
                <a:solidFill>
                  <a:prstClr val="white"/>
                </a:solidFill>
                <a:latin typeface="Calibri"/>
              </a:rPr>
              <a:t>élé</a:t>
            </a:r>
            <a:r>
              <a:rPr lang="fr-FR" kern="0" dirty="0">
                <a:solidFill>
                  <a:prstClr val="white"/>
                </a:solidFill>
                <a:latin typeface="Calibri"/>
              </a:rPr>
              <a:t> expertise dossier traitant (TDT)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Téléconsultation médecin traitant avec EHPAD (TTE) 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1778168" y="5096041"/>
            <a:ext cx="2463333" cy="719913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ETAPES </a:t>
            </a:r>
          </a:p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TLE – TLC - TLS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322323" y="2626951"/>
            <a:ext cx="6676966" cy="1583809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algn="ctr" defTabSz="914217">
              <a:defRPr/>
            </a:pPr>
            <a:r>
              <a:rPr lang="fr-FR" b="1" kern="0" dirty="0">
                <a:solidFill>
                  <a:prstClr val="white"/>
                </a:solidFill>
                <a:latin typeface="Calibri"/>
              </a:rPr>
              <a:t>Droit commun</a:t>
            </a:r>
          </a:p>
          <a:p>
            <a:pPr marL="285693" indent="-285693" algn="ctr">
              <a:buFont typeface="Arial" panose="020B0604020202020204" pitchFamily="34" charset="0"/>
              <a:buChar char="•"/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Dialyse péritonéale à domicile,</a:t>
            </a:r>
          </a:p>
          <a:p>
            <a:pPr marL="285693" indent="-285693" algn="ctr">
              <a:buFont typeface="Arial" panose="020B0604020202020204" pitchFamily="34" charset="0"/>
              <a:buChar char="•"/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dépistage rétinopathie du diabétique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324569" y="4966669"/>
            <a:ext cx="6674721" cy="719913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ETAPES </a:t>
            </a:r>
          </a:p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5 cahiers des charges de TLS</a:t>
            </a:r>
          </a:p>
        </p:txBody>
      </p:sp>
      <p:sp>
        <p:nvSpPr>
          <p:cNvPr id="32" name="Rectangle avec flèche vers le haut 31"/>
          <p:cNvSpPr/>
          <p:nvPr/>
        </p:nvSpPr>
        <p:spPr>
          <a:xfrm>
            <a:off x="5950370" y="4209634"/>
            <a:ext cx="846014" cy="1147465"/>
          </a:xfrm>
          <a:prstGeom prst="upArrowCallou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TLE, TLC 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4295146" y="1557225"/>
            <a:ext cx="1152932" cy="35995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PLFSS 2018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6598292" y="1485235"/>
            <a:ext cx="1041248" cy="357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2018</a:t>
            </a:r>
          </a:p>
        </p:txBody>
      </p:sp>
      <p:cxnSp>
        <p:nvCxnSpPr>
          <p:cNvPr id="36" name="Connecteur droit 35"/>
          <p:cNvCxnSpPr/>
          <p:nvPr/>
        </p:nvCxnSpPr>
        <p:spPr>
          <a:xfrm>
            <a:off x="4942491" y="1962266"/>
            <a:ext cx="71991" cy="387831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3278" y="336378"/>
            <a:ext cx="8596668" cy="1320800"/>
          </a:xfrm>
        </p:spPr>
        <p:txBody>
          <a:bodyPr/>
          <a:lstStyle/>
          <a:p>
            <a:r>
              <a:rPr lang="fr-FR" altLang="fr-FR" dirty="0"/>
              <a:t>Evolution réglementaire de la télésanté</a:t>
            </a:r>
            <a:endParaRPr lang="fr-FR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8471715" y="1530317"/>
            <a:ext cx="1041248" cy="35995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2019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7263489" y="2287504"/>
            <a:ext cx="71991" cy="4069248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Connecteur droit 17"/>
          <p:cNvCxnSpPr/>
          <p:nvPr/>
        </p:nvCxnSpPr>
        <p:spPr>
          <a:xfrm>
            <a:off x="8759680" y="2250231"/>
            <a:ext cx="71991" cy="4069248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ectangle à coins arrondis 18"/>
          <p:cNvSpPr/>
          <p:nvPr/>
        </p:nvSpPr>
        <p:spPr>
          <a:xfrm>
            <a:off x="8399723" y="2045497"/>
            <a:ext cx="753283" cy="293622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Fév. 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864193" y="2014154"/>
            <a:ext cx="677408" cy="359957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Sept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7000637" y="3814009"/>
            <a:ext cx="657412" cy="323412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TLC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8482672" y="3815895"/>
            <a:ext cx="657412" cy="323412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kern="0" dirty="0">
                <a:solidFill>
                  <a:prstClr val="white"/>
                </a:solidFill>
                <a:latin typeface="Calibri"/>
              </a:rPr>
              <a:t>TLE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205" y="6160254"/>
            <a:ext cx="1991853" cy="646231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100" kern="0" dirty="0">
                <a:latin typeface="Calibri"/>
              </a:rPr>
              <a:t>Décret n° 2010-1229 du 19 octobre 2010</a:t>
            </a:r>
          </a:p>
          <a:p>
            <a:pPr algn="ctr" defTabSz="914217">
              <a:defRPr/>
            </a:pPr>
            <a:r>
              <a:rPr lang="fr-FR" sz="1100" kern="0" dirty="0">
                <a:latin typeface="Calibri"/>
              </a:rPr>
              <a:t>Définit les actes de TLM et leurs conditions de réalisation</a:t>
            </a:r>
          </a:p>
        </p:txBody>
      </p:sp>
      <p:sp>
        <p:nvSpPr>
          <p:cNvPr id="3" name="Triangle isocèle 2"/>
          <p:cNvSpPr/>
          <p:nvPr/>
        </p:nvSpPr>
        <p:spPr>
          <a:xfrm flipH="1">
            <a:off x="7174222" y="6020688"/>
            <a:ext cx="251378" cy="2264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8849802" y="6319479"/>
            <a:ext cx="1709661" cy="432403"/>
          </a:xfrm>
          <a:prstGeom prst="rect">
            <a:avLst/>
          </a:prstGeom>
          <a:noFill/>
        </p:spPr>
        <p:txBody>
          <a:bodyPr wrap="square" lIns="93018" tIns="46509" rIns="93018" bIns="46509" rtlCol="0">
            <a:spAutoFit/>
          </a:bodyPr>
          <a:lstStyle/>
          <a:p>
            <a:pPr algn="ctr" defTabSz="914217">
              <a:defRPr/>
            </a:pPr>
            <a:r>
              <a:rPr lang="fr-FR" sz="1100" kern="0" dirty="0"/>
              <a:t>Loi du 24 juillet autorisant le </a:t>
            </a:r>
            <a:r>
              <a:rPr lang="fr-FR" sz="1100" kern="0" dirty="0" err="1"/>
              <a:t>télésoin</a:t>
            </a:r>
            <a:endParaRPr lang="fr-FR" sz="1100" kern="0" dirty="0">
              <a:solidFill>
                <a:srgbClr val="FF0000"/>
              </a:solidFill>
            </a:endParaRPr>
          </a:p>
        </p:txBody>
      </p:sp>
      <p:sp>
        <p:nvSpPr>
          <p:cNvPr id="29" name="Triangle isocèle 28"/>
          <p:cNvSpPr/>
          <p:nvPr/>
        </p:nvSpPr>
        <p:spPr>
          <a:xfrm flipH="1">
            <a:off x="4871612" y="6008550"/>
            <a:ext cx="251378" cy="2264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569743" y="1549949"/>
            <a:ext cx="856812" cy="357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2017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192711" y="1547212"/>
            <a:ext cx="1151861" cy="357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201O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706533" y="1897045"/>
            <a:ext cx="71991" cy="4069248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0" name="Triangle isocèle 39"/>
          <p:cNvSpPr/>
          <p:nvPr/>
        </p:nvSpPr>
        <p:spPr>
          <a:xfrm flipH="1">
            <a:off x="639482" y="5932059"/>
            <a:ext cx="278083" cy="2264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10615134" y="1513950"/>
            <a:ext cx="1151861" cy="35995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fr-FR" sz="1400" kern="0" dirty="0">
                <a:solidFill>
                  <a:srgbClr val="FF0000"/>
                </a:solidFill>
                <a:latin typeface="Calibri"/>
              </a:rPr>
              <a:t>2020</a:t>
            </a:r>
          </a:p>
        </p:txBody>
      </p:sp>
      <p:sp>
        <p:nvSpPr>
          <p:cNvPr id="43" name="Triangle isocèle 42"/>
          <p:cNvSpPr/>
          <p:nvPr/>
        </p:nvSpPr>
        <p:spPr>
          <a:xfrm flipH="1">
            <a:off x="10358473" y="5851028"/>
            <a:ext cx="251378" cy="2264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10390584" y="5984656"/>
            <a:ext cx="1799213" cy="601641"/>
          </a:xfrm>
          <a:prstGeom prst="rect">
            <a:avLst/>
          </a:prstGeom>
          <a:noFill/>
        </p:spPr>
        <p:txBody>
          <a:bodyPr wrap="square" lIns="93018" tIns="46509" rIns="93018" bIns="46509" rtlCol="0">
            <a:spAutoFit/>
          </a:bodyPr>
          <a:lstStyle/>
          <a:p>
            <a:pPr marL="171416" indent="-171416" defTabSz="914217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latin typeface="Calibri" charset="0"/>
              </a:rPr>
              <a:t>Avenant 6: </a:t>
            </a:r>
            <a:r>
              <a:rPr lang="fr-FR" sz="1100" i="1" dirty="0">
                <a:latin typeface="Calibri" charset="0"/>
              </a:rPr>
              <a:t>convention national des infirmiers*</a:t>
            </a:r>
          </a:p>
          <a:p>
            <a:pPr marL="171416" indent="-171416" defTabSz="914217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latin typeface="Arial Narrow" charset="0"/>
                <a:ea typeface="Arial Narrow" charset="0"/>
                <a:cs typeface="Arial Narrow" charset="0"/>
              </a:rPr>
              <a:t>Avenant 15 pharmacien</a:t>
            </a:r>
            <a:endParaRPr lang="fr-FR" sz="1100" kern="0" dirty="0">
              <a:solidFill>
                <a:srgbClr val="FF0000"/>
              </a:solidFill>
            </a:endParaRPr>
          </a:p>
        </p:txBody>
      </p:sp>
      <p:cxnSp>
        <p:nvCxnSpPr>
          <p:cNvPr id="45" name="Connecteur droit 44"/>
          <p:cNvCxnSpPr/>
          <p:nvPr/>
        </p:nvCxnSpPr>
        <p:spPr>
          <a:xfrm>
            <a:off x="9668636" y="1917182"/>
            <a:ext cx="71991" cy="4069248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7" name="Connecteur droit 46"/>
          <p:cNvCxnSpPr/>
          <p:nvPr/>
        </p:nvCxnSpPr>
        <p:spPr>
          <a:xfrm>
            <a:off x="10412171" y="1884153"/>
            <a:ext cx="71991" cy="4069248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5" name="ZoneTexte 34"/>
          <p:cNvSpPr txBox="1"/>
          <p:nvPr/>
        </p:nvSpPr>
        <p:spPr>
          <a:xfrm flipH="1">
            <a:off x="4434683" y="6308199"/>
            <a:ext cx="1819066" cy="432403"/>
          </a:xfrm>
          <a:prstGeom prst="rect">
            <a:avLst/>
          </a:prstGeom>
          <a:noFill/>
        </p:spPr>
        <p:txBody>
          <a:bodyPr wrap="square" lIns="93018" tIns="46509" rIns="93018" bIns="46509" rtlCol="0">
            <a:spAutoFit/>
          </a:bodyPr>
          <a:lstStyle/>
          <a:p>
            <a:pPr marL="171416" indent="-171416" defTabSz="914217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latin typeface="Calibri" charset="0"/>
              </a:rPr>
              <a:t>Avenant 6: </a:t>
            </a:r>
            <a:r>
              <a:rPr lang="fr-FR" sz="1100" i="1" dirty="0">
                <a:latin typeface="Calibri" charset="0"/>
              </a:rPr>
              <a:t>convention médicale</a:t>
            </a:r>
            <a:endParaRPr lang="fr-FR" sz="11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5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De la télémédecine à la Télésanté</a:t>
            </a:r>
          </a:p>
        </p:txBody>
      </p:sp>
      <p:pic>
        <p:nvPicPr>
          <p:cNvPr id="12291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1363663"/>
            <a:ext cx="8718590" cy="499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80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différents actes de télémédecine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930400"/>
            <a:ext cx="11278105" cy="4156501"/>
          </a:xfrm>
        </p:spPr>
        <p:txBody>
          <a:bodyPr>
            <a:noAutofit/>
          </a:bodyPr>
          <a:lstStyle/>
          <a:p>
            <a:pPr marL="342831" indent="-342831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La téléconsultation permet une </a:t>
            </a:r>
            <a:r>
              <a:rPr lang="fr-FR" dirty="0"/>
              <a:t>consultation entre un médecin et un patient assisté ou non d’un PS</a:t>
            </a:r>
          </a:p>
          <a:p>
            <a:pPr marL="171416" indent="-171416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 marL="342831" indent="-342831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La télé expertise permet à </a:t>
            </a:r>
            <a:r>
              <a:rPr lang="fr-FR" dirty="0"/>
              <a:t>un professionnel médical de solliciter à distance l'avis d'un ou de plusieurs professionnels médicaux. </a:t>
            </a:r>
          </a:p>
          <a:p>
            <a:pPr marL="342831" indent="-342831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 marL="342831" indent="-342831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La télésurveillance médicale </a:t>
            </a:r>
            <a:r>
              <a:rPr lang="fr-FR" dirty="0"/>
              <a:t>permet à un professionnel médical d'interpréter à distance des données recueillies sur le lieu de vie du patient.</a:t>
            </a:r>
          </a:p>
          <a:p>
            <a:pPr marL="171416" indent="-171416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 marL="342831" indent="-342831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La téléassistance médicale</a:t>
            </a:r>
            <a:r>
              <a:rPr lang="fr-FR" dirty="0"/>
              <a:t> permet à un professionnel médical d'assister à distance un autre professionnel de santé.</a:t>
            </a:r>
          </a:p>
          <a:p>
            <a:pPr marL="171416" indent="-171416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 marL="342831" indent="-342831" algn="just">
              <a:buClr>
                <a:srgbClr val="19298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La régulation médicale </a:t>
            </a:r>
            <a:r>
              <a:rPr lang="fr-FR" dirty="0"/>
              <a:t> : assurée par le centre 15.</a:t>
            </a:r>
          </a:p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93285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6521" y="342557"/>
            <a:ext cx="8724029" cy="1220811"/>
          </a:xfrm>
        </p:spPr>
        <p:txBody>
          <a:bodyPr>
            <a:normAutofit/>
          </a:bodyPr>
          <a:lstStyle/>
          <a:p>
            <a:r>
              <a:rPr lang="fr-FR" dirty="0"/>
              <a:t>Décret n°2018-788 de 13 septembre 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sz="2799" dirty="0"/>
          </a:p>
          <a:p>
            <a:r>
              <a:rPr lang="fr-FR" sz="2799" dirty="0"/>
              <a:t>Permet au PS qui facturent des actes de télémédecine de ne pas faire signer par l’assuré la feuille de de soin qu’elle soit électronique, ou papier</a:t>
            </a:r>
          </a:p>
          <a:p>
            <a:pPr marL="0" indent="0">
              <a:buNone/>
            </a:pPr>
            <a:endParaRPr lang="fr-FR" sz="2799" dirty="0"/>
          </a:p>
          <a:p>
            <a:r>
              <a:rPr lang="fr-FR" sz="2799" dirty="0"/>
              <a:t>Supprime les obligations de contractualisation avec les ARS</a:t>
            </a:r>
          </a:p>
          <a:p>
            <a:endParaRPr lang="fr-FR" sz="2799" dirty="0"/>
          </a:p>
          <a:p>
            <a:r>
              <a:rPr lang="fr-FR" sz="2799" dirty="0"/>
              <a:t>Supprime l’obligation de convention entre les PS</a:t>
            </a:r>
          </a:p>
        </p:txBody>
      </p:sp>
    </p:spTree>
    <p:extLst>
      <p:ext uri="{BB962C8B-B14F-4D97-AF65-F5344CB8AC3E}">
        <p14:creationId xmlns:p14="http://schemas.microsoft.com/office/powerpoint/2010/main" val="272311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3653" y="424443"/>
            <a:ext cx="8724029" cy="1220811"/>
          </a:xfrm>
        </p:spPr>
        <p:txBody>
          <a:bodyPr>
            <a:normAutofit/>
          </a:bodyPr>
          <a:lstStyle/>
          <a:p>
            <a:r>
              <a:rPr lang="fr-FR" dirty="0"/>
              <a:t>Avenant n°6 et 8 à la convention médicale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7709" y="263738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sz="2799" dirty="0"/>
              <a:t>Depuis le 15 septembre 2018, la </a:t>
            </a:r>
            <a:r>
              <a:rPr lang="fr-FR" sz="2799" b="1" dirty="0"/>
              <a:t>téléconsultation</a:t>
            </a:r>
            <a:r>
              <a:rPr lang="fr-FR" sz="2799" dirty="0"/>
              <a:t> est remboursable et concerne tous les médecins, tous les patients et s’applique à toute situation médicale compatible avec cette pratique. </a:t>
            </a:r>
          </a:p>
          <a:p>
            <a:pPr marL="0" indent="0">
              <a:buNone/>
            </a:pPr>
            <a:endParaRPr lang="fr-FR" sz="2799" dirty="0"/>
          </a:p>
          <a:p>
            <a:r>
              <a:rPr lang="fr-FR" sz="2799" dirty="0"/>
              <a:t>Depuis le 10 février 2019, </a:t>
            </a:r>
            <a:r>
              <a:rPr lang="fr-FR" sz="2799" b="1" dirty="0"/>
              <a:t>la télé-expertise est remboursable </a:t>
            </a:r>
            <a:r>
              <a:rPr lang="fr-FR" sz="2799" dirty="0"/>
              <a:t>dans un premier temps à certaines catégories de personnes.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786" y="1217991"/>
            <a:ext cx="11018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roboto"/>
              </a:rPr>
              <a:t>L’avenant 6 et  8 inscrit dans le droit commun la tarification des actes de téléconsultation et </a:t>
            </a:r>
            <a:r>
              <a:rPr lang="fr-FR" dirty="0" err="1">
                <a:solidFill>
                  <a:srgbClr val="000000"/>
                </a:solidFill>
                <a:latin typeface="roboto"/>
              </a:rPr>
              <a:t>téléexpertise</a:t>
            </a:r>
            <a:r>
              <a:rPr lang="fr-FR" dirty="0">
                <a:solidFill>
                  <a:srgbClr val="000000"/>
                </a:solidFill>
                <a:latin typeface="roboto"/>
              </a:rPr>
              <a:t> et précise  les conditions à respecter pour bénéficier d'un remboursement ainsi les modalité de mise en œuvre des exceptions à l’application du parcours de soins coordonnées</a:t>
            </a:r>
          </a:p>
        </p:txBody>
      </p:sp>
    </p:spTree>
    <p:extLst>
      <p:ext uri="{BB962C8B-B14F-4D97-AF65-F5344CB8AC3E}">
        <p14:creationId xmlns:p14="http://schemas.microsoft.com/office/powerpoint/2010/main" val="416903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420518" y="47391"/>
            <a:ext cx="8596668" cy="1320800"/>
          </a:xfrm>
        </p:spPr>
        <p:txBody>
          <a:bodyPr>
            <a:normAutofit/>
          </a:bodyPr>
          <a:lstStyle/>
          <a:p>
            <a:r>
              <a:rPr lang="fr-FR" altLang="fr-FR" dirty="0"/>
              <a:t>Téléconsultation : les principes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420518" y="1013349"/>
            <a:ext cx="11387704" cy="5140399"/>
          </a:xfrm>
        </p:spPr>
        <p:txBody>
          <a:bodyPr>
            <a:normAutofit fontScale="25000" lnSpcReduction="20000"/>
          </a:bodyPr>
          <a:lstStyle/>
          <a:p>
            <a:r>
              <a:rPr lang="fr-FR" sz="7998" dirty="0">
                <a:sym typeface="Wingdings" panose="05000000000000000000" pitchFamily="2" charset="2"/>
              </a:rPr>
              <a:t>Une téléconsultation est une  consultation entre un médecin (toutes spécialités médicales) et un patient réalisée à distance par </a:t>
            </a:r>
            <a:r>
              <a:rPr lang="fr-FR" sz="7998" u="sng" dirty="0">
                <a:sym typeface="Wingdings" panose="05000000000000000000" pitchFamily="2" charset="2"/>
              </a:rPr>
              <a:t>vidéotransmission</a:t>
            </a:r>
          </a:p>
          <a:p>
            <a:pPr marL="0" indent="0">
              <a:buNone/>
            </a:pPr>
            <a:endParaRPr lang="fr-FR" sz="7998" u="sng" dirty="0">
              <a:sym typeface="Wingdings" panose="05000000000000000000" pitchFamily="2" charset="2"/>
            </a:endParaRPr>
          </a:p>
          <a:p>
            <a:r>
              <a:rPr lang="fr-FR" sz="7998" b="1" dirty="0"/>
              <a:t>Médecins concernés </a:t>
            </a:r>
            <a:r>
              <a:rPr lang="fr-FR" sz="7998" dirty="0"/>
              <a:t>:</a:t>
            </a:r>
          </a:p>
          <a:p>
            <a:pPr lvl="1"/>
            <a:r>
              <a:rPr lang="fr-FR" sz="7998" dirty="0"/>
              <a:t>médecins libéraux conventionnés, quel que soit son secteur d’exercice et quelle que soit sa spécialité médicale (cabinet libéral, maison de santé, établissement de santé, clinique…)</a:t>
            </a:r>
          </a:p>
          <a:p>
            <a:pPr lvl="1"/>
            <a:r>
              <a:rPr lang="fr-FR" sz="7998" dirty="0"/>
              <a:t> les médecins salariés d’établissements de santé, dans le cadre des consultations externes</a:t>
            </a:r>
          </a:p>
          <a:p>
            <a:pPr lvl="1"/>
            <a:r>
              <a:rPr lang="fr-FR" sz="7998" dirty="0"/>
              <a:t>les médecins salariés de centres de santé.</a:t>
            </a:r>
          </a:p>
          <a:p>
            <a:pPr lvl="1"/>
            <a:endParaRPr lang="fr-FR" sz="7998" b="1" dirty="0"/>
          </a:p>
          <a:p>
            <a:pPr marL="348831" lvl="1" indent="-348831">
              <a:buFont typeface="Arial" panose="020B0604020202020204" pitchFamily="34" charset="0"/>
              <a:buChar char="•"/>
            </a:pPr>
            <a:r>
              <a:rPr lang="fr-FR" sz="7998" b="1" dirty="0"/>
              <a:t>Patients concernés </a:t>
            </a:r>
            <a:r>
              <a:rPr lang="fr-FR" sz="7998" dirty="0"/>
              <a:t>:  Tous les </a:t>
            </a:r>
            <a:r>
              <a:rPr lang="fr-FR" altLang="fr-FR" sz="7998" dirty="0"/>
              <a:t>patients (pas uniquement les ALD), ce dernier pouvant, le </a:t>
            </a:r>
            <a:r>
              <a:rPr lang="fr-FR" altLang="fr-FR" sz="9598" dirty="0"/>
              <a:t>cas échant, être assisté par un autre professionnel de santé.</a:t>
            </a:r>
          </a:p>
          <a:p>
            <a:pPr marL="348831" lvl="1" indent="-348831">
              <a:buFont typeface="Arial" panose="020B0604020202020204" pitchFamily="34" charset="0"/>
              <a:buChar char="•"/>
            </a:pPr>
            <a:endParaRPr lang="fr-FR" altLang="fr-FR" sz="9598" dirty="0"/>
          </a:p>
          <a:p>
            <a:pPr marL="348831" lvl="1" indent="-348831">
              <a:buFont typeface="Arial" panose="020B0604020202020204" pitchFamily="34" charset="0"/>
              <a:buChar char="•"/>
            </a:pPr>
            <a:r>
              <a:rPr lang="fr-FR" sz="7998" b="1" dirty="0"/>
              <a:t>Pour pouvoir ouvrir droit à la facturation à l’Assurance maladie, </a:t>
            </a:r>
            <a:r>
              <a:rPr lang="fr-FR" sz="7998" dirty="0"/>
              <a:t>les patients bénéficiant d’une téléconsultation doivent être : </a:t>
            </a:r>
          </a:p>
          <a:p>
            <a:pPr marL="814102" lvl="3" indent="-348901"/>
            <a:r>
              <a:rPr lang="fr-FR" sz="8000" dirty="0"/>
              <a:t>orientés initialement par leur médecin traitant, </a:t>
            </a:r>
            <a:endParaRPr lang="fr-FR" sz="8000" b="1" dirty="0"/>
          </a:p>
          <a:p>
            <a:pPr marL="814102" lvl="3" indent="-348901"/>
            <a:r>
              <a:rPr lang="fr-FR" sz="8000" dirty="0"/>
              <a:t>connus du médecin </a:t>
            </a:r>
            <a:r>
              <a:rPr lang="fr-FR" sz="8000" dirty="0" err="1"/>
              <a:t>téléconsultant</a:t>
            </a:r>
            <a:r>
              <a:rPr lang="fr-FR" sz="8000" dirty="0"/>
              <a:t>, c’</a:t>
            </a:r>
            <a:r>
              <a:rPr lang="fr-FR" sz="8000" dirty="0" err="1"/>
              <a:t>est-a</a:t>
            </a:r>
            <a:r>
              <a:rPr lang="fr-FR" sz="8000" dirty="0"/>
              <a:t>̀-dire ayant bénéficié́ au moins d’une consultation avec lui en présentiel dans les douze mois précédents, </a:t>
            </a:r>
          </a:p>
          <a:p>
            <a:pPr marL="465108" lvl="3" indent="0">
              <a:buNone/>
            </a:pPr>
            <a:endParaRPr lang="fr-FR" sz="7998" dirty="0"/>
          </a:p>
          <a:p>
            <a:pPr marL="813939" lvl="3" indent="-348831"/>
            <a:endParaRPr lang="fr-FR" sz="7998" dirty="0"/>
          </a:p>
          <a:p>
            <a:pPr marL="348831" lvl="1" indent="-348831">
              <a:buFont typeface="Arial" panose="020B0604020202020204" pitchFamily="34" charset="0"/>
              <a:buChar char="•"/>
            </a:pPr>
            <a:endParaRPr lang="fr-FR" altLang="fr-FR" sz="9598" dirty="0"/>
          </a:p>
        </p:txBody>
      </p:sp>
    </p:spTree>
    <p:extLst>
      <p:ext uri="{BB962C8B-B14F-4D97-AF65-F5344CB8AC3E}">
        <p14:creationId xmlns:p14="http://schemas.microsoft.com/office/powerpoint/2010/main" val="324010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195" y="241110"/>
            <a:ext cx="10936911" cy="1320800"/>
          </a:xfrm>
        </p:spPr>
        <p:txBody>
          <a:bodyPr>
            <a:normAutofit/>
          </a:bodyPr>
          <a:lstStyle/>
          <a:p>
            <a:r>
              <a:rPr lang="fr-FR" dirty="0"/>
              <a:t>Les exceptions au respect du parcours de soins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496" y="1097885"/>
            <a:ext cx="11630674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8000" dirty="0"/>
              <a:t>Ainsi, pour une téléconsultation, le patient doit ainsi être </a:t>
            </a:r>
            <a:r>
              <a:rPr lang="fr-FR" sz="8000" b="1" dirty="0"/>
              <a:t>orienté initialement par son médecin traitant</a:t>
            </a:r>
            <a:r>
              <a:rPr lang="fr-FR" sz="8000" dirty="0"/>
              <a:t> (quand celui-ci ne réalise pas lui-même la téléconsultation) </a:t>
            </a:r>
            <a:r>
              <a:rPr lang="fr-FR" sz="8000" b="1" dirty="0"/>
              <a:t>sauf pour :</a:t>
            </a:r>
            <a:endParaRPr lang="fr-FR" altLang="fr-FR" sz="8000" b="1" dirty="0"/>
          </a:p>
          <a:p>
            <a:pPr marL="0" indent="0">
              <a:buNone/>
            </a:pPr>
            <a:endParaRPr lang="fr-FR" sz="8000" dirty="0"/>
          </a:p>
          <a:p>
            <a:r>
              <a:rPr lang="fr-FR" sz="8000" b="1" dirty="0"/>
              <a:t>les spécialistes en accès direct </a:t>
            </a:r>
            <a:r>
              <a:rPr lang="fr-FR" sz="8000" dirty="0"/>
              <a:t>(gynécologie, ophtalmologie, stomatologie, chirurgie orale ou chirurgie maxillo-faciale, psychiatrie ou neuropsychiatrie et pédiatrie),</a:t>
            </a:r>
          </a:p>
          <a:p>
            <a:pPr marL="0" indent="0">
              <a:buNone/>
            </a:pPr>
            <a:endParaRPr lang="fr-FR" sz="8000" dirty="0"/>
          </a:p>
          <a:p>
            <a:r>
              <a:rPr lang="fr-FR" sz="8000" b="1" dirty="0"/>
              <a:t>les patients âgés de moins de 16 ans</a:t>
            </a:r>
            <a:r>
              <a:rPr lang="fr-FR" sz="8000" dirty="0"/>
              <a:t>,</a:t>
            </a:r>
          </a:p>
          <a:p>
            <a:endParaRPr lang="fr-FR" sz="2000" b="1" dirty="0"/>
          </a:p>
          <a:p>
            <a:r>
              <a:rPr lang="fr-FR" sz="8000" b="1" dirty="0"/>
              <a:t>Les patients résidents en </a:t>
            </a:r>
            <a:r>
              <a:rPr lang="fr-FR" sz="8000" dirty="0"/>
              <a:t>établissement pour personnes âgées dépendantes </a:t>
            </a:r>
            <a:r>
              <a:rPr lang="fr-FR" sz="8000" b="1" dirty="0"/>
              <a:t>(Ehpad) </a:t>
            </a:r>
            <a:r>
              <a:rPr lang="fr-FR" sz="8000" dirty="0"/>
              <a:t>ou accompagnant </a:t>
            </a:r>
            <a:r>
              <a:rPr lang="fr-FR" sz="8000" b="1" dirty="0"/>
              <a:t>des personnes adultes handicapées, </a:t>
            </a:r>
            <a:r>
              <a:rPr lang="fr-FR" sz="8000" dirty="0"/>
              <a:t>et</a:t>
            </a:r>
            <a:r>
              <a:rPr lang="fr-FR" sz="8000" b="1" dirty="0"/>
              <a:t> les personnes détenues.</a:t>
            </a:r>
          </a:p>
          <a:p>
            <a:endParaRPr lang="fr-FR" sz="8000" b="1" dirty="0"/>
          </a:p>
          <a:p>
            <a:r>
              <a:rPr lang="fr-FR" sz="8000" b="1" dirty="0"/>
              <a:t>Ou dès lors qu’ils sont dans l’une ou l’autre des situations suivantes :</a:t>
            </a:r>
          </a:p>
          <a:p>
            <a:pPr marL="891362" lvl="1" indent="-342831">
              <a:buFont typeface="Courier New"/>
              <a:buChar char="o"/>
            </a:pPr>
            <a:r>
              <a:rPr lang="fr-FR" sz="8000" dirty="0"/>
              <a:t> ne disposent pas de médecin traitant désigné́,</a:t>
            </a:r>
          </a:p>
          <a:p>
            <a:pPr marL="891362" lvl="1" indent="-342831">
              <a:buFont typeface="Courier New"/>
              <a:buChar char="o"/>
            </a:pPr>
            <a:r>
              <a:rPr lang="fr-FR" sz="8000" dirty="0"/>
              <a:t>ou dont le médecin traitant n’est pas disponible dans le délai compatible avec leur état de santé. </a:t>
            </a:r>
          </a:p>
          <a:p>
            <a:pPr algn="ctr">
              <a:buFont typeface="Calibri" panose="020F0502020204030204" pitchFamily="34" charset="0"/>
              <a:buChar char="→"/>
            </a:pPr>
            <a:r>
              <a:rPr lang="fr-FR" sz="8000" dirty="0"/>
              <a:t>Dans ces situations, une téléconsultation peut être proposée au patient dans le cadre d’une </a:t>
            </a:r>
            <a:r>
              <a:rPr lang="fr-FR" sz="8000" b="1" dirty="0"/>
              <a:t>organisation coordonnée territoriale</a:t>
            </a:r>
            <a:r>
              <a:rPr lang="fr-FR" sz="8000" dirty="0"/>
              <a:t> définit dans l’avenant 8</a:t>
            </a:r>
          </a:p>
        </p:txBody>
      </p:sp>
    </p:spTree>
    <p:extLst>
      <p:ext uri="{BB962C8B-B14F-4D97-AF65-F5344CB8AC3E}">
        <p14:creationId xmlns:p14="http://schemas.microsoft.com/office/powerpoint/2010/main" val="36794095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1727</Words>
  <Application>Microsoft Office PowerPoint</Application>
  <PresentationFormat>Grand écran</PresentationFormat>
  <Paragraphs>206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Calibri</vt:lpstr>
      <vt:lpstr>Century Gothic</vt:lpstr>
      <vt:lpstr>Courier New</vt:lpstr>
      <vt:lpstr>roboto</vt:lpstr>
      <vt:lpstr>Trebuchet MS</vt:lpstr>
      <vt:lpstr>Wingdings</vt:lpstr>
      <vt:lpstr>Wingdings 3</vt:lpstr>
      <vt:lpstr>Facette</vt:lpstr>
      <vt:lpstr>Télésanté</vt:lpstr>
      <vt:lpstr>Télésanté</vt:lpstr>
      <vt:lpstr>Evolution réglementaire de la télésanté</vt:lpstr>
      <vt:lpstr>De la télémédecine à la Télésanté</vt:lpstr>
      <vt:lpstr>Les différents actes de télémédecine</vt:lpstr>
      <vt:lpstr>Décret n°2018-788 de 13 septembre 2018</vt:lpstr>
      <vt:lpstr>Avenant n°6 et 8 à la convention médicale </vt:lpstr>
      <vt:lpstr>Téléconsultation : les principes</vt:lpstr>
      <vt:lpstr>Les exceptions au respect du parcours de soins</vt:lpstr>
      <vt:lpstr>L’activité de Téléexpertise (TE)</vt:lpstr>
      <vt:lpstr>Deux niveaux de téléexpertise</vt:lpstr>
      <vt:lpstr>Objectif du déploiement de la télésurveillance</vt:lpstr>
      <vt:lpstr>5 cahiers des charges télésurveillance</vt:lpstr>
      <vt:lpstr>Dérogations pendant l’état d’urgence et la suite </vt:lpstr>
      <vt:lpstr>Dérogations pendant l’état d’urgence et la suite </vt:lpstr>
      <vt:lpstr>Dérogations pendant l’état d’urgence et la suite </vt:lpstr>
      <vt:lpstr>Avis HAS sur le télésoin</vt:lpstr>
      <vt:lpstr>Suivi des actes de télémédecine facturés auprès de l’AM ( données au 31 juillet 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67</cp:revision>
  <dcterms:created xsi:type="dcterms:W3CDTF">2019-05-22T09:39:52Z</dcterms:created>
  <dcterms:modified xsi:type="dcterms:W3CDTF">2020-10-12T16:19:56Z</dcterms:modified>
</cp:coreProperties>
</file>