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7BF0D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6E2C7333-2551-43EA-8B77-D3294773E6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09486" y="6290569"/>
            <a:ext cx="772142" cy="534379"/>
          </a:xfrm>
          <a:prstGeom prst="rect">
            <a:avLst/>
          </a:prstGeom>
        </p:spPr>
      </p:pic>
      <p:pic>
        <p:nvPicPr>
          <p:cNvPr id="39" name="Image 38" descr="Une image contenant texte&#10;&#10;Description générée automatiquement">
            <a:extLst>
              <a:ext uri="{FF2B5EF4-FFF2-40B4-BE49-F238E27FC236}">
                <a16:creationId xmlns:a16="http://schemas.microsoft.com/office/drawing/2014/main" id="{70BA2E08-7DF2-4E26-8AFC-3CB0B376D3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49475" y="6290569"/>
            <a:ext cx="819122" cy="484883"/>
          </a:xfrm>
          <a:prstGeom prst="rect">
            <a:avLst/>
          </a:prstGeom>
        </p:spPr>
      </p:pic>
      <p:pic>
        <p:nvPicPr>
          <p:cNvPr id="5" name="Image 4" descr="Une image contenant capture d’écran, dessin&#10;&#10;Description générée automatiquement">
            <a:extLst>
              <a:ext uri="{FF2B5EF4-FFF2-40B4-BE49-F238E27FC236}">
                <a16:creationId xmlns:a16="http://schemas.microsoft.com/office/drawing/2014/main" id="{F24D305B-1093-4BA0-B5D1-89BCD9BB832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65198" y="222870"/>
            <a:ext cx="5392752" cy="2696376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7AC8D942-4678-4453-8E8E-BA5A7E6F9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0982A5F9-748D-4E4A-AC9D-8A893636D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56203" y="6410328"/>
            <a:ext cx="46151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D6A0B290-A69C-48E4-928A-AAF8B9B91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8DA8965-E152-408D-B6D0-63DE9A49C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A684D86-70D4-45FC-88F4-4BA84498C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ED98109-56C8-4F37-98F9-00DDD8D32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4B3B5C8-890D-4201-AFB1-6B915510F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A9664A9-B176-42DE-92AA-E5CAAE09F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E1D2A45-1F1B-4543-9758-B9F4A890C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DF70559-1A57-4FC5-9E90-F8CFE71AD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BD7F9C7-5609-41A9-B056-CECF95AEB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5796D1F-F425-4E8A-924F-53F143158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6" name="Image 55">
            <a:extLst>
              <a:ext uri="{FF2B5EF4-FFF2-40B4-BE49-F238E27FC236}">
                <a16:creationId xmlns:a16="http://schemas.microsoft.com/office/drawing/2014/main" id="{A8AD9B62-7A63-4DD1-9844-5FE2621AA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09486" y="6290569"/>
            <a:ext cx="772142" cy="534379"/>
          </a:xfrm>
          <a:prstGeom prst="rect">
            <a:avLst/>
          </a:prstGeom>
        </p:spPr>
      </p:pic>
      <p:pic>
        <p:nvPicPr>
          <p:cNvPr id="57" name="Image 56" descr="Une image contenant texte&#10;&#10;Description générée automatiquement">
            <a:extLst>
              <a:ext uri="{FF2B5EF4-FFF2-40B4-BE49-F238E27FC236}">
                <a16:creationId xmlns:a16="http://schemas.microsoft.com/office/drawing/2014/main" id="{C22CBD68-E947-4912-AB0E-F9604266BF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49475" y="6290569"/>
            <a:ext cx="819122" cy="484883"/>
          </a:xfrm>
          <a:prstGeom prst="rect">
            <a:avLst/>
          </a:prstGeom>
        </p:spPr>
      </p:pic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CF83116-AA21-4526-B48E-64629DCBC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5160A9C5-BBC6-41BC-AC45-58A224E7B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C4F3A637-1114-46D6-8CC2-872233D9C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2ACE838-9698-4A74-966C-87A09FDF0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E0CD310-1EEF-4E4C-92C6-665C06987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7BD369A-89AE-46B9-AF63-5E97FD742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A29CA1D-AC9F-4D23-A6C6-EA007D6E7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35A33F0-FC78-4ADC-87BC-3050CD5E8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4382ECE-7A07-4B80-B1ED-73B62CCD8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8268BF2-DD69-40A8-B94F-77C1A1F8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53424F7-FCD0-488C-BA6A-63519BD8C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1D0AD8F-19B3-4213-8E65-E50F6B22B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8898B0E-96C4-452D-9470-2D448FD9D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EC22AEE-9CE8-4C2B-B8E4-D3BBFB5B0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D9A437C-4409-420F-B875-4243BEE31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BEB1A6D-EAB8-46F9-BFC7-93BD7CAA2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A339A43-FAC2-4E46-8839-F48C9076F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19634E-E079-42E8-95C9-57D987E0C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54D39A8-508E-4A57-9943-C5E7723B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4981EBE-4C40-49AA-B5FB-CE585C591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D329CE0-6852-45F7-AC97-717B7B58E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C5174A4-3FE9-4C10-9CDE-37AC8242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EA2B2BB-BDD1-459F-A952-324D22AF08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200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B80FE08-C3AC-4F04-AE09-4535F560A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35782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410328"/>
            <a:ext cx="46151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i="1" smtClean="0">
                <a:effectLst/>
              </a:defRPr>
            </a:lvl1pPr>
          </a:lstStyle>
          <a:p>
            <a:r>
              <a:rPr lang="fr-FR" dirty="0"/>
              <a:t>La chirurgie ambulatoire et la reprise des activités chirurgicales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EE27AFF-CAC0-429E-98E9-46E4C686C7B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309486" y="6290569"/>
            <a:ext cx="772142" cy="534379"/>
          </a:xfrm>
          <a:prstGeom prst="rect">
            <a:avLst/>
          </a:prstGeom>
        </p:spPr>
      </p:pic>
      <p:pic>
        <p:nvPicPr>
          <p:cNvPr id="28" name="Image 27" descr="Une image contenant texte&#10;&#10;Description générée automatiquement">
            <a:extLst>
              <a:ext uri="{FF2B5EF4-FFF2-40B4-BE49-F238E27FC236}">
                <a16:creationId xmlns:a16="http://schemas.microsoft.com/office/drawing/2014/main" id="{2421160D-75DC-47E6-A1D5-118B79F4322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249475" y="6290569"/>
            <a:ext cx="819122" cy="484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1C8586-785E-481B-863B-2F3F9A448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/>
          <a:lstStyle/>
          <a:p>
            <a:r>
              <a:rPr lang="fr-FR" dirty="0"/>
              <a:t>U-CAA du secteur privé </a:t>
            </a:r>
            <a:br>
              <a:rPr lang="fr-FR" dirty="0"/>
            </a:br>
            <a:r>
              <a:rPr lang="fr-FR" dirty="0"/>
              <a:t>en période de pandémie / Reprise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0F2A3D-2AFE-41AA-9EF7-E8F9BB2B4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Jean-Felix Verrier, MD, MS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D0FA94-9589-41EE-AF02-EE40A4793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09/06/2020 – 17h00/18h30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949C76-378D-4AD5-92FE-F8CDB80E6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56202" y="6410328"/>
            <a:ext cx="48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i="1" smtClean="0">
                <a:effectLst/>
              </a:defRPr>
            </a:lvl1pPr>
          </a:lstStyle>
          <a:p>
            <a:r>
              <a:rPr lang="fr-FR" sz="1200" dirty="0"/>
              <a:t>La chirurgie ambulatoire et la reprise des activités chirurgicales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40930E-032D-4696-B473-D9A9DC516B93}"/>
              </a:ext>
            </a:extLst>
          </p:cNvPr>
          <p:cNvSpPr txBox="1">
            <a:spLocks/>
          </p:cNvSpPr>
          <p:nvPr/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449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0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F319A-764B-473B-987C-F11973B0F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UCAA en période confinement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47CE23-8B11-4098-BD04-A521A1AAE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943859" cy="424973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Interruption des activités programmées 17/03</a:t>
            </a:r>
          </a:p>
          <a:p>
            <a:pPr lvl="1"/>
            <a:r>
              <a:rPr lang="fr-FR" dirty="0"/>
              <a:t>Armement des unités de soins critiques </a:t>
            </a:r>
          </a:p>
          <a:p>
            <a:r>
              <a:rPr lang="fr-FR" dirty="0">
                <a:solidFill>
                  <a:srgbClr val="0070C0"/>
                </a:solidFill>
              </a:rPr>
              <a:t>Fermeture </a:t>
            </a:r>
          </a:p>
          <a:p>
            <a:pPr lvl="1"/>
            <a:r>
              <a:rPr lang="fr-FR" dirty="0">
                <a:solidFill>
                  <a:srgbClr val="C00000"/>
                </a:solidFill>
              </a:rPr>
              <a:t>UCAA autonomes</a:t>
            </a:r>
          </a:p>
          <a:p>
            <a:pPr lvl="1"/>
            <a:r>
              <a:rPr lang="fr-FR" dirty="0">
                <a:solidFill>
                  <a:srgbClr val="C00000"/>
                </a:solidFill>
              </a:rPr>
              <a:t>UCAA - circuit court + SOP </a:t>
            </a:r>
            <a:r>
              <a:rPr lang="fr-FR" dirty="0" err="1">
                <a:solidFill>
                  <a:srgbClr val="C00000"/>
                </a:solidFill>
              </a:rPr>
              <a:t>ambu</a:t>
            </a:r>
            <a:r>
              <a:rPr lang="fr-FR" dirty="0">
                <a:solidFill>
                  <a:srgbClr val="C00000"/>
                </a:solidFill>
              </a:rPr>
              <a:t> dédiées</a:t>
            </a:r>
          </a:p>
          <a:p>
            <a:pPr lvl="2"/>
            <a:r>
              <a:rPr lang="fr-FR" dirty="0"/>
              <a:t>Transfert des activités ambulatoires urgentes au bloc général</a:t>
            </a:r>
          </a:p>
          <a:p>
            <a:pPr lvl="2"/>
            <a:r>
              <a:rPr lang="fr-FR" dirty="0"/>
              <a:t>2 SOP dont une COVID</a:t>
            </a:r>
          </a:p>
          <a:p>
            <a:pPr lvl="1"/>
            <a:r>
              <a:rPr lang="fr-FR" dirty="0">
                <a:solidFill>
                  <a:srgbClr val="C00000"/>
                </a:solidFill>
              </a:rPr>
              <a:t>Fermeture partielle de l’hébergement (réduction du capacitaire)</a:t>
            </a:r>
          </a:p>
          <a:p>
            <a:pPr lvl="2"/>
            <a:r>
              <a:rPr lang="fr-FR" dirty="0"/>
              <a:t>Activité réduite (</a:t>
            </a:r>
            <a:r>
              <a:rPr lang="fr-FR" dirty="0">
                <a:latin typeface="Calibri" panose="020F0502020204030204" pitchFamily="34" charset="0"/>
              </a:rPr>
              <a:t>↘ </a:t>
            </a:r>
            <a:r>
              <a:rPr lang="fr-FR" dirty="0"/>
              <a:t>90- 95% de la file active programmée et urgence), </a:t>
            </a:r>
          </a:p>
          <a:p>
            <a:pPr lvl="2"/>
            <a:r>
              <a:rPr lang="fr-FR" dirty="0"/>
              <a:t>Maintien de l’activité d’urgence chirurgicale et délestage des activités non COVID CH, CHU </a:t>
            </a:r>
          </a:p>
          <a:p>
            <a:pPr lvl="3"/>
            <a:r>
              <a:rPr lang="fr-FR" dirty="0"/>
              <a:t>Urgences abdomino pelviennes (App, Cholécystectomies, IVG, FC …), </a:t>
            </a:r>
          </a:p>
          <a:p>
            <a:pPr lvl="3"/>
            <a:r>
              <a:rPr lang="fr-FR" dirty="0"/>
              <a:t>Urgences traumatologiques (Fractures, plaies …)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0B393-6B05-4DA3-9C3E-8C7E1700B13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C6E95C-BFED-40B3-973A-8CB22D046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La chirurgie ambulatoire et la reprise des activités chirurgicales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394959-A35B-4C79-B649-62ADB6321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5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UCAA en période de confinement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Unité COVID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Activité HC+HA forain</a:t>
            </a:r>
          </a:p>
          <a:p>
            <a:pPr lvl="1"/>
            <a:r>
              <a:rPr lang="fr-FR" dirty="0"/>
              <a:t>Masques chir + Visière / charlotte / </a:t>
            </a:r>
            <a:r>
              <a:rPr lang="fr-FR" dirty="0" err="1"/>
              <a:t>surblouse</a:t>
            </a:r>
            <a:endParaRPr lang="fr-FR" dirty="0"/>
          </a:p>
          <a:p>
            <a:r>
              <a:rPr lang="fr-FR" dirty="0">
                <a:solidFill>
                  <a:srgbClr val="0070C0"/>
                </a:solidFill>
              </a:rPr>
              <a:t>SOP dédiée COVID </a:t>
            </a:r>
          </a:p>
          <a:p>
            <a:pPr lvl="1"/>
            <a:r>
              <a:rPr lang="fr-FR" dirty="0"/>
              <a:t>FPP2, visière</a:t>
            </a:r>
          </a:p>
          <a:p>
            <a:pPr lvl="1"/>
            <a:r>
              <a:rPr lang="fr-FR" dirty="0"/>
              <a:t>Extubation SOP</a:t>
            </a:r>
          </a:p>
          <a:p>
            <a:r>
              <a:rPr lang="fr-FR" dirty="0">
                <a:solidFill>
                  <a:srgbClr val="0070C0"/>
                </a:solidFill>
              </a:rPr>
              <a:t>UCAA </a:t>
            </a:r>
          </a:p>
          <a:p>
            <a:pPr lvl="1"/>
            <a:r>
              <a:rPr lang="fr-FR" dirty="0"/>
              <a:t>Masques chir PSNM et PSM</a:t>
            </a:r>
          </a:p>
          <a:p>
            <a:pPr lvl="1"/>
            <a:r>
              <a:rPr lang="fr-FR" dirty="0"/>
              <a:t>Mesures habituelles SHA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La chirurgie ambulatoire et la reprise des activités chirurgicales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0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90121" cy="1320800"/>
          </a:xfrm>
        </p:spPr>
        <p:txBody>
          <a:bodyPr/>
          <a:lstStyle/>
          <a:p>
            <a:r>
              <a:rPr lang="fr-FR" dirty="0"/>
              <a:t>Activité réduite aux urgences chirurgicales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La chirurgie ambulatoire et la reprise des activités chirurgicales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Image 7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696220"/>
            <a:ext cx="5002004" cy="296872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0" name="Espace réservé du contenu 9" descr="Capture d’écran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50" y="2696220"/>
            <a:ext cx="5442657" cy="2968722"/>
          </a:xfrm>
          <a:ln>
            <a:solidFill>
              <a:srgbClr val="002060"/>
            </a:solidFill>
          </a:ln>
        </p:spPr>
      </p:pic>
      <p:sp>
        <p:nvSpPr>
          <p:cNvPr id="12" name="ZoneTexte 11"/>
          <p:cNvSpPr txBox="1"/>
          <p:nvPr/>
        </p:nvSpPr>
        <p:spPr>
          <a:xfrm>
            <a:off x="1132743" y="2138861"/>
            <a:ext cx="409118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/>
              <a:t>Effectifs séjours </a:t>
            </a:r>
            <a:r>
              <a:rPr lang="fr-FR" dirty="0" err="1"/>
              <a:t>chir</a:t>
            </a:r>
            <a:r>
              <a:rPr lang="fr-FR" dirty="0"/>
              <a:t> </a:t>
            </a:r>
            <a:r>
              <a:rPr lang="fr-FR" dirty="0" err="1"/>
              <a:t>ambu</a:t>
            </a:r>
            <a:r>
              <a:rPr lang="fr-FR" dirty="0"/>
              <a:t> 2017-2020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33185" y="2176388"/>
            <a:ext cx="347242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/>
              <a:t>Tx</a:t>
            </a:r>
            <a:r>
              <a:rPr lang="fr-FR" dirty="0"/>
              <a:t> séjours </a:t>
            </a:r>
            <a:r>
              <a:rPr lang="fr-FR" dirty="0" err="1"/>
              <a:t>chir</a:t>
            </a:r>
            <a:r>
              <a:rPr lang="fr-FR" dirty="0"/>
              <a:t> </a:t>
            </a:r>
            <a:r>
              <a:rPr lang="fr-FR" dirty="0" err="1"/>
              <a:t>ambu</a:t>
            </a:r>
            <a:r>
              <a:rPr lang="fr-FR" dirty="0"/>
              <a:t> 2017-2020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604780" y="3993455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C3300"/>
                </a:solidFill>
              </a:rPr>
              <a:t>Activité ÷ 6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774502" y="3956302"/>
            <a:ext cx="235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CC3300"/>
                </a:solidFill>
              </a:rPr>
              <a:t>Tx</a:t>
            </a:r>
            <a:r>
              <a:rPr lang="fr-FR" dirty="0">
                <a:solidFill>
                  <a:srgbClr val="CC3300"/>
                </a:solidFill>
              </a:rPr>
              <a:t> </a:t>
            </a:r>
            <a:r>
              <a:rPr lang="fr-FR" dirty="0" err="1">
                <a:solidFill>
                  <a:srgbClr val="CC3300"/>
                </a:solidFill>
              </a:rPr>
              <a:t>Chir</a:t>
            </a:r>
            <a:r>
              <a:rPr lang="fr-FR" dirty="0">
                <a:solidFill>
                  <a:srgbClr val="CC3300"/>
                </a:solidFill>
              </a:rPr>
              <a:t> </a:t>
            </a:r>
            <a:r>
              <a:rPr lang="fr-FR" dirty="0" err="1">
                <a:solidFill>
                  <a:srgbClr val="CC3300"/>
                </a:solidFill>
              </a:rPr>
              <a:t>ambu</a:t>
            </a:r>
            <a:r>
              <a:rPr lang="fr-FR" dirty="0">
                <a:solidFill>
                  <a:srgbClr val="CC3300"/>
                </a:solidFill>
              </a:rPr>
              <a:t>   13,6%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10324408" y="4035528"/>
            <a:ext cx="74814" cy="290106"/>
          </a:xfrm>
          <a:prstGeom prst="straightConnector1">
            <a:avLst/>
          </a:prstGeom>
          <a:ln>
            <a:solidFill>
              <a:srgbClr val="CC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89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Reprise d’activité</a:t>
            </a:r>
            <a:br>
              <a:rPr lang="fr-FR" dirty="0"/>
            </a:br>
            <a:r>
              <a:rPr lang="fr-FR" dirty="0"/>
              <a:t>Appréciation du Bénéfice / Risque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Questionnaire </a:t>
            </a:r>
            <a:r>
              <a:rPr lang="fr-FR" dirty="0" err="1"/>
              <a:t>Chir</a:t>
            </a:r>
            <a:endParaRPr lang="fr-FR" dirty="0"/>
          </a:p>
          <a:p>
            <a:pPr lvl="1"/>
            <a:r>
              <a:rPr lang="fr-FR" dirty="0"/>
              <a:t>Conformité au RFE CNP/SFAR/HCSP/ARS-DGOS</a:t>
            </a:r>
          </a:p>
          <a:p>
            <a:pPr lvl="1"/>
            <a:r>
              <a:rPr lang="fr-FR" dirty="0"/>
              <a:t>Statut COVID (Q/RT-PCR)</a:t>
            </a:r>
          </a:p>
          <a:p>
            <a:pPr lvl="1"/>
            <a:r>
              <a:rPr lang="fr-FR" dirty="0"/>
              <a:t>Statut patient (Anxiété, demande, retentissement social …)</a:t>
            </a:r>
          </a:p>
          <a:p>
            <a:pPr lvl="1"/>
            <a:r>
              <a:rPr lang="fr-FR" dirty="0"/>
              <a:t>Pathologie (douleur, gêne fonctionnelle, dépendance, progression de la maladie …)</a:t>
            </a:r>
          </a:p>
          <a:p>
            <a:pPr lvl="1"/>
            <a:r>
              <a:rPr lang="fr-FR" dirty="0"/>
              <a:t>Type d’intervention et recours soins critiques</a:t>
            </a:r>
          </a:p>
          <a:p>
            <a:r>
              <a:rPr lang="fr-FR" dirty="0"/>
              <a:t>RCP BOP / COVID</a:t>
            </a:r>
          </a:p>
          <a:p>
            <a:pPr lvl="1"/>
            <a:r>
              <a:rPr lang="fr-FR" dirty="0"/>
              <a:t>Fin de semaine</a:t>
            </a:r>
          </a:p>
          <a:p>
            <a:pPr lvl="1"/>
            <a:r>
              <a:rPr lang="fr-FR" dirty="0"/>
              <a:t>MAR/CHIR/CME/Cadre BOP/pharmacie (Stocks)</a:t>
            </a:r>
          </a:p>
          <a:p>
            <a:pPr lvl="1"/>
            <a:r>
              <a:rPr lang="fr-FR" dirty="0"/>
              <a:t>Pas de programmation supplémentaires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La chirurgie ambulatoire et la reprise des activités chirurgicales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13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Reprise d’activité</a:t>
            </a:r>
            <a:br>
              <a:rPr lang="fr-FR" dirty="0"/>
            </a:br>
            <a:r>
              <a:rPr lang="fr-FR" dirty="0"/>
              <a:t>Questionnaires COVID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122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Questionnaire COVID transmis Régulatrice / BOP</a:t>
            </a:r>
          </a:p>
          <a:p>
            <a:pPr lvl="1"/>
            <a:r>
              <a:rPr lang="fr-FR" dirty="0"/>
              <a:t>Q1 consultation chirurgie</a:t>
            </a:r>
          </a:p>
          <a:p>
            <a:pPr lvl="1"/>
            <a:r>
              <a:rPr lang="fr-FR" dirty="0"/>
              <a:t>Q2 CPA </a:t>
            </a:r>
          </a:p>
          <a:p>
            <a:pPr lvl="1"/>
            <a:r>
              <a:rPr lang="fr-FR" dirty="0"/>
              <a:t>Q3 Appel de l’avant veille</a:t>
            </a:r>
          </a:p>
          <a:p>
            <a:pPr lvl="1"/>
            <a:r>
              <a:rPr lang="fr-FR" dirty="0"/>
              <a:t>Q4 Admission</a:t>
            </a:r>
          </a:p>
          <a:p>
            <a:r>
              <a:rPr lang="fr-FR" dirty="0"/>
              <a:t>Graduation du risque COVID </a:t>
            </a:r>
          </a:p>
          <a:p>
            <a:pPr lvl="1"/>
            <a:r>
              <a:rPr lang="fr-FR" dirty="0" err="1"/>
              <a:t>Ht</a:t>
            </a:r>
            <a:r>
              <a:rPr lang="fr-FR" dirty="0"/>
              <a:t> risque – Avis MAR+CHIR</a:t>
            </a:r>
          </a:p>
          <a:p>
            <a:pPr lvl="2"/>
            <a:r>
              <a:rPr lang="fr-FR" dirty="0"/>
              <a:t> reprogrammation</a:t>
            </a:r>
          </a:p>
          <a:p>
            <a:pPr lvl="2"/>
            <a:r>
              <a:rPr lang="fr-FR" dirty="0"/>
              <a:t> Unité </a:t>
            </a:r>
            <a:r>
              <a:rPr lang="fr-FR" dirty="0" err="1"/>
              <a:t>Covid</a:t>
            </a:r>
            <a:endParaRPr lang="fr-FR" dirty="0"/>
          </a:p>
          <a:p>
            <a:pPr lvl="1"/>
            <a:r>
              <a:rPr lang="fr-FR" dirty="0"/>
              <a:t>Faible risque / UCAA long</a:t>
            </a:r>
          </a:p>
          <a:p>
            <a:r>
              <a:rPr lang="fr-FR" dirty="0"/>
              <a:t>Durée consultations 	, peu de demande de report par les patients</a:t>
            </a:r>
          </a:p>
          <a:p>
            <a:r>
              <a:rPr lang="fr-FR" dirty="0"/>
              <a:t>RT-PCR selon les RFE MINSANTE +ARS-IDF, non systématique</a:t>
            </a:r>
          </a:p>
          <a:p>
            <a:pPr lvl="1"/>
            <a:r>
              <a:rPr lang="fr-FR" dirty="0"/>
              <a:t>Intérêt pour les chbre x2 ?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La chirurgie ambulatoire et la reprise des activités chirurgicales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lèche vers le bas 9"/>
          <p:cNvSpPr/>
          <p:nvPr/>
        </p:nvSpPr>
        <p:spPr>
          <a:xfrm>
            <a:off x="4975668" y="2626822"/>
            <a:ext cx="128347" cy="90608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270268" y="2818015"/>
            <a:ext cx="3728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En fonction de l’organisation/ETS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2917767" y="5087389"/>
            <a:ext cx="141317" cy="21613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29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Reprise d’activité</a:t>
            </a:r>
            <a:br>
              <a:rPr lang="fr-FR" dirty="0"/>
            </a:br>
            <a:r>
              <a:rPr lang="fr-FR" dirty="0"/>
              <a:t>Les circuits et BOP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9739"/>
          </a:xfrm>
        </p:spPr>
        <p:txBody>
          <a:bodyPr>
            <a:normAutofit lnSpcReduction="10000"/>
          </a:bodyPr>
          <a:lstStyle/>
          <a:p>
            <a:r>
              <a:rPr lang="fr-FR" dirty="0"/>
              <a:t>Reprise progressive &gt; 19/05</a:t>
            </a:r>
          </a:p>
          <a:p>
            <a:pPr lvl="1"/>
            <a:r>
              <a:rPr lang="fr-FR" dirty="0"/>
              <a:t>Ouverture des SOP blocs généraux 75-100%</a:t>
            </a:r>
          </a:p>
          <a:p>
            <a:pPr lvl="1"/>
            <a:r>
              <a:rPr lang="fr-FR" dirty="0"/>
              <a:t>BOP dédiés CA, ouverture des circuits courts fin juin</a:t>
            </a:r>
          </a:p>
          <a:p>
            <a:r>
              <a:rPr lang="fr-FR" dirty="0"/>
              <a:t>Réduction du capacitaire de 40% (100% place /box /chbre particulières)</a:t>
            </a:r>
          </a:p>
          <a:p>
            <a:r>
              <a:rPr lang="fr-FR" dirty="0"/>
              <a:t>Circuits « sans accompagnants / ni visites  »</a:t>
            </a:r>
          </a:p>
          <a:p>
            <a:pPr lvl="1"/>
            <a:r>
              <a:rPr lang="fr-FR" dirty="0"/>
              <a:t>Libère de la place à </a:t>
            </a:r>
            <a:r>
              <a:rPr lang="fr-FR" dirty="0" err="1"/>
              <a:t>ttes</a:t>
            </a:r>
            <a:r>
              <a:rPr lang="fr-FR" dirty="0"/>
              <a:t> les étapes du parcours</a:t>
            </a:r>
          </a:p>
          <a:p>
            <a:pPr lvl="1"/>
            <a:r>
              <a:rPr lang="fr-FR" dirty="0"/>
              <a:t>Complique la sortie (ophtalmo)</a:t>
            </a:r>
          </a:p>
          <a:p>
            <a:r>
              <a:rPr lang="fr-FR" dirty="0"/>
              <a:t>Admissions séquencées / peu d’attente (attente dans le véhicule personnel !)</a:t>
            </a:r>
          </a:p>
          <a:p>
            <a:r>
              <a:rPr lang="fr-FR" dirty="0"/>
              <a:t>AL, ALR + Analgésie multimodale + shunt SSPI (critères SFAR)</a:t>
            </a:r>
          </a:p>
          <a:p>
            <a:r>
              <a:rPr lang="fr-FR" dirty="0"/>
              <a:t>Retour UCAA </a:t>
            </a:r>
            <a:r>
              <a:rPr lang="fr-FR" dirty="0">
                <a:latin typeface="Calibri" panose="020F0502020204030204" pitchFamily="34" charset="0"/>
              </a:rPr>
              <a:t>→</a:t>
            </a:r>
            <a:r>
              <a:rPr lang="fr-FR" dirty="0"/>
              <a:t> Patient debout / fauteuil, </a:t>
            </a:r>
          </a:p>
          <a:p>
            <a:r>
              <a:rPr lang="fr-FR" dirty="0"/>
              <a:t>Réduction du temps de séjour post op UCAA (30mn)</a:t>
            </a:r>
          </a:p>
          <a:p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La chirurgie ambulatoire et la reprise des activités chirurgicales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Programmer l’avenir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Plan Blanc et pandémie</a:t>
            </a:r>
          </a:p>
          <a:p>
            <a:pPr lvl="1"/>
            <a:r>
              <a:rPr lang="fr-FR" dirty="0"/>
              <a:t>Préparation et transformation des unités de soins critiques calibrée à la demande du territoire</a:t>
            </a:r>
          </a:p>
          <a:p>
            <a:pPr lvl="1"/>
            <a:r>
              <a:rPr lang="fr-FR" dirty="0"/>
              <a:t>Intégrer l’activité ambulatoire dans le plan blanc (70% activité chir dans le secteur privé lucratif)</a:t>
            </a:r>
          </a:p>
          <a:p>
            <a:r>
              <a:rPr lang="fr-FR" dirty="0"/>
              <a:t>Intégrer les TIC dans les processus </a:t>
            </a:r>
          </a:p>
          <a:p>
            <a:pPr lvl="1"/>
            <a:r>
              <a:rPr lang="fr-FR" dirty="0"/>
              <a:t>téléconsultation, </a:t>
            </a:r>
            <a:r>
              <a:rPr lang="fr-FR" dirty="0" err="1"/>
              <a:t>télésuivi</a:t>
            </a:r>
            <a:r>
              <a:rPr lang="fr-FR" dirty="0"/>
              <a:t>,</a:t>
            </a:r>
          </a:p>
          <a:p>
            <a:pPr lvl="1"/>
            <a:r>
              <a:rPr lang="fr-FR" dirty="0"/>
              <a:t> résultats patients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09/06/2020 – 17h00/18h30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La chirurgie ambulatoire et la reprise des activités chirurgicales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164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621</Words>
  <Application>Microsoft Office PowerPoint</Application>
  <PresentationFormat>Grand écran</PresentationFormat>
  <Paragraphs>101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Facette</vt:lpstr>
      <vt:lpstr>U-CAA du secteur privé  en période de pandémie / Reprise</vt:lpstr>
      <vt:lpstr>UCAA en période confinement</vt:lpstr>
      <vt:lpstr>UCAA en période de confinement (2)</vt:lpstr>
      <vt:lpstr>Activité réduite aux urgences chirurgicales</vt:lpstr>
      <vt:lpstr>Organisation Reprise d’activité Appréciation du Bénéfice / Risque</vt:lpstr>
      <vt:lpstr>Organisation Reprise d’activité Questionnaires COVID</vt:lpstr>
      <vt:lpstr>Organisation Reprise d’activité Les circuits et BOP</vt:lpstr>
      <vt:lpstr>Programmer l’avenir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44</cp:revision>
  <dcterms:created xsi:type="dcterms:W3CDTF">2019-05-22T09:39:52Z</dcterms:created>
  <dcterms:modified xsi:type="dcterms:W3CDTF">2020-06-18T12:10:10Z</dcterms:modified>
</cp:coreProperties>
</file>