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74" r:id="rId4"/>
    <p:sldId id="262" r:id="rId5"/>
    <p:sldId id="275" r:id="rId6"/>
    <p:sldId id="272" r:id="rId7"/>
    <p:sldId id="263" r:id="rId8"/>
    <p:sldId id="264" r:id="rId9"/>
    <p:sldId id="265" r:id="rId10"/>
    <p:sldId id="266" r:id="rId11"/>
    <p:sldId id="267" r:id="rId12"/>
    <p:sldId id="268" r:id="rId13"/>
    <p:sldId id="269" r:id="rId14"/>
    <p:sldId id="276"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4" d="100"/>
          <a:sy n="64" d="100"/>
        </p:scale>
        <p:origin x="90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0" d="100"/>
          <a:sy n="70" d="100"/>
        </p:scale>
        <p:origin x="2288"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ap-sb-siege\dpm_dam\Omedit\CBU%20CAQES\CAQES\Analyse%20base\BASE_resultats_RAA2017_Analyse%20-Sofi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5"/>
    </mc:Choice>
    <mc:Fallback>
      <c:style val="2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201944345496"/>
          <c:y val="0.13312943584937073"/>
          <c:w val="0.87598008600171395"/>
          <c:h val="0.67113380531096822"/>
        </c:manualLayout>
      </c:layout>
      <c:barChart>
        <c:barDir val="col"/>
        <c:grouping val="clustered"/>
        <c:varyColors val="0"/>
        <c:ser>
          <c:idx val="0"/>
          <c:order val="0"/>
          <c:tx>
            <c:strRef>
              <c:f>Résultats!$H$351</c:f>
              <c:strCache>
                <c:ptCount val="1"/>
                <c:pt idx="0">
                  <c:v>Oui</c:v>
                </c:pt>
              </c:strCache>
            </c:strRef>
          </c:tx>
          <c:spPr>
            <a:solidFill>
              <a:schemeClr val="accent6">
                <a:lumMod val="50000"/>
              </a:schemeClr>
            </a:solidFill>
          </c:spPr>
          <c:invertIfNegative val="0"/>
          <c:dPt>
            <c:idx val="0"/>
            <c:invertIfNegative val="0"/>
            <c:bubble3D val="0"/>
            <c:spPr>
              <a:solidFill>
                <a:srgbClr val="2D2DB9"/>
              </a:solidFill>
            </c:spPr>
            <c:extLst>
              <c:ext xmlns:c16="http://schemas.microsoft.com/office/drawing/2014/chart" uri="{C3380CC4-5D6E-409C-BE32-E72D297353CC}">
                <c16:uniqueId val="{00000001-AA26-46B3-8552-B30359B16143}"/>
              </c:ext>
            </c:extLst>
          </c:dPt>
          <c:dPt>
            <c:idx val="1"/>
            <c:invertIfNegative val="0"/>
            <c:bubble3D val="0"/>
            <c:spPr>
              <a:solidFill>
                <a:srgbClr val="33CC33"/>
              </a:solidFill>
            </c:spPr>
            <c:extLst>
              <c:ext xmlns:c16="http://schemas.microsoft.com/office/drawing/2014/chart" uri="{C3380CC4-5D6E-409C-BE32-E72D297353CC}">
                <c16:uniqueId val="{00000003-AA26-46B3-8552-B30359B16143}"/>
              </c:ext>
            </c:extLst>
          </c:dPt>
          <c:dPt>
            <c:idx val="2"/>
            <c:invertIfNegative val="0"/>
            <c:bubble3D val="0"/>
            <c:spPr>
              <a:solidFill>
                <a:srgbClr val="CCFF33"/>
              </a:solidFill>
            </c:spPr>
            <c:extLst>
              <c:ext xmlns:c16="http://schemas.microsoft.com/office/drawing/2014/chart" uri="{C3380CC4-5D6E-409C-BE32-E72D297353CC}">
                <c16:uniqueId val="{00000005-AA26-46B3-8552-B30359B16143}"/>
              </c:ext>
            </c:extLst>
          </c:dPt>
          <c:dPt>
            <c:idx val="4"/>
            <c:invertIfNegative val="0"/>
            <c:bubble3D val="0"/>
            <c:spPr>
              <a:solidFill>
                <a:srgbClr val="9900FF"/>
              </a:solidFill>
            </c:spPr>
            <c:extLst>
              <c:ext xmlns:c16="http://schemas.microsoft.com/office/drawing/2014/chart" uri="{C3380CC4-5D6E-409C-BE32-E72D297353CC}">
                <c16:uniqueId val="{00000007-AA26-46B3-8552-B30359B16143}"/>
              </c:ext>
            </c:extLst>
          </c:dPt>
          <c:dLbls>
            <c:dLbl>
              <c:idx val="2"/>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26-46B3-8552-B30359B16143}"/>
                </c:ext>
              </c:extLst>
            </c:dLbl>
            <c:dLbl>
              <c:idx val="4"/>
              <c:layout>
                <c:manualLayout>
                  <c:x val="0"/>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26-46B3-8552-B30359B16143}"/>
                </c:ext>
              </c:extLst>
            </c:dLbl>
            <c:spPr>
              <a:noFill/>
              <a:ln>
                <a:noFill/>
              </a:ln>
              <a:effectLst/>
            </c:spPr>
            <c:txPr>
              <a:bodyPr/>
              <a:lstStyle/>
              <a:p>
                <a:pPr>
                  <a:defRPr b="1">
                    <a:solidFill>
                      <a:schemeClr val="tx2">
                        <a:lumMod val="7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Résultats!$E$352:$E$356</c:f>
              <c:strCache>
                <c:ptCount val="5"/>
                <c:pt idx="0">
                  <c:v>Tous
(n=298)</c:v>
                </c:pt>
                <c:pt idx="1">
                  <c:v>MCO 
(n=158)</c:v>
                </c:pt>
                <c:pt idx="2">
                  <c:v>Dialyse 
(n=8)</c:v>
                </c:pt>
                <c:pt idx="3">
                  <c:v>HAD 
(n=3)</c:v>
                </c:pt>
                <c:pt idx="4">
                  <c:v>SSR/psy 
(n=129)</c:v>
                </c:pt>
              </c:strCache>
            </c:strRef>
          </c:cat>
          <c:val>
            <c:numRef>
              <c:f>Résultats!$H$352:$H$356</c:f>
              <c:numCache>
                <c:formatCode>0%</c:formatCode>
                <c:ptCount val="5"/>
                <c:pt idx="0">
                  <c:v>0.24832214765100671</c:v>
                </c:pt>
                <c:pt idx="1">
                  <c:v>0.35443037974683544</c:v>
                </c:pt>
                <c:pt idx="2">
                  <c:v>0.25</c:v>
                </c:pt>
                <c:pt idx="3">
                  <c:v>0</c:v>
                </c:pt>
                <c:pt idx="4">
                  <c:v>0.12403100775193798</c:v>
                </c:pt>
              </c:numCache>
            </c:numRef>
          </c:val>
          <c:extLst>
            <c:ext xmlns:c16="http://schemas.microsoft.com/office/drawing/2014/chart" uri="{C3380CC4-5D6E-409C-BE32-E72D297353CC}">
              <c16:uniqueId val="{00000008-AA26-46B3-8552-B30359B16143}"/>
            </c:ext>
          </c:extLst>
        </c:ser>
        <c:dLbls>
          <c:showLegendKey val="0"/>
          <c:showVal val="0"/>
          <c:showCatName val="0"/>
          <c:showSerName val="0"/>
          <c:showPercent val="0"/>
          <c:showBubbleSize val="0"/>
        </c:dLbls>
        <c:gapWidth val="75"/>
        <c:overlap val="-25"/>
        <c:axId val="32918912"/>
        <c:axId val="37950592"/>
      </c:barChart>
      <c:catAx>
        <c:axId val="32918912"/>
        <c:scaling>
          <c:orientation val="minMax"/>
        </c:scaling>
        <c:delete val="0"/>
        <c:axPos val="b"/>
        <c:numFmt formatCode="General" sourceLinked="0"/>
        <c:majorTickMark val="none"/>
        <c:minorTickMark val="none"/>
        <c:tickLblPos val="nextTo"/>
        <c:txPr>
          <a:bodyPr/>
          <a:lstStyle/>
          <a:p>
            <a:pPr>
              <a:defRPr b="1"/>
            </a:pPr>
            <a:endParaRPr lang="fr-FR"/>
          </a:p>
        </c:txPr>
        <c:crossAx val="37950592"/>
        <c:crosses val="autoZero"/>
        <c:auto val="1"/>
        <c:lblAlgn val="ctr"/>
        <c:lblOffset val="100"/>
        <c:tickLblSkip val="1"/>
        <c:noMultiLvlLbl val="0"/>
      </c:catAx>
      <c:valAx>
        <c:axId val="37950592"/>
        <c:scaling>
          <c:orientation val="minMax"/>
          <c:max val="1"/>
          <c:min val="0"/>
        </c:scaling>
        <c:delete val="0"/>
        <c:axPos val="l"/>
        <c:majorGridlines>
          <c:spPr>
            <a:ln>
              <a:solidFill>
                <a:schemeClr val="bg1">
                  <a:lumMod val="85000"/>
                </a:schemeClr>
              </a:solidFill>
            </a:ln>
          </c:spPr>
        </c:majorGridlines>
        <c:numFmt formatCode="0%" sourceLinked="1"/>
        <c:majorTickMark val="none"/>
        <c:minorTickMark val="none"/>
        <c:tickLblPos val="nextTo"/>
        <c:txPr>
          <a:bodyPr/>
          <a:lstStyle/>
          <a:p>
            <a:pPr>
              <a:defRPr b="1"/>
            </a:pPr>
            <a:endParaRPr lang="fr-FR"/>
          </a:p>
        </c:txPr>
        <c:crossAx val="3291891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23EDF-B504-4E9B-83F3-90DCAAC70FDB}"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fr-FR"/>
        </a:p>
      </dgm:t>
    </dgm:pt>
    <dgm:pt modelId="{5BF15017-7406-416E-85C6-CBDC9BC8E0EB}">
      <dgm:prSet phldrT="[Texte]" custT="1"/>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900" dirty="0"/>
            <a:t>Développer </a:t>
          </a:r>
          <a:r>
            <a:rPr lang="fr-FR" sz="1900" b="1" dirty="0"/>
            <a:t>la formation et l’information </a:t>
          </a:r>
          <a:r>
            <a:rPr lang="fr-FR" sz="1900" dirty="0"/>
            <a:t>des professionnels et des patients à la CM</a:t>
          </a:r>
        </a:p>
      </dgm:t>
    </dgm:pt>
    <dgm:pt modelId="{2714A232-83C9-4C96-AA36-A6C4F2267D2F}" type="parTrans" cxnId="{02188821-060C-453F-87A4-DDF01FA7D0E0}">
      <dgm:prSet/>
      <dgm:spPr/>
      <dgm:t>
        <a:bodyPr/>
        <a:lstStyle/>
        <a:p>
          <a:endParaRPr lang="fr-FR"/>
        </a:p>
      </dgm:t>
    </dgm:pt>
    <dgm:pt modelId="{43E0D15B-84D5-4B3D-AF0D-2FCE31E7CB95}" type="sibTrans" cxnId="{02188821-060C-453F-87A4-DDF01FA7D0E0}">
      <dgm:prSet/>
      <dgm:spPr/>
      <dgm:t>
        <a:bodyPr/>
        <a:lstStyle/>
        <a:p>
          <a:endParaRPr lang="fr-FR"/>
        </a:p>
      </dgm:t>
    </dgm:pt>
    <dgm:pt modelId="{BDD7C488-0BF3-44C1-A837-41E9EE168A15}">
      <dgm:prSet phldrT="[Texte]" custT="1"/>
      <dgm:spPr>
        <a:solidFill>
          <a:schemeClr val="bg1"/>
        </a:solidFill>
      </dgm:spPr>
      <dgm:t>
        <a:bodyPr/>
        <a:lstStyle/>
        <a:p>
          <a:r>
            <a:rPr lang="fr-FR" sz="1900" dirty="0"/>
            <a:t>Accompagner la </a:t>
          </a:r>
          <a:r>
            <a:rPr lang="fr-FR" sz="1900" b="1" dirty="0"/>
            <a:t>diffusion de technologies et d’organisations </a:t>
          </a:r>
          <a:r>
            <a:rPr lang="fr-FR" sz="1900" b="0" dirty="0"/>
            <a:t>favorisant la CM</a:t>
          </a:r>
          <a:endParaRPr lang="fr-FR" sz="1900" b="0" dirty="0">
            <a:solidFill>
              <a:schemeClr val="bg1"/>
            </a:solidFill>
          </a:endParaRPr>
        </a:p>
      </dgm:t>
    </dgm:pt>
    <dgm:pt modelId="{7156A535-2AEF-4A14-AC90-1B0BC24A0352}" type="parTrans" cxnId="{0116BE97-6583-442C-9589-A246B77DFF8A}">
      <dgm:prSet/>
      <dgm:spPr/>
      <dgm:t>
        <a:bodyPr/>
        <a:lstStyle/>
        <a:p>
          <a:endParaRPr lang="fr-FR"/>
        </a:p>
      </dgm:t>
    </dgm:pt>
    <dgm:pt modelId="{AAEE0316-10A0-4BB6-A962-1A93052CF88E}" type="sibTrans" cxnId="{0116BE97-6583-442C-9589-A246B77DFF8A}">
      <dgm:prSet/>
      <dgm:spPr/>
      <dgm:t>
        <a:bodyPr/>
        <a:lstStyle/>
        <a:p>
          <a:endParaRPr lang="fr-FR"/>
        </a:p>
      </dgm:t>
    </dgm:pt>
    <dgm:pt modelId="{7AB27346-A5B2-4ED6-B975-413476C7F83D}">
      <dgm:prSet phldrT="[Texte]" custT="1"/>
      <dgm:spPr>
        <a:solidFill>
          <a:schemeClr val="bg1"/>
        </a:solidFill>
      </dgm:spPr>
      <dgm:t>
        <a:bodyPr/>
        <a:lstStyle/>
        <a:p>
          <a:r>
            <a:rPr lang="fr-FR" sz="1900" dirty="0"/>
            <a:t>Favoriser une </a:t>
          </a:r>
          <a:r>
            <a:rPr lang="fr-FR" sz="1900" b="1" dirty="0"/>
            <a:t>meilleure articulation </a:t>
          </a:r>
          <a:r>
            <a:rPr lang="fr-FR" sz="1900" dirty="0"/>
            <a:t>entre les professionnels de santé en établissement / les patients / les professionnels de la ville</a:t>
          </a:r>
          <a:endParaRPr lang="fr-FR" sz="1900" b="1" dirty="0">
            <a:solidFill>
              <a:schemeClr val="bg1"/>
            </a:solidFill>
          </a:endParaRPr>
        </a:p>
      </dgm:t>
    </dgm:pt>
    <dgm:pt modelId="{99DF6608-D170-4307-AA1A-84D7F49C3E79}" type="parTrans" cxnId="{57D66AEC-515C-411C-8BA4-E6BE2964E95B}">
      <dgm:prSet/>
      <dgm:spPr/>
      <dgm:t>
        <a:bodyPr/>
        <a:lstStyle/>
        <a:p>
          <a:endParaRPr lang="fr-FR"/>
        </a:p>
      </dgm:t>
    </dgm:pt>
    <dgm:pt modelId="{D7849966-EFE4-4319-9991-D9DF744C3C53}" type="sibTrans" cxnId="{57D66AEC-515C-411C-8BA4-E6BE2964E95B}">
      <dgm:prSet/>
      <dgm:spPr/>
      <dgm:t>
        <a:bodyPr/>
        <a:lstStyle/>
        <a:p>
          <a:endParaRPr lang="fr-FR"/>
        </a:p>
      </dgm:t>
    </dgm:pt>
    <dgm:pt modelId="{354FC966-1234-40C5-98E1-568EA33BB94C}">
      <dgm:prSet phldrT="[Texte]" custT="1"/>
      <dgm:spPr>
        <a:solidFill>
          <a:schemeClr val="bg1"/>
        </a:solidFill>
      </dgm:spPr>
      <dgm:t>
        <a:bodyPr/>
        <a:lstStyle/>
        <a:p>
          <a:r>
            <a:rPr lang="fr-FR" sz="1900" dirty="0"/>
            <a:t>Promouvoir la diffusion de la conciliation médicamenteuse (CM) </a:t>
          </a:r>
          <a:r>
            <a:rPr lang="fr-FR" sz="1900" b="1" dirty="0"/>
            <a:t>dans les territoires</a:t>
          </a:r>
          <a:endParaRPr lang="fr-FR" sz="1900" b="1" dirty="0">
            <a:solidFill>
              <a:schemeClr val="bg1"/>
            </a:solidFill>
          </a:endParaRPr>
        </a:p>
      </dgm:t>
    </dgm:pt>
    <dgm:pt modelId="{7A1F9039-1F63-4826-A6C1-180C6ADCBC8C}" type="sibTrans" cxnId="{65B5FAE3-DB79-4465-A70F-00523DA73435}">
      <dgm:prSet/>
      <dgm:spPr/>
      <dgm:t>
        <a:bodyPr/>
        <a:lstStyle/>
        <a:p>
          <a:endParaRPr lang="fr-FR"/>
        </a:p>
      </dgm:t>
    </dgm:pt>
    <dgm:pt modelId="{ACB4CDC4-7770-4CFF-A02C-FF8BAAC6DBD2}" type="parTrans" cxnId="{65B5FAE3-DB79-4465-A70F-00523DA73435}">
      <dgm:prSet/>
      <dgm:spPr/>
      <dgm:t>
        <a:bodyPr/>
        <a:lstStyle/>
        <a:p>
          <a:endParaRPr lang="fr-FR"/>
        </a:p>
      </dgm:t>
    </dgm:pt>
    <dgm:pt modelId="{B7952929-3AC9-4207-9338-D4078E9CA5EF}" type="pres">
      <dgm:prSet presAssocID="{84E23EDF-B504-4E9B-83F3-90DCAAC70FDB}" presName="matrix" presStyleCnt="0">
        <dgm:presLayoutVars>
          <dgm:chMax val="1"/>
          <dgm:dir/>
          <dgm:resizeHandles val="exact"/>
        </dgm:presLayoutVars>
      </dgm:prSet>
      <dgm:spPr/>
    </dgm:pt>
    <dgm:pt modelId="{6CA5AA86-FF3D-41C3-8DC2-9AA400964B98}" type="pres">
      <dgm:prSet presAssocID="{84E23EDF-B504-4E9B-83F3-90DCAAC70FDB}" presName="diamond" presStyleLbl="bgShp" presStyleIdx="0" presStyleCnt="1"/>
      <dgm:spPr/>
    </dgm:pt>
    <dgm:pt modelId="{259066D0-C3BB-401E-B281-A93B420E92E8}" type="pres">
      <dgm:prSet presAssocID="{84E23EDF-B504-4E9B-83F3-90DCAAC70FDB}" presName="quad1" presStyleLbl="node1" presStyleIdx="0" presStyleCnt="4" custScaleX="140974" custLinFactNeighborX="-21833" custLinFactNeighborY="-6052">
        <dgm:presLayoutVars>
          <dgm:chMax val="0"/>
          <dgm:chPref val="0"/>
          <dgm:bulletEnabled val="1"/>
        </dgm:presLayoutVars>
      </dgm:prSet>
      <dgm:spPr/>
    </dgm:pt>
    <dgm:pt modelId="{7E289ADD-62F1-467B-9AAC-1E09052F271C}" type="pres">
      <dgm:prSet presAssocID="{84E23EDF-B504-4E9B-83F3-90DCAAC70FDB}" presName="quad2" presStyleLbl="node1" presStyleIdx="1" presStyleCnt="4" custScaleX="140974" custLinFactNeighborX="28266" custLinFactNeighborY="-6052">
        <dgm:presLayoutVars>
          <dgm:chMax val="0"/>
          <dgm:chPref val="0"/>
          <dgm:bulletEnabled val="1"/>
        </dgm:presLayoutVars>
      </dgm:prSet>
      <dgm:spPr/>
    </dgm:pt>
    <dgm:pt modelId="{88D978BC-3A56-418E-9D42-90DA20D06983}" type="pres">
      <dgm:prSet presAssocID="{84E23EDF-B504-4E9B-83F3-90DCAAC70FDB}" presName="quad3" presStyleLbl="node1" presStyleIdx="2" presStyleCnt="4" custScaleX="140974" custLinFactNeighborX="-21833" custLinFactNeighborY="10234">
        <dgm:presLayoutVars>
          <dgm:chMax val="0"/>
          <dgm:chPref val="0"/>
          <dgm:bulletEnabled val="1"/>
        </dgm:presLayoutVars>
      </dgm:prSet>
      <dgm:spPr/>
    </dgm:pt>
    <dgm:pt modelId="{A8454039-2582-45C8-80D4-35E5B0A3E953}" type="pres">
      <dgm:prSet presAssocID="{84E23EDF-B504-4E9B-83F3-90DCAAC70FDB}" presName="quad4" presStyleLbl="node1" presStyleIdx="3" presStyleCnt="4" custScaleX="140974" custLinFactNeighborX="31084" custLinFactNeighborY="7416">
        <dgm:presLayoutVars>
          <dgm:chMax val="0"/>
          <dgm:chPref val="0"/>
          <dgm:bulletEnabled val="1"/>
        </dgm:presLayoutVars>
      </dgm:prSet>
      <dgm:spPr/>
    </dgm:pt>
  </dgm:ptLst>
  <dgm:cxnLst>
    <dgm:cxn modelId="{02188821-060C-453F-87A4-DDF01FA7D0E0}" srcId="{84E23EDF-B504-4E9B-83F3-90DCAAC70FDB}" destId="{5BF15017-7406-416E-85C6-CBDC9BC8E0EB}" srcOrd="1" destOrd="0" parTransId="{2714A232-83C9-4C96-AA36-A6C4F2267D2F}" sibTransId="{43E0D15B-84D5-4B3D-AF0D-2FCE31E7CB95}"/>
    <dgm:cxn modelId="{6460736A-DF4F-4E39-ACBB-91CC49CF0A89}" type="presOf" srcId="{354FC966-1234-40C5-98E1-568EA33BB94C}" destId="{259066D0-C3BB-401E-B281-A93B420E92E8}" srcOrd="0" destOrd="0" presId="urn:microsoft.com/office/officeart/2005/8/layout/matrix3"/>
    <dgm:cxn modelId="{BDCDA072-CF55-448B-B931-4AC3A80CAD63}" type="presOf" srcId="{5BF15017-7406-416E-85C6-CBDC9BC8E0EB}" destId="{7E289ADD-62F1-467B-9AAC-1E09052F271C}" srcOrd="0" destOrd="0" presId="urn:microsoft.com/office/officeart/2005/8/layout/matrix3"/>
    <dgm:cxn modelId="{0116BE97-6583-442C-9589-A246B77DFF8A}" srcId="{84E23EDF-B504-4E9B-83F3-90DCAAC70FDB}" destId="{BDD7C488-0BF3-44C1-A837-41E9EE168A15}" srcOrd="2" destOrd="0" parTransId="{7156A535-2AEF-4A14-AC90-1B0BC24A0352}" sibTransId="{AAEE0316-10A0-4BB6-A962-1A93052CF88E}"/>
    <dgm:cxn modelId="{9D325AB4-F1F2-48C8-AE06-7ADE5192BB42}" type="presOf" srcId="{84E23EDF-B504-4E9B-83F3-90DCAAC70FDB}" destId="{B7952929-3AC9-4207-9338-D4078E9CA5EF}" srcOrd="0" destOrd="0" presId="urn:microsoft.com/office/officeart/2005/8/layout/matrix3"/>
    <dgm:cxn modelId="{9DE25ADB-98FE-48FA-A98A-BBF8D889AF6C}" type="presOf" srcId="{7AB27346-A5B2-4ED6-B975-413476C7F83D}" destId="{A8454039-2582-45C8-80D4-35E5B0A3E953}" srcOrd="0" destOrd="0" presId="urn:microsoft.com/office/officeart/2005/8/layout/matrix3"/>
    <dgm:cxn modelId="{65B5FAE3-DB79-4465-A70F-00523DA73435}" srcId="{84E23EDF-B504-4E9B-83F3-90DCAAC70FDB}" destId="{354FC966-1234-40C5-98E1-568EA33BB94C}" srcOrd="0" destOrd="0" parTransId="{ACB4CDC4-7770-4CFF-A02C-FF8BAAC6DBD2}" sibTransId="{7A1F9039-1F63-4826-A6C1-180C6ADCBC8C}"/>
    <dgm:cxn modelId="{57D66AEC-515C-411C-8BA4-E6BE2964E95B}" srcId="{84E23EDF-B504-4E9B-83F3-90DCAAC70FDB}" destId="{7AB27346-A5B2-4ED6-B975-413476C7F83D}" srcOrd="3" destOrd="0" parTransId="{99DF6608-D170-4307-AA1A-84D7F49C3E79}" sibTransId="{D7849966-EFE4-4319-9991-D9DF744C3C53}"/>
    <dgm:cxn modelId="{88BF75FD-D4B7-4881-8156-FEBD891134A8}" type="presOf" srcId="{BDD7C488-0BF3-44C1-A837-41E9EE168A15}" destId="{88D978BC-3A56-418E-9D42-90DA20D06983}" srcOrd="0" destOrd="0" presId="urn:microsoft.com/office/officeart/2005/8/layout/matrix3"/>
    <dgm:cxn modelId="{B3589784-86DA-444A-ADDC-CAFE074F768A}" type="presParOf" srcId="{B7952929-3AC9-4207-9338-D4078E9CA5EF}" destId="{6CA5AA86-FF3D-41C3-8DC2-9AA400964B98}" srcOrd="0" destOrd="0" presId="urn:microsoft.com/office/officeart/2005/8/layout/matrix3"/>
    <dgm:cxn modelId="{0D5CC6A8-9C2C-4F2D-B64A-23086F665D8C}" type="presParOf" srcId="{B7952929-3AC9-4207-9338-D4078E9CA5EF}" destId="{259066D0-C3BB-401E-B281-A93B420E92E8}" srcOrd="1" destOrd="0" presId="urn:microsoft.com/office/officeart/2005/8/layout/matrix3"/>
    <dgm:cxn modelId="{62CDF459-073B-45B9-B375-7D403B9756EC}" type="presParOf" srcId="{B7952929-3AC9-4207-9338-D4078E9CA5EF}" destId="{7E289ADD-62F1-467B-9AAC-1E09052F271C}" srcOrd="2" destOrd="0" presId="urn:microsoft.com/office/officeart/2005/8/layout/matrix3"/>
    <dgm:cxn modelId="{FAC50F63-B5F1-4F92-A006-C0A11BF36A77}" type="presParOf" srcId="{B7952929-3AC9-4207-9338-D4078E9CA5EF}" destId="{88D978BC-3A56-418E-9D42-90DA20D06983}" srcOrd="3" destOrd="0" presId="urn:microsoft.com/office/officeart/2005/8/layout/matrix3"/>
    <dgm:cxn modelId="{39C8296F-946E-440E-900E-13115982AC05}" type="presParOf" srcId="{B7952929-3AC9-4207-9338-D4078E9CA5EF}" destId="{A8454039-2582-45C8-80D4-35E5B0A3E95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5AA86-FF3D-41C3-8DC2-9AA400964B98}">
      <dsp:nvSpPr>
        <dsp:cNvPr id="0" name=""/>
        <dsp:cNvSpPr/>
      </dsp:nvSpPr>
      <dsp:spPr>
        <a:xfrm>
          <a:off x="2196243" y="0"/>
          <a:ext cx="5184576" cy="518457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066D0-C3BB-401E-B281-A93B420E92E8}">
      <dsp:nvSpPr>
        <dsp:cNvPr id="0" name=""/>
        <dsp:cNvSpPr/>
      </dsp:nvSpPr>
      <dsp:spPr>
        <a:xfrm>
          <a:off x="1833074" y="370164"/>
          <a:ext cx="2850472" cy="2021984"/>
        </a:xfrm>
        <a:prstGeom prst="roundRect">
          <a:avLst/>
        </a:prstGeom>
        <a:solidFill>
          <a:schemeClr val="bg1"/>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Promouvoir la diffusion de la conciliation médicamenteuse (CM) </a:t>
          </a:r>
          <a:r>
            <a:rPr lang="fr-FR" sz="1900" b="1" kern="1200" dirty="0"/>
            <a:t>dans les territoires</a:t>
          </a:r>
          <a:endParaRPr lang="fr-FR" sz="1900" b="1" kern="1200" dirty="0">
            <a:solidFill>
              <a:schemeClr val="bg1"/>
            </a:solidFill>
          </a:endParaRPr>
        </a:p>
      </dsp:txBody>
      <dsp:txXfrm>
        <a:off x="1931779" y="468869"/>
        <a:ext cx="2653062" cy="1824574"/>
      </dsp:txXfrm>
    </dsp:sp>
    <dsp:sp modelId="{7E289ADD-62F1-467B-9AAC-1E09052F271C}">
      <dsp:nvSpPr>
        <dsp:cNvPr id="0" name=""/>
        <dsp:cNvSpPr/>
      </dsp:nvSpPr>
      <dsp:spPr>
        <a:xfrm>
          <a:off x="5023590" y="370164"/>
          <a:ext cx="2850472" cy="2021984"/>
        </a:xfrm>
        <a:prstGeom prst="roundRect">
          <a:avLst/>
        </a:prstGeom>
        <a:solidFill>
          <a:schemeClr val="bg1"/>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900" kern="1200" dirty="0"/>
            <a:t>Développer </a:t>
          </a:r>
          <a:r>
            <a:rPr lang="fr-FR" sz="1900" b="1" kern="1200" dirty="0"/>
            <a:t>la formation et l’information </a:t>
          </a:r>
          <a:r>
            <a:rPr lang="fr-FR" sz="1900" kern="1200" dirty="0"/>
            <a:t>des professionnels et des patients à la CM</a:t>
          </a:r>
        </a:p>
      </dsp:txBody>
      <dsp:txXfrm>
        <a:off x="5122295" y="468869"/>
        <a:ext cx="2653062" cy="1824574"/>
      </dsp:txXfrm>
    </dsp:sp>
    <dsp:sp modelId="{88D978BC-3A56-418E-9D42-90DA20D06983}">
      <dsp:nvSpPr>
        <dsp:cNvPr id="0" name=""/>
        <dsp:cNvSpPr/>
      </dsp:nvSpPr>
      <dsp:spPr>
        <a:xfrm>
          <a:off x="1833074" y="2876986"/>
          <a:ext cx="2850472" cy="2021984"/>
        </a:xfrm>
        <a:prstGeom prst="roundRect">
          <a:avLst/>
        </a:prstGeom>
        <a:solidFill>
          <a:schemeClr val="bg1"/>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Accompagner la </a:t>
          </a:r>
          <a:r>
            <a:rPr lang="fr-FR" sz="1900" b="1" kern="1200" dirty="0"/>
            <a:t>diffusion de technologies et d’organisations </a:t>
          </a:r>
          <a:r>
            <a:rPr lang="fr-FR" sz="1900" b="0" kern="1200" dirty="0"/>
            <a:t>favorisant la CM</a:t>
          </a:r>
          <a:endParaRPr lang="fr-FR" sz="1900" b="0" kern="1200" dirty="0">
            <a:solidFill>
              <a:schemeClr val="bg1"/>
            </a:solidFill>
          </a:endParaRPr>
        </a:p>
      </dsp:txBody>
      <dsp:txXfrm>
        <a:off x="1931779" y="2975691"/>
        <a:ext cx="2653062" cy="1824574"/>
      </dsp:txXfrm>
    </dsp:sp>
    <dsp:sp modelId="{A8454039-2582-45C8-80D4-35E5B0A3E953}">
      <dsp:nvSpPr>
        <dsp:cNvPr id="0" name=""/>
        <dsp:cNvSpPr/>
      </dsp:nvSpPr>
      <dsp:spPr>
        <a:xfrm>
          <a:off x="5080570" y="2820007"/>
          <a:ext cx="2850472" cy="2021984"/>
        </a:xfrm>
        <a:prstGeom prst="roundRect">
          <a:avLst/>
        </a:prstGeom>
        <a:solidFill>
          <a:schemeClr val="bg1"/>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Favoriser une </a:t>
          </a:r>
          <a:r>
            <a:rPr lang="fr-FR" sz="1900" b="1" kern="1200" dirty="0"/>
            <a:t>meilleure articulation </a:t>
          </a:r>
          <a:r>
            <a:rPr lang="fr-FR" sz="1900" kern="1200" dirty="0"/>
            <a:t>entre les professionnels de santé en établissement / les patients / les professionnels de la ville</a:t>
          </a:r>
          <a:endParaRPr lang="fr-FR" sz="1900" b="1" kern="1200" dirty="0">
            <a:solidFill>
              <a:schemeClr val="bg1"/>
            </a:solidFill>
          </a:endParaRPr>
        </a:p>
      </dsp:txBody>
      <dsp:txXfrm>
        <a:off x="5179275" y="2918712"/>
        <a:ext cx="2653062" cy="182457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175A0BA-8495-42D5-A5C5-18ED5B5ED0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1A05678-AABC-4DFC-9375-E22717F320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88BD3-4FC6-4947-972D-2E4B0E5867B5}" type="datetimeFigureOut">
              <a:rPr lang="fr-FR" smtClean="0"/>
              <a:t>05/10/2020</a:t>
            </a:fld>
            <a:endParaRPr lang="fr-FR"/>
          </a:p>
        </p:txBody>
      </p:sp>
      <p:sp>
        <p:nvSpPr>
          <p:cNvPr id="4" name="Espace réservé du pied de page 3">
            <a:extLst>
              <a:ext uri="{FF2B5EF4-FFF2-40B4-BE49-F238E27FC236}">
                <a16:creationId xmlns:a16="http://schemas.microsoft.com/office/drawing/2014/main" id="{4CB1822E-7AF5-4664-9510-042DD6F605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FDD3124-E4DB-47A6-BAD2-3CA75375C3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719B9-B80F-4299-B67F-9F69F51FEEAA}" type="slidenum">
              <a:rPr lang="fr-FR" smtClean="0"/>
              <a:t>‹N°›</a:t>
            </a:fld>
            <a:endParaRPr lang="fr-FR"/>
          </a:p>
        </p:txBody>
      </p:sp>
    </p:spTree>
    <p:extLst>
      <p:ext uri="{BB962C8B-B14F-4D97-AF65-F5344CB8AC3E}">
        <p14:creationId xmlns:p14="http://schemas.microsoft.com/office/powerpoint/2010/main" val="37172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FD14-480E-4F47-964D-FC66814D943A}" type="datetimeFigureOut">
              <a:rPr lang="fr-FR" smtClean="0"/>
              <a:t>05/10/2020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B055-8216-4AD2-AA77-28C1B33D67EB}" type="slidenum">
              <a:rPr lang="fr-FR" smtClean="0"/>
              <a:t>‹N°›</a:t>
            </a:fld>
            <a:endParaRPr lang="fr-FR"/>
          </a:p>
        </p:txBody>
      </p:sp>
    </p:spTree>
    <p:extLst>
      <p:ext uri="{BB962C8B-B14F-4D97-AF65-F5344CB8AC3E}">
        <p14:creationId xmlns:p14="http://schemas.microsoft.com/office/powerpoint/2010/main" val="19107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1</a:t>
            </a:fld>
            <a:endParaRPr lang="fr-FR"/>
          </a:p>
        </p:txBody>
      </p:sp>
    </p:spTree>
    <p:extLst>
      <p:ext uri="{BB962C8B-B14F-4D97-AF65-F5344CB8AC3E}">
        <p14:creationId xmlns:p14="http://schemas.microsoft.com/office/powerpoint/2010/main" val="266088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19BA2-0D23-4FD5-BE36-B61A6EBEE087}" type="slidenum">
              <a:rPr lang="fr-FR" smtClean="0"/>
              <a:t>10</a:t>
            </a:fld>
            <a:endParaRPr lang="fr-FR"/>
          </a:p>
        </p:txBody>
      </p:sp>
    </p:spTree>
    <p:extLst>
      <p:ext uri="{BB962C8B-B14F-4D97-AF65-F5344CB8AC3E}">
        <p14:creationId xmlns:p14="http://schemas.microsoft.com/office/powerpoint/2010/main" val="169508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19BA2-0D23-4FD5-BE36-B61A6EBEE087}" type="slidenum">
              <a:rPr lang="fr-FR" smtClean="0"/>
              <a:t>11</a:t>
            </a:fld>
            <a:endParaRPr lang="fr-FR"/>
          </a:p>
        </p:txBody>
      </p:sp>
    </p:spTree>
    <p:extLst>
      <p:ext uri="{BB962C8B-B14F-4D97-AF65-F5344CB8AC3E}">
        <p14:creationId xmlns:p14="http://schemas.microsoft.com/office/powerpoint/2010/main" val="230729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L’Agence a développé, avec l’aide de l’Observatoire du médicament, des dispositifs médicaux et de l’innovation thérapeutique d’Ile-de-France (</a:t>
            </a:r>
            <a:r>
              <a:rPr lang="fr-FR" dirty="0" err="1"/>
              <a:t>Omédit</a:t>
            </a:r>
            <a:r>
              <a:rPr lang="fr-FR" dirty="0"/>
              <a:t>), un plan d’actions qui s’articule en trois axes :</a:t>
            </a:r>
          </a:p>
          <a:p>
            <a:r>
              <a:rPr lang="fr-FR" dirty="0"/>
              <a:t>– soutenir des initiatives opérationnelles locales par le</a:t>
            </a:r>
          </a:p>
          <a:p>
            <a:r>
              <a:rPr lang="fr-FR" dirty="0"/>
              <a:t>lancement d’appels à projet.</a:t>
            </a:r>
          </a:p>
          <a:p>
            <a:r>
              <a:rPr lang="fr-FR" dirty="0"/>
              <a:t>- proposer aux professionnels une offre de formation</a:t>
            </a:r>
          </a:p>
          <a:p>
            <a:r>
              <a:rPr lang="fr-FR" dirty="0"/>
              <a:t>adaptée ;</a:t>
            </a:r>
          </a:p>
          <a:p>
            <a:r>
              <a:rPr lang="fr-FR" dirty="0"/>
              <a:t>– mettre à leur disposition des outils validés par les autorités</a:t>
            </a:r>
          </a:p>
          <a:p>
            <a:r>
              <a:rPr lang="fr-FR" dirty="0"/>
              <a:t>sanitaires ou les sociétés savantes ;</a:t>
            </a:r>
          </a:p>
          <a:p>
            <a:endParaRPr lang="fr-FR" dirty="0"/>
          </a:p>
          <a:p>
            <a:endParaRPr lang="fr-FR" dirty="0"/>
          </a:p>
          <a:p>
            <a:pPr marL="0" lvl="1"/>
            <a:endParaRPr lang="fr-FR" dirty="0"/>
          </a:p>
          <a:p>
            <a:pPr marL="0" lvl="1"/>
            <a:r>
              <a:rPr lang="fr-FR" dirty="0"/>
              <a:t>AAP 2020</a:t>
            </a:r>
          </a:p>
          <a:p>
            <a:pPr marL="0" lvl="1"/>
            <a:r>
              <a:rPr lang="fr-FR" dirty="0"/>
              <a:t>mettre en place des actions de conciliation médicamenteuse</a:t>
            </a:r>
          </a:p>
          <a:p>
            <a:pPr marL="0" lvl="1"/>
            <a:r>
              <a:rPr lang="fr-FR" dirty="0"/>
              <a:t>favoriser le lien et le partage d’informations entre les professionnels du secteur hospitalier et du secteur médico-social ou de la ville </a:t>
            </a:r>
          </a:p>
          <a:p>
            <a:pPr marL="0" lvl="1"/>
            <a:r>
              <a:rPr lang="fr-FR" dirty="0"/>
              <a:t>proposer un projet de coordination ou d’organisation entre acteurs du soin de ville (médecins, pharmaciens, infirmiers…) autour de la prise en charge thérapeutique des patients </a:t>
            </a:r>
          </a:p>
          <a:p>
            <a:pPr marL="0" lvl="1"/>
            <a:r>
              <a:rPr lang="fr-FR" dirty="0"/>
              <a:t>Améliorer la coordination des soins et la surveillance post-opératoire tout particulièrement dans le cadre de la chirurgie ambulatoire</a:t>
            </a:r>
          </a:p>
          <a:p>
            <a:pPr marL="0" lvl="1"/>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7F19BA2-0D23-4FD5-BE36-B61A6EBEE087}" type="slidenum">
              <a:rPr lang="fr-FR" smtClean="0"/>
              <a:t>12</a:t>
            </a:fld>
            <a:endParaRPr lang="fr-FR"/>
          </a:p>
        </p:txBody>
      </p:sp>
    </p:spTree>
    <p:extLst>
      <p:ext uri="{BB962C8B-B14F-4D97-AF65-F5344CB8AC3E}">
        <p14:creationId xmlns:p14="http://schemas.microsoft.com/office/powerpoint/2010/main" val="98116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document pédagogique pour expliquer aux usagers ce qu'est la conciliation et le rôle qu'ils doivent jouer dans ce processus a aussi été diffusé. Il a été réalisée par l’ARS en lien avec des PS + usager.</a:t>
            </a:r>
          </a:p>
          <a:p>
            <a:endParaRPr lang="fr-FR" dirty="0"/>
          </a:p>
          <a:p>
            <a:r>
              <a:rPr lang="fr-FR" dirty="0"/>
              <a:t>Il vise à informer le patient de la démarche de CM pouvant être réalisé au cours de son hospitalisation</a:t>
            </a:r>
            <a:r>
              <a:rPr lang="fr-FR" baseline="0" dirty="0"/>
              <a:t> et cherche à l’impliquer en le rendant </a:t>
            </a:r>
            <a:r>
              <a:rPr lang="fr-FR" baseline="0" dirty="0" err="1"/>
              <a:t>coacteur</a:t>
            </a:r>
            <a:r>
              <a:rPr lang="fr-FR" baseline="0" dirty="0"/>
              <a:t> de sa prise en charge médicamenteuse. </a:t>
            </a:r>
          </a:p>
          <a:p>
            <a:endParaRPr lang="fr-FR" dirty="0"/>
          </a:p>
          <a:p>
            <a:r>
              <a:rPr lang="fr-FR" dirty="0"/>
              <a:t>Le rappel des bonnes pratiques insiste</a:t>
            </a:r>
            <a:r>
              <a:rPr lang="fr-FR" baseline="0" dirty="0"/>
              <a:t> sur l’importance de faire le lien avec les PS de ville </a:t>
            </a:r>
          </a:p>
          <a:p>
            <a:r>
              <a:rPr lang="fr-FR" dirty="0"/>
              <a:t>D’autant plus que vont se déployer en ville les bilans partagés de médication.</a:t>
            </a:r>
          </a:p>
        </p:txBody>
      </p:sp>
      <p:sp>
        <p:nvSpPr>
          <p:cNvPr id="4" name="Espace réservé du numéro de diapositive 3"/>
          <p:cNvSpPr>
            <a:spLocks noGrp="1"/>
          </p:cNvSpPr>
          <p:nvPr>
            <p:ph type="sldNum" sz="quarter" idx="10"/>
          </p:nvPr>
        </p:nvSpPr>
        <p:spPr/>
        <p:txBody>
          <a:bodyPr/>
          <a:lstStyle/>
          <a:p>
            <a:fld id="{77F19BA2-0D23-4FD5-BE36-B61A6EBEE087}" type="slidenum">
              <a:rPr lang="fr-FR" smtClean="0"/>
              <a:t>13</a:t>
            </a:fld>
            <a:endParaRPr lang="fr-FR"/>
          </a:p>
        </p:txBody>
      </p:sp>
    </p:spTree>
    <p:extLst>
      <p:ext uri="{BB962C8B-B14F-4D97-AF65-F5344CB8AC3E}">
        <p14:creationId xmlns:p14="http://schemas.microsoft.com/office/powerpoint/2010/main" val="118668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activité de pharmacie clinique </a:t>
            </a:r>
            <a:r>
              <a:rPr lang="en-US" dirty="0" err="1"/>
              <a:t>est</a:t>
            </a:r>
            <a:r>
              <a:rPr lang="en-US" dirty="0"/>
              <a:t> </a:t>
            </a:r>
            <a:r>
              <a:rPr lang="en-US" dirty="0" err="1"/>
              <a:t>inscrite</a:t>
            </a:r>
            <a:r>
              <a:rPr lang="en-US" dirty="0"/>
              <a:t> </a:t>
            </a:r>
            <a:r>
              <a:rPr lang="en-US" dirty="0" err="1"/>
              <a:t>dans</a:t>
            </a:r>
            <a:r>
              <a:rPr lang="en-US" dirty="0"/>
              <a:t> le PRS2 </a:t>
            </a:r>
          </a:p>
          <a:p>
            <a:endParaRPr lang="en-US" dirty="0"/>
          </a:p>
          <a:p>
            <a:r>
              <a:rPr lang="en-US" dirty="0"/>
              <a:t>La conciliation  </a:t>
            </a:r>
            <a:r>
              <a:rPr lang="en-US" dirty="0" err="1"/>
              <a:t>s’inscirt</a:t>
            </a:r>
            <a:r>
              <a:rPr lang="en-US" dirty="0"/>
              <a:t>  </a:t>
            </a:r>
            <a:r>
              <a:rPr lang="en-US" dirty="0" err="1"/>
              <a:t>dans</a:t>
            </a:r>
            <a:r>
              <a:rPr lang="en-US" dirty="0"/>
              <a:t> le cadre du plan Ma santé 2022 qui a pour ambition de </a:t>
            </a:r>
            <a:r>
              <a:rPr lang="en-US" dirty="0" err="1"/>
              <a:t>favoriser</a:t>
            </a:r>
            <a:r>
              <a:rPr lang="en-US" dirty="0"/>
              <a:t> la </a:t>
            </a:r>
            <a:r>
              <a:rPr lang="en-US" dirty="0" err="1"/>
              <a:t>qualité</a:t>
            </a:r>
            <a:r>
              <a:rPr lang="en-US" dirty="0"/>
              <a:t> et la pertinence des </a:t>
            </a:r>
            <a:r>
              <a:rPr lang="en-US" dirty="0" err="1"/>
              <a:t>soins</a:t>
            </a:r>
            <a:r>
              <a:rPr lang="en-US" dirty="0"/>
              <a:t> </a:t>
            </a:r>
            <a:r>
              <a:rPr lang="en-US" dirty="0" err="1"/>
              <a:t>dans</a:t>
            </a:r>
            <a:r>
              <a:rPr lang="en-US" dirty="0"/>
              <a:t> </a:t>
            </a:r>
            <a:r>
              <a:rPr lang="en-US" dirty="0" err="1"/>
              <a:t>une</a:t>
            </a:r>
            <a:r>
              <a:rPr lang="en-US" dirty="0"/>
              <a:t> </a:t>
            </a:r>
            <a:r>
              <a:rPr lang="en-US" dirty="0" err="1"/>
              <a:t>logique</a:t>
            </a:r>
            <a:r>
              <a:rPr lang="en-US" dirty="0"/>
              <a:t> de </a:t>
            </a:r>
            <a:r>
              <a:rPr lang="en-US" dirty="0" err="1"/>
              <a:t>parcours</a:t>
            </a:r>
            <a:r>
              <a:rPr lang="en-US" dirty="0"/>
              <a:t>, et de replacer le patient au </a:t>
            </a:r>
            <a:r>
              <a:rPr lang="en-US" dirty="0" err="1"/>
              <a:t>cœur</a:t>
            </a:r>
            <a:r>
              <a:rPr lang="en-US" dirty="0"/>
              <a:t> du </a:t>
            </a:r>
            <a:r>
              <a:rPr lang="en-US" dirty="0" err="1"/>
              <a:t>soin</a:t>
            </a:r>
            <a:r>
              <a:rPr lang="en-US" dirty="0"/>
              <a:t>.</a:t>
            </a:r>
            <a:endParaRPr lang="fr-FR" dirty="0"/>
          </a:p>
        </p:txBody>
      </p:sp>
      <p:sp>
        <p:nvSpPr>
          <p:cNvPr id="4" name="Espace réservé du numéro de diapositive 3"/>
          <p:cNvSpPr>
            <a:spLocks noGrp="1"/>
          </p:cNvSpPr>
          <p:nvPr>
            <p:ph type="sldNum" sz="quarter" idx="10"/>
          </p:nvPr>
        </p:nvSpPr>
        <p:spPr/>
        <p:txBody>
          <a:bodyPr/>
          <a:lstStyle/>
          <a:p>
            <a:fld id="{77F19BA2-0D23-4FD5-BE36-B61A6EBEE087}" type="slidenum">
              <a:rPr lang="fr-FR" smtClean="0"/>
              <a:t>15</a:t>
            </a:fld>
            <a:endParaRPr lang="fr-FR"/>
          </a:p>
        </p:txBody>
      </p:sp>
    </p:spTree>
    <p:extLst>
      <p:ext uri="{BB962C8B-B14F-4D97-AF65-F5344CB8AC3E}">
        <p14:creationId xmlns:p14="http://schemas.microsoft.com/office/powerpoint/2010/main" val="397696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2</a:t>
            </a:fld>
            <a:endParaRPr lang="fr-FR"/>
          </a:p>
        </p:txBody>
      </p:sp>
    </p:spTree>
    <p:extLst>
      <p:ext uri="{BB962C8B-B14F-4D97-AF65-F5344CB8AC3E}">
        <p14:creationId xmlns:p14="http://schemas.microsoft.com/office/powerpoint/2010/main" val="228355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3</a:t>
            </a:fld>
            <a:endParaRPr lang="fr-FR"/>
          </a:p>
        </p:txBody>
      </p:sp>
    </p:spTree>
    <p:extLst>
      <p:ext uri="{BB962C8B-B14F-4D97-AF65-F5344CB8AC3E}">
        <p14:creationId xmlns:p14="http://schemas.microsoft.com/office/powerpoint/2010/main" val="373407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a:ln/>
        </p:spPr>
      </p:sp>
      <p:sp>
        <p:nvSpPr>
          <p:cNvPr id="152579" name="Espace réservé des commentaires 2"/>
          <p:cNvSpPr>
            <a:spLocks noGrp="1"/>
          </p:cNvSpPr>
          <p:nvPr>
            <p:ph type="body" idx="1"/>
          </p:nvPr>
        </p:nvSpPr>
        <p:spPr>
          <a:noFill/>
        </p:spPr>
        <p:txBody>
          <a:bodyPr/>
          <a:lstStyle/>
          <a:p>
            <a:r>
              <a:rPr lang="fr-FR" dirty="0"/>
              <a:t>Derrière les traitements se cachent aussi souvent plusieurs prescripteurs. </a:t>
            </a:r>
          </a:p>
          <a:p>
            <a:r>
              <a:rPr lang="fr-FR" dirty="0"/>
              <a:t>C’est notamment dans ce cas que réside l’</a:t>
            </a:r>
            <a:r>
              <a:rPr lang="fr-FR" dirty="0" err="1"/>
              <a:t>intéret</a:t>
            </a:r>
            <a:r>
              <a:rPr lang="fr-FR" dirty="0"/>
              <a:t> de la conciliation médicamenteuse</a:t>
            </a:r>
          </a:p>
          <a:p>
            <a:endParaRPr lang="fr-FR" dirty="0"/>
          </a:p>
          <a:p>
            <a:endParaRPr lang="fr-FR" dirty="0"/>
          </a:p>
        </p:txBody>
      </p:sp>
      <p:sp>
        <p:nvSpPr>
          <p:cNvPr id="152580" name="Espace réservé du numéro de diapositive 3"/>
          <p:cNvSpPr>
            <a:spLocks noGrp="1"/>
          </p:cNvSpPr>
          <p:nvPr>
            <p:ph type="sldNum" sz="quarter" idx="5"/>
          </p:nvPr>
        </p:nvSpPr>
        <p:spPr>
          <a:noFill/>
        </p:spPr>
        <p:txBody>
          <a:bodyPr/>
          <a:lstStyle>
            <a:lvl1pPr defTabSz="955675" eaLnBrk="0" hangingPunct="0">
              <a:spcBef>
                <a:spcPct val="30000"/>
              </a:spcBef>
              <a:defRPr sz="1200">
                <a:solidFill>
                  <a:schemeClr val="tx1"/>
                </a:solidFill>
                <a:latin typeface="Times New Roman" pitchFamily="18" charset="0"/>
              </a:defRPr>
            </a:lvl1pPr>
            <a:lvl2pPr marL="742950" indent="-285750" defTabSz="955675" eaLnBrk="0" hangingPunct="0">
              <a:spcBef>
                <a:spcPct val="30000"/>
              </a:spcBef>
              <a:defRPr sz="1200">
                <a:solidFill>
                  <a:schemeClr val="tx1"/>
                </a:solidFill>
                <a:latin typeface="Times New Roman" pitchFamily="18" charset="0"/>
              </a:defRPr>
            </a:lvl2pPr>
            <a:lvl3pPr marL="1143000" indent="-228600" defTabSz="955675" eaLnBrk="0" hangingPunct="0">
              <a:spcBef>
                <a:spcPct val="30000"/>
              </a:spcBef>
              <a:defRPr sz="1200">
                <a:solidFill>
                  <a:schemeClr val="tx1"/>
                </a:solidFill>
                <a:latin typeface="Times New Roman" pitchFamily="18" charset="0"/>
              </a:defRPr>
            </a:lvl3pPr>
            <a:lvl4pPr marL="1600200" indent="-228600" defTabSz="955675" eaLnBrk="0" hangingPunct="0">
              <a:spcBef>
                <a:spcPct val="30000"/>
              </a:spcBef>
              <a:defRPr sz="1200">
                <a:solidFill>
                  <a:schemeClr val="tx1"/>
                </a:solidFill>
                <a:latin typeface="Times New Roman" pitchFamily="18" charset="0"/>
              </a:defRPr>
            </a:lvl4pPr>
            <a:lvl5pPr marL="2057400" indent="-228600" defTabSz="955675" eaLnBrk="0" hangingPunct="0">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76B0A00-0CA4-47E6-BDB5-E37C38545E3F}" type="slidenum">
              <a:rPr lang="fr-FR" altLang="fr-FR" sz="1300" smtClean="0"/>
              <a:pPr eaLnBrk="1" hangingPunct="1">
                <a:spcBef>
                  <a:spcPct val="0"/>
                </a:spcBef>
              </a:pPr>
              <a:t>4</a:t>
            </a:fld>
            <a:endParaRPr lang="fr-FR" altLang="fr-FR" sz="1300"/>
          </a:p>
        </p:txBody>
      </p:sp>
    </p:spTree>
    <p:extLst>
      <p:ext uri="{BB962C8B-B14F-4D97-AF65-F5344CB8AC3E}">
        <p14:creationId xmlns:p14="http://schemas.microsoft.com/office/powerpoint/2010/main" val="13375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5</a:t>
            </a:fld>
            <a:endParaRPr lang="fr-FR"/>
          </a:p>
        </p:txBody>
      </p:sp>
    </p:spTree>
    <p:extLst>
      <p:ext uri="{BB962C8B-B14F-4D97-AF65-F5344CB8AC3E}">
        <p14:creationId xmlns:p14="http://schemas.microsoft.com/office/powerpoint/2010/main" val="95321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144B055-8216-4AD2-AA77-28C1B33D67EB}" type="slidenum">
              <a:rPr lang="fr-FR" smtClean="0"/>
              <a:t>6</a:t>
            </a:fld>
            <a:endParaRPr lang="fr-FR"/>
          </a:p>
        </p:txBody>
      </p:sp>
    </p:spTree>
    <p:extLst>
      <p:ext uri="{BB962C8B-B14F-4D97-AF65-F5344CB8AC3E}">
        <p14:creationId xmlns:p14="http://schemas.microsoft.com/office/powerpoint/2010/main" val="55702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fr-FR" dirty="0"/>
              <a:t>Lors d’une conciliation médicamenteuse, l’ensemble des traitements pris et à prendre par le patient sont répertoriés quel que soit le prescripteur. </a:t>
            </a:r>
            <a:endParaRPr lang="fr-FR" altLang="fr-FR" dirty="0"/>
          </a:p>
          <a:p>
            <a:pPr>
              <a:spcBef>
                <a:spcPct val="0"/>
              </a:spcBef>
              <a:defRPr/>
            </a:pPr>
            <a:endParaRPr lang="fr-FR" altLang="fr-FR" dirty="0"/>
          </a:p>
          <a:p>
            <a:pPr>
              <a:spcBef>
                <a:spcPct val="0"/>
              </a:spcBef>
              <a:defRPr/>
            </a:pPr>
            <a:r>
              <a:rPr lang="fr-FR" altLang="fr-FR" dirty="0"/>
              <a:t>Définition collège HAS : </a:t>
            </a:r>
            <a:r>
              <a:rPr lang="fr-FR" altLang="fr-FR" i="1" dirty="0"/>
              <a:t>La conciliation des traitements médicamenteux est un processus formalisé qui prend en compte, lors d’une nouvelle prescription, tous les médicaments pris et à prendre par le patient. </a:t>
            </a:r>
          </a:p>
          <a:p>
            <a:pPr>
              <a:spcBef>
                <a:spcPct val="0"/>
              </a:spcBef>
              <a:defRPr/>
            </a:pPr>
            <a:endParaRPr lang="fr-FR" altLang="fr-FR" b="1" baseline="30000" dirty="0"/>
          </a:p>
          <a:p>
            <a:pPr>
              <a:spcBef>
                <a:spcPct val="0"/>
              </a:spcBef>
              <a:defRPr/>
            </a:pPr>
            <a:r>
              <a:rPr lang="fr-FR" dirty="0"/>
              <a:t>L’objectif de la démarche ? </a:t>
            </a:r>
            <a:r>
              <a:rPr lang="fr-FR" altLang="fr-FR" b="1" i="1" dirty="0"/>
              <a:t>assurer une continuité</a:t>
            </a:r>
            <a:r>
              <a:rPr lang="fr-FR" dirty="0"/>
              <a:t> entre le domicile et l’hospitalisation et ainsi Sécuriser le parcours du patient </a:t>
            </a:r>
          </a:p>
          <a:p>
            <a:pPr>
              <a:spcBef>
                <a:spcPct val="0"/>
              </a:spcBef>
              <a:defRPr/>
            </a:pPr>
            <a:r>
              <a:rPr lang="fr-FR" dirty="0"/>
              <a:t> réduire le risque d’iatrogénie en prévenant ou en interceptant les erreurs médicamenteuses.</a:t>
            </a:r>
          </a:p>
          <a:p>
            <a:pPr>
              <a:spcBef>
                <a:spcPct val="0"/>
              </a:spcBef>
              <a:defRPr/>
            </a:pPr>
            <a:endParaRPr lang="fr-FR" altLang="fr-FR" b="1" baseline="30000" dirty="0"/>
          </a:p>
          <a:p>
            <a:pPr>
              <a:spcBef>
                <a:spcPct val="0"/>
              </a:spcBef>
              <a:defRPr/>
            </a:pPr>
            <a:r>
              <a:rPr lang="fr-FR" altLang="fr-FR" b="1" i="1" dirty="0"/>
              <a:t>Elle associe le patient </a:t>
            </a:r>
          </a:p>
          <a:p>
            <a:pPr>
              <a:spcBef>
                <a:spcPct val="0"/>
              </a:spcBef>
              <a:defRPr/>
            </a:pPr>
            <a:r>
              <a:rPr lang="fr-FR" altLang="fr-FR" b="1" i="1" dirty="0"/>
              <a:t>elle repose sur le partage d’informations</a:t>
            </a:r>
            <a:r>
              <a:rPr lang="fr-FR" altLang="fr-FR" i="1" dirty="0"/>
              <a:t> complètes et exactes sur les médicaments </a:t>
            </a:r>
          </a:p>
          <a:p>
            <a:pPr>
              <a:spcBef>
                <a:spcPct val="0"/>
              </a:spcBef>
              <a:defRPr/>
            </a:pPr>
            <a:r>
              <a:rPr lang="fr-FR" altLang="fr-FR" b="1" i="1" dirty="0"/>
              <a:t>Et sur  une coordination pluri-professionnelle</a:t>
            </a:r>
            <a:endParaRPr lang="fr-FR" dirty="0"/>
          </a:p>
          <a:p>
            <a:pPr>
              <a:spcBef>
                <a:spcPct val="0"/>
              </a:spcBef>
              <a:defRPr/>
            </a:pPr>
            <a:r>
              <a:rPr lang="fr-FR" dirty="0"/>
              <a:t> </a:t>
            </a:r>
            <a:endParaRPr lang="fr-FR" altLang="fr-FR" dirty="0"/>
          </a:p>
          <a:p>
            <a:pPr>
              <a:spcBef>
                <a:spcPct val="0"/>
              </a:spcBef>
              <a:defRPr/>
            </a:pPr>
            <a:endParaRPr lang="fr-FR" altLang="fr-FR" sz="1000" kern="1200" dirty="0">
              <a:solidFill>
                <a:schemeClr val="tx1"/>
              </a:solidFill>
              <a:latin typeface="+mn-lt"/>
              <a:ea typeface="+mn-ea"/>
              <a:cs typeface="+mn-cs"/>
            </a:endParaRPr>
          </a:p>
          <a:p>
            <a:pPr>
              <a:spcBef>
                <a:spcPct val="0"/>
              </a:spcBef>
              <a:defRPr/>
            </a:pPr>
            <a:endParaRPr lang="fr-FR" altLang="fr-FR" sz="1000" kern="1200" dirty="0">
              <a:solidFill>
                <a:schemeClr val="tx1"/>
              </a:solidFill>
              <a:latin typeface="+mn-lt"/>
              <a:ea typeface="+mn-ea"/>
              <a:cs typeface="+mn-cs"/>
            </a:endParaRPr>
          </a:p>
          <a:p>
            <a:pPr>
              <a:spcBef>
                <a:spcPct val="0"/>
              </a:spcBef>
              <a:defRPr/>
            </a:pPr>
            <a:endParaRPr lang="fr-FR" altLang="fr-FR" sz="1000" kern="1200" dirty="0">
              <a:solidFill>
                <a:schemeClr val="tx1"/>
              </a:solidFill>
              <a:latin typeface="+mn-lt"/>
              <a:ea typeface="+mn-ea"/>
              <a:cs typeface="+mn-cs"/>
            </a:endParaRPr>
          </a:p>
          <a:p>
            <a:pPr>
              <a:spcBef>
                <a:spcPct val="0"/>
              </a:spcBef>
              <a:defRPr/>
            </a:pPr>
            <a:endParaRPr lang="fr-FR" altLang="fr-FR" sz="1000" kern="1200" dirty="0">
              <a:solidFill>
                <a:schemeClr val="tx1"/>
              </a:solidFill>
              <a:latin typeface="+mn-lt"/>
              <a:ea typeface="+mn-ea"/>
              <a:cs typeface="+mn-cs"/>
            </a:endParaRPr>
          </a:p>
        </p:txBody>
      </p:sp>
      <p:sp>
        <p:nvSpPr>
          <p:cNvPr id="112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6125" indent="-287338" defTabSz="958850" eaLnBrk="0" hangingPunct="0">
              <a:spcBef>
                <a:spcPct val="30000"/>
              </a:spcBef>
              <a:defRPr sz="1200">
                <a:solidFill>
                  <a:schemeClr val="tx1"/>
                </a:solidFill>
                <a:latin typeface="Times New Roman" pitchFamily="18" charset="0"/>
              </a:defRPr>
            </a:lvl2pPr>
            <a:lvl3pPr marL="1149350" indent="-228600" defTabSz="958850" eaLnBrk="0" hangingPunct="0">
              <a:spcBef>
                <a:spcPct val="30000"/>
              </a:spcBef>
              <a:defRPr sz="1200">
                <a:solidFill>
                  <a:schemeClr val="tx1"/>
                </a:solidFill>
                <a:latin typeface="Times New Roman" pitchFamily="18" charset="0"/>
              </a:defRPr>
            </a:lvl3pPr>
            <a:lvl4pPr marL="1609725" indent="-228600" defTabSz="958850" eaLnBrk="0" hangingPunct="0">
              <a:spcBef>
                <a:spcPct val="30000"/>
              </a:spcBef>
              <a:defRPr sz="1200">
                <a:solidFill>
                  <a:schemeClr val="tx1"/>
                </a:solidFill>
                <a:latin typeface="Times New Roman" pitchFamily="18" charset="0"/>
              </a:defRPr>
            </a:lvl4pPr>
            <a:lvl5pPr marL="2068513" indent="-228600" defTabSz="958850" eaLnBrk="0" hangingPunct="0">
              <a:spcBef>
                <a:spcPct val="30000"/>
              </a:spcBef>
              <a:defRPr sz="1200">
                <a:solidFill>
                  <a:schemeClr val="tx1"/>
                </a:solidFill>
                <a:latin typeface="Times New Roman" pitchFamily="18" charset="0"/>
              </a:defRPr>
            </a:lvl5pPr>
            <a:lvl6pPr marL="2525713" indent="-228600" defTabSz="958850" eaLnBrk="0" fontAlgn="base" hangingPunct="0">
              <a:spcBef>
                <a:spcPct val="30000"/>
              </a:spcBef>
              <a:spcAft>
                <a:spcPct val="0"/>
              </a:spcAft>
              <a:defRPr sz="1200">
                <a:solidFill>
                  <a:schemeClr val="tx1"/>
                </a:solidFill>
                <a:latin typeface="Times New Roman" pitchFamily="18" charset="0"/>
              </a:defRPr>
            </a:lvl6pPr>
            <a:lvl7pPr marL="2982913" indent="-228600" defTabSz="958850" eaLnBrk="0" fontAlgn="base" hangingPunct="0">
              <a:spcBef>
                <a:spcPct val="30000"/>
              </a:spcBef>
              <a:spcAft>
                <a:spcPct val="0"/>
              </a:spcAft>
              <a:defRPr sz="1200">
                <a:solidFill>
                  <a:schemeClr val="tx1"/>
                </a:solidFill>
                <a:latin typeface="Times New Roman" pitchFamily="18" charset="0"/>
              </a:defRPr>
            </a:lvl7pPr>
            <a:lvl8pPr marL="3440113" indent="-228600" defTabSz="958850" eaLnBrk="0" fontAlgn="base" hangingPunct="0">
              <a:spcBef>
                <a:spcPct val="30000"/>
              </a:spcBef>
              <a:spcAft>
                <a:spcPct val="0"/>
              </a:spcAft>
              <a:defRPr sz="1200">
                <a:solidFill>
                  <a:schemeClr val="tx1"/>
                </a:solidFill>
                <a:latin typeface="Times New Roman" pitchFamily="18" charset="0"/>
              </a:defRPr>
            </a:lvl8pPr>
            <a:lvl9pPr marL="3897313"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75B97E-DC0D-42D7-BD86-9F14E0D1DC16}" type="slidenum">
              <a:rPr lang="fr-FR" altLang="fr-FR" sz="1300" smtClean="0">
                <a:solidFill>
                  <a:srgbClr val="000000"/>
                </a:solidFill>
              </a:rPr>
              <a:pPr eaLnBrk="1" hangingPunct="1">
                <a:spcBef>
                  <a:spcPct val="0"/>
                </a:spcBef>
              </a:pPr>
              <a:t>7</a:t>
            </a:fld>
            <a:endParaRPr lang="fr-FR" altLang="fr-FR" sz="1300">
              <a:solidFill>
                <a:srgbClr val="000000"/>
              </a:solidFill>
            </a:endParaRPr>
          </a:p>
        </p:txBody>
      </p:sp>
    </p:spTree>
    <p:extLst>
      <p:ext uri="{BB962C8B-B14F-4D97-AF65-F5344CB8AC3E}">
        <p14:creationId xmlns:p14="http://schemas.microsoft.com/office/powerpoint/2010/main" val="201252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marL="228600" indent="-228600">
              <a:buFontTx/>
              <a:buAutoNum type="arabicPeriod"/>
              <a:defRPr/>
            </a:pPr>
            <a:r>
              <a:rPr lang="fr-FR" dirty="0"/>
              <a:t>Recueil des traitements habituels : </a:t>
            </a:r>
          </a:p>
          <a:p>
            <a:pPr>
              <a:defRPr/>
            </a:pPr>
            <a:r>
              <a:rPr lang="fr-FR" dirty="0"/>
              <a:t>identification des TT habituels par un prof de santé (médecin, pharmacien, sage-femme, chirurgien-dentiste, infirmier, préparateur en pharmacie , secrétaire médicale) à partir de plusieurs sources d’information  (entretien patient, courrier médecin traitant, entretien pharmacien d’officine, DP, DMP </a:t>
            </a:r>
            <a:r>
              <a:rPr lang="fr-FR" i="1" dirty="0"/>
              <a:t>Fiche de liaison  de l’EHPAD ou du service de soins à domicile, </a:t>
            </a:r>
            <a:r>
              <a:rPr lang="fr-FR" i="1" dirty="0" err="1"/>
              <a:t>terresante</a:t>
            </a:r>
            <a:r>
              <a:rPr lang="fr-FR" dirty="0" err="1"/>
              <a:t>etc</a:t>
            </a:r>
            <a:r>
              <a:rPr lang="fr-FR" dirty="0"/>
              <a:t>.).</a:t>
            </a:r>
          </a:p>
          <a:p>
            <a:pPr>
              <a:defRPr/>
            </a:pPr>
            <a:endParaRPr lang="fr-FR" dirty="0"/>
          </a:p>
          <a:p>
            <a:pPr>
              <a:defRPr/>
            </a:pPr>
            <a:r>
              <a:rPr lang="fr-FR" dirty="0"/>
              <a:t>2- La conciliation à l’admission consiste en la comparaison du traitement d’admission avec le traitement habituel : </a:t>
            </a:r>
            <a:r>
              <a:rPr lang="fr-FR" i="1" dirty="0"/>
              <a:t>Omission de traitement lors de l’admission du patient, le changement erroné des doses ou des formes galéniques ou des modalités d'administration, la duplication des principes actifs, la poursuite ou l'ajout indus de médicaments)</a:t>
            </a:r>
          </a:p>
          <a:p>
            <a:pPr>
              <a:defRPr/>
            </a:pPr>
            <a:endParaRPr lang="fr-FR" dirty="0"/>
          </a:p>
          <a:p>
            <a:pPr>
              <a:defRPr/>
            </a:pPr>
            <a:r>
              <a:rPr lang="fr-FR" dirty="0"/>
              <a:t>3- La conciliation à la sortie consiste en la comparaison du traitement de sortie avec le traitement habituel, l’explication des modifications thérapeutiques au patient et partage de ces informations aux professionnels de santé de ville:</a:t>
            </a:r>
          </a:p>
          <a:p>
            <a:pPr>
              <a:defRPr/>
            </a:pPr>
            <a:endParaRPr lang="fr-FR" dirty="0"/>
          </a:p>
          <a:p>
            <a:pPr>
              <a:defRPr/>
            </a:pPr>
            <a:endParaRPr lang="fr-FR" dirty="0"/>
          </a:p>
          <a:p>
            <a:pPr>
              <a:defRPr/>
            </a:pPr>
            <a:r>
              <a:rPr lang="fr-FR" b="1" dirty="0"/>
              <a:t>Ces activités sont chronophages et sont mises en œuvre pour des services ou des patients particuliers</a:t>
            </a:r>
            <a:endParaRPr lang="fr-FR" u="sng" dirty="0"/>
          </a:p>
          <a:p>
            <a:pPr>
              <a:defRPr/>
            </a:pPr>
            <a:r>
              <a:rPr lang="fr-FR" dirty="0"/>
              <a:t>*******</a:t>
            </a:r>
          </a:p>
          <a:p>
            <a:pPr>
              <a:defRPr/>
            </a:pPr>
            <a:endParaRPr lang="fr-FR" dirty="0"/>
          </a:p>
          <a:p>
            <a:pPr>
              <a:defRPr/>
            </a:pPr>
            <a:endParaRPr lang="fr-FR" dirty="0"/>
          </a:p>
          <a:p>
            <a:pPr>
              <a:defRPr/>
            </a:pPr>
            <a:endParaRPr lang="fr-FR" dirty="0"/>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spcBef>
                <a:spcPct val="30000"/>
              </a:spcBef>
              <a:defRPr sz="1200">
                <a:solidFill>
                  <a:schemeClr val="tx1"/>
                </a:solidFill>
                <a:latin typeface="Times New Roman" pitchFamily="18" charset="0"/>
              </a:defRPr>
            </a:lvl1pPr>
            <a:lvl2pPr marL="742950" indent="-285750" defTabSz="954088" eaLnBrk="0" hangingPunct="0">
              <a:spcBef>
                <a:spcPct val="30000"/>
              </a:spcBef>
              <a:defRPr sz="1200">
                <a:solidFill>
                  <a:schemeClr val="tx1"/>
                </a:solidFill>
                <a:latin typeface="Times New Roman" pitchFamily="18" charset="0"/>
              </a:defRPr>
            </a:lvl2pPr>
            <a:lvl3pPr marL="1143000" indent="-228600" defTabSz="954088" eaLnBrk="0" hangingPunct="0">
              <a:spcBef>
                <a:spcPct val="30000"/>
              </a:spcBef>
              <a:defRPr sz="1200">
                <a:solidFill>
                  <a:schemeClr val="tx1"/>
                </a:solidFill>
                <a:latin typeface="Times New Roman" pitchFamily="18" charset="0"/>
              </a:defRPr>
            </a:lvl3pPr>
            <a:lvl4pPr marL="1600200" indent="-228600" defTabSz="954088" eaLnBrk="0" hangingPunct="0">
              <a:spcBef>
                <a:spcPct val="30000"/>
              </a:spcBef>
              <a:defRPr sz="1200">
                <a:solidFill>
                  <a:schemeClr val="tx1"/>
                </a:solidFill>
                <a:latin typeface="Times New Roman" pitchFamily="18" charset="0"/>
              </a:defRPr>
            </a:lvl4pPr>
            <a:lvl5pPr marL="2057400" indent="-228600" defTabSz="954088" eaLnBrk="0" hangingPunct="0">
              <a:spcBef>
                <a:spcPct val="30000"/>
              </a:spcBef>
              <a:defRPr sz="1200">
                <a:solidFill>
                  <a:schemeClr val="tx1"/>
                </a:solidFill>
                <a:latin typeface="Times New Roman" pitchFamily="18" charset="0"/>
              </a:defRPr>
            </a:lvl5pPr>
            <a:lvl6pPr marL="2514600" indent="-228600" defTabSz="954088" eaLnBrk="0" fontAlgn="base" hangingPunct="0">
              <a:spcBef>
                <a:spcPct val="30000"/>
              </a:spcBef>
              <a:spcAft>
                <a:spcPct val="0"/>
              </a:spcAft>
              <a:defRPr sz="1200">
                <a:solidFill>
                  <a:schemeClr val="tx1"/>
                </a:solidFill>
                <a:latin typeface="Times New Roman" pitchFamily="18" charset="0"/>
              </a:defRPr>
            </a:lvl6pPr>
            <a:lvl7pPr marL="2971800" indent="-228600" defTabSz="954088" eaLnBrk="0" fontAlgn="base" hangingPunct="0">
              <a:spcBef>
                <a:spcPct val="30000"/>
              </a:spcBef>
              <a:spcAft>
                <a:spcPct val="0"/>
              </a:spcAft>
              <a:defRPr sz="1200">
                <a:solidFill>
                  <a:schemeClr val="tx1"/>
                </a:solidFill>
                <a:latin typeface="Times New Roman" pitchFamily="18" charset="0"/>
              </a:defRPr>
            </a:lvl7pPr>
            <a:lvl8pPr marL="3429000" indent="-228600" defTabSz="954088" eaLnBrk="0" fontAlgn="base" hangingPunct="0">
              <a:spcBef>
                <a:spcPct val="30000"/>
              </a:spcBef>
              <a:spcAft>
                <a:spcPct val="0"/>
              </a:spcAft>
              <a:defRPr sz="1200">
                <a:solidFill>
                  <a:schemeClr val="tx1"/>
                </a:solidFill>
                <a:latin typeface="Times New Roman" pitchFamily="18" charset="0"/>
              </a:defRPr>
            </a:lvl8pPr>
            <a:lvl9pPr marL="3886200" indent="-228600" defTabSz="9540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ACE200-EA32-4C60-947E-B68363DB3A4F}" type="slidenum">
              <a:rPr lang="fr-FR" altLang="fr-FR" smtClean="0"/>
              <a:pPr eaLnBrk="1" hangingPunct="1">
                <a:spcBef>
                  <a:spcPct val="0"/>
                </a:spcBef>
              </a:pPr>
              <a:t>8</a:t>
            </a:fld>
            <a:endParaRPr lang="fr-FR" altLang="fr-FR"/>
          </a:p>
        </p:txBody>
      </p:sp>
    </p:spTree>
    <p:extLst>
      <p:ext uri="{BB962C8B-B14F-4D97-AF65-F5344CB8AC3E}">
        <p14:creationId xmlns:p14="http://schemas.microsoft.com/office/powerpoint/2010/main" val="236393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dirty="0"/>
              <a:t>Révision globale du traitement qui ne saurait se faire sans intervention  du patient  Prescription d’un médicament non pris par le patient car mal toléré</a:t>
            </a:r>
          </a:p>
          <a:p>
            <a:pPr>
              <a:defRPr/>
            </a:pPr>
            <a:r>
              <a:rPr lang="fr-FR" dirty="0"/>
              <a:t>non-arrêt d’un traitement alors que l’affection est guérie, etc.</a:t>
            </a:r>
          </a:p>
          <a:p>
            <a:pPr>
              <a:defRPr/>
            </a:pPr>
            <a:r>
              <a:rPr lang="fr-FR" dirty="0"/>
              <a:t>Economies en termes de consommation de soins par la prévention de iatrogénie médicamenteuse. Ex : correction d’une posologie inadaptée, en améliorant l’observance thérapeutique grâce aux entretiens patients.</a:t>
            </a:r>
          </a:p>
          <a:p>
            <a:pPr>
              <a:defRPr/>
            </a:pPr>
            <a:endParaRPr lang="fr-FR" dirty="0"/>
          </a:p>
          <a:p>
            <a:pPr marL="0" lvl="1">
              <a:defRPr/>
            </a:pPr>
            <a:r>
              <a:rPr lang="fr-FR" dirty="0"/>
              <a:t>Une méta-analyse de 2018 montre une diminution de 36% du risque d’effets indésirables graves chez les patients ayant reçu un intervention pharmaceutique visant optimiser le traitement médicamenteux</a:t>
            </a:r>
          </a:p>
          <a:p>
            <a:pPr marL="0" lvl="1">
              <a:defRPr/>
            </a:pPr>
            <a:r>
              <a:rPr lang="fr-FR" altLang="fr-FR" dirty="0"/>
              <a:t>D’après différentes études, les économies associées à la CM sont supérieures aux dépenses engendrées </a:t>
            </a:r>
          </a:p>
          <a:p>
            <a:pPr marL="0" lvl="1">
              <a:defRPr/>
            </a:pPr>
            <a:r>
              <a:rPr lang="fr-FR" dirty="0"/>
              <a:t>Contribue à l’amélioration du bien être du patient </a:t>
            </a:r>
          </a:p>
          <a:p>
            <a:pPr marL="0" lvl="1">
              <a:defRPr/>
            </a:pPr>
            <a:endParaRPr lang="fr-FR" dirty="0"/>
          </a:p>
          <a:p>
            <a:pPr>
              <a:defRPr/>
            </a:pPr>
            <a:r>
              <a:rPr lang="fr-FR" dirty="0"/>
              <a:t>Une étude hollandaise a estimé les économies générées par la pratique de la CM associée à l’analyse pharmaceutique qui a fait diminuer les </a:t>
            </a:r>
            <a:r>
              <a:rPr lang="fr-FR" dirty="0" err="1"/>
              <a:t>rehospitalisations</a:t>
            </a:r>
            <a:r>
              <a:rPr lang="fr-FR" dirty="0"/>
              <a:t>,</a:t>
            </a:r>
          </a:p>
          <a:p>
            <a:pPr>
              <a:defRPr/>
            </a:pPr>
            <a:endParaRPr lang="fr-FR" dirty="0"/>
          </a:p>
          <a:p>
            <a:pPr>
              <a:defRPr/>
            </a:pPr>
            <a:endParaRPr lang="fr-FR" altLang="fr-FR" dirty="0"/>
          </a:p>
          <a:p>
            <a:pPr marL="171450" indent="-171450">
              <a:buFont typeface="Symbol" pitchFamily="18" charset="2"/>
              <a:buChar char="Þ"/>
              <a:defRPr/>
            </a:pPr>
            <a:endParaRPr lang="fr-FR" altLang="fr-FR" dirty="0"/>
          </a:p>
          <a:p>
            <a:pPr marL="171450" indent="-171450">
              <a:buFont typeface="Symbol" pitchFamily="18" charset="2"/>
              <a:buChar char="Þ"/>
              <a:defRPr/>
            </a:pPr>
            <a:endParaRPr lang="fr-FR" altLang="fr-FR" dirty="0"/>
          </a:p>
          <a:p>
            <a:endParaRPr lang="fr-FR" altLang="fr-FR" dirty="0"/>
          </a:p>
        </p:txBody>
      </p:sp>
      <p:sp>
        <p:nvSpPr>
          <p:cNvPr id="307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spcBef>
                <a:spcPct val="30000"/>
              </a:spcBef>
              <a:defRPr sz="1200">
                <a:solidFill>
                  <a:schemeClr val="tx1"/>
                </a:solidFill>
                <a:latin typeface="Times New Roman" pitchFamily="18" charset="0"/>
              </a:defRPr>
            </a:lvl1pPr>
            <a:lvl2pPr marL="742950" indent="-285750" defTabSz="954088" eaLnBrk="0" hangingPunct="0">
              <a:spcBef>
                <a:spcPct val="30000"/>
              </a:spcBef>
              <a:defRPr sz="1200">
                <a:solidFill>
                  <a:schemeClr val="tx1"/>
                </a:solidFill>
                <a:latin typeface="Times New Roman" pitchFamily="18" charset="0"/>
              </a:defRPr>
            </a:lvl2pPr>
            <a:lvl3pPr marL="1143000" indent="-228600" defTabSz="954088" eaLnBrk="0" hangingPunct="0">
              <a:spcBef>
                <a:spcPct val="30000"/>
              </a:spcBef>
              <a:defRPr sz="1200">
                <a:solidFill>
                  <a:schemeClr val="tx1"/>
                </a:solidFill>
                <a:latin typeface="Times New Roman" pitchFamily="18" charset="0"/>
              </a:defRPr>
            </a:lvl3pPr>
            <a:lvl4pPr marL="1600200" indent="-228600" defTabSz="954088" eaLnBrk="0" hangingPunct="0">
              <a:spcBef>
                <a:spcPct val="30000"/>
              </a:spcBef>
              <a:defRPr sz="1200">
                <a:solidFill>
                  <a:schemeClr val="tx1"/>
                </a:solidFill>
                <a:latin typeface="Times New Roman" pitchFamily="18" charset="0"/>
              </a:defRPr>
            </a:lvl4pPr>
            <a:lvl5pPr marL="2057400" indent="-228600" defTabSz="954088" eaLnBrk="0" hangingPunct="0">
              <a:spcBef>
                <a:spcPct val="30000"/>
              </a:spcBef>
              <a:defRPr sz="1200">
                <a:solidFill>
                  <a:schemeClr val="tx1"/>
                </a:solidFill>
                <a:latin typeface="Times New Roman" pitchFamily="18" charset="0"/>
              </a:defRPr>
            </a:lvl5pPr>
            <a:lvl6pPr marL="2514600" indent="-228600" defTabSz="954088" eaLnBrk="0" fontAlgn="base" hangingPunct="0">
              <a:spcBef>
                <a:spcPct val="30000"/>
              </a:spcBef>
              <a:spcAft>
                <a:spcPct val="0"/>
              </a:spcAft>
              <a:defRPr sz="1200">
                <a:solidFill>
                  <a:schemeClr val="tx1"/>
                </a:solidFill>
                <a:latin typeface="Times New Roman" pitchFamily="18" charset="0"/>
              </a:defRPr>
            </a:lvl6pPr>
            <a:lvl7pPr marL="2971800" indent="-228600" defTabSz="954088" eaLnBrk="0" fontAlgn="base" hangingPunct="0">
              <a:spcBef>
                <a:spcPct val="30000"/>
              </a:spcBef>
              <a:spcAft>
                <a:spcPct val="0"/>
              </a:spcAft>
              <a:defRPr sz="1200">
                <a:solidFill>
                  <a:schemeClr val="tx1"/>
                </a:solidFill>
                <a:latin typeface="Times New Roman" pitchFamily="18" charset="0"/>
              </a:defRPr>
            </a:lvl7pPr>
            <a:lvl8pPr marL="3429000" indent="-228600" defTabSz="954088" eaLnBrk="0" fontAlgn="base" hangingPunct="0">
              <a:spcBef>
                <a:spcPct val="30000"/>
              </a:spcBef>
              <a:spcAft>
                <a:spcPct val="0"/>
              </a:spcAft>
              <a:defRPr sz="1200">
                <a:solidFill>
                  <a:schemeClr val="tx1"/>
                </a:solidFill>
                <a:latin typeface="Times New Roman" pitchFamily="18" charset="0"/>
              </a:defRPr>
            </a:lvl8pPr>
            <a:lvl9pPr marL="3886200" indent="-228600" defTabSz="9540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7FB6F5E-1BD3-4AA7-834B-0BDFAA69C95B}" type="slidenum">
              <a:rPr lang="fr-FR" altLang="fr-FR" smtClean="0"/>
              <a:pPr eaLnBrk="1" hangingPunct="1">
                <a:spcBef>
                  <a:spcPct val="0"/>
                </a:spcBef>
              </a:pPr>
              <a:t>9</a:t>
            </a:fld>
            <a:endParaRPr lang="fr-FR" altLang="fr-FR"/>
          </a:p>
        </p:txBody>
      </p:sp>
    </p:spTree>
    <p:extLst>
      <p:ext uri="{BB962C8B-B14F-4D97-AF65-F5344CB8AC3E}">
        <p14:creationId xmlns:p14="http://schemas.microsoft.com/office/powerpoint/2010/main" val="2733074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7FB7C4-87B1-458F-879F-3B59A16A35D2}"/>
              </a:ext>
            </a:extLst>
          </p:cNvPr>
          <p:cNvSpPr/>
          <p:nvPr userDrawn="1"/>
        </p:nvSpPr>
        <p:spPr>
          <a:xfrm>
            <a:off x="2530763" y="3592945"/>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75A1822-3559-4EE5-B21D-F9533DC6D151}"/>
              </a:ext>
            </a:extLst>
          </p:cNvPr>
          <p:cNvSpPr/>
          <p:nvPr userDrawn="1"/>
        </p:nvSpPr>
        <p:spPr>
          <a:xfrm>
            <a:off x="2024487" y="3343564"/>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2024487" y="3343564"/>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24487" y="4627444"/>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Auteur</a:t>
            </a:r>
            <a:endParaRPr lang="en-US" dirty="0"/>
          </a:p>
        </p:txBody>
      </p:sp>
      <p:sp>
        <p:nvSpPr>
          <p:cNvPr id="33" name="Triangle rectangle 32">
            <a:extLst>
              <a:ext uri="{FF2B5EF4-FFF2-40B4-BE49-F238E27FC236}">
                <a16:creationId xmlns:a16="http://schemas.microsoft.com/office/drawing/2014/main" id="{8D3A9162-B5DD-479A-8600-31B22FB0009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rectangle 34">
            <a:extLst>
              <a:ext uri="{FF2B5EF4-FFF2-40B4-BE49-F238E27FC236}">
                <a16:creationId xmlns:a16="http://schemas.microsoft.com/office/drawing/2014/main" id="{9A9E70BE-0834-4486-8E79-A5FDB8BA7E53}"/>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6E2C7333-2551-43EA-8B77-D3294773E6E5}"/>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5" name="Footer Placeholder 4">
            <a:extLst>
              <a:ext uri="{FF2B5EF4-FFF2-40B4-BE49-F238E27FC236}">
                <a16:creationId xmlns:a16="http://schemas.microsoft.com/office/drawing/2014/main" id="{EC8FF0EE-366C-4BFA-AD41-D74489DA72F9}"/>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6" name="Slide Number Placeholder 5">
            <a:extLst>
              <a:ext uri="{FF2B5EF4-FFF2-40B4-BE49-F238E27FC236}">
                <a16:creationId xmlns:a16="http://schemas.microsoft.com/office/drawing/2014/main" id="{E665F378-596E-48E7-B95E-EF8EB3405A14}"/>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pic>
        <p:nvPicPr>
          <p:cNvPr id="5" name="Image 4" descr="Une image contenant capture d’écran&#10;&#10;Description générée automatiquement">
            <a:extLst>
              <a:ext uri="{FF2B5EF4-FFF2-40B4-BE49-F238E27FC236}">
                <a16:creationId xmlns:a16="http://schemas.microsoft.com/office/drawing/2014/main" id="{AE74DC5C-36F4-4F41-8D65-E357DEA969A6}"/>
              </a:ext>
            </a:extLst>
          </p:cNvPr>
          <p:cNvPicPr>
            <a:picLocks noChangeAspect="1"/>
          </p:cNvPicPr>
          <p:nvPr userDrawn="1"/>
        </p:nvPicPr>
        <p:blipFill rotWithShape="1">
          <a:blip r:embed="rId3"/>
          <a:srcRect t="4284"/>
          <a:stretch/>
        </p:blipFill>
        <p:spPr>
          <a:xfrm>
            <a:off x="3239936" y="82547"/>
            <a:ext cx="5435027" cy="3121335"/>
          </a:xfrm>
          <a:prstGeom prst="rect">
            <a:avLst/>
          </a:prstGeom>
        </p:spPr>
      </p:pic>
      <p:sp>
        <p:nvSpPr>
          <p:cNvPr id="13" name="Date Placeholder 3">
            <a:extLst>
              <a:ext uri="{FF2B5EF4-FFF2-40B4-BE49-F238E27FC236}">
                <a16:creationId xmlns:a16="http://schemas.microsoft.com/office/drawing/2014/main" id="{547F091B-B2A0-4F79-A120-6AC3D6B16EB9}"/>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extLst>
      <p:ext uri="{BB962C8B-B14F-4D97-AF65-F5344CB8AC3E}">
        <p14:creationId xmlns:p14="http://schemas.microsoft.com/office/powerpoint/2010/main" val="6942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4463624B-CAB6-4859-A5F3-472383E30C63}"/>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10F0A63C-0941-41DC-9BC5-9F60FF988AB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oter Placeholder 4">
            <a:extLst>
              <a:ext uri="{FF2B5EF4-FFF2-40B4-BE49-F238E27FC236}">
                <a16:creationId xmlns:a16="http://schemas.microsoft.com/office/drawing/2014/main" id="{ADE3B981-2DBA-4836-B3DC-E2BD1EBB38E4}"/>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ACEE3A81-D857-44C8-BAB6-40BD7DF510B1}"/>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0" name="Date Placeholder 3">
            <a:extLst>
              <a:ext uri="{FF2B5EF4-FFF2-40B4-BE49-F238E27FC236}">
                <a16:creationId xmlns:a16="http://schemas.microsoft.com/office/drawing/2014/main" id="{EA260F6D-C330-44D3-9D51-B48B6BEF07A8}"/>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6472E27A-D85D-48EF-9C6E-63506527A80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E1823107-3B5D-4854-A2F2-D3A4B940B08A}"/>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oter Placeholder 4">
            <a:extLst>
              <a:ext uri="{FF2B5EF4-FFF2-40B4-BE49-F238E27FC236}">
                <a16:creationId xmlns:a16="http://schemas.microsoft.com/office/drawing/2014/main" id="{48CBAAE5-65C8-4D83-9AD9-CA39B5B0DEB6}"/>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D5095CA0-3123-4AF4-8FB7-A887805384DF}"/>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0" name="Date Placeholder 3">
            <a:extLst>
              <a:ext uri="{FF2B5EF4-FFF2-40B4-BE49-F238E27FC236}">
                <a16:creationId xmlns:a16="http://schemas.microsoft.com/office/drawing/2014/main" id="{0D1A76F1-3C97-42D5-A646-8373FB16004D}"/>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30" name="Triangle rectangle 29">
            <a:extLst>
              <a:ext uri="{FF2B5EF4-FFF2-40B4-BE49-F238E27FC236}">
                <a16:creationId xmlns:a16="http://schemas.microsoft.com/office/drawing/2014/main" id="{DFE1BCAB-04CE-4D4E-A04C-215BE349345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a:extLst>
              <a:ext uri="{FF2B5EF4-FFF2-40B4-BE49-F238E27FC236}">
                <a16:creationId xmlns:a16="http://schemas.microsoft.com/office/drawing/2014/main" id="{28B7674D-4864-46CE-9CEB-AF441644ACFB}"/>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oter Placeholder 4">
            <a:extLst>
              <a:ext uri="{FF2B5EF4-FFF2-40B4-BE49-F238E27FC236}">
                <a16:creationId xmlns:a16="http://schemas.microsoft.com/office/drawing/2014/main" id="{C084537C-8900-4FF7-A892-7D496152D666}"/>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7" name="Slide Number Placeholder 5">
            <a:extLst>
              <a:ext uri="{FF2B5EF4-FFF2-40B4-BE49-F238E27FC236}">
                <a16:creationId xmlns:a16="http://schemas.microsoft.com/office/drawing/2014/main" id="{8D0B09D5-8DBC-4276-972C-8AB61487590B}"/>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2" name="Date Placeholder 3">
            <a:extLst>
              <a:ext uri="{FF2B5EF4-FFF2-40B4-BE49-F238E27FC236}">
                <a16:creationId xmlns:a16="http://schemas.microsoft.com/office/drawing/2014/main" id="{608F0C7F-2723-4368-BC3E-74EA3F3297F7}"/>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53B7EB3-4487-4955-918A-2ECDF7280FE5}"/>
              </a:ext>
            </a:extLst>
          </p:cNvPr>
          <p:cNvSpPr/>
          <p:nvPr userDrawn="1"/>
        </p:nvSpPr>
        <p:spPr>
          <a:xfrm>
            <a:off x="2530763" y="2863273"/>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CAAF99-75BA-411F-B93D-20F69324579C}"/>
              </a:ext>
            </a:extLst>
          </p:cNvPr>
          <p:cNvSpPr/>
          <p:nvPr userDrawn="1"/>
        </p:nvSpPr>
        <p:spPr>
          <a:xfrm>
            <a:off x="2024487" y="2613892"/>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le 1">
            <a:extLst>
              <a:ext uri="{FF2B5EF4-FFF2-40B4-BE49-F238E27FC236}">
                <a16:creationId xmlns:a16="http://schemas.microsoft.com/office/drawing/2014/main" id="{6C595613-1A42-44EF-AF32-7D764C9865F4}"/>
              </a:ext>
            </a:extLst>
          </p:cNvPr>
          <p:cNvSpPr>
            <a:spLocks noGrp="1"/>
          </p:cNvSpPr>
          <p:nvPr>
            <p:ph type="ctrTitle"/>
          </p:nvPr>
        </p:nvSpPr>
        <p:spPr>
          <a:xfrm>
            <a:off x="2024487" y="2613892"/>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27" name="Subtitle 2">
            <a:extLst>
              <a:ext uri="{FF2B5EF4-FFF2-40B4-BE49-F238E27FC236}">
                <a16:creationId xmlns:a16="http://schemas.microsoft.com/office/drawing/2014/main" id="{D2F12090-0304-4101-9050-33D9762C4FAE}"/>
              </a:ext>
            </a:extLst>
          </p:cNvPr>
          <p:cNvSpPr>
            <a:spLocks noGrp="1"/>
          </p:cNvSpPr>
          <p:nvPr>
            <p:ph type="subTitle" idx="1" hasCustomPrompt="1"/>
          </p:nvPr>
        </p:nvSpPr>
        <p:spPr>
          <a:xfrm>
            <a:off x="2024487" y="3897772"/>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endParaRPr lang="en-US" dirty="0"/>
          </a:p>
        </p:txBody>
      </p:sp>
      <p:sp>
        <p:nvSpPr>
          <p:cNvPr id="50" name="Triangle rectangle 49">
            <a:extLst>
              <a:ext uri="{FF2B5EF4-FFF2-40B4-BE49-F238E27FC236}">
                <a16:creationId xmlns:a16="http://schemas.microsoft.com/office/drawing/2014/main" id="{F8421E75-C03A-4490-84C5-022335C91B70}"/>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a:extLst>
              <a:ext uri="{FF2B5EF4-FFF2-40B4-BE49-F238E27FC236}">
                <a16:creationId xmlns:a16="http://schemas.microsoft.com/office/drawing/2014/main" id="{A0D1A316-C248-471A-B884-9176B904AB8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D0B9F33-0973-4E5A-8C5E-2F8785FD6517}"/>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8" name="Footer Placeholder 4">
            <a:extLst>
              <a:ext uri="{FF2B5EF4-FFF2-40B4-BE49-F238E27FC236}">
                <a16:creationId xmlns:a16="http://schemas.microsoft.com/office/drawing/2014/main" id="{206631A3-82BA-4E66-9B57-E8CB1DE15440}"/>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9" name="Slide Number Placeholder 5">
            <a:extLst>
              <a:ext uri="{FF2B5EF4-FFF2-40B4-BE49-F238E27FC236}">
                <a16:creationId xmlns:a16="http://schemas.microsoft.com/office/drawing/2014/main" id="{EA615855-B9C3-4CF3-AB02-011D8D392F5F}"/>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2" name="Date Placeholder 3">
            <a:extLst>
              <a:ext uri="{FF2B5EF4-FFF2-40B4-BE49-F238E27FC236}">
                <a16:creationId xmlns:a16="http://schemas.microsoft.com/office/drawing/2014/main" id="{3D402C64-0234-4ADB-B836-90DD9009D276}"/>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Triangle rectangle 16">
            <a:extLst>
              <a:ext uri="{FF2B5EF4-FFF2-40B4-BE49-F238E27FC236}">
                <a16:creationId xmlns:a16="http://schemas.microsoft.com/office/drawing/2014/main" id="{A2EA5685-06B6-4C0F-BCE1-F7BC48D35D99}"/>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a:extLst>
              <a:ext uri="{FF2B5EF4-FFF2-40B4-BE49-F238E27FC236}">
                <a16:creationId xmlns:a16="http://schemas.microsoft.com/office/drawing/2014/main" id="{E0C14684-3D72-4E3B-B265-097A6F938BB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oter Placeholder 4">
            <a:extLst>
              <a:ext uri="{FF2B5EF4-FFF2-40B4-BE49-F238E27FC236}">
                <a16:creationId xmlns:a16="http://schemas.microsoft.com/office/drawing/2014/main" id="{19DA81C3-0607-4B7E-B8AE-976A7B7996EE}"/>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2" name="Slide Number Placeholder 5">
            <a:extLst>
              <a:ext uri="{FF2B5EF4-FFF2-40B4-BE49-F238E27FC236}">
                <a16:creationId xmlns:a16="http://schemas.microsoft.com/office/drawing/2014/main" id="{7A3EC1CE-D6B4-4D3F-96B5-FBA20D4A6BAA}"/>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9" name="Date Placeholder 3">
            <a:extLst>
              <a:ext uri="{FF2B5EF4-FFF2-40B4-BE49-F238E27FC236}">
                <a16:creationId xmlns:a16="http://schemas.microsoft.com/office/drawing/2014/main" id="{A5342EA5-431E-4B81-972B-1E619F234DF1}"/>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b="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CBAE7FC9-F0DC-4689-9DCA-4F60D5C56C7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55C3F1E3-EA21-49CF-B92A-EE059376FE90}"/>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oter Placeholder 4">
            <a:extLst>
              <a:ext uri="{FF2B5EF4-FFF2-40B4-BE49-F238E27FC236}">
                <a16:creationId xmlns:a16="http://schemas.microsoft.com/office/drawing/2014/main" id="{1A78FE5C-D1C3-470E-B18F-C014635C81A4}"/>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5C18DA28-DF6C-4654-8480-93BC30E0E6B1}"/>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9" name="Date Placeholder 3">
            <a:extLst>
              <a:ext uri="{FF2B5EF4-FFF2-40B4-BE49-F238E27FC236}">
                <a16:creationId xmlns:a16="http://schemas.microsoft.com/office/drawing/2014/main" id="{35DCE617-6326-42D4-A741-76F96BF8D186}"/>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Triangle rectangle 14">
            <a:extLst>
              <a:ext uri="{FF2B5EF4-FFF2-40B4-BE49-F238E27FC236}">
                <a16:creationId xmlns:a16="http://schemas.microsoft.com/office/drawing/2014/main" id="{E094352F-D0EC-4FF0-ACA3-C607AC00D5A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a:extLst>
              <a:ext uri="{FF2B5EF4-FFF2-40B4-BE49-F238E27FC236}">
                <a16:creationId xmlns:a16="http://schemas.microsoft.com/office/drawing/2014/main" id="{18B8481E-E99F-4244-A220-CDBB463D8EC7}"/>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oter Placeholder 4">
            <a:extLst>
              <a:ext uri="{FF2B5EF4-FFF2-40B4-BE49-F238E27FC236}">
                <a16:creationId xmlns:a16="http://schemas.microsoft.com/office/drawing/2014/main" id="{3D0460A2-10A3-423A-9E60-54266E584A35}"/>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FB80554F-4E08-43F0-B8CA-267E362B85BD}"/>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1" name="Date Placeholder 3">
            <a:extLst>
              <a:ext uri="{FF2B5EF4-FFF2-40B4-BE49-F238E27FC236}">
                <a16:creationId xmlns:a16="http://schemas.microsoft.com/office/drawing/2014/main" id="{B87384D5-823F-4EC4-935A-7494494D59B3}"/>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dirty="0"/>
              <a:t>Modifiez le style du titre</a:t>
            </a:r>
            <a:endParaRPr lang="en-US" dirty="0"/>
          </a:p>
        </p:txBody>
      </p:sp>
      <p:sp>
        <p:nvSpPr>
          <p:cNvPr id="25" name="Triangle rectangle 24">
            <a:extLst>
              <a:ext uri="{FF2B5EF4-FFF2-40B4-BE49-F238E27FC236}">
                <a16:creationId xmlns:a16="http://schemas.microsoft.com/office/drawing/2014/main" id="{43FDA7E1-6421-4390-9F28-730397FC7297}"/>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a:extLst>
              <a:ext uri="{FF2B5EF4-FFF2-40B4-BE49-F238E27FC236}">
                <a16:creationId xmlns:a16="http://schemas.microsoft.com/office/drawing/2014/main" id="{C652D044-4D73-49B0-A072-009B65842B7E}"/>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oter Placeholder 4">
            <a:extLst>
              <a:ext uri="{FF2B5EF4-FFF2-40B4-BE49-F238E27FC236}">
                <a16:creationId xmlns:a16="http://schemas.microsoft.com/office/drawing/2014/main" id="{09606A18-DACC-4F71-92A0-278CCAF4FBA3}"/>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3" name="Slide Number Placeholder 5">
            <a:extLst>
              <a:ext uri="{FF2B5EF4-FFF2-40B4-BE49-F238E27FC236}">
                <a16:creationId xmlns:a16="http://schemas.microsoft.com/office/drawing/2014/main" id="{2F95033E-5A6A-49AD-8D9A-F7A3FDC9147E}"/>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9" name="Date Placeholder 3">
            <a:extLst>
              <a:ext uri="{FF2B5EF4-FFF2-40B4-BE49-F238E27FC236}">
                <a16:creationId xmlns:a16="http://schemas.microsoft.com/office/drawing/2014/main" id="{C77F7827-9BAC-42FC-BFEA-C5A2E094E954}"/>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0" name="Triangle rectangle 19">
            <a:extLst>
              <a:ext uri="{FF2B5EF4-FFF2-40B4-BE49-F238E27FC236}">
                <a16:creationId xmlns:a16="http://schemas.microsoft.com/office/drawing/2014/main" id="{1091DF81-EE49-433A-B148-2DF48AB8827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a:extLst>
              <a:ext uri="{FF2B5EF4-FFF2-40B4-BE49-F238E27FC236}">
                <a16:creationId xmlns:a16="http://schemas.microsoft.com/office/drawing/2014/main" id="{6B6AF4AE-F394-43BF-A09F-EDC9010E72E1}"/>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oter Placeholder 4">
            <a:extLst>
              <a:ext uri="{FF2B5EF4-FFF2-40B4-BE49-F238E27FC236}">
                <a16:creationId xmlns:a16="http://schemas.microsoft.com/office/drawing/2014/main" id="{7469EFD7-AB37-4D9C-8B36-1025DD6488E8}"/>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9" name="Slide Number Placeholder 5">
            <a:extLst>
              <a:ext uri="{FF2B5EF4-FFF2-40B4-BE49-F238E27FC236}">
                <a16:creationId xmlns:a16="http://schemas.microsoft.com/office/drawing/2014/main" id="{8018CD00-3842-4588-A725-577F165B46F7}"/>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0" name="Date Placeholder 3">
            <a:extLst>
              <a:ext uri="{FF2B5EF4-FFF2-40B4-BE49-F238E27FC236}">
                <a16:creationId xmlns:a16="http://schemas.microsoft.com/office/drawing/2014/main" id="{52EC56FE-2F96-40D9-A719-32E06348854A}"/>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atin typeface="Arial" panose="020B0604020202020204" pitchFamily="34"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a:t>
            </a:r>
          </a:p>
        </p:txBody>
      </p:sp>
      <p:sp>
        <p:nvSpPr>
          <p:cNvPr id="26" name="Triangle rectangle 25">
            <a:extLst>
              <a:ext uri="{FF2B5EF4-FFF2-40B4-BE49-F238E27FC236}">
                <a16:creationId xmlns:a16="http://schemas.microsoft.com/office/drawing/2014/main" id="{855C2331-35AD-4B1E-84FA-6DCF1E277806}"/>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EDFD58A6-013B-470B-93D0-4D0E4683706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oter Placeholder 4">
            <a:extLst>
              <a:ext uri="{FF2B5EF4-FFF2-40B4-BE49-F238E27FC236}">
                <a16:creationId xmlns:a16="http://schemas.microsoft.com/office/drawing/2014/main" id="{A9D425B8-854A-412A-A5B8-60A6A8F8D805}"/>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98F48BBF-92EC-4337-858B-D4D63A070FF2}"/>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1" name="Date Placeholder 3">
            <a:extLst>
              <a:ext uri="{FF2B5EF4-FFF2-40B4-BE49-F238E27FC236}">
                <a16:creationId xmlns:a16="http://schemas.microsoft.com/office/drawing/2014/main" id="{314B023A-6FFC-413F-89EB-2FE41230383C}"/>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F2782EC0-EF39-4AB1-A2D4-C63D0F009FF8}"/>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4F375CD5-1927-4959-8A1C-23308447A8AD}"/>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oter Placeholder 4">
            <a:extLst>
              <a:ext uri="{FF2B5EF4-FFF2-40B4-BE49-F238E27FC236}">
                <a16:creationId xmlns:a16="http://schemas.microsoft.com/office/drawing/2014/main" id="{AC0A53C6-1B53-4EB4-9939-365860DFF2E5}"/>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5" name="Slide Number Placeholder 5">
            <a:extLst>
              <a:ext uri="{FF2B5EF4-FFF2-40B4-BE49-F238E27FC236}">
                <a16:creationId xmlns:a16="http://schemas.microsoft.com/office/drawing/2014/main" id="{76DDF059-0EE4-487A-9EB1-D6859970BF95}"/>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1" name="Date Placeholder 3">
            <a:extLst>
              <a:ext uri="{FF2B5EF4-FFF2-40B4-BE49-F238E27FC236}">
                <a16:creationId xmlns:a16="http://schemas.microsoft.com/office/drawing/2014/main" id="{202FEEE8-6DEA-465A-BCCD-59DCB7753ACE}"/>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8" name="Image 7">
            <a:extLst>
              <a:ext uri="{FF2B5EF4-FFF2-40B4-BE49-F238E27FC236}">
                <a16:creationId xmlns:a16="http://schemas.microsoft.com/office/drawing/2014/main" id="{CA421867-6BE7-4786-A8FB-EC10970D90ED}"/>
              </a:ext>
            </a:extLst>
          </p:cNvPr>
          <p:cNvPicPr>
            <a:picLocks noChangeAspect="1"/>
          </p:cNvPicPr>
          <p:nvPr userDrawn="1"/>
        </p:nvPicPr>
        <p:blipFill>
          <a:blip r:embed="rId14"/>
          <a:stretch>
            <a:fillRect/>
          </a:stretch>
        </p:blipFill>
        <p:spPr>
          <a:xfrm>
            <a:off x="10737188" y="6290569"/>
            <a:ext cx="772142" cy="534379"/>
          </a:xfrm>
          <a:prstGeom prst="rect">
            <a:avLst/>
          </a:prstGeom>
        </p:spPr>
      </p:pic>
      <p:sp>
        <p:nvSpPr>
          <p:cNvPr id="12" name="Date Placeholder 3">
            <a:extLst>
              <a:ext uri="{FF2B5EF4-FFF2-40B4-BE49-F238E27FC236}">
                <a16:creationId xmlns:a16="http://schemas.microsoft.com/office/drawing/2014/main" id="{3296D76F-FAB4-48EB-9B9A-EF74FC293E73}"/>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06/10/2020 – 17h30 à 19h00</a:t>
            </a:r>
            <a:endParaRPr lang="en-US" dirty="0"/>
          </a:p>
        </p:txBody>
      </p:sp>
      <p:sp>
        <p:nvSpPr>
          <p:cNvPr id="13" name="Footer Placeholder 4">
            <a:extLst>
              <a:ext uri="{FF2B5EF4-FFF2-40B4-BE49-F238E27FC236}">
                <a16:creationId xmlns:a16="http://schemas.microsoft.com/office/drawing/2014/main" id="{B05E289C-8610-4463-A444-D4D622B823DE}"/>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conciliation médicamenteuse en chirurgie en IDF</a:t>
            </a:r>
          </a:p>
        </p:txBody>
      </p:sp>
      <p:sp>
        <p:nvSpPr>
          <p:cNvPr id="14" name="Slide Number Placeholder 5">
            <a:extLst>
              <a:ext uri="{FF2B5EF4-FFF2-40B4-BE49-F238E27FC236}">
                <a16:creationId xmlns:a16="http://schemas.microsoft.com/office/drawing/2014/main" id="{7978BEBD-1FE5-4A35-8A7D-D165D90742E7}"/>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49" r:id="rId2"/>
    <p:sldLayoutId id="2147483665" r:id="rId3"/>
    <p:sldLayoutId id="2147483651" r:id="rId4"/>
    <p:sldLayoutId id="2147483666" r:id="rId5"/>
    <p:sldLayoutId id="2147483654" r:id="rId6"/>
    <p:sldLayoutId id="2147483655" r:id="rId7"/>
    <p:sldLayoutId id="2147483667" r:id="rId8"/>
    <p:sldLayoutId id="2147483657" r:id="rId9"/>
    <p:sldLayoutId id="2147483660" r:id="rId10"/>
    <p:sldLayoutId id="2147483662" r:id="rId11"/>
    <p:sldLayoutId id="2147483663" r:id="rId12"/>
  </p:sldLayoutIdLst>
  <p:hf hdr="0"/>
  <p:txStyles>
    <p:titleStyle>
      <a:lvl1pPr algn="l" defTabSz="457200" rtl="0" eaLnBrk="1" latinLnBrk="0" hangingPunct="1">
        <a:spcBef>
          <a:spcPct val="0"/>
        </a:spcBef>
        <a:buNone/>
        <a:defRPr sz="3600" kern="1200">
          <a:solidFill>
            <a:srgbClr val="004494"/>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4494"/>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97BF0D"/>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97BF0D"/>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3CEB6-35E6-48A5-8EFD-D8B79BCF9F8F}"/>
              </a:ext>
            </a:extLst>
          </p:cNvPr>
          <p:cNvSpPr>
            <a:spLocks noGrp="1"/>
          </p:cNvSpPr>
          <p:nvPr>
            <p:ph type="ctrTitle"/>
          </p:nvPr>
        </p:nvSpPr>
        <p:spPr/>
        <p:txBody>
          <a:bodyPr/>
          <a:lstStyle/>
          <a:p>
            <a:r>
              <a:rPr lang="fr-FR" dirty="0"/>
              <a:t>Anne de SAUNIERE</a:t>
            </a:r>
          </a:p>
        </p:txBody>
      </p:sp>
      <p:sp>
        <p:nvSpPr>
          <p:cNvPr id="3" name="Sous-titre 2">
            <a:extLst>
              <a:ext uri="{FF2B5EF4-FFF2-40B4-BE49-F238E27FC236}">
                <a16:creationId xmlns:a16="http://schemas.microsoft.com/office/drawing/2014/main" id="{7A41685C-FE1C-4024-BAA9-BD6089F3916E}"/>
              </a:ext>
            </a:extLst>
          </p:cNvPr>
          <p:cNvSpPr>
            <a:spLocks noGrp="1"/>
          </p:cNvSpPr>
          <p:nvPr>
            <p:ph type="subTitle" idx="1"/>
          </p:nvPr>
        </p:nvSpPr>
        <p:spPr/>
        <p:txBody>
          <a:bodyPr/>
          <a:lstStyle/>
          <a:p>
            <a:r>
              <a:rPr lang="fr-FR" dirty="0"/>
              <a:t>ARS</a:t>
            </a:r>
          </a:p>
        </p:txBody>
      </p:sp>
      <p:sp>
        <p:nvSpPr>
          <p:cNvPr id="4" name="Espace réservé du pied de page 3">
            <a:extLst>
              <a:ext uri="{FF2B5EF4-FFF2-40B4-BE49-F238E27FC236}">
                <a16:creationId xmlns:a16="http://schemas.microsoft.com/office/drawing/2014/main" id="{59864DC8-C2AB-4E73-ACA7-BB4187EDBB33}"/>
              </a:ext>
            </a:extLst>
          </p:cNvPr>
          <p:cNvSpPr>
            <a:spLocks noGrp="1"/>
          </p:cNvSpPr>
          <p:nvPr>
            <p:ph type="ftr" sz="quarter" idx="3"/>
          </p:nvPr>
        </p:nvSpPr>
        <p:spPr/>
        <p:txBody>
          <a:bodyPr/>
          <a:lstStyle/>
          <a:p>
            <a:r>
              <a:rPr lang="fr-FR" b="1"/>
              <a:t>La conciliation médicamenteuse en chirurgie en IDF</a:t>
            </a:r>
            <a:endParaRPr lang="fr-FR" b="1" dirty="0"/>
          </a:p>
        </p:txBody>
      </p:sp>
      <p:sp>
        <p:nvSpPr>
          <p:cNvPr id="5" name="Espace réservé du numéro de diapositive 4">
            <a:extLst>
              <a:ext uri="{FF2B5EF4-FFF2-40B4-BE49-F238E27FC236}">
                <a16:creationId xmlns:a16="http://schemas.microsoft.com/office/drawing/2014/main" id="{426088BB-268C-4E02-B85F-D954C1B6C9D0}"/>
              </a:ext>
            </a:extLst>
          </p:cNvPr>
          <p:cNvSpPr>
            <a:spLocks noGrp="1"/>
          </p:cNvSpPr>
          <p:nvPr>
            <p:ph type="sldNum" sz="quarter" idx="4"/>
          </p:nvPr>
        </p:nvSpPr>
        <p:spPr/>
        <p:txBody>
          <a:bodyPr/>
          <a:lstStyle/>
          <a:p>
            <a:fld id="{D57F1E4F-1CFF-5643-939E-217C01CDF565}" type="slidenum">
              <a:rPr lang="en-US" smtClean="0"/>
              <a:pPr/>
              <a:t>1</a:t>
            </a:fld>
            <a:endParaRPr lang="en-US" dirty="0"/>
          </a:p>
        </p:txBody>
      </p:sp>
      <p:sp>
        <p:nvSpPr>
          <p:cNvPr id="6" name="Espace réservé de la date 5">
            <a:extLst>
              <a:ext uri="{FF2B5EF4-FFF2-40B4-BE49-F238E27FC236}">
                <a16:creationId xmlns:a16="http://schemas.microsoft.com/office/drawing/2014/main" id="{C5323971-2B0F-46C7-8547-F655F96E2129}"/>
              </a:ext>
            </a:extLst>
          </p:cNvPr>
          <p:cNvSpPr>
            <a:spLocks noGrp="1"/>
          </p:cNvSpPr>
          <p:nvPr>
            <p:ph type="dt" sz="half" idx="2"/>
          </p:nvPr>
        </p:nvSpPr>
        <p:spPr/>
        <p:txBody>
          <a:bodyPr/>
          <a:lstStyle/>
          <a:p>
            <a:r>
              <a:rPr lang="fr-FR"/>
              <a:t>Webinaire – 06/10/2020 – 17h30 à 19h00</a:t>
            </a:r>
            <a:endParaRPr lang="en-US" dirty="0"/>
          </a:p>
        </p:txBody>
      </p:sp>
    </p:spTree>
    <p:extLst>
      <p:ext uri="{BB962C8B-B14F-4D97-AF65-F5344CB8AC3E}">
        <p14:creationId xmlns:p14="http://schemas.microsoft.com/office/powerpoint/2010/main" val="32097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703388" y="1"/>
            <a:ext cx="10046160" cy="836613"/>
          </a:xfrm>
        </p:spPr>
        <p:txBody>
          <a:bodyPr>
            <a:noAutofit/>
          </a:bodyPr>
          <a:lstStyle/>
          <a:p>
            <a:r>
              <a:rPr lang="fr-FR" altLang="fr-FR" dirty="0"/>
              <a:t>Conciliation des traitements médicamenteux (CTM) au sein des établissements franciliens 3</a:t>
            </a:r>
          </a:p>
        </p:txBody>
      </p:sp>
      <p:graphicFrame>
        <p:nvGraphicFramePr>
          <p:cNvPr id="11" name="Graphique 10"/>
          <p:cNvGraphicFramePr>
            <a:graphicFrameLocks/>
          </p:cNvGraphicFramePr>
          <p:nvPr>
            <p:extLst>
              <p:ext uri="{D42A27DB-BD31-4B8C-83A1-F6EECF244321}">
                <p14:modId xmlns:p14="http://schemas.microsoft.com/office/powerpoint/2010/main" val="2696623324"/>
              </p:ext>
            </p:extLst>
          </p:nvPr>
        </p:nvGraphicFramePr>
        <p:xfrm>
          <a:off x="2517059" y="2174758"/>
          <a:ext cx="5584722" cy="3664067"/>
        </p:xfrm>
        <a:graphic>
          <a:graphicData uri="http://schemas.openxmlformats.org/drawingml/2006/chart">
            <c:chart xmlns:c="http://schemas.openxmlformats.org/drawingml/2006/chart" xmlns:r="http://schemas.openxmlformats.org/officeDocument/2006/relationships" r:id="rId3"/>
          </a:graphicData>
        </a:graphic>
      </p:graphicFrame>
      <p:sp>
        <p:nvSpPr>
          <p:cNvPr id="29702" name="ZoneTexte 2"/>
          <p:cNvSpPr txBox="1">
            <a:spLocks noChangeArrowheads="1"/>
          </p:cNvSpPr>
          <p:nvPr/>
        </p:nvSpPr>
        <p:spPr bwMode="auto">
          <a:xfrm>
            <a:off x="2301851" y="1805426"/>
            <a:ext cx="657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55000"/>
              <a:buBlip>
                <a:blip r:embed="rId4"/>
              </a:buBlip>
              <a:defRPr sz="1700">
                <a:solidFill>
                  <a:schemeClr val="tx1"/>
                </a:solidFill>
                <a:latin typeface="Arial" pitchFamily="34" charset="0"/>
              </a:defRPr>
            </a:lvl1pPr>
            <a:lvl2pPr marL="742950" indent="-285750" eaLnBrk="0" hangingPunct="0">
              <a:spcBef>
                <a:spcPct val="20000"/>
              </a:spcBef>
              <a:buSzPct val="150000"/>
              <a:buChar char="-"/>
              <a:defRPr sz="1500">
                <a:solidFill>
                  <a:schemeClr val="tx1"/>
                </a:solidFill>
                <a:latin typeface="Arial" pitchFamily="34" charset="0"/>
              </a:defRPr>
            </a:lvl2pPr>
            <a:lvl3pPr marL="1143000" indent="-228600" eaLnBrk="0" hangingPunct="0">
              <a:spcBef>
                <a:spcPct val="20000"/>
              </a:spcBef>
              <a:buChar char="-"/>
              <a:defRPr sz="1200">
                <a:solidFill>
                  <a:schemeClr val="tx1"/>
                </a:solidFill>
                <a:latin typeface="Arial"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800" b="1" dirty="0">
                <a:solidFill>
                  <a:schemeClr val="tx1">
                    <a:lumMod val="75000"/>
                    <a:lumOff val="25000"/>
                  </a:schemeClr>
                </a:solidFill>
                <a:cs typeface="Arial" panose="020B0604020202020204" pitchFamily="34" charset="0"/>
              </a:rPr>
              <a:t>Réalisation d’une activité de conciliation médicamenteuse</a:t>
            </a:r>
          </a:p>
        </p:txBody>
      </p:sp>
      <p:pic>
        <p:nvPicPr>
          <p:cNvPr id="29703" name="Imag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1989" y="5805489"/>
            <a:ext cx="8651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ZoneTexte 1"/>
          <p:cNvSpPr txBox="1">
            <a:spLocks noChangeArrowheads="1"/>
          </p:cNvSpPr>
          <p:nvPr/>
        </p:nvSpPr>
        <p:spPr bwMode="auto">
          <a:xfrm>
            <a:off x="1893888" y="5838826"/>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55000"/>
              <a:buBlip>
                <a:blip r:embed="rId4"/>
              </a:buBlip>
              <a:defRPr sz="1700">
                <a:solidFill>
                  <a:schemeClr val="tx1"/>
                </a:solidFill>
                <a:latin typeface="Arial" pitchFamily="34" charset="0"/>
              </a:defRPr>
            </a:lvl1pPr>
            <a:lvl2pPr marL="742950" indent="-285750" eaLnBrk="0" hangingPunct="0">
              <a:spcBef>
                <a:spcPct val="20000"/>
              </a:spcBef>
              <a:buSzPct val="150000"/>
              <a:buChar char="-"/>
              <a:defRPr sz="1500">
                <a:solidFill>
                  <a:schemeClr val="tx1"/>
                </a:solidFill>
                <a:latin typeface="Arial" pitchFamily="34" charset="0"/>
              </a:defRPr>
            </a:lvl2pPr>
            <a:lvl3pPr marL="1143000" indent="-228600" eaLnBrk="0" hangingPunct="0">
              <a:spcBef>
                <a:spcPct val="20000"/>
              </a:spcBef>
              <a:buChar char="-"/>
              <a:defRPr sz="1200">
                <a:solidFill>
                  <a:schemeClr val="tx1"/>
                </a:solidFill>
                <a:latin typeface="Arial"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a:solidFill>
                  <a:srgbClr val="292929"/>
                </a:solidFill>
              </a:rPr>
              <a:t>Données déclarées</a:t>
            </a:r>
          </a:p>
        </p:txBody>
      </p:sp>
      <p:sp>
        <p:nvSpPr>
          <p:cNvPr id="2" name="Rectangle 1"/>
          <p:cNvSpPr/>
          <p:nvPr/>
        </p:nvSpPr>
        <p:spPr>
          <a:xfrm>
            <a:off x="1700530" y="6381329"/>
            <a:ext cx="8082662" cy="276999"/>
          </a:xfrm>
          <a:prstGeom prst="rect">
            <a:avLst/>
          </a:prstGeom>
        </p:spPr>
        <p:txBody>
          <a:bodyPr wrap="none">
            <a:spAutoFit/>
          </a:bodyPr>
          <a:lstStyle/>
          <a:p>
            <a:r>
              <a:rPr lang="en-US" sz="1200" dirty="0"/>
              <a:t>3 : </a:t>
            </a:r>
            <a:r>
              <a:rPr lang="en-US" sz="1200" dirty="0" err="1"/>
              <a:t>résultats</a:t>
            </a:r>
            <a:r>
              <a:rPr lang="en-US" sz="1200" dirty="0"/>
              <a:t> de </a:t>
            </a:r>
            <a:r>
              <a:rPr lang="en-US" sz="1200" dirty="0" err="1"/>
              <a:t>l’analyse</a:t>
            </a:r>
            <a:r>
              <a:rPr lang="en-US" sz="1200" dirty="0"/>
              <a:t> des </a:t>
            </a:r>
            <a:r>
              <a:rPr lang="en-US" sz="1200" dirty="0" err="1"/>
              <a:t>contrats</a:t>
            </a:r>
            <a:r>
              <a:rPr lang="en-US" sz="1200" dirty="0"/>
              <a:t> </a:t>
            </a:r>
            <a:r>
              <a:rPr lang="en-US" sz="1200" dirty="0" err="1"/>
              <a:t>d’amélioration</a:t>
            </a:r>
            <a:r>
              <a:rPr lang="en-US" sz="1200" dirty="0"/>
              <a:t> de la </a:t>
            </a:r>
            <a:r>
              <a:rPr lang="en-US" sz="1200" dirty="0" err="1"/>
              <a:t>qualité</a:t>
            </a:r>
            <a:r>
              <a:rPr lang="en-US" sz="1200" dirty="0"/>
              <a:t> et de </a:t>
            </a:r>
            <a:r>
              <a:rPr lang="en-US" sz="1200" dirty="0" err="1"/>
              <a:t>l’efficience</a:t>
            </a:r>
            <a:r>
              <a:rPr lang="en-US" sz="1200" dirty="0"/>
              <a:t> des </a:t>
            </a:r>
            <a:r>
              <a:rPr lang="en-US" sz="1200" dirty="0" err="1"/>
              <a:t>soins</a:t>
            </a:r>
            <a:r>
              <a:rPr lang="en-US" sz="1200" dirty="0"/>
              <a:t> – 2018 – Omedit IDF </a:t>
            </a:r>
          </a:p>
        </p:txBody>
      </p:sp>
      <p:sp>
        <p:nvSpPr>
          <p:cNvPr id="8"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377705" y="6602845"/>
            <a:ext cx="2381291" cy="365125"/>
          </a:xfrm>
        </p:spPr>
        <p:txBody>
          <a:bodyPr/>
          <a:lstStyle/>
          <a:p>
            <a:r>
              <a:rPr lang="fr-FR" dirty="0"/>
              <a:t>Webinaire – 06/10/2020 – 17h30 à 19h00</a:t>
            </a:r>
            <a:endParaRPr lang="en-US" dirty="0"/>
          </a:p>
        </p:txBody>
      </p:sp>
      <p:sp>
        <p:nvSpPr>
          <p:cNvPr id="9"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23784" y="6547361"/>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318687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332656"/>
            <a:ext cx="8153400" cy="1143000"/>
          </a:xfrm>
        </p:spPr>
        <p:txBody>
          <a:bodyPr>
            <a:normAutofit fontScale="90000"/>
          </a:bodyPr>
          <a:lstStyle/>
          <a:p>
            <a:r>
              <a:rPr lang="fr-FR" altLang="fr-FR" dirty="0"/>
              <a:t>Actions régionales pour le déploiement de la CM en Ile-de-France : </a:t>
            </a:r>
            <a:r>
              <a:rPr lang="fr-FR" dirty="0"/>
              <a:t>Enjeux</a:t>
            </a:r>
          </a:p>
        </p:txBody>
      </p:sp>
      <p:sp>
        <p:nvSpPr>
          <p:cNvPr id="3" name="Espace réservé du contenu 2"/>
          <p:cNvSpPr>
            <a:spLocks noGrp="1"/>
          </p:cNvSpPr>
          <p:nvPr>
            <p:ph idx="1"/>
          </p:nvPr>
        </p:nvSpPr>
        <p:spPr>
          <a:xfrm>
            <a:off x="2639616" y="2204864"/>
            <a:ext cx="7239000" cy="4114800"/>
          </a:xfrm>
        </p:spPr>
        <p:txBody>
          <a:bodyPr/>
          <a:lstStyle/>
          <a:p>
            <a:r>
              <a:rPr lang="fr-FR" sz="2400" dirty="0"/>
              <a:t>S’inscrire dans une logique territoriale et de parcours</a:t>
            </a:r>
          </a:p>
          <a:p>
            <a:endParaRPr lang="fr-FR" sz="2400" dirty="0"/>
          </a:p>
          <a:p>
            <a:r>
              <a:rPr lang="fr-FR" sz="2400" dirty="0"/>
              <a:t>Renforcer l’adhésion des patients aux actions mises en œuvre </a:t>
            </a:r>
            <a:endParaRPr lang="fr-FR" sz="2400" dirty="0">
              <a:sym typeface="Wingdings" panose="05000000000000000000" pitchFamily="2" charset="2"/>
            </a:endParaRPr>
          </a:p>
          <a:p>
            <a:pPr marL="0" indent="0">
              <a:buNone/>
            </a:pPr>
            <a:endParaRPr lang="fr-FR" sz="2400" dirty="0"/>
          </a:p>
          <a:p>
            <a:r>
              <a:rPr lang="fr-FR" sz="2400" dirty="0"/>
              <a:t>Rendre accessible aux populations les plus vulnérables les dispositifs existants</a:t>
            </a:r>
          </a:p>
          <a:p>
            <a:pPr marL="0" indent="0">
              <a:buNone/>
            </a:pPr>
            <a:endParaRPr lang="fr-FR" dirty="0"/>
          </a:p>
          <a:p>
            <a:pPr marL="0" indent="0">
              <a:buNone/>
            </a:pPr>
            <a:endParaRPr lang="fr-FR" dirty="0"/>
          </a:p>
        </p:txBody>
      </p:sp>
      <p:sp>
        <p:nvSpPr>
          <p:cNvPr id="4"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
        <p:nvSpPr>
          <p:cNvPr id="5"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65253" y="6410328"/>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38309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altLang="fr-FR" dirty="0"/>
              <a:t>Actions régionales pour le déploiement de la CM en Ile-de-France</a:t>
            </a:r>
          </a:p>
        </p:txBody>
      </p:sp>
      <p:sp>
        <p:nvSpPr>
          <p:cNvPr id="4" name="Rectangle à coins arrondis 3"/>
          <p:cNvSpPr/>
          <p:nvPr/>
        </p:nvSpPr>
        <p:spPr>
          <a:xfrm>
            <a:off x="4511825" y="2204864"/>
            <a:ext cx="3240359" cy="3127596"/>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base">
              <a:spcBef>
                <a:spcPct val="50000"/>
              </a:spcBef>
              <a:spcAft>
                <a:spcPct val="0"/>
              </a:spcAft>
              <a:defRPr/>
            </a:pPr>
            <a:endParaRPr lang="fr-FR" sz="2000" b="1" dirty="0">
              <a:solidFill>
                <a:srgbClr val="000000"/>
              </a:solidFill>
            </a:endParaRPr>
          </a:p>
          <a:p>
            <a:pPr algn="ctr" fontAlgn="base">
              <a:spcBef>
                <a:spcPct val="50000"/>
              </a:spcBef>
              <a:spcAft>
                <a:spcPct val="0"/>
              </a:spcAft>
              <a:defRPr/>
            </a:pPr>
            <a:r>
              <a:rPr lang="fr-FR" sz="2000" b="1" dirty="0">
                <a:solidFill>
                  <a:srgbClr val="000000"/>
                </a:solidFill>
              </a:rPr>
              <a:t>Formations</a:t>
            </a:r>
            <a:endParaRPr lang="fr-FR" sz="2000" dirty="0">
              <a:solidFill>
                <a:srgbClr val="000000"/>
              </a:solidFill>
            </a:endParaRPr>
          </a:p>
          <a:p>
            <a:pPr algn="ctr" fontAlgn="base">
              <a:spcAft>
                <a:spcPct val="0"/>
              </a:spcAft>
              <a:defRPr/>
            </a:pPr>
            <a:endParaRPr lang="fr-FR" sz="1600" b="1" i="1" dirty="0">
              <a:solidFill>
                <a:srgbClr val="000000"/>
              </a:solidFill>
            </a:endParaRPr>
          </a:p>
          <a:p>
            <a:pPr algn="ctr" fontAlgn="base">
              <a:spcAft>
                <a:spcPct val="0"/>
              </a:spcAft>
              <a:defRPr/>
            </a:pPr>
            <a:r>
              <a:rPr lang="fr-FR" sz="1600" b="1" dirty="0">
                <a:solidFill>
                  <a:srgbClr val="000000"/>
                </a:solidFill>
              </a:rPr>
              <a:t>Continue (DPC) </a:t>
            </a:r>
            <a:endParaRPr lang="fr-FR" sz="1600" dirty="0">
              <a:solidFill>
                <a:srgbClr val="000000"/>
              </a:solidFill>
            </a:endParaRPr>
          </a:p>
          <a:p>
            <a:pPr algn="ctr" fontAlgn="base">
              <a:spcAft>
                <a:spcPct val="0"/>
              </a:spcAft>
              <a:defRPr/>
            </a:pPr>
            <a:r>
              <a:rPr lang="fr-FR" sz="1200" dirty="0">
                <a:solidFill>
                  <a:srgbClr val="000000"/>
                </a:solidFill>
              </a:rPr>
              <a:t>e-learning + présentielle Université Paris V </a:t>
            </a:r>
          </a:p>
          <a:p>
            <a:pPr marL="171450" indent="-171450" algn="ctr" fontAlgn="base">
              <a:spcAft>
                <a:spcPct val="0"/>
              </a:spcAft>
              <a:buFont typeface="Arial" panose="020B0604020202020204" pitchFamily="34" charset="0"/>
              <a:buChar char="•"/>
              <a:defRPr/>
            </a:pPr>
            <a:r>
              <a:rPr lang="fr-FR" sz="1200" b="1" i="1" dirty="0">
                <a:solidFill>
                  <a:srgbClr val="000000"/>
                </a:solidFill>
              </a:rPr>
              <a:t>Equipe de professionnels de santé/ tout secteur/ par thématique</a:t>
            </a:r>
          </a:p>
          <a:p>
            <a:pPr algn="ctr" fontAlgn="base">
              <a:spcBef>
                <a:spcPts val="900"/>
              </a:spcBef>
              <a:spcAft>
                <a:spcPct val="0"/>
              </a:spcAft>
              <a:defRPr/>
            </a:pPr>
            <a:endParaRPr lang="fr-FR" sz="2000" b="1" i="1" u="sng" dirty="0">
              <a:solidFill>
                <a:srgbClr val="000000"/>
              </a:solidFill>
            </a:endParaRPr>
          </a:p>
          <a:p>
            <a:pPr algn="ctr" fontAlgn="base">
              <a:spcBef>
                <a:spcPts val="900"/>
              </a:spcBef>
              <a:spcAft>
                <a:spcPct val="0"/>
              </a:spcAft>
              <a:defRPr/>
            </a:pPr>
            <a:r>
              <a:rPr lang="fr-FR" sz="2000" b="1" i="1" u="sng" dirty="0" err="1">
                <a:solidFill>
                  <a:srgbClr val="000000"/>
                </a:solidFill>
              </a:rPr>
              <a:t>Omédit</a:t>
            </a:r>
            <a:r>
              <a:rPr lang="fr-FR" sz="2000" b="1" i="1" u="sng" dirty="0">
                <a:solidFill>
                  <a:srgbClr val="000000"/>
                </a:solidFill>
              </a:rPr>
              <a:t>/faculté pharmacie Paris V</a:t>
            </a:r>
            <a:endParaRPr lang="fr-FR" sz="1400" b="1" i="1" u="sng" dirty="0">
              <a:solidFill>
                <a:srgbClr val="FFFFFF"/>
              </a:solidFill>
            </a:endParaRPr>
          </a:p>
          <a:p>
            <a:pPr algn="ctr" fontAlgn="base">
              <a:spcBef>
                <a:spcPct val="50000"/>
              </a:spcBef>
              <a:spcAft>
                <a:spcPct val="0"/>
              </a:spcAft>
              <a:defRPr/>
            </a:pPr>
            <a:endParaRPr lang="fr-FR" sz="1400" b="1" i="1" u="sng" dirty="0">
              <a:solidFill>
                <a:srgbClr val="FFFFFF"/>
              </a:solidFill>
            </a:endParaRPr>
          </a:p>
        </p:txBody>
      </p:sp>
      <p:sp>
        <p:nvSpPr>
          <p:cNvPr id="5" name="Rectangle à coins arrondis 4"/>
          <p:cNvSpPr/>
          <p:nvPr/>
        </p:nvSpPr>
        <p:spPr>
          <a:xfrm>
            <a:off x="7824788" y="2205039"/>
            <a:ext cx="2843212" cy="3127375"/>
          </a:xfrm>
          <a:prstGeom prst="round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tIns="0" bIns="0"/>
          <a:lstStyle/>
          <a:p>
            <a:pPr algn="ctr" fontAlgn="base">
              <a:spcAft>
                <a:spcPct val="0"/>
              </a:spcAft>
              <a:defRPr/>
            </a:pPr>
            <a:endParaRPr lang="fr-FR" sz="2000" b="1" dirty="0">
              <a:solidFill>
                <a:srgbClr val="000000"/>
              </a:solidFill>
            </a:endParaRPr>
          </a:p>
          <a:p>
            <a:pPr algn="ctr" fontAlgn="base">
              <a:spcAft>
                <a:spcPct val="0"/>
              </a:spcAft>
              <a:defRPr/>
            </a:pPr>
            <a:r>
              <a:rPr lang="fr-FR" sz="2000" b="1" dirty="0">
                <a:solidFill>
                  <a:srgbClr val="000000"/>
                </a:solidFill>
              </a:rPr>
              <a:t>Mise à disposition d’outils</a:t>
            </a:r>
          </a:p>
          <a:p>
            <a:pPr algn="ctr" fontAlgn="base">
              <a:spcAft>
                <a:spcPct val="0"/>
              </a:spcAft>
              <a:defRPr/>
            </a:pPr>
            <a:r>
              <a:rPr lang="fr-FR" sz="2000" b="1" dirty="0">
                <a:solidFill>
                  <a:srgbClr val="000000"/>
                </a:solidFill>
              </a:rPr>
              <a:t>(</a:t>
            </a:r>
            <a:r>
              <a:rPr lang="fr-FR" sz="1400" b="1" dirty="0">
                <a:solidFill>
                  <a:srgbClr val="000000"/>
                </a:solidFill>
              </a:rPr>
              <a:t>HAS, SFPC, OMEDIT, issus de l’appel à projet …)</a:t>
            </a:r>
          </a:p>
          <a:p>
            <a:pPr algn="ctr" fontAlgn="base">
              <a:spcAft>
                <a:spcPct val="0"/>
              </a:spcAft>
              <a:defRPr/>
            </a:pPr>
            <a:endParaRPr lang="fr-FR" sz="1400" b="1" dirty="0">
              <a:solidFill>
                <a:srgbClr val="000000"/>
              </a:solidFill>
            </a:endParaRPr>
          </a:p>
          <a:p>
            <a:pPr algn="ctr" fontAlgn="base">
              <a:spcAft>
                <a:spcPct val="0"/>
              </a:spcAft>
              <a:defRPr/>
            </a:pPr>
            <a:r>
              <a:rPr lang="fr-FR" b="1" dirty="0">
                <a:solidFill>
                  <a:srgbClr val="000000"/>
                </a:solidFill>
              </a:rPr>
              <a:t>Vidéos pédagogiques (ARS, HAS, APHP, IGR)</a:t>
            </a:r>
          </a:p>
          <a:p>
            <a:pPr algn="ctr" fontAlgn="base">
              <a:spcAft>
                <a:spcPct val="0"/>
              </a:spcAft>
              <a:defRPr/>
            </a:pPr>
            <a:endParaRPr lang="fr-FR" sz="1400" b="1" dirty="0">
              <a:solidFill>
                <a:srgbClr val="000000"/>
              </a:solidFill>
            </a:endParaRPr>
          </a:p>
          <a:p>
            <a:pPr algn="ctr" fontAlgn="base">
              <a:spcAft>
                <a:spcPct val="0"/>
              </a:spcAft>
              <a:defRPr/>
            </a:pPr>
            <a:r>
              <a:rPr lang="fr-FR" sz="2000" b="1" i="1" u="sng" dirty="0">
                <a:solidFill>
                  <a:srgbClr val="000000"/>
                </a:solidFill>
              </a:rPr>
              <a:t>Site de l’ARS et de l’</a:t>
            </a:r>
            <a:r>
              <a:rPr lang="fr-FR" sz="2000" b="1" i="1" u="sng" dirty="0" err="1">
                <a:solidFill>
                  <a:srgbClr val="000000"/>
                </a:solidFill>
              </a:rPr>
              <a:t>Omédit</a:t>
            </a:r>
            <a:endParaRPr lang="fr-FR" sz="2000" b="1" i="1" u="sng" dirty="0">
              <a:solidFill>
                <a:srgbClr val="000000"/>
              </a:solidFill>
            </a:endParaRPr>
          </a:p>
          <a:p>
            <a:pPr algn="ctr" fontAlgn="base">
              <a:spcAft>
                <a:spcPct val="0"/>
              </a:spcAft>
              <a:defRPr/>
            </a:pPr>
            <a:endParaRPr lang="fr-FR" sz="1400" b="1" i="1" u="sng" dirty="0">
              <a:solidFill>
                <a:srgbClr val="FFFFFF"/>
              </a:solidFill>
            </a:endParaRPr>
          </a:p>
          <a:p>
            <a:pPr algn="ctr" fontAlgn="base">
              <a:spcAft>
                <a:spcPct val="0"/>
              </a:spcAft>
              <a:defRPr/>
            </a:pPr>
            <a:endParaRPr lang="fr-FR" sz="2000" b="1" i="1" u="sng" dirty="0">
              <a:solidFill>
                <a:srgbClr val="000000"/>
              </a:solidFill>
            </a:endParaRPr>
          </a:p>
          <a:p>
            <a:pPr algn="ctr" fontAlgn="base">
              <a:spcAft>
                <a:spcPct val="0"/>
              </a:spcAft>
              <a:defRPr/>
            </a:pPr>
            <a:endParaRPr lang="fr-FR" sz="1400" b="1" dirty="0">
              <a:solidFill>
                <a:srgbClr val="FFFFFF"/>
              </a:solidFill>
            </a:endParaRPr>
          </a:p>
        </p:txBody>
      </p:sp>
      <p:sp>
        <p:nvSpPr>
          <p:cNvPr id="6" name="Rectangle à coins arrondis 5"/>
          <p:cNvSpPr/>
          <p:nvPr/>
        </p:nvSpPr>
        <p:spPr>
          <a:xfrm>
            <a:off x="1552228" y="2204864"/>
            <a:ext cx="2815580" cy="312759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tIns="0" bIns="0"/>
          <a:lstStyle/>
          <a:p>
            <a:pPr algn="ctr" fontAlgn="base">
              <a:spcBef>
                <a:spcPts val="1800"/>
              </a:spcBef>
              <a:spcAft>
                <a:spcPct val="0"/>
              </a:spcAft>
              <a:defRPr/>
            </a:pPr>
            <a:r>
              <a:rPr lang="fr-FR" sz="2000" b="1" dirty="0">
                <a:solidFill>
                  <a:srgbClr val="000000"/>
                </a:solidFill>
              </a:rPr>
              <a:t>Appels à projet régional </a:t>
            </a:r>
            <a:endParaRPr lang="fr-FR" sz="2000" dirty="0">
              <a:solidFill>
                <a:srgbClr val="000000"/>
              </a:solidFill>
            </a:endParaRPr>
          </a:p>
          <a:p>
            <a:pPr algn="ctr" fontAlgn="base">
              <a:spcBef>
                <a:spcPct val="50000"/>
              </a:spcBef>
              <a:spcAft>
                <a:spcPct val="0"/>
              </a:spcAft>
              <a:defRPr/>
            </a:pPr>
            <a:r>
              <a:rPr lang="fr-FR" sz="1600" dirty="0">
                <a:solidFill>
                  <a:srgbClr val="000000"/>
                </a:solidFill>
              </a:rPr>
              <a:t>Pour soutenir les initiatives (outils, coordination ville-hôpital, formation locale) dans tous les secteurs de soins </a:t>
            </a:r>
          </a:p>
          <a:p>
            <a:pPr algn="ctr" fontAlgn="base">
              <a:spcAft>
                <a:spcPct val="0"/>
              </a:spcAft>
              <a:defRPr/>
            </a:pPr>
            <a:endParaRPr lang="fr-FR" sz="2000" b="1" i="1" u="sng" dirty="0">
              <a:solidFill>
                <a:srgbClr val="000000"/>
              </a:solidFill>
            </a:endParaRPr>
          </a:p>
          <a:p>
            <a:pPr algn="ctr" fontAlgn="base">
              <a:spcAft>
                <a:spcPct val="0"/>
              </a:spcAft>
              <a:defRPr/>
            </a:pPr>
            <a:endParaRPr lang="fr-FR" sz="1400" b="1" i="1" u="sng" dirty="0">
              <a:solidFill>
                <a:srgbClr val="FFFFFF"/>
              </a:solidFill>
            </a:endParaRPr>
          </a:p>
          <a:p>
            <a:pPr algn="ctr" fontAlgn="base">
              <a:spcBef>
                <a:spcPct val="50000"/>
              </a:spcBef>
              <a:spcAft>
                <a:spcPct val="0"/>
              </a:spcAft>
              <a:defRPr/>
            </a:pPr>
            <a:endParaRPr lang="fr-FR" sz="2000" b="1" dirty="0">
              <a:solidFill>
                <a:srgbClr val="000000"/>
              </a:solidFill>
            </a:endParaRPr>
          </a:p>
        </p:txBody>
      </p:sp>
      <p:sp>
        <p:nvSpPr>
          <p:cNvPr id="2" name="ZoneTexte 1"/>
          <p:cNvSpPr txBox="1"/>
          <p:nvPr/>
        </p:nvSpPr>
        <p:spPr>
          <a:xfrm>
            <a:off x="1631505" y="5620599"/>
            <a:ext cx="2448272" cy="584775"/>
          </a:xfrm>
          <a:prstGeom prst="rect">
            <a:avLst/>
          </a:prstGeom>
          <a:noFill/>
        </p:spPr>
        <p:txBody>
          <a:bodyPr wrap="square" rtlCol="0">
            <a:spAutoFit/>
          </a:bodyPr>
          <a:lstStyle/>
          <a:p>
            <a:pPr algn="ctr"/>
            <a:r>
              <a:rPr lang="fr-FR" sz="1600" dirty="0">
                <a:solidFill>
                  <a:srgbClr val="000000"/>
                </a:solidFill>
              </a:rPr>
              <a:t>53 projets financés en 4 ans</a:t>
            </a:r>
          </a:p>
        </p:txBody>
      </p:sp>
      <p:sp>
        <p:nvSpPr>
          <p:cNvPr id="7" name="ZoneTexte 6"/>
          <p:cNvSpPr txBox="1"/>
          <p:nvPr/>
        </p:nvSpPr>
        <p:spPr>
          <a:xfrm>
            <a:off x="4907867" y="5620599"/>
            <a:ext cx="2448272" cy="584775"/>
          </a:xfrm>
          <a:prstGeom prst="rect">
            <a:avLst/>
          </a:prstGeom>
          <a:noFill/>
        </p:spPr>
        <p:txBody>
          <a:bodyPr wrap="square" rtlCol="0">
            <a:spAutoFit/>
          </a:bodyPr>
          <a:lstStyle/>
          <a:p>
            <a:pPr algn="ctr"/>
            <a:r>
              <a:rPr lang="fr-FR" sz="1600" dirty="0">
                <a:solidFill>
                  <a:srgbClr val="000000"/>
                </a:solidFill>
              </a:rPr>
              <a:t>100 professionnels formés par an </a:t>
            </a:r>
          </a:p>
        </p:txBody>
      </p:sp>
      <p:sp>
        <p:nvSpPr>
          <p:cNvPr id="8" name="ZoneTexte 7"/>
          <p:cNvSpPr txBox="1"/>
          <p:nvPr/>
        </p:nvSpPr>
        <p:spPr>
          <a:xfrm>
            <a:off x="8112224" y="5620598"/>
            <a:ext cx="2448272" cy="1077218"/>
          </a:xfrm>
          <a:prstGeom prst="rect">
            <a:avLst/>
          </a:prstGeom>
          <a:noFill/>
        </p:spPr>
        <p:txBody>
          <a:bodyPr wrap="square" rtlCol="0">
            <a:spAutoFit/>
          </a:bodyPr>
          <a:lstStyle/>
          <a:p>
            <a:pPr algn="ctr"/>
            <a:r>
              <a:rPr lang="fr-FR" sz="1600" dirty="0">
                <a:solidFill>
                  <a:srgbClr val="000000"/>
                </a:solidFill>
              </a:rPr>
              <a:t>Ex : volet médicamenteux de la lettre de liaison de sortie…..</a:t>
            </a:r>
          </a:p>
        </p:txBody>
      </p:sp>
      <p:sp>
        <p:nvSpPr>
          <p:cNvPr id="9"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
        <p:nvSpPr>
          <p:cNvPr id="10"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65253" y="6410328"/>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351726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Fiche à destination des patients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7568" y="1382450"/>
            <a:ext cx="3749882" cy="527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528048" y="2780928"/>
            <a:ext cx="3528392" cy="1754326"/>
          </a:xfrm>
          <a:prstGeom prst="rect">
            <a:avLst/>
          </a:prstGeom>
          <a:noFill/>
        </p:spPr>
        <p:txBody>
          <a:bodyPr wrap="square" rtlCol="0">
            <a:spAutoFit/>
          </a:bodyPr>
          <a:lstStyle/>
          <a:p>
            <a:r>
              <a:rPr lang="fr-FR" dirty="0"/>
              <a:t>Elaborée par l’ARS avec des professionnels et représentants des usagers</a:t>
            </a:r>
          </a:p>
          <a:p>
            <a:endParaRPr lang="fr-FR" dirty="0"/>
          </a:p>
          <a:p>
            <a:endParaRPr lang="fr-FR" dirty="0"/>
          </a:p>
          <a:p>
            <a:endParaRPr lang="fr-FR" dirty="0"/>
          </a:p>
        </p:txBody>
      </p:sp>
      <p:sp>
        <p:nvSpPr>
          <p:cNvPr id="5"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
        <p:nvSpPr>
          <p:cNvPr id="6"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65253" y="6410328"/>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184085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Vidéos pédagogiques</a:t>
            </a:r>
          </a:p>
        </p:txBody>
      </p:sp>
      <p:pic>
        <p:nvPicPr>
          <p:cNvPr id="9" name="Espace réservé du contenu 8"/>
          <p:cNvPicPr>
            <a:picLocks noGrp="1" noChangeAspect="1"/>
          </p:cNvPicPr>
          <p:nvPr>
            <p:ph idx="1"/>
          </p:nvPr>
        </p:nvPicPr>
        <p:blipFill rotWithShape="1">
          <a:blip r:embed="rId2"/>
          <a:srcRect l="6242" t="16537" r="5556" b="6201"/>
          <a:stretch/>
        </p:blipFill>
        <p:spPr>
          <a:xfrm>
            <a:off x="5752857" y="2655837"/>
            <a:ext cx="6086168" cy="2998839"/>
          </a:xfrm>
          <a:prstGeom prst="rect">
            <a:avLst/>
          </a:prstGeom>
        </p:spPr>
      </p:pic>
      <p:sp>
        <p:nvSpPr>
          <p:cNvPr id="4" name="Espace réservé du pied de page 3"/>
          <p:cNvSpPr>
            <a:spLocks noGrp="1"/>
          </p:cNvSpPr>
          <p:nvPr>
            <p:ph type="ftr" sz="quarter" idx="3"/>
          </p:nvPr>
        </p:nvSpPr>
        <p:spPr/>
        <p:txBody>
          <a:bodyPr/>
          <a:lstStyle/>
          <a:p>
            <a:r>
              <a:rPr lang="fr-FR" b="1"/>
              <a:t>La conciliation médicamenteuse en chirurgie en IDF</a:t>
            </a:r>
            <a:endParaRPr lang="fr-FR" b="1" dirty="0"/>
          </a:p>
        </p:txBody>
      </p:sp>
      <p:sp>
        <p:nvSpPr>
          <p:cNvPr id="5" name="Espace réservé du numéro de diapositive 4"/>
          <p:cNvSpPr>
            <a:spLocks noGrp="1"/>
          </p:cNvSpPr>
          <p:nvPr>
            <p:ph type="sldNum" sz="quarter" idx="4"/>
          </p:nvPr>
        </p:nvSpPr>
        <p:spPr/>
        <p:txBody>
          <a:bodyPr/>
          <a:lstStyle/>
          <a:p>
            <a:fld id="{D57F1E4F-1CFF-5643-939E-217C01CDF565}" type="slidenum">
              <a:rPr lang="en-US" smtClean="0"/>
              <a:pPr/>
              <a:t>14</a:t>
            </a:fld>
            <a:endParaRPr lang="en-US" dirty="0"/>
          </a:p>
        </p:txBody>
      </p:sp>
      <p:sp>
        <p:nvSpPr>
          <p:cNvPr id="6" name="Espace réservé de la date 5"/>
          <p:cNvSpPr>
            <a:spLocks noGrp="1"/>
          </p:cNvSpPr>
          <p:nvPr>
            <p:ph type="dt" sz="half" idx="2"/>
          </p:nvPr>
        </p:nvSpPr>
        <p:spPr/>
        <p:txBody>
          <a:bodyPr/>
          <a:lstStyle/>
          <a:p>
            <a:r>
              <a:rPr lang="fr-FR"/>
              <a:t>Webinaire – 06/10/2020 – 17h30 à 19h00</a:t>
            </a:r>
            <a:endParaRPr lang="en-US" dirty="0"/>
          </a:p>
        </p:txBody>
      </p:sp>
      <p:sp>
        <p:nvSpPr>
          <p:cNvPr id="7" name="Rectangle 6"/>
          <p:cNvSpPr/>
          <p:nvPr/>
        </p:nvSpPr>
        <p:spPr>
          <a:xfrm>
            <a:off x="6150233" y="1938894"/>
            <a:ext cx="5376408" cy="369332"/>
          </a:xfrm>
          <a:prstGeom prst="rect">
            <a:avLst/>
          </a:prstGeom>
        </p:spPr>
        <p:txBody>
          <a:bodyPr wrap="none">
            <a:spAutoFit/>
          </a:bodyPr>
          <a:lstStyle/>
          <a:p>
            <a:r>
              <a:rPr lang="fr-FR" dirty="0"/>
              <a:t>https://www.youtube.com/watch?v=dxEp8-Ffw8A</a:t>
            </a:r>
          </a:p>
        </p:txBody>
      </p:sp>
      <p:pic>
        <p:nvPicPr>
          <p:cNvPr id="8" name="Image 7"/>
          <p:cNvPicPr>
            <a:picLocks noChangeAspect="1"/>
          </p:cNvPicPr>
          <p:nvPr/>
        </p:nvPicPr>
        <p:blipFill rotWithShape="1">
          <a:blip r:embed="rId3"/>
          <a:srcRect l="6361" t="15146" r="5265" b="5639"/>
          <a:stretch/>
        </p:blipFill>
        <p:spPr>
          <a:xfrm>
            <a:off x="255639" y="1554837"/>
            <a:ext cx="5582210" cy="2814607"/>
          </a:xfrm>
          <a:prstGeom prst="rect">
            <a:avLst/>
          </a:prstGeom>
        </p:spPr>
      </p:pic>
    </p:spTree>
    <p:extLst>
      <p:ext uri="{BB962C8B-B14F-4D97-AF65-F5344CB8AC3E}">
        <p14:creationId xmlns:p14="http://schemas.microsoft.com/office/powerpoint/2010/main" val="295412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31504" y="1"/>
            <a:ext cx="8928100" cy="765175"/>
          </a:xfrm>
        </p:spPr>
        <p:txBody>
          <a:bodyPr>
            <a:normAutofit fontScale="90000"/>
          </a:bodyPr>
          <a:lstStyle/>
          <a:p>
            <a:pPr algn="ctr" eaLnBrk="1" hangingPunct="1">
              <a:buFontTx/>
              <a:buNone/>
            </a:pPr>
            <a:br>
              <a:rPr lang="fr-FR" altLang="fr-FR" u="sng" dirty="0"/>
            </a:br>
            <a:r>
              <a:rPr lang="fr-FR" altLang="fr-FR" sz="2000" u="sng" dirty="0"/>
              <a:t>Axe 2:</a:t>
            </a:r>
            <a:r>
              <a:rPr lang="fr-FR" altLang="fr-FR" sz="2000" dirty="0"/>
              <a:t> une réponse aux besoins mieux ciblée, plus efficiente et équitable</a:t>
            </a:r>
            <a:br>
              <a:rPr lang="fr-FR" altLang="fr-FR" sz="2000" dirty="0"/>
            </a:br>
            <a:r>
              <a:rPr lang="fr-FR" altLang="fr-FR" sz="1600" dirty="0"/>
              <a:t>Projet 2.4 : améliorer la qualité des prises en charge, leur pertinence leur sécurité</a:t>
            </a:r>
            <a:br>
              <a:rPr lang="fr-FR" altLang="fr-FR" sz="1600" dirty="0"/>
            </a:br>
            <a:r>
              <a:rPr lang="fr-FR" altLang="fr-FR" sz="1600" dirty="0">
                <a:solidFill>
                  <a:schemeClr val="accent2">
                    <a:lumMod val="75000"/>
                  </a:schemeClr>
                </a:solidFill>
              </a:rPr>
              <a:t>Logiques d’intervention appliquées à la conciliation  </a:t>
            </a:r>
            <a:endParaRPr lang="fr-FR" altLang="fr-FR" sz="2000" dirty="0">
              <a:solidFill>
                <a:schemeClr val="accent2">
                  <a:lumMod val="75000"/>
                </a:schemeClr>
              </a:solidFill>
            </a:endParaRPr>
          </a:p>
        </p:txBody>
      </p:sp>
      <p:graphicFrame>
        <p:nvGraphicFramePr>
          <p:cNvPr id="3" name="Diagramme 2"/>
          <p:cNvGraphicFramePr/>
          <p:nvPr/>
        </p:nvGraphicFramePr>
        <p:xfrm>
          <a:off x="1090936" y="1340768"/>
          <a:ext cx="957706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61" y="308559"/>
            <a:ext cx="1730927" cy="156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65253" y="6410328"/>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130824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48E10-A0FF-4002-B837-EA72961EED40}"/>
              </a:ext>
            </a:extLst>
          </p:cNvPr>
          <p:cNvSpPr>
            <a:spLocks noGrp="1"/>
          </p:cNvSpPr>
          <p:nvPr>
            <p:ph type="ctrTitle"/>
          </p:nvPr>
        </p:nvSpPr>
        <p:spPr>
          <a:xfrm>
            <a:off x="2024487" y="3343565"/>
            <a:ext cx="8143025" cy="1283882"/>
          </a:xfrm>
        </p:spPr>
        <p:txBody>
          <a:bodyPr/>
          <a:lstStyle/>
          <a:p>
            <a:r>
              <a:rPr lang="fr-FR" altLang="fr-FR" dirty="0"/>
              <a:t>La conciliation médicamenteuse</a:t>
            </a:r>
            <a:br>
              <a:rPr lang="fr-FR" altLang="fr-FR" dirty="0"/>
            </a:br>
            <a:r>
              <a:rPr lang="fr-FR" altLang="fr-FR" dirty="0"/>
              <a:t>Outil de sécurisation des  traitements</a:t>
            </a:r>
            <a:endParaRPr lang="fr-FR" dirty="0"/>
          </a:p>
        </p:txBody>
      </p:sp>
      <p:sp>
        <p:nvSpPr>
          <p:cNvPr id="3" name="Sous-titre 2">
            <a:extLst>
              <a:ext uri="{FF2B5EF4-FFF2-40B4-BE49-F238E27FC236}">
                <a16:creationId xmlns:a16="http://schemas.microsoft.com/office/drawing/2014/main" id="{18E76830-8DC4-468D-9D60-7902FB0B7713}"/>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B8F701BD-451E-441C-B710-D090AEFF57F6}"/>
              </a:ext>
            </a:extLst>
          </p:cNvPr>
          <p:cNvSpPr>
            <a:spLocks noGrp="1"/>
          </p:cNvSpPr>
          <p:nvPr>
            <p:ph type="ftr" sz="quarter" idx="3"/>
          </p:nvPr>
        </p:nvSpPr>
        <p:spPr/>
        <p:txBody>
          <a:bodyPr/>
          <a:lstStyle/>
          <a:p>
            <a:r>
              <a:rPr lang="fr-FR" b="1" dirty="0"/>
              <a:t>La conciliation médicamenteuse en chirurgie en IDF</a:t>
            </a:r>
          </a:p>
        </p:txBody>
      </p:sp>
      <p:sp>
        <p:nvSpPr>
          <p:cNvPr id="5" name="Espace réservé du numéro de diapositive 4">
            <a:extLst>
              <a:ext uri="{FF2B5EF4-FFF2-40B4-BE49-F238E27FC236}">
                <a16:creationId xmlns:a16="http://schemas.microsoft.com/office/drawing/2014/main" id="{1A27BA1D-56A0-4EED-97AE-CA61FC21F0CB}"/>
              </a:ext>
            </a:extLst>
          </p:cNvPr>
          <p:cNvSpPr>
            <a:spLocks noGrp="1"/>
          </p:cNvSpPr>
          <p:nvPr>
            <p:ph type="sldNum" sz="quarter" idx="4"/>
          </p:nvPr>
        </p:nvSpPr>
        <p:spPr/>
        <p:txBody>
          <a:bodyPr/>
          <a:lstStyle/>
          <a:p>
            <a:fld id="{D57F1E4F-1CFF-5643-939E-217C01CDF565}" type="slidenum">
              <a:rPr lang="en-US" smtClean="0"/>
              <a:pPr/>
              <a:t>2</a:t>
            </a:fld>
            <a:endParaRPr lang="en-US" dirty="0"/>
          </a:p>
        </p:txBody>
      </p:sp>
      <p:sp>
        <p:nvSpPr>
          <p:cNvPr id="6" name="Espace réservé de la date 5">
            <a:extLst>
              <a:ext uri="{FF2B5EF4-FFF2-40B4-BE49-F238E27FC236}">
                <a16:creationId xmlns:a16="http://schemas.microsoft.com/office/drawing/2014/main" id="{40B01970-D9CB-40D8-97F4-C3464DE725AC}"/>
              </a:ext>
            </a:extLst>
          </p:cNvPr>
          <p:cNvSpPr>
            <a:spLocks noGrp="1"/>
          </p:cNvSpPr>
          <p:nvPr>
            <p:ph type="dt" sz="half" idx="2"/>
          </p:nvPr>
        </p:nvSpPr>
        <p:spPr/>
        <p:txBody>
          <a:bodyPr/>
          <a:lstStyle/>
          <a:p>
            <a:r>
              <a:rPr lang="fr-FR" dirty="0"/>
              <a:t>Webinaire – 06/10/2020 – 17h30 à 19h00</a:t>
            </a:r>
            <a:endParaRPr lang="en-US" dirty="0"/>
          </a:p>
        </p:txBody>
      </p:sp>
    </p:spTree>
    <p:extLst>
      <p:ext uri="{BB962C8B-B14F-4D97-AF65-F5344CB8AC3E}">
        <p14:creationId xmlns:p14="http://schemas.microsoft.com/office/powerpoint/2010/main" val="109340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99801-DE92-41ED-A956-5501662C75DB}"/>
              </a:ext>
            </a:extLst>
          </p:cNvPr>
          <p:cNvSpPr>
            <a:spLocks noGrp="1"/>
          </p:cNvSpPr>
          <p:nvPr>
            <p:ph type="title"/>
          </p:nvPr>
        </p:nvSpPr>
        <p:spPr/>
        <p:txBody>
          <a:bodyPr/>
          <a:lstStyle/>
          <a:p>
            <a:r>
              <a:rPr lang="fr-FR" dirty="0"/>
              <a:t>Pourquoi s’intéresser à la conciliation médicamenteuse ? </a:t>
            </a:r>
          </a:p>
        </p:txBody>
      </p:sp>
      <p:sp>
        <p:nvSpPr>
          <p:cNvPr id="4"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p:txBody>
          <a:bodyPr/>
          <a:lstStyle/>
          <a:p>
            <a:r>
              <a:rPr lang="fr-FR" b="1"/>
              <a:t>La conciliation </a:t>
            </a:r>
            <a:r>
              <a:rPr lang="fr-FR" b="1" dirty="0"/>
              <a:t>médicamenteuse en chirurgie en IDF</a:t>
            </a:r>
          </a:p>
        </p:txBody>
      </p:sp>
      <p:sp>
        <p:nvSpPr>
          <p:cNvPr id="5" name="Espace réservé du numéro de diapositive 4">
            <a:extLst>
              <a:ext uri="{FF2B5EF4-FFF2-40B4-BE49-F238E27FC236}">
                <a16:creationId xmlns:a16="http://schemas.microsoft.com/office/drawing/2014/main" id="{DA636AE3-1467-4948-BC53-841669AA1E02}"/>
              </a:ext>
            </a:extLst>
          </p:cNvPr>
          <p:cNvSpPr>
            <a:spLocks noGrp="1"/>
          </p:cNvSpPr>
          <p:nvPr>
            <p:ph type="sldNum" sz="quarter" idx="4"/>
          </p:nvPr>
        </p:nvSpPr>
        <p:spPr/>
        <p:txBody>
          <a:bodyPr/>
          <a:lstStyle/>
          <a:p>
            <a:fld id="{D57F1E4F-1CFF-5643-939E-217C01CDF565}" type="slidenum">
              <a:rPr lang="en-US" smtClean="0"/>
              <a:pPr/>
              <a:t>3</a:t>
            </a:fld>
            <a:endParaRPr lang="en-US" dirty="0"/>
          </a:p>
        </p:txBody>
      </p:sp>
      <p:sp>
        <p:nvSpPr>
          <p:cNvPr id="6"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p:txBody>
          <a:bodyPr/>
          <a:lstStyle/>
          <a:p>
            <a:r>
              <a:rPr lang="fr-FR"/>
              <a:t>Webinaire – 06/10/2020 – 17h30 à 19h00</a:t>
            </a:r>
            <a:endParaRPr lang="en-US" dirty="0"/>
          </a:p>
        </p:txBody>
      </p:sp>
      <p:sp>
        <p:nvSpPr>
          <p:cNvPr id="7" name="Rectangle 3"/>
          <p:cNvSpPr>
            <a:spLocks noGrp="1" noChangeArrowheads="1"/>
          </p:cNvSpPr>
          <p:nvPr>
            <p:ph idx="1"/>
          </p:nvPr>
        </p:nvSpPr>
        <p:spPr/>
        <p:txBody>
          <a:bodyPr/>
          <a:lstStyle/>
          <a:p>
            <a:pPr>
              <a:defRPr/>
            </a:pPr>
            <a:r>
              <a:rPr lang="fr-FR" dirty="0">
                <a:solidFill>
                  <a:srgbClr val="004494"/>
                </a:solidFill>
                <a:ea typeface="+mj-ea"/>
              </a:rPr>
              <a:t>Prise de médicament…des bénéfices mais aussi ….des risques pour les patients </a:t>
            </a:r>
          </a:p>
          <a:p>
            <a:pPr marL="0" indent="0">
              <a:buNone/>
              <a:defRPr/>
            </a:pPr>
            <a:endParaRPr lang="fr-FR" sz="1600" b="1" dirty="0"/>
          </a:p>
          <a:p>
            <a:pPr>
              <a:defRPr/>
            </a:pPr>
            <a:endParaRPr lang="fr-FR" sz="1600" b="1" dirty="0"/>
          </a:p>
          <a:p>
            <a:pPr>
              <a:defRPr/>
            </a:pPr>
            <a:endParaRPr lang="fr-FR" sz="1600" b="1" dirty="0"/>
          </a:p>
          <a:p>
            <a:pPr>
              <a:defRPr/>
            </a:pPr>
            <a:endParaRPr lang="fr-FR" sz="1600" b="1" dirty="0"/>
          </a:p>
          <a:p>
            <a:pPr>
              <a:defRPr/>
            </a:pPr>
            <a:endParaRPr lang="fr-FR" sz="1600" b="1" dirty="0"/>
          </a:p>
          <a:p>
            <a:pPr>
              <a:defRPr/>
            </a:pPr>
            <a:endParaRPr lang="fr-FR" sz="1600" b="1" dirty="0"/>
          </a:p>
          <a:p>
            <a:pPr>
              <a:defRPr/>
            </a:pPr>
            <a:endParaRPr lang="fr-FR" sz="1600" b="1" dirty="0"/>
          </a:p>
          <a:p>
            <a:pPr marL="0" indent="0">
              <a:buNone/>
              <a:defRPr/>
            </a:pPr>
            <a:endParaRPr lang="fr-FR" sz="1600" b="1" dirty="0"/>
          </a:p>
          <a:p>
            <a:pPr>
              <a:defRPr/>
            </a:pPr>
            <a:endParaRPr lang="fr-FR" sz="1600" b="1" dirty="0"/>
          </a:p>
          <a:p>
            <a:pPr>
              <a:defRPr/>
            </a:pPr>
            <a:endParaRPr lang="fr-FR" sz="1600" b="1" dirty="0"/>
          </a:p>
          <a:p>
            <a:pPr marL="0" indent="0">
              <a:buNone/>
              <a:defRPr/>
            </a:pPr>
            <a:endParaRPr lang="fr-FR" sz="1600" b="1" dirty="0"/>
          </a:p>
          <a:p>
            <a:pPr marL="0" indent="0">
              <a:buNone/>
              <a:defRPr/>
            </a:pPr>
            <a:endParaRPr lang="fr-FR" sz="2400" b="1" dirty="0"/>
          </a:p>
          <a:p>
            <a:pPr marL="0" indent="0">
              <a:buNone/>
              <a:defRPr/>
            </a:pPr>
            <a:endParaRPr lang="fr-FR" dirty="0"/>
          </a:p>
          <a:p>
            <a:pPr lvl="1">
              <a:defRPr/>
            </a:pPr>
            <a:endParaRPr lang="fr-FR" sz="1800" dirty="0"/>
          </a:p>
          <a:p>
            <a:pPr marL="0" indent="0">
              <a:buNone/>
              <a:defRPr/>
            </a:pPr>
            <a:endParaRPr lang="fr-FR" sz="2000" dirty="0"/>
          </a:p>
          <a:p>
            <a:pPr>
              <a:defRPr/>
            </a:pPr>
            <a:endParaRPr lang="fr-FR" sz="2000" dirty="0"/>
          </a:p>
          <a:p>
            <a:pPr eaLnBrk="1" hangingPunct="1">
              <a:buFontTx/>
              <a:buNone/>
              <a:defRPr/>
            </a:pPr>
            <a:endParaRPr lang="fr-FR" altLang="fr-FR" sz="2000" dirty="0"/>
          </a:p>
        </p:txBody>
      </p:sp>
      <p:sp>
        <p:nvSpPr>
          <p:cNvPr id="8" name="Ellipse 7"/>
          <p:cNvSpPr>
            <a:spLocks noChangeArrowheads="1"/>
          </p:cNvSpPr>
          <p:nvPr/>
        </p:nvSpPr>
        <p:spPr bwMode="auto">
          <a:xfrm>
            <a:off x="1309936" y="2982251"/>
            <a:ext cx="3816350" cy="328930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spcBef>
                <a:spcPct val="20000"/>
              </a:spcBef>
              <a:buSzPct val="55000"/>
              <a:buBlip>
                <a:blip r:embed="rId3"/>
              </a:buBlip>
              <a:defRPr sz="1700">
                <a:solidFill>
                  <a:schemeClr val="tx1"/>
                </a:solidFill>
                <a:latin typeface="Arial" pitchFamily="34" charset="0"/>
              </a:defRPr>
            </a:lvl1pPr>
            <a:lvl2pPr marL="742950" indent="-285750" eaLnBrk="0" hangingPunct="0">
              <a:spcBef>
                <a:spcPct val="20000"/>
              </a:spcBef>
              <a:buSzPct val="150000"/>
              <a:buChar char="-"/>
              <a:defRPr sz="1500">
                <a:solidFill>
                  <a:schemeClr val="tx1"/>
                </a:solidFill>
                <a:latin typeface="Arial" pitchFamily="34" charset="0"/>
              </a:defRPr>
            </a:lvl2pPr>
            <a:lvl3pPr marL="1143000" indent="-228600" eaLnBrk="0" hangingPunct="0">
              <a:spcBef>
                <a:spcPct val="20000"/>
              </a:spcBef>
              <a:buChar char="-"/>
              <a:defRPr sz="1200">
                <a:solidFill>
                  <a:schemeClr val="tx1"/>
                </a:solidFill>
                <a:latin typeface="Arial"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SzTx/>
              <a:buFontTx/>
              <a:buNone/>
            </a:pPr>
            <a:r>
              <a:rPr lang="fr-FR" altLang="fr-FR" sz="1600" b="1" dirty="0">
                <a:solidFill>
                  <a:schemeClr val="bg1"/>
                </a:solidFill>
              </a:rPr>
              <a:t>Plus de </a:t>
            </a:r>
            <a:r>
              <a:rPr lang="fr-FR" altLang="fr-FR" sz="1800" b="1" dirty="0">
                <a:solidFill>
                  <a:schemeClr val="bg1"/>
                </a:solidFill>
              </a:rPr>
              <a:t>10 000 </a:t>
            </a:r>
            <a:r>
              <a:rPr lang="fr-FR" altLang="fr-FR" sz="4000" b="1" dirty="0">
                <a:solidFill>
                  <a:schemeClr val="bg1"/>
                </a:solidFill>
              </a:rPr>
              <a:t>décès </a:t>
            </a:r>
            <a:br>
              <a:rPr lang="fr-FR" altLang="fr-FR" sz="1600" b="1" dirty="0">
                <a:solidFill>
                  <a:schemeClr val="bg1"/>
                </a:solidFill>
              </a:rPr>
            </a:br>
            <a:r>
              <a:rPr lang="fr-FR" altLang="fr-FR" sz="1600" b="1" dirty="0">
                <a:solidFill>
                  <a:schemeClr val="bg1"/>
                </a:solidFill>
              </a:rPr>
              <a:t>par an seraient liés à </a:t>
            </a:r>
            <a:r>
              <a:rPr lang="fr-FR" altLang="fr-FR" sz="2000" b="1" dirty="0">
                <a:solidFill>
                  <a:schemeClr val="bg1"/>
                </a:solidFill>
              </a:rPr>
              <a:t>une erreur médicamenteuse </a:t>
            </a:r>
            <a:br>
              <a:rPr lang="fr-FR" altLang="fr-FR" sz="2000" b="1" dirty="0">
                <a:solidFill>
                  <a:schemeClr val="bg1"/>
                </a:solidFill>
              </a:rPr>
            </a:br>
            <a:r>
              <a:rPr lang="fr-FR" altLang="fr-FR" sz="1600" b="1" dirty="0">
                <a:solidFill>
                  <a:schemeClr val="bg1"/>
                </a:solidFill>
              </a:rPr>
              <a:t>ou à un effet indésirable médicamenteux</a:t>
            </a:r>
          </a:p>
        </p:txBody>
      </p:sp>
      <p:sp>
        <p:nvSpPr>
          <p:cNvPr id="10" name="Ellipse 9"/>
          <p:cNvSpPr>
            <a:spLocks noChangeArrowheads="1"/>
          </p:cNvSpPr>
          <p:nvPr/>
        </p:nvSpPr>
        <p:spPr bwMode="auto">
          <a:xfrm>
            <a:off x="5957450" y="3170369"/>
            <a:ext cx="4176713" cy="2986088"/>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spcBef>
                <a:spcPct val="20000"/>
              </a:spcBef>
              <a:buSzPct val="55000"/>
              <a:buBlip>
                <a:blip r:embed="rId3"/>
              </a:buBlip>
              <a:defRPr sz="1700">
                <a:solidFill>
                  <a:schemeClr val="tx1"/>
                </a:solidFill>
                <a:latin typeface="Arial" pitchFamily="34" charset="0"/>
              </a:defRPr>
            </a:lvl1pPr>
            <a:lvl2pPr marL="742950" indent="-285750" eaLnBrk="0" hangingPunct="0">
              <a:spcBef>
                <a:spcPct val="20000"/>
              </a:spcBef>
              <a:buSzPct val="150000"/>
              <a:buChar char="-"/>
              <a:defRPr sz="1500">
                <a:solidFill>
                  <a:schemeClr val="tx1"/>
                </a:solidFill>
                <a:latin typeface="Arial" pitchFamily="34" charset="0"/>
              </a:defRPr>
            </a:lvl2pPr>
            <a:lvl3pPr marL="1143000" indent="-228600" eaLnBrk="0" hangingPunct="0">
              <a:spcBef>
                <a:spcPct val="20000"/>
              </a:spcBef>
              <a:buChar char="-"/>
              <a:defRPr sz="1200">
                <a:solidFill>
                  <a:schemeClr val="tx1"/>
                </a:solidFill>
                <a:latin typeface="Arial"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SzTx/>
              <a:buFontTx/>
              <a:buNone/>
            </a:pPr>
            <a:r>
              <a:rPr lang="fr-FR" altLang="fr-FR" sz="1800" b="1" dirty="0">
                <a:solidFill>
                  <a:schemeClr val="bg1"/>
                </a:solidFill>
              </a:rPr>
              <a:t>10 à 20% </a:t>
            </a:r>
            <a:br>
              <a:rPr lang="fr-FR" altLang="fr-FR" sz="1600" b="1" dirty="0">
                <a:solidFill>
                  <a:schemeClr val="bg1"/>
                </a:solidFill>
              </a:rPr>
            </a:br>
            <a:r>
              <a:rPr lang="fr-FR" altLang="fr-FR" sz="1400" b="1" dirty="0">
                <a:solidFill>
                  <a:schemeClr val="bg1"/>
                </a:solidFill>
              </a:rPr>
              <a:t>des </a:t>
            </a:r>
            <a:r>
              <a:rPr lang="fr-FR" altLang="fr-FR" sz="2800" b="1" dirty="0">
                <a:solidFill>
                  <a:schemeClr val="bg1"/>
                </a:solidFill>
              </a:rPr>
              <a:t>hospitalisations </a:t>
            </a:r>
            <a:br>
              <a:rPr lang="fr-FR" altLang="fr-FR" sz="2800" b="1" dirty="0">
                <a:solidFill>
                  <a:schemeClr val="bg1"/>
                </a:solidFill>
              </a:rPr>
            </a:br>
            <a:r>
              <a:rPr lang="fr-FR" altLang="fr-FR" sz="1600" b="1" dirty="0">
                <a:solidFill>
                  <a:schemeClr val="bg1"/>
                </a:solidFill>
              </a:rPr>
              <a:t>des patients âgés </a:t>
            </a:r>
            <a:br>
              <a:rPr lang="fr-FR" altLang="fr-FR" sz="1600" b="1" dirty="0">
                <a:solidFill>
                  <a:schemeClr val="bg1"/>
                </a:solidFill>
              </a:rPr>
            </a:br>
            <a:r>
              <a:rPr lang="fr-FR" altLang="fr-FR" sz="1600" b="1" dirty="0">
                <a:solidFill>
                  <a:schemeClr val="bg1"/>
                </a:solidFill>
              </a:rPr>
              <a:t>de </a:t>
            </a:r>
            <a:r>
              <a:rPr lang="fr-FR" altLang="fr-FR" sz="2000" b="1" dirty="0">
                <a:solidFill>
                  <a:schemeClr val="bg1"/>
                </a:solidFill>
              </a:rPr>
              <a:t>75 ans </a:t>
            </a:r>
            <a:r>
              <a:rPr lang="fr-FR" altLang="fr-FR" sz="1600" b="1" dirty="0">
                <a:solidFill>
                  <a:schemeClr val="bg1"/>
                </a:solidFill>
              </a:rPr>
              <a:t>et plus </a:t>
            </a:r>
            <a:br>
              <a:rPr lang="fr-FR" altLang="fr-FR" sz="2000" b="1" dirty="0">
                <a:solidFill>
                  <a:schemeClr val="bg1"/>
                </a:solidFill>
              </a:rPr>
            </a:br>
            <a:r>
              <a:rPr lang="fr-FR" altLang="fr-FR" sz="1600" b="1" dirty="0">
                <a:solidFill>
                  <a:schemeClr val="bg1"/>
                </a:solidFill>
              </a:rPr>
              <a:t>sont liés à </a:t>
            </a:r>
            <a:r>
              <a:rPr lang="fr-FR" altLang="fr-FR" sz="1800" b="1" dirty="0">
                <a:solidFill>
                  <a:schemeClr val="bg1"/>
                </a:solidFill>
              </a:rPr>
              <a:t>l’iatrogénie médicamenteuse</a:t>
            </a:r>
            <a:endParaRPr lang="fr-FR" altLang="fr-FR" sz="1600" b="1" dirty="0">
              <a:solidFill>
                <a:schemeClr val="bg1"/>
              </a:solidFill>
            </a:endParaRPr>
          </a:p>
        </p:txBody>
      </p:sp>
    </p:spTree>
    <p:extLst>
      <p:ext uri="{BB962C8B-B14F-4D97-AF65-F5344CB8AC3E}">
        <p14:creationId xmlns:p14="http://schemas.microsoft.com/office/powerpoint/2010/main" val="12969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re 1"/>
          <p:cNvSpPr>
            <a:spLocks noGrp="1"/>
          </p:cNvSpPr>
          <p:nvPr>
            <p:ph type="title"/>
          </p:nvPr>
        </p:nvSpPr>
        <p:spPr>
          <a:xfrm>
            <a:off x="1703388" y="765175"/>
            <a:ext cx="8153400" cy="1143000"/>
          </a:xfrm>
        </p:spPr>
        <p:txBody>
          <a:bodyPr/>
          <a:lstStyle/>
          <a:p>
            <a:r>
              <a:rPr lang="fr-FR" altLang="fr-FR" sz="1800" dirty="0" err="1"/>
              <a:t>Polymédication</a:t>
            </a:r>
            <a:r>
              <a:rPr lang="fr-FR" altLang="fr-FR" sz="1800" dirty="0"/>
              <a:t> : consommation dans les établissements d’hébergement pour personnes âgées dépendantes (EHPAD) en Ile de France</a:t>
            </a:r>
            <a:br>
              <a:rPr lang="fr-FR" altLang="fr-FR" sz="1800" dirty="0"/>
            </a:br>
            <a:endParaRPr lang="fr-FR" altLang="fr-FR" sz="1200" dirty="0"/>
          </a:p>
        </p:txBody>
      </p:sp>
      <p:sp>
        <p:nvSpPr>
          <p:cNvPr id="6" name="Titre 1"/>
          <p:cNvSpPr txBox="1">
            <a:spLocks/>
          </p:cNvSpPr>
          <p:nvPr/>
        </p:nvSpPr>
        <p:spPr bwMode="auto">
          <a:xfrm>
            <a:off x="871656" y="642100"/>
            <a:ext cx="9561224" cy="1143000"/>
          </a:xfrm>
          <a:prstGeom prst="rect">
            <a:avLst/>
          </a:prstGeom>
          <a:noFill/>
          <a:ln w="9525">
            <a:noFill/>
            <a:miter lim="800000"/>
            <a:headEnd/>
            <a:tailEnd/>
          </a:ln>
        </p:spPr>
        <p:txBody>
          <a:bodyPr anchor="ctr"/>
          <a:lstStyle>
            <a:lvl1pPr marL="815975" indent="-815975" algn="l" defTabSz="512763" rtl="0" eaLnBrk="0" fontAlgn="base" hangingPunct="0">
              <a:spcBef>
                <a:spcPct val="0"/>
              </a:spcBef>
              <a:spcAft>
                <a:spcPct val="0"/>
              </a:spcAft>
              <a:buSzPct val="30000"/>
              <a:buBlip>
                <a:blip r:embed="rId3"/>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3"/>
              </a:buBlip>
              <a:tabLst>
                <a:tab pos="806450" algn="l"/>
                <a:tab pos="1141413" algn="l"/>
                <a:tab pos="5243513" algn="l"/>
              </a:tabLst>
              <a:defRPr sz="2900" b="1">
                <a:solidFill>
                  <a:srgbClr val="7AB800"/>
                </a:solidFill>
                <a:latin typeface="Arial" charset="0"/>
              </a:defRPr>
            </a:lvl9pPr>
          </a:lstStyle>
          <a:p>
            <a:pPr marL="0" indent="0" defTabSz="457200" eaLnBrk="1" hangingPunct="1">
              <a:buNone/>
              <a:defRPr/>
            </a:pPr>
            <a:endParaRPr lang="fr-FR" sz="3600" dirty="0">
              <a:solidFill>
                <a:srgbClr val="004494"/>
              </a:solidFill>
              <a:latin typeface="Arial" panose="020B0604020202020204" pitchFamily="34" charset="0"/>
              <a:cs typeface="Arial" panose="020B0604020202020204" pitchFamily="34" charset="0"/>
            </a:endParaRPr>
          </a:p>
        </p:txBody>
      </p:sp>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448" y="2141197"/>
            <a:ext cx="5965824" cy="403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au 2"/>
          <p:cNvGraphicFramePr>
            <a:graphicFrameLocks noGrp="1"/>
          </p:cNvGraphicFramePr>
          <p:nvPr/>
        </p:nvGraphicFramePr>
        <p:xfrm>
          <a:off x="2351584" y="6414135"/>
          <a:ext cx="6336704" cy="381000"/>
        </p:xfrm>
        <a:graphic>
          <a:graphicData uri="http://schemas.openxmlformats.org/drawingml/2006/table">
            <a:tbl>
              <a:tblPr>
                <a:tableStyleId>{5C22544A-7EE6-4342-B048-85BDC9FD1C3A}</a:tableStyleId>
              </a:tblPr>
              <a:tblGrid>
                <a:gridCol w="6336704">
                  <a:extLst>
                    <a:ext uri="{9D8B030D-6E8A-4147-A177-3AD203B41FA5}">
                      <a16:colId xmlns:a16="http://schemas.microsoft.com/office/drawing/2014/main" val="20000"/>
                    </a:ext>
                  </a:extLst>
                </a:gridCol>
              </a:tblGrid>
              <a:tr h="190500">
                <a:tc>
                  <a:txBody>
                    <a:bodyPr/>
                    <a:lstStyle/>
                    <a:p>
                      <a:pPr algn="l" fontAlgn="ctr"/>
                      <a:r>
                        <a:rPr lang="fr-FR" sz="800" u="none" strike="noStrike">
                          <a:effectLst/>
                        </a:rPr>
                        <a:t>*ces chiffres concernent les résidents en EHPAD durant l'année 2017</a:t>
                      </a:r>
                      <a:endParaRPr lang="fr-FR" sz="800" b="1" i="0" u="none" strike="noStrike">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190500">
                <a:tc>
                  <a:txBody>
                    <a:bodyPr/>
                    <a:lstStyle/>
                    <a:p>
                      <a:pPr algn="l" fontAlgn="b"/>
                      <a:r>
                        <a:rPr lang="fr-FR" sz="1100" u="none" strike="noStrike" dirty="0">
                          <a:effectLst/>
                        </a:rPr>
                        <a:t>Source : GDR 2017</a:t>
                      </a:r>
                      <a:endParaRPr lang="fr-F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bl>
          </a:graphicData>
        </a:graphic>
      </p:graphicFrame>
      <p:sp>
        <p:nvSpPr>
          <p:cNvPr id="7"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
        <p:nvSpPr>
          <p:cNvPr id="8"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6296016" y="6208083"/>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361434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99801-DE92-41ED-A956-5501662C75DB}"/>
              </a:ext>
            </a:extLst>
          </p:cNvPr>
          <p:cNvSpPr>
            <a:spLocks noGrp="1"/>
          </p:cNvSpPr>
          <p:nvPr>
            <p:ph type="title"/>
          </p:nvPr>
        </p:nvSpPr>
        <p:spPr/>
        <p:txBody>
          <a:bodyPr/>
          <a:lstStyle/>
          <a:p>
            <a:r>
              <a:rPr lang="fr-FR" dirty="0"/>
              <a:t>Pourquoi s’intéresser à la conciliation médicamenteuse EN CHIRURGIE ? </a:t>
            </a:r>
          </a:p>
        </p:txBody>
      </p:sp>
      <p:sp>
        <p:nvSpPr>
          <p:cNvPr id="3" name="Espace réservé du contenu 2">
            <a:extLst>
              <a:ext uri="{FF2B5EF4-FFF2-40B4-BE49-F238E27FC236}">
                <a16:creationId xmlns:a16="http://schemas.microsoft.com/office/drawing/2014/main" id="{342C8ABC-C677-4860-822E-7FF2EDA4B514}"/>
              </a:ext>
            </a:extLst>
          </p:cNvPr>
          <p:cNvSpPr>
            <a:spLocks noGrp="1"/>
          </p:cNvSpPr>
          <p:nvPr>
            <p:ph idx="1"/>
          </p:nvPr>
        </p:nvSpPr>
        <p:spPr>
          <a:xfrm>
            <a:off x="1916199" y="2229977"/>
            <a:ext cx="8596668" cy="3880773"/>
          </a:xfrm>
        </p:spPr>
        <p:txBody>
          <a:bodyPr/>
          <a:lstStyle/>
          <a:p>
            <a:endParaRPr lang="fr-FR" dirty="0"/>
          </a:p>
          <a:p>
            <a:r>
              <a:rPr lang="fr-FR" sz="2400" dirty="0"/>
              <a:t>Des spécificités  liées au parcours de soins</a:t>
            </a:r>
          </a:p>
          <a:p>
            <a:r>
              <a:rPr lang="fr-FR" sz="2400" dirty="0"/>
              <a:t>Des spécificités liées aux produits de santé</a:t>
            </a:r>
          </a:p>
          <a:p>
            <a:r>
              <a:rPr lang="fr-FR" sz="2400" dirty="0"/>
              <a:t>Des spécificités liées aux types de chirurgie</a:t>
            </a:r>
          </a:p>
          <a:p>
            <a:endParaRPr lang="fr-FR" dirty="0"/>
          </a:p>
        </p:txBody>
      </p:sp>
      <p:sp>
        <p:nvSpPr>
          <p:cNvPr id="4"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p:txBody>
          <a:bodyPr/>
          <a:lstStyle/>
          <a:p>
            <a:r>
              <a:rPr lang="fr-FR" b="1"/>
              <a:t>La conciliation </a:t>
            </a:r>
            <a:r>
              <a:rPr lang="fr-FR" b="1" dirty="0"/>
              <a:t>médicamenteuse en chirurgie en IDF</a:t>
            </a:r>
          </a:p>
        </p:txBody>
      </p:sp>
      <p:sp>
        <p:nvSpPr>
          <p:cNvPr id="5" name="Espace réservé du numéro de diapositive 4">
            <a:extLst>
              <a:ext uri="{FF2B5EF4-FFF2-40B4-BE49-F238E27FC236}">
                <a16:creationId xmlns:a16="http://schemas.microsoft.com/office/drawing/2014/main" id="{DA636AE3-1467-4948-BC53-841669AA1E02}"/>
              </a:ext>
            </a:extLst>
          </p:cNvPr>
          <p:cNvSpPr>
            <a:spLocks noGrp="1"/>
          </p:cNvSpPr>
          <p:nvPr>
            <p:ph type="sldNum" sz="quarter" idx="4"/>
          </p:nvPr>
        </p:nvSpPr>
        <p:spPr/>
        <p:txBody>
          <a:bodyPr/>
          <a:lstStyle/>
          <a:p>
            <a:fld id="{D57F1E4F-1CFF-5643-939E-217C01CDF565}" type="slidenum">
              <a:rPr lang="en-US" smtClean="0"/>
              <a:pPr/>
              <a:t>5</a:t>
            </a:fld>
            <a:endParaRPr lang="en-US" dirty="0"/>
          </a:p>
        </p:txBody>
      </p:sp>
      <p:sp>
        <p:nvSpPr>
          <p:cNvPr id="6"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p:txBody>
          <a:bodyPr/>
          <a:lstStyle/>
          <a:p>
            <a:r>
              <a:rPr lang="fr-FR"/>
              <a:t>Webinaire – 06/10/2020 – 17h30 à 19h00</a:t>
            </a:r>
            <a:endParaRPr lang="en-US" dirty="0"/>
          </a:p>
        </p:txBody>
      </p:sp>
    </p:spTree>
    <p:extLst>
      <p:ext uri="{BB962C8B-B14F-4D97-AF65-F5344CB8AC3E}">
        <p14:creationId xmlns:p14="http://schemas.microsoft.com/office/powerpoint/2010/main" val="160647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chirurgie</a:t>
            </a:r>
          </a:p>
        </p:txBody>
      </p:sp>
      <p:sp>
        <p:nvSpPr>
          <p:cNvPr id="3" name="Rectangle 2"/>
          <p:cNvSpPr/>
          <p:nvPr/>
        </p:nvSpPr>
        <p:spPr>
          <a:xfrm>
            <a:off x="1583262" y="1527139"/>
            <a:ext cx="8352928" cy="1588127"/>
          </a:xfrm>
          <a:prstGeom prst="rect">
            <a:avLst/>
          </a:prstGeom>
        </p:spPr>
        <p:txBody>
          <a:bodyPr wrap="square">
            <a:spAutoFit/>
          </a:bodyPr>
          <a:lstStyle/>
          <a:p>
            <a:pPr marL="342900" indent="-342900" fontAlgn="base">
              <a:spcBef>
                <a:spcPts val="1000"/>
              </a:spcBef>
              <a:buClr>
                <a:srgbClr val="004494"/>
              </a:buClr>
              <a:buSzPct val="80000"/>
              <a:buFont typeface="Wingdings 3" charset="2"/>
              <a:buChar char=""/>
            </a:pPr>
            <a:r>
              <a:rPr lang="fr-FR" b="1" dirty="0">
                <a:solidFill>
                  <a:schemeClr val="tx1">
                    <a:lumMod val="75000"/>
                    <a:lumOff val="25000"/>
                  </a:schemeClr>
                </a:solidFill>
                <a:latin typeface="Arial" panose="020B0604020202020204" pitchFamily="34" charset="0"/>
                <a:cs typeface="Arial" panose="020B0604020202020204" pitchFamily="34" charset="0"/>
              </a:rPr>
              <a:t>non-respect des prescriptions médicamenteuses </a:t>
            </a:r>
          </a:p>
          <a:p>
            <a:pPr marL="742950" lvl="1" indent="-285750" eaLnBrk="0" fontAlgn="base" hangingPunct="0">
              <a:spcBef>
                <a:spcPct val="20000"/>
              </a:spcBef>
              <a:spcAft>
                <a:spcPct val="0"/>
              </a:spcAft>
              <a:buFontTx/>
              <a:buChar char="-"/>
            </a:pPr>
            <a:r>
              <a:rPr lang="fr-FR" dirty="0">
                <a:solidFill>
                  <a:schemeClr val="tx1">
                    <a:lumMod val="75000"/>
                    <a:lumOff val="25000"/>
                  </a:schemeClr>
                </a:solidFill>
                <a:latin typeface="Arial" panose="020B0604020202020204" pitchFamily="34" charset="0"/>
                <a:cs typeface="Arial" panose="020B0604020202020204" pitchFamily="34" charset="0"/>
              </a:rPr>
              <a:t>après une intervention « légère » : 77, 3% après chirurgie des végétations, 50% après chirurgie ophtalmique </a:t>
            </a:r>
          </a:p>
          <a:p>
            <a:pPr marL="742950" lvl="1" indent="-285750" eaLnBrk="0" fontAlgn="base" hangingPunct="0">
              <a:spcBef>
                <a:spcPct val="20000"/>
              </a:spcBef>
              <a:spcAft>
                <a:spcPct val="0"/>
              </a:spcAft>
              <a:buFontTx/>
              <a:buChar char="-"/>
            </a:pPr>
            <a:r>
              <a:rPr lang="fr-FR" dirty="0">
                <a:solidFill>
                  <a:schemeClr val="tx1">
                    <a:lumMod val="75000"/>
                    <a:lumOff val="25000"/>
                  </a:schemeClr>
                </a:solidFill>
                <a:latin typeface="Arial" panose="020B0604020202020204" pitchFamily="34" charset="0"/>
                <a:cs typeface="Arial" panose="020B0604020202020204" pitchFamily="34" charset="0"/>
              </a:rPr>
              <a:t>après des interventions « majeures » : 18,6% après chirurgie hépatique, 43% après chirurgie orthopédique, 45,6% après pontage coronarien</a:t>
            </a:r>
            <a:r>
              <a:rPr lang="fr-FR" dirty="0"/>
              <a:t>. </a:t>
            </a:r>
          </a:p>
        </p:txBody>
      </p:sp>
      <p:sp>
        <p:nvSpPr>
          <p:cNvPr id="4" name="Flèche courbée vers la droite 3"/>
          <p:cNvSpPr/>
          <p:nvPr/>
        </p:nvSpPr>
        <p:spPr bwMode="auto">
          <a:xfrm>
            <a:off x="2711624" y="3315855"/>
            <a:ext cx="1167649" cy="1450109"/>
          </a:xfrm>
          <a:prstGeom prst="curved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endParaRPr lang="fr-FR" sz="1000">
              <a:solidFill>
                <a:srgbClr val="002395"/>
              </a:solidFill>
              <a:latin typeface="Arial" charset="0"/>
            </a:endParaRPr>
          </a:p>
        </p:txBody>
      </p:sp>
      <p:sp>
        <p:nvSpPr>
          <p:cNvPr id="5" name="Flèche courbée vers la droite 4"/>
          <p:cNvSpPr/>
          <p:nvPr/>
        </p:nvSpPr>
        <p:spPr bwMode="auto">
          <a:xfrm>
            <a:off x="2783632" y="3717033"/>
            <a:ext cx="432048" cy="246221"/>
          </a:xfrm>
          <a:prstGeom prst="curv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endParaRPr lang="fr-FR" sz="1000">
              <a:solidFill>
                <a:srgbClr val="002395"/>
              </a:solidFill>
              <a:latin typeface="Arial" charset="0"/>
            </a:endParaRPr>
          </a:p>
        </p:txBody>
      </p:sp>
      <p:sp>
        <p:nvSpPr>
          <p:cNvPr id="6" name="Rectangle 5"/>
          <p:cNvSpPr/>
          <p:nvPr/>
        </p:nvSpPr>
        <p:spPr>
          <a:xfrm>
            <a:off x="4132759" y="3775973"/>
            <a:ext cx="5491633" cy="2474524"/>
          </a:xfrm>
          <a:prstGeom prst="rect">
            <a:avLst/>
          </a:prstGeom>
        </p:spPr>
        <p:txBody>
          <a:bodyPr wrap="square">
            <a:spAutoFit/>
          </a:bodyPr>
          <a:lstStyle/>
          <a:p>
            <a:pPr indent="-285750" eaLnBrk="0" fontAlgn="base" hangingPunct="0">
              <a:spcBef>
                <a:spcPct val="20000"/>
              </a:spcBef>
              <a:spcAft>
                <a:spcPct val="0"/>
              </a:spcAft>
              <a:buFontTx/>
              <a:buChar char="-"/>
            </a:pPr>
            <a:r>
              <a:rPr lang="fr-FR" dirty="0">
                <a:solidFill>
                  <a:schemeClr val="tx1">
                    <a:lumMod val="75000"/>
                    <a:lumOff val="25000"/>
                  </a:schemeClr>
                </a:solidFill>
                <a:latin typeface="Arial" panose="020B0604020202020204" pitchFamily="34" charset="0"/>
                <a:cs typeface="Arial" panose="020B0604020202020204" pitchFamily="34" charset="0"/>
              </a:rPr>
              <a:t>Améliorer la coordination des soins et la surveillance post-opératoires  :</a:t>
            </a:r>
          </a:p>
          <a:p>
            <a:pPr indent="-285750" eaLnBrk="0" fontAlgn="base" hangingPunct="0">
              <a:spcBef>
                <a:spcPct val="20000"/>
              </a:spcBef>
              <a:spcAft>
                <a:spcPct val="0"/>
              </a:spcAft>
              <a:buFontTx/>
              <a:buChar char="-"/>
            </a:pPr>
            <a:r>
              <a:rPr lang="fr-FR" dirty="0">
                <a:solidFill>
                  <a:schemeClr val="tx1">
                    <a:lumMod val="75000"/>
                    <a:lumOff val="25000"/>
                  </a:schemeClr>
                </a:solidFill>
                <a:latin typeface="Arial" panose="020B0604020202020204" pitchFamily="34" charset="0"/>
                <a:cs typeface="Arial" panose="020B0604020202020204" pitchFamily="34" charset="0"/>
              </a:rPr>
              <a:t>Intégrer une démarche de conciliation médicamenteuse dans le parcours chirurgical du patient, </a:t>
            </a:r>
          </a:p>
          <a:p>
            <a:pPr indent="-285750" eaLnBrk="0" fontAlgn="base" hangingPunct="0">
              <a:spcBef>
                <a:spcPct val="20000"/>
              </a:spcBef>
              <a:spcAft>
                <a:spcPct val="0"/>
              </a:spcAft>
              <a:buFontTx/>
              <a:buChar char="-"/>
            </a:pPr>
            <a:r>
              <a:rPr lang="fr-FR" dirty="0">
                <a:solidFill>
                  <a:schemeClr val="tx1">
                    <a:lumMod val="75000"/>
                    <a:lumOff val="25000"/>
                  </a:schemeClr>
                </a:solidFill>
                <a:latin typeface="Arial" panose="020B0604020202020204" pitchFamily="34" charset="0"/>
                <a:cs typeface="Arial" panose="020B0604020202020204" pitchFamily="34" charset="0"/>
              </a:rPr>
              <a:t>améliorer, sécuriser et rationaliser la prise en charge thérapeutique des patients ;</a:t>
            </a:r>
          </a:p>
          <a:p>
            <a:pPr indent="-285750" eaLnBrk="0" fontAlgn="base" hangingPunct="0">
              <a:spcBef>
                <a:spcPct val="20000"/>
              </a:spcBef>
              <a:spcAft>
                <a:spcPct val="0"/>
              </a:spcAft>
              <a:buFontTx/>
              <a:buChar char="-"/>
            </a:pPr>
            <a:endParaRPr lang="fr-FR"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56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lèche droite 1"/>
          <p:cNvSpPr>
            <a:spLocks noChangeArrowheads="1"/>
          </p:cNvSpPr>
          <p:nvPr/>
        </p:nvSpPr>
        <p:spPr bwMode="auto">
          <a:xfrm>
            <a:off x="2208213" y="5229226"/>
            <a:ext cx="1655762" cy="489109"/>
          </a:xfrm>
          <a:prstGeom prst="rightArrow">
            <a:avLst>
              <a:gd name="adj1" fmla="val 50000"/>
              <a:gd name="adj2" fmla="val 4997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endParaRPr lang="fr-FR" altLang="fr-FR" sz="1000">
              <a:solidFill>
                <a:srgbClr val="002395"/>
              </a:solidFill>
            </a:endParaRPr>
          </a:p>
        </p:txBody>
      </p:sp>
      <p:sp>
        <p:nvSpPr>
          <p:cNvPr id="5123" name="Flèche droite 2"/>
          <p:cNvSpPr>
            <a:spLocks noChangeArrowheads="1"/>
          </p:cNvSpPr>
          <p:nvPr/>
        </p:nvSpPr>
        <p:spPr bwMode="auto">
          <a:xfrm>
            <a:off x="2711451" y="4941889"/>
            <a:ext cx="1439863" cy="489109"/>
          </a:xfrm>
          <a:prstGeom prst="rightArrow">
            <a:avLst>
              <a:gd name="adj1" fmla="val 50000"/>
              <a:gd name="adj2" fmla="val 5011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endParaRPr lang="fr-FR" altLang="fr-FR" sz="1000">
              <a:solidFill>
                <a:srgbClr val="002395"/>
              </a:solidFill>
            </a:endParaRPr>
          </a:p>
        </p:txBody>
      </p:sp>
      <p:sp>
        <p:nvSpPr>
          <p:cNvPr id="12" name="Espace réservé du contenu 1"/>
          <p:cNvSpPr>
            <a:spLocks noGrp="1"/>
          </p:cNvSpPr>
          <p:nvPr>
            <p:ph idx="1"/>
          </p:nvPr>
        </p:nvSpPr>
        <p:spPr>
          <a:xfrm>
            <a:off x="678425" y="855888"/>
            <a:ext cx="10815484" cy="4849091"/>
          </a:xfrm>
        </p:spPr>
        <p:txBody>
          <a:bodyPr>
            <a:normAutofit fontScale="25000" lnSpcReduction="20000"/>
          </a:bodyPr>
          <a:lstStyle/>
          <a:p>
            <a:pPr>
              <a:defRPr/>
            </a:pPr>
            <a:endParaRPr lang="fr-FR" sz="3600" dirty="0"/>
          </a:p>
          <a:p>
            <a:pPr>
              <a:defRPr/>
            </a:pPr>
            <a:r>
              <a:rPr lang="fr-FR" sz="7200" b="1" dirty="0">
                <a:solidFill>
                  <a:srgbClr val="002060"/>
                </a:solidFill>
              </a:rPr>
              <a:t>Définition </a:t>
            </a:r>
          </a:p>
          <a:p>
            <a:pPr marL="0" indent="0">
              <a:buNone/>
              <a:defRPr/>
            </a:pPr>
            <a:endParaRPr lang="fr-FR" sz="7200" b="1" dirty="0">
              <a:solidFill>
                <a:srgbClr val="002060"/>
              </a:solidFill>
            </a:endParaRPr>
          </a:p>
          <a:p>
            <a:pPr marL="0" indent="0">
              <a:buNone/>
              <a:defRPr/>
            </a:pPr>
            <a:r>
              <a:rPr lang="fr-FR" sz="7200" dirty="0"/>
              <a:t>Processus formalisé qui prend en compte, lors d’une nouvelle prescription, tous les médicaments pris et à prendre par le patient</a:t>
            </a:r>
          </a:p>
          <a:p>
            <a:pPr marL="0" indent="0">
              <a:buNone/>
              <a:defRPr/>
            </a:pPr>
            <a:endParaRPr lang="fr-FR" sz="9600" dirty="0"/>
          </a:p>
          <a:p>
            <a:pPr>
              <a:defRPr/>
            </a:pPr>
            <a:r>
              <a:rPr lang="fr-FR" sz="7200" b="1" dirty="0">
                <a:solidFill>
                  <a:srgbClr val="002060"/>
                </a:solidFill>
              </a:rPr>
              <a:t>Objectif </a:t>
            </a:r>
            <a:endParaRPr lang="fr-FR" sz="7200" dirty="0">
              <a:solidFill>
                <a:srgbClr val="002060"/>
              </a:solidFill>
            </a:endParaRPr>
          </a:p>
          <a:p>
            <a:pPr marL="0" indent="0">
              <a:buNone/>
              <a:defRPr/>
            </a:pPr>
            <a:endParaRPr lang="fr-FR" sz="7200" dirty="0"/>
          </a:p>
          <a:p>
            <a:pPr marL="0" indent="0">
              <a:buNone/>
              <a:defRPr/>
            </a:pPr>
            <a:r>
              <a:rPr lang="fr-FR" sz="7200" dirty="0"/>
              <a:t>Renforcer la continuité de la prise en charge tout au long du parcours de soin et réduire les erreurs médicamenteuses survenant aux étapes de transition liées aux défauts de transmission d'informations entre professionnels de santé et aux déficits d’information du patient</a:t>
            </a:r>
          </a:p>
          <a:p>
            <a:pPr marL="0" indent="0">
              <a:buNone/>
              <a:defRPr/>
            </a:pPr>
            <a:endParaRPr lang="fr-FR" sz="7200" dirty="0"/>
          </a:p>
          <a:p>
            <a:pPr>
              <a:defRPr/>
            </a:pPr>
            <a:r>
              <a:rPr lang="fr-FR" sz="7200" b="1" dirty="0">
                <a:solidFill>
                  <a:srgbClr val="002060"/>
                </a:solidFill>
              </a:rPr>
              <a:t>Principes : </a:t>
            </a:r>
          </a:p>
          <a:p>
            <a:pPr marL="0" indent="0">
              <a:buNone/>
              <a:defRPr/>
            </a:pPr>
            <a:r>
              <a:rPr lang="fr-FR" sz="7200" dirty="0"/>
              <a:t>		</a:t>
            </a:r>
            <a:r>
              <a:rPr lang="fr-FR" sz="9600" dirty="0"/>
              <a:t>- </a:t>
            </a:r>
            <a:r>
              <a:rPr lang="fr-FR" sz="7200" dirty="0"/>
              <a:t>Place de l’usager </a:t>
            </a:r>
          </a:p>
          <a:p>
            <a:pPr marL="0" indent="0">
              <a:buNone/>
              <a:defRPr/>
            </a:pPr>
            <a:r>
              <a:rPr lang="fr-FR" altLang="fr-FR" sz="7200" dirty="0"/>
              <a:t>		- Coordination pluri-professionnelle</a:t>
            </a:r>
            <a:endParaRPr lang="fr-FR" sz="7200" dirty="0"/>
          </a:p>
          <a:p>
            <a:pPr marL="0" indent="0">
              <a:buNone/>
              <a:defRPr/>
            </a:pPr>
            <a:r>
              <a:rPr lang="fr-FR" sz="7200" dirty="0"/>
              <a:t>		- P</a:t>
            </a:r>
            <a:r>
              <a:rPr lang="fr-FR" altLang="fr-FR" sz="7200" dirty="0"/>
              <a:t>artage des informations</a:t>
            </a:r>
          </a:p>
          <a:p>
            <a:pPr marL="0" lvl="1" indent="0">
              <a:buClr>
                <a:srgbClr val="004494"/>
              </a:buClr>
              <a:buNone/>
              <a:defRPr/>
            </a:pPr>
            <a:r>
              <a:rPr lang="fr-FR" sz="9600" dirty="0"/>
              <a:t>		</a:t>
            </a:r>
          </a:p>
          <a:p>
            <a:pPr marL="0" indent="0">
              <a:buNone/>
              <a:defRPr/>
            </a:pPr>
            <a:endParaRPr lang="fr-FR" altLang="fr-FR" sz="3600" dirty="0"/>
          </a:p>
          <a:p>
            <a:pPr marL="0" indent="0">
              <a:buNone/>
              <a:defRPr/>
            </a:pPr>
            <a:r>
              <a:rPr lang="fr-FR" altLang="fr-FR" sz="3600" dirty="0"/>
              <a:t>	</a:t>
            </a:r>
            <a:endParaRPr lang="fr-FR" sz="3600" b="1"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dirty="0"/>
          </a:p>
          <a:p>
            <a:pPr marL="0" indent="0">
              <a:buNone/>
              <a:defRPr/>
            </a:pPr>
            <a:endParaRPr lang="fr-FR" sz="2000" dirty="0"/>
          </a:p>
        </p:txBody>
      </p:sp>
      <p:sp>
        <p:nvSpPr>
          <p:cNvPr id="9" name="Titre 1"/>
          <p:cNvSpPr txBox="1">
            <a:spLocks/>
          </p:cNvSpPr>
          <p:nvPr/>
        </p:nvSpPr>
        <p:spPr bwMode="auto">
          <a:xfrm>
            <a:off x="324465" y="188640"/>
            <a:ext cx="99577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15975" indent="-815975" algn="l" defTabSz="512763" rtl="0" eaLnBrk="0" fontAlgn="base" hangingPunct="0">
              <a:spcBef>
                <a:spcPct val="0"/>
              </a:spcBef>
              <a:spcAft>
                <a:spcPct val="0"/>
              </a:spcAft>
              <a:buSzPct val="30000"/>
              <a:buBlip>
                <a:blip r:embed="rId4"/>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4"/>
              </a:buBlip>
              <a:tabLst>
                <a:tab pos="806450" algn="l"/>
                <a:tab pos="1141413" algn="l"/>
                <a:tab pos="5243513" algn="l"/>
              </a:tabLst>
              <a:defRPr sz="2900" b="1">
                <a:solidFill>
                  <a:srgbClr val="7AB800"/>
                </a:solidFill>
                <a:latin typeface="Arial" charset="0"/>
              </a:defRPr>
            </a:lvl9pPr>
          </a:lstStyle>
          <a:p>
            <a:pPr marL="0" indent="0" defTabSz="457200" eaLnBrk="1" hangingPunct="1">
              <a:buNone/>
              <a:defRPr/>
            </a:pPr>
            <a:r>
              <a:rPr lang="fr-FR" sz="3600" b="0" dirty="0">
                <a:solidFill>
                  <a:srgbClr val="004494"/>
                </a:solidFill>
                <a:latin typeface="Arial" panose="020B0604020202020204" pitchFamily="34" charset="0"/>
                <a:cs typeface="Arial" panose="020B0604020202020204" pitchFamily="34" charset="0"/>
              </a:rPr>
              <a:t>Qu’est ce que la conciliation médicamenteuse? </a:t>
            </a:r>
          </a:p>
          <a:p>
            <a:pPr marL="0" indent="0" defTabSz="457200" eaLnBrk="1" hangingPunct="1">
              <a:buNone/>
              <a:defRPr/>
            </a:pPr>
            <a:r>
              <a:rPr lang="fr-FR" sz="3600" dirty="0">
                <a:solidFill>
                  <a:srgbClr val="004494"/>
                </a:solidFill>
                <a:latin typeface="Arial" panose="020B0604020202020204" pitchFamily="34" charset="0"/>
                <a:cs typeface="Arial" panose="020B0604020202020204" pitchFamily="34" charset="0"/>
              </a:rPr>
              <a:t>	</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1116870"/>
            <a:ext cx="1421904" cy="71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2025" t="30830" r="26843" b="29620"/>
          <a:stretch>
            <a:fillRect/>
          </a:stretch>
        </p:blipFill>
        <p:spPr bwMode="auto">
          <a:xfrm>
            <a:off x="7487139" y="4739928"/>
            <a:ext cx="2638135" cy="106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Tree>
    <p:extLst>
      <p:ext uri="{BB962C8B-B14F-4D97-AF65-F5344CB8AC3E}">
        <p14:creationId xmlns:p14="http://schemas.microsoft.com/office/powerpoint/2010/main" val="77340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4825" y="549275"/>
            <a:ext cx="8713788" cy="1143000"/>
          </a:xfrm>
        </p:spPr>
        <p:txBody>
          <a:bodyPr>
            <a:normAutofit fontScale="90000"/>
          </a:bodyPr>
          <a:lstStyle/>
          <a:p>
            <a:pPr eaLnBrk="1" hangingPunct="1"/>
            <a:r>
              <a:rPr lang="fr-FR" altLang="fr-FR"/>
              <a:t>La conciliation médicamenteuse (CM)</a:t>
            </a:r>
            <a:br>
              <a:rPr lang="fr-FR" altLang="fr-FR"/>
            </a:br>
            <a:br>
              <a:rPr lang="fr-FR" altLang="fr-FR"/>
            </a:br>
            <a:endParaRPr lang="fr-FR" altLang="fr-FR"/>
          </a:p>
        </p:txBody>
      </p:sp>
      <p:sp>
        <p:nvSpPr>
          <p:cNvPr id="5123" name="Rectangle 3"/>
          <p:cNvSpPr>
            <a:spLocks noGrp="1" noChangeArrowheads="1"/>
          </p:cNvSpPr>
          <p:nvPr>
            <p:ph type="body" idx="1"/>
          </p:nvPr>
        </p:nvSpPr>
        <p:spPr>
          <a:xfrm>
            <a:off x="1919289" y="1138239"/>
            <a:ext cx="8497887" cy="5400675"/>
          </a:xfrm>
        </p:spPr>
        <p:txBody>
          <a:bodyPr/>
          <a:lstStyle/>
          <a:p>
            <a:pPr marL="0" indent="0">
              <a:buNone/>
              <a:defRPr/>
            </a:pPr>
            <a:endParaRPr lang="fr-FR" dirty="0">
              <a:latin typeface="+mj-lt"/>
            </a:endParaRPr>
          </a:p>
          <a:p>
            <a:pPr lvl="1">
              <a:defRPr/>
            </a:pPr>
            <a:endParaRPr lang="fr-FR" sz="1800" dirty="0">
              <a:latin typeface="+mj-lt"/>
            </a:endParaRPr>
          </a:p>
          <a:p>
            <a:pPr marL="0" indent="0">
              <a:buNone/>
              <a:defRPr/>
            </a:pPr>
            <a:endParaRPr lang="fr-FR" sz="2000" dirty="0">
              <a:latin typeface="+mj-lt"/>
            </a:endParaRPr>
          </a:p>
          <a:p>
            <a:pPr>
              <a:defRPr/>
            </a:pPr>
            <a:endParaRPr lang="fr-FR" sz="2000" dirty="0">
              <a:latin typeface="+mj-lt"/>
            </a:endParaRPr>
          </a:p>
          <a:p>
            <a:pPr eaLnBrk="1" hangingPunct="1">
              <a:buFontTx/>
              <a:buNone/>
              <a:defRPr/>
            </a:pPr>
            <a:endParaRPr lang="fr-FR" altLang="fr-FR" sz="2000" dirty="0">
              <a:latin typeface="+mj-lt"/>
            </a:endParaRPr>
          </a:p>
        </p:txBody>
      </p:sp>
      <p:pic>
        <p:nvPicPr>
          <p:cNvPr id="20" name="Picture 2" descr="http://www.clipartlord.com/wp-content/uploads/2014/05/hospital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1" y="1993878"/>
            <a:ext cx="23352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http://thumbs.dreamstime.com/z/clipart-images-graphiques-de-panorama-d-horizon-de-ville-de-paris-france-24161003.jpg"/>
          <p:cNvPicPr>
            <a:picLocks noChangeAspect="1" noChangeArrowheads="1"/>
          </p:cNvPicPr>
          <p:nvPr/>
        </p:nvPicPr>
        <p:blipFill>
          <a:blip r:embed="rId4">
            <a:extLst>
              <a:ext uri="{28A0092B-C50C-407E-A947-70E740481C1C}">
                <a14:useLocalDpi xmlns:a14="http://schemas.microsoft.com/office/drawing/2010/main" val="0"/>
              </a:ext>
            </a:extLst>
          </a:blip>
          <a:srcRect b="19380"/>
          <a:stretch>
            <a:fillRect/>
          </a:stretch>
        </p:blipFill>
        <p:spPr bwMode="auto">
          <a:xfrm>
            <a:off x="1775521" y="2746820"/>
            <a:ext cx="1534905" cy="88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a:spLocks noChangeArrowheads="1"/>
          </p:cNvSpPr>
          <p:nvPr/>
        </p:nvSpPr>
        <p:spPr bwMode="auto">
          <a:xfrm>
            <a:off x="2711625" y="1124744"/>
            <a:ext cx="2777489" cy="1225868"/>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bIns="0">
            <a:spAutoFit/>
          </a:bodyPr>
          <a:lstStyle>
            <a:lvl1pPr eaLnBrk="0" hangingPunct="0">
              <a:spcBef>
                <a:spcPct val="20000"/>
              </a:spcBef>
              <a:buSzPct val="55000"/>
              <a:buBlip>
                <a:blip r:embed="rId5"/>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SzTx/>
              <a:buFontTx/>
              <a:buNone/>
              <a:defRPr/>
            </a:pPr>
            <a:r>
              <a:rPr lang="fr-FR" altLang="fr-FR" sz="1800" b="1" dirty="0">
                <a:solidFill>
                  <a:srgbClr val="000000"/>
                </a:solidFill>
                <a:latin typeface="+mj-lt"/>
                <a:cs typeface="Arial" charset="0"/>
              </a:rPr>
              <a:t>1.Recueil des traitements </a:t>
            </a:r>
          </a:p>
          <a:p>
            <a:pPr algn="ctr" eaLnBrk="1" hangingPunct="1">
              <a:spcBef>
                <a:spcPct val="0"/>
              </a:spcBef>
              <a:buSzTx/>
              <a:buFontTx/>
              <a:buNone/>
              <a:defRPr/>
            </a:pPr>
            <a:r>
              <a:rPr lang="fr-FR" altLang="fr-FR" sz="1800" b="1" dirty="0">
                <a:solidFill>
                  <a:srgbClr val="000000"/>
                </a:solidFill>
                <a:latin typeface="+mj-lt"/>
                <a:cs typeface="Arial" charset="0"/>
              </a:rPr>
              <a:t>Habituels =&gt;</a:t>
            </a:r>
            <a:r>
              <a:rPr lang="fr-FR" sz="1800" dirty="0"/>
              <a:t>bilan médicamenteux</a:t>
            </a:r>
            <a:endParaRPr lang="fr-FR" altLang="fr-FR" sz="1800" b="1" dirty="0">
              <a:solidFill>
                <a:srgbClr val="000000"/>
              </a:solidFill>
              <a:latin typeface="+mj-lt"/>
              <a:cs typeface="Arial" charset="0"/>
            </a:endParaRPr>
          </a:p>
        </p:txBody>
      </p:sp>
      <p:pic>
        <p:nvPicPr>
          <p:cNvPr id="31" name="Picture 4" descr="http://thumbs.dreamstime.com/z/clipart-images-graphiques-de-panorama-d-horizon-de-ville-de-paris-france-24161003.jpg"/>
          <p:cNvPicPr>
            <a:picLocks noChangeAspect="1" noChangeArrowheads="1"/>
          </p:cNvPicPr>
          <p:nvPr/>
        </p:nvPicPr>
        <p:blipFill>
          <a:blip r:embed="rId6" cstate="print">
            <a:extLst>
              <a:ext uri="{28A0092B-C50C-407E-A947-70E740481C1C}">
                <a14:useLocalDpi xmlns:a14="http://schemas.microsoft.com/office/drawing/2010/main" val="0"/>
              </a:ext>
            </a:extLst>
          </a:blip>
          <a:srcRect b="19380"/>
          <a:stretch>
            <a:fillRect/>
          </a:stretch>
        </p:blipFill>
        <p:spPr bwMode="auto">
          <a:xfrm>
            <a:off x="8697996" y="2966222"/>
            <a:ext cx="1757154" cy="53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a:spLocks noChangeArrowheads="1"/>
          </p:cNvSpPr>
          <p:nvPr/>
        </p:nvSpPr>
        <p:spPr bwMode="auto">
          <a:xfrm>
            <a:off x="2924825" y="3751148"/>
            <a:ext cx="2351087" cy="1328737"/>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a:spAutoFit/>
          </a:bodyPr>
          <a:lstStyle>
            <a:lvl1pPr eaLnBrk="0" hangingPunct="0">
              <a:spcBef>
                <a:spcPct val="20000"/>
              </a:spcBef>
              <a:buSzPct val="55000"/>
              <a:buBlip>
                <a:blip r:embed="rId5"/>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SzTx/>
              <a:buFontTx/>
              <a:buNone/>
              <a:defRPr/>
            </a:pPr>
            <a:r>
              <a:rPr lang="fr-FR" altLang="fr-FR" sz="1800" b="1" dirty="0">
                <a:solidFill>
                  <a:srgbClr val="000000"/>
                </a:solidFill>
                <a:latin typeface="+mj-lt"/>
                <a:cs typeface="Arial" charset="0"/>
              </a:rPr>
              <a:t>2. Conciliation à l’entrée </a:t>
            </a:r>
          </a:p>
          <a:p>
            <a:pPr algn="ctr" eaLnBrk="1" hangingPunct="1">
              <a:spcBef>
                <a:spcPct val="0"/>
              </a:spcBef>
              <a:buSzTx/>
              <a:buFontTx/>
              <a:buNone/>
              <a:defRPr/>
            </a:pPr>
            <a:r>
              <a:rPr lang="fr-FR" altLang="fr-FR" sz="1300" dirty="0">
                <a:solidFill>
                  <a:srgbClr val="000000"/>
                </a:solidFill>
                <a:latin typeface="+mj-lt"/>
                <a:cs typeface="Arial" charset="0"/>
              </a:rPr>
              <a:t>Comparaison des traitements habituels aux traitements hospitaliers</a:t>
            </a:r>
          </a:p>
        </p:txBody>
      </p:sp>
      <p:sp>
        <p:nvSpPr>
          <p:cNvPr id="33" name="ZoneTexte 32"/>
          <p:cNvSpPr txBox="1">
            <a:spLocks noChangeArrowheads="1"/>
          </p:cNvSpPr>
          <p:nvPr/>
        </p:nvSpPr>
        <p:spPr bwMode="auto">
          <a:xfrm>
            <a:off x="7293840" y="3752261"/>
            <a:ext cx="2808312" cy="154936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a:spAutoFit/>
          </a:bodyPr>
          <a:lstStyle>
            <a:lvl1pPr eaLnBrk="0" hangingPunct="0">
              <a:spcBef>
                <a:spcPct val="20000"/>
              </a:spcBef>
              <a:buSzPct val="55000"/>
              <a:buBlip>
                <a:blip r:embed="rId5"/>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SzTx/>
              <a:buFontTx/>
              <a:buNone/>
              <a:defRPr/>
            </a:pPr>
            <a:r>
              <a:rPr lang="fr-FR" altLang="fr-FR" sz="1800" b="1" dirty="0">
                <a:solidFill>
                  <a:srgbClr val="000000"/>
                </a:solidFill>
                <a:latin typeface="+mj-lt"/>
                <a:cs typeface="Arial" charset="0"/>
              </a:rPr>
              <a:t>3. Conciliation à la sortie</a:t>
            </a:r>
          </a:p>
          <a:p>
            <a:pPr algn="ctr" eaLnBrk="1" hangingPunct="1">
              <a:spcBef>
                <a:spcPct val="0"/>
              </a:spcBef>
              <a:buSzTx/>
              <a:buFontTx/>
              <a:buNone/>
              <a:defRPr/>
            </a:pPr>
            <a:r>
              <a:rPr lang="fr-FR" altLang="fr-FR" sz="1300" dirty="0">
                <a:solidFill>
                  <a:srgbClr val="000000"/>
                </a:solidFill>
                <a:latin typeface="+mj-lt"/>
                <a:cs typeface="Arial" charset="0"/>
              </a:rPr>
              <a:t>- Comparaison du traitement habituel au </a:t>
            </a:r>
          </a:p>
          <a:p>
            <a:pPr algn="ctr" eaLnBrk="1" hangingPunct="1">
              <a:spcBef>
                <a:spcPct val="0"/>
              </a:spcBef>
              <a:buSzTx/>
              <a:buFontTx/>
              <a:buNone/>
              <a:defRPr/>
            </a:pPr>
            <a:r>
              <a:rPr lang="fr-FR" altLang="fr-FR" sz="1300" dirty="0">
                <a:solidFill>
                  <a:srgbClr val="000000"/>
                </a:solidFill>
                <a:latin typeface="+mj-lt"/>
                <a:cs typeface="Arial" charset="0"/>
              </a:rPr>
              <a:t>Traitement de sortie </a:t>
            </a:r>
          </a:p>
          <a:p>
            <a:pPr algn="ctr" eaLnBrk="1" hangingPunct="1">
              <a:spcBef>
                <a:spcPct val="0"/>
              </a:spcBef>
              <a:buSzTx/>
              <a:buFontTx/>
              <a:buNone/>
              <a:defRPr/>
            </a:pPr>
            <a:r>
              <a:rPr lang="fr-FR" altLang="fr-FR" sz="1300" dirty="0">
                <a:solidFill>
                  <a:srgbClr val="000000"/>
                </a:solidFill>
                <a:latin typeface="+mj-lt"/>
                <a:cs typeface="Arial" charset="0"/>
              </a:rPr>
              <a:t>- Entretien avec le patient</a:t>
            </a:r>
          </a:p>
        </p:txBody>
      </p:sp>
      <p:sp>
        <p:nvSpPr>
          <p:cNvPr id="35" name="ZoneTexte 34"/>
          <p:cNvSpPr txBox="1">
            <a:spLocks noChangeArrowheads="1"/>
          </p:cNvSpPr>
          <p:nvPr/>
        </p:nvSpPr>
        <p:spPr bwMode="auto">
          <a:xfrm>
            <a:off x="2414960" y="5373217"/>
            <a:ext cx="7560840" cy="902375"/>
          </a:xfrm>
          <a:prstGeom prst="roundRect">
            <a:avLst/>
          </a:prstGeom>
          <a:solidFill>
            <a:srgbClr val="002395"/>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lvl1pPr eaLnBrk="0" hangingPunct="0">
              <a:spcBef>
                <a:spcPct val="20000"/>
              </a:spcBef>
              <a:buSzPct val="55000"/>
              <a:buBlip>
                <a:blip r:embed="rId5"/>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SzTx/>
              <a:buFontTx/>
              <a:buNone/>
              <a:defRPr/>
            </a:pPr>
            <a:r>
              <a:rPr lang="fr-FR" altLang="fr-FR" sz="1600" b="1" dirty="0">
                <a:solidFill>
                  <a:schemeClr val="bg1"/>
                </a:solidFill>
              </a:rPr>
              <a:t>Détecter, et si besoin corriger des divergences de traitements</a:t>
            </a:r>
          </a:p>
          <a:p>
            <a:pPr algn="ctr" eaLnBrk="1" hangingPunct="1">
              <a:spcBef>
                <a:spcPct val="0"/>
              </a:spcBef>
              <a:buSzTx/>
              <a:buNone/>
              <a:defRPr/>
            </a:pPr>
            <a:r>
              <a:rPr lang="fr-FR" sz="1600" b="1" dirty="0">
                <a:solidFill>
                  <a:schemeClr val="bg1"/>
                </a:solidFill>
              </a:rPr>
              <a:t>Les expliquer au patient pour favoriser son adhésion aux modifications</a:t>
            </a:r>
            <a:endParaRPr lang="fr-FR" sz="1600" dirty="0">
              <a:solidFill>
                <a:schemeClr val="bg1"/>
              </a:solidFill>
            </a:endParaRPr>
          </a:p>
          <a:p>
            <a:pPr algn="ctr" eaLnBrk="1" hangingPunct="1">
              <a:spcBef>
                <a:spcPct val="0"/>
              </a:spcBef>
              <a:buSzTx/>
              <a:buFontTx/>
              <a:buNone/>
              <a:defRPr/>
            </a:pPr>
            <a:endParaRPr lang="fr-FR" altLang="fr-FR" sz="1500" b="1" dirty="0">
              <a:solidFill>
                <a:schemeClr val="bg1"/>
              </a:solidFill>
              <a:latin typeface="+mj-lt"/>
              <a:cs typeface="Arial" charset="0"/>
            </a:endParaRPr>
          </a:p>
        </p:txBody>
      </p:sp>
      <p:cxnSp>
        <p:nvCxnSpPr>
          <p:cNvPr id="13" name="Connecteur droit avec flèche 12"/>
          <p:cNvCxnSpPr/>
          <p:nvPr/>
        </p:nvCxnSpPr>
        <p:spPr bwMode="auto">
          <a:xfrm flipV="1">
            <a:off x="3359696" y="3274993"/>
            <a:ext cx="1866182" cy="17403"/>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14" name="Connecteur droit avec flèche 13"/>
          <p:cNvCxnSpPr/>
          <p:nvPr/>
        </p:nvCxnSpPr>
        <p:spPr bwMode="auto">
          <a:xfrm>
            <a:off x="7248128" y="3283695"/>
            <a:ext cx="1368152" cy="8701"/>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18" name="ZoneTexte 17"/>
          <p:cNvSpPr txBox="1">
            <a:spLocks noChangeArrowheads="1"/>
          </p:cNvSpPr>
          <p:nvPr/>
        </p:nvSpPr>
        <p:spPr bwMode="auto">
          <a:xfrm>
            <a:off x="5447928" y="4040588"/>
            <a:ext cx="1728192" cy="970478"/>
          </a:xfrm>
          <a:prstGeom prst="roundRect">
            <a:avLst/>
          </a:prstGeom>
          <a:solidFill>
            <a:schemeClr val="accent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a:spAutoFit/>
          </a:bodyPr>
          <a:lstStyle>
            <a:lvl1pPr eaLnBrk="0" hangingPunct="0">
              <a:spcBef>
                <a:spcPct val="20000"/>
              </a:spcBef>
              <a:buSzPct val="55000"/>
              <a:buBlip>
                <a:blip r:embed="rId5"/>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SzTx/>
              <a:buFontTx/>
              <a:buNone/>
              <a:defRPr/>
            </a:pPr>
            <a:r>
              <a:rPr lang="fr-FR" altLang="fr-FR" sz="1800" b="1" dirty="0">
                <a:solidFill>
                  <a:srgbClr val="000000"/>
                </a:solidFill>
                <a:latin typeface="+mj-lt"/>
                <a:cs typeface="Arial" charset="0"/>
              </a:rPr>
              <a:t>Optimisation des traitements </a:t>
            </a:r>
            <a:endParaRPr lang="fr-FR" altLang="fr-FR" sz="1300" dirty="0">
              <a:solidFill>
                <a:srgbClr val="000000"/>
              </a:solidFill>
              <a:latin typeface="+mj-lt"/>
              <a:cs typeface="Arial" charset="0"/>
            </a:endParaRPr>
          </a:p>
        </p:txBody>
      </p:sp>
      <p:sp>
        <p:nvSpPr>
          <p:cNvPr id="4" name="ZoneTexte 3"/>
          <p:cNvSpPr txBox="1"/>
          <p:nvPr/>
        </p:nvSpPr>
        <p:spPr>
          <a:xfrm>
            <a:off x="1642993" y="3684898"/>
            <a:ext cx="1279517" cy="253916"/>
          </a:xfrm>
          <a:prstGeom prst="rect">
            <a:avLst/>
          </a:prstGeom>
          <a:noFill/>
        </p:spPr>
        <p:txBody>
          <a:bodyPr wrap="none" rtlCol="0">
            <a:spAutoFit/>
          </a:bodyPr>
          <a:lstStyle/>
          <a:p>
            <a:r>
              <a:rPr lang="fr-FR" sz="1050" dirty="0"/>
              <a:t>Domicile , EHPAD</a:t>
            </a:r>
          </a:p>
        </p:txBody>
      </p:sp>
      <p:sp>
        <p:nvSpPr>
          <p:cNvPr id="23" name="ZoneTexte 22"/>
          <p:cNvSpPr txBox="1"/>
          <p:nvPr/>
        </p:nvSpPr>
        <p:spPr>
          <a:xfrm>
            <a:off x="9175634" y="3506014"/>
            <a:ext cx="1279517" cy="253916"/>
          </a:xfrm>
          <a:prstGeom prst="rect">
            <a:avLst/>
          </a:prstGeom>
          <a:noFill/>
        </p:spPr>
        <p:txBody>
          <a:bodyPr wrap="none" rtlCol="0">
            <a:spAutoFit/>
          </a:bodyPr>
          <a:lstStyle/>
          <a:p>
            <a:r>
              <a:rPr lang="fr-FR" sz="1050" dirty="0"/>
              <a:t>Domicile , EHPAD</a:t>
            </a:r>
          </a:p>
        </p:txBody>
      </p:sp>
      <p:sp>
        <p:nvSpPr>
          <p:cNvPr id="16"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
        <p:nvSpPr>
          <p:cNvPr id="17" name="Espace réservé du pied de page 3">
            <a:extLst>
              <a:ext uri="{FF2B5EF4-FFF2-40B4-BE49-F238E27FC236}">
                <a16:creationId xmlns:a16="http://schemas.microsoft.com/office/drawing/2014/main" id="{6AF1DC7D-48E9-4852-93A6-45D7AFFE541E}"/>
              </a:ext>
            </a:extLst>
          </p:cNvPr>
          <p:cNvSpPr>
            <a:spLocks noGrp="1"/>
          </p:cNvSpPr>
          <p:nvPr>
            <p:ph type="ftr" sz="quarter" idx="3"/>
          </p:nvPr>
        </p:nvSpPr>
        <p:spPr>
          <a:xfrm>
            <a:off x="1065253" y="6410328"/>
            <a:ext cx="4892197" cy="365125"/>
          </a:xfrm>
        </p:spPr>
        <p:txBody>
          <a:bodyPr/>
          <a:lstStyle/>
          <a:p>
            <a:r>
              <a:rPr lang="fr-FR" b="1" dirty="0"/>
              <a:t>La conciliation médicamenteuse en chirurgie en IDF</a:t>
            </a:r>
          </a:p>
        </p:txBody>
      </p:sp>
    </p:spTree>
    <p:extLst>
      <p:ext uri="{BB962C8B-B14F-4D97-AF65-F5344CB8AC3E}">
        <p14:creationId xmlns:p14="http://schemas.microsoft.com/office/powerpoint/2010/main" val="322951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3" grpId="0" animBg="1"/>
      <p:bldP spid="3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96077" y="201527"/>
            <a:ext cx="8596668" cy="1320800"/>
          </a:xfrm>
        </p:spPr>
        <p:txBody>
          <a:bodyPr/>
          <a:lstStyle/>
          <a:p>
            <a:r>
              <a:rPr lang="fr-FR" altLang="fr-FR" dirty="0"/>
              <a:t>Que permet la conciliation médicamenteuse ?</a:t>
            </a:r>
          </a:p>
        </p:txBody>
      </p:sp>
      <p:sp>
        <p:nvSpPr>
          <p:cNvPr id="6" name="Rectangle à coins arrondis 5"/>
          <p:cNvSpPr/>
          <p:nvPr/>
        </p:nvSpPr>
        <p:spPr bwMode="auto">
          <a:xfrm>
            <a:off x="6238406" y="1305989"/>
            <a:ext cx="1943100" cy="1140738"/>
          </a:xfrm>
          <a:prstGeom prst="roundRect">
            <a:avLst/>
          </a:prstGeom>
          <a:solidFill>
            <a:schemeClr val="accent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a:spAutoFit/>
          </a:bodyPr>
          <a:lstStyle/>
          <a:p>
            <a:pPr algn="ctr">
              <a:spcBef>
                <a:spcPct val="0"/>
              </a:spcBef>
            </a:pPr>
            <a:r>
              <a:rPr lang="fr-FR" sz="1600" b="1" dirty="0">
                <a:solidFill>
                  <a:srgbClr val="000000"/>
                </a:solidFill>
                <a:latin typeface="+mj-lt"/>
                <a:cs typeface="Arial" charset="0"/>
              </a:rPr>
              <a:t>Analyse des prescriptions / révision globale des traitements</a:t>
            </a:r>
          </a:p>
        </p:txBody>
      </p:sp>
      <p:sp>
        <p:nvSpPr>
          <p:cNvPr id="7" name="Rectangle à coins arrondis 6"/>
          <p:cNvSpPr/>
          <p:nvPr/>
        </p:nvSpPr>
        <p:spPr bwMode="auto">
          <a:xfrm>
            <a:off x="3935760" y="5085185"/>
            <a:ext cx="2520280" cy="919401"/>
          </a:xfrm>
          <a:prstGeom prst="roundRect">
            <a:avLst/>
          </a:prstGeom>
          <a:solidFill>
            <a:srgbClr val="002395"/>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algn="ctr">
              <a:spcBef>
                <a:spcPct val="0"/>
              </a:spcBef>
            </a:pPr>
            <a:r>
              <a:rPr lang="fr-FR" sz="1600" b="1" dirty="0">
                <a:solidFill>
                  <a:schemeClr val="bg1"/>
                </a:solidFill>
                <a:latin typeface="Arial" charset="0"/>
              </a:rPr>
              <a:t>Réduction des effets indésirables liés aux médicaments (-</a:t>
            </a:r>
            <a:r>
              <a:rPr lang="fr-FR" sz="1600" b="1" i="1" dirty="0">
                <a:solidFill>
                  <a:schemeClr val="bg1"/>
                </a:solidFill>
                <a:latin typeface="Arial" charset="0"/>
              </a:rPr>
              <a:t>36%</a:t>
            </a:r>
            <a:r>
              <a:rPr lang="fr-FR" sz="1600" b="1" dirty="0">
                <a:solidFill>
                  <a:schemeClr val="bg1"/>
                </a:solidFill>
                <a:latin typeface="Arial" charset="0"/>
              </a:rPr>
              <a:t>)</a:t>
            </a:r>
            <a:r>
              <a:rPr lang="fr-FR" sz="1600" b="1" baseline="30000" dirty="0">
                <a:solidFill>
                  <a:schemeClr val="bg1"/>
                </a:solidFill>
                <a:latin typeface="Arial" charset="0"/>
              </a:rPr>
              <a:t>1</a:t>
            </a:r>
          </a:p>
        </p:txBody>
      </p:sp>
      <p:cxnSp>
        <p:nvCxnSpPr>
          <p:cNvPr id="13" name="Connecteur droit avec flèche 12"/>
          <p:cNvCxnSpPr>
            <a:stCxn id="4" idx="3"/>
            <a:endCxn id="6" idx="1"/>
          </p:cNvCxnSpPr>
          <p:nvPr/>
        </p:nvCxnSpPr>
        <p:spPr bwMode="auto">
          <a:xfrm>
            <a:off x="4512296" y="1863476"/>
            <a:ext cx="1726111" cy="12883"/>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 name="Rectangle à coins arrondis 3"/>
          <p:cNvSpPr/>
          <p:nvPr/>
        </p:nvSpPr>
        <p:spPr bwMode="auto">
          <a:xfrm>
            <a:off x="1847529" y="1403775"/>
            <a:ext cx="2664767" cy="919401"/>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bIns="0">
            <a:spAutoFit/>
          </a:bodyPr>
          <a:lstStyle/>
          <a:p>
            <a:pPr algn="ctr">
              <a:spcBef>
                <a:spcPct val="0"/>
              </a:spcBef>
            </a:pPr>
            <a:r>
              <a:rPr lang="fr-FR" b="1" dirty="0">
                <a:solidFill>
                  <a:srgbClr val="000000"/>
                </a:solidFill>
                <a:latin typeface="+mj-lt"/>
                <a:cs typeface="Arial" charset="0"/>
              </a:rPr>
              <a:t>Conciliation médicamenteuse =&gt; bilan médicamenteux </a:t>
            </a:r>
          </a:p>
        </p:txBody>
      </p:sp>
      <p:sp>
        <p:nvSpPr>
          <p:cNvPr id="2" name="Rectangle 1"/>
          <p:cNvSpPr/>
          <p:nvPr/>
        </p:nvSpPr>
        <p:spPr>
          <a:xfrm>
            <a:off x="1685335" y="6453336"/>
            <a:ext cx="4115229" cy="600164"/>
          </a:xfrm>
          <a:prstGeom prst="rect">
            <a:avLst/>
          </a:prstGeom>
        </p:spPr>
        <p:txBody>
          <a:bodyPr wrap="none">
            <a:spAutoFit/>
          </a:bodyPr>
          <a:lstStyle/>
          <a:p>
            <a:r>
              <a:rPr lang="en-US" sz="1100" dirty="0"/>
              <a:t>1 : J Am </a:t>
            </a:r>
            <a:r>
              <a:rPr lang="en-US" sz="1100" dirty="0" err="1"/>
              <a:t>Geriatr</a:t>
            </a:r>
            <a:r>
              <a:rPr lang="en-US" sz="1100" dirty="0"/>
              <a:t> Soc. 2018 Feb, Gray SL</a:t>
            </a:r>
          </a:p>
          <a:p>
            <a:r>
              <a:rPr lang="en-US" sz="1100" dirty="0"/>
              <a:t>2 : </a:t>
            </a:r>
            <a:r>
              <a:rPr lang="fr-FR" sz="1100" dirty="0" err="1"/>
              <a:t>Karapinar-Çarkt</a:t>
            </a:r>
            <a:r>
              <a:rPr lang="fr-FR" sz="1100" dirty="0"/>
              <a:t>  &amp; al, The annal of </a:t>
            </a:r>
            <a:r>
              <a:rPr lang="fr-FR" sz="1100" dirty="0" err="1"/>
              <a:t>pharmacotherapy</a:t>
            </a:r>
            <a:r>
              <a:rPr lang="fr-FR" sz="1100" dirty="0"/>
              <a:t> 2012</a:t>
            </a:r>
          </a:p>
          <a:p>
            <a:endParaRPr lang="en-US" sz="1100" dirty="0"/>
          </a:p>
        </p:txBody>
      </p:sp>
      <p:sp>
        <p:nvSpPr>
          <p:cNvPr id="14" name="Rectangle à coins arrondis 13"/>
          <p:cNvSpPr/>
          <p:nvPr/>
        </p:nvSpPr>
        <p:spPr bwMode="auto">
          <a:xfrm>
            <a:off x="6238902" y="3147876"/>
            <a:ext cx="1943100" cy="1242893"/>
          </a:xfrm>
          <a:prstGeom prst="roundRect">
            <a:avLst/>
          </a:prstGeom>
          <a:solidFill>
            <a:schemeClr val="accent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tIns="0">
            <a:spAutoFit/>
          </a:bodyPr>
          <a:lstStyle/>
          <a:p>
            <a:pPr algn="ctr">
              <a:spcBef>
                <a:spcPct val="0"/>
              </a:spcBef>
            </a:pPr>
            <a:r>
              <a:rPr lang="fr-FR" sz="1400" b="1" dirty="0">
                <a:solidFill>
                  <a:srgbClr val="000000"/>
                </a:solidFill>
                <a:latin typeface="+mj-lt"/>
                <a:cs typeface="Arial" charset="0"/>
              </a:rPr>
              <a:t>Proposer des « optimisations thérapeutiques » en lien avec le patient (ETP)</a:t>
            </a:r>
          </a:p>
        </p:txBody>
      </p:sp>
      <p:cxnSp>
        <p:nvCxnSpPr>
          <p:cNvPr id="15" name="Connecteur droit avec flèche 14"/>
          <p:cNvCxnSpPr>
            <a:endCxn id="14" idx="0"/>
          </p:cNvCxnSpPr>
          <p:nvPr/>
        </p:nvCxnSpPr>
        <p:spPr bwMode="auto">
          <a:xfrm flipH="1">
            <a:off x="7210453" y="2460997"/>
            <a:ext cx="2171" cy="686878"/>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22" name="Connecteur droit avec flèche 21"/>
          <p:cNvCxnSpPr>
            <a:stCxn id="14" idx="2"/>
            <a:endCxn id="7" idx="0"/>
          </p:cNvCxnSpPr>
          <p:nvPr/>
        </p:nvCxnSpPr>
        <p:spPr bwMode="auto">
          <a:xfrm flipH="1">
            <a:off x="5195900" y="4390768"/>
            <a:ext cx="2014552" cy="694416"/>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32" name="Rectangle à coins arrondis 31"/>
          <p:cNvSpPr/>
          <p:nvPr/>
        </p:nvSpPr>
        <p:spPr bwMode="auto">
          <a:xfrm>
            <a:off x="8544272" y="913343"/>
            <a:ext cx="1851620" cy="544830"/>
          </a:xfrm>
          <a:prstGeom prst="round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fr-FR" sz="1200" dirty="0"/>
              <a:t>médicaments inappropriés </a:t>
            </a:r>
            <a:r>
              <a:rPr lang="fr-FR" sz="1400" dirty="0"/>
              <a:t>?</a:t>
            </a:r>
            <a:endParaRPr lang="fr-FR" sz="1400" dirty="0">
              <a:solidFill>
                <a:srgbClr val="002395"/>
              </a:solidFill>
            </a:endParaRPr>
          </a:p>
        </p:txBody>
      </p:sp>
      <p:sp>
        <p:nvSpPr>
          <p:cNvPr id="33" name="Rectangle à coins arrondis 32"/>
          <p:cNvSpPr/>
          <p:nvPr/>
        </p:nvSpPr>
        <p:spPr bwMode="auto">
          <a:xfrm>
            <a:off x="8544272" y="1693217"/>
            <a:ext cx="1943100" cy="340519"/>
          </a:xfrm>
          <a:prstGeom prst="round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sz="1200" dirty="0"/>
              <a:t>Redondance</a:t>
            </a:r>
            <a:r>
              <a:rPr lang="fr-FR" sz="1400" dirty="0"/>
              <a:t> ?</a:t>
            </a:r>
            <a:endParaRPr lang="fr-FR" sz="1400" dirty="0">
              <a:solidFill>
                <a:srgbClr val="002395"/>
              </a:solidFill>
            </a:endParaRPr>
          </a:p>
        </p:txBody>
      </p:sp>
      <p:sp>
        <p:nvSpPr>
          <p:cNvPr id="35" name="Rectangle à coins arrondis 34"/>
          <p:cNvSpPr/>
          <p:nvPr/>
        </p:nvSpPr>
        <p:spPr bwMode="auto">
          <a:xfrm>
            <a:off x="8550200" y="2290739"/>
            <a:ext cx="1943100" cy="340519"/>
          </a:xfrm>
          <a:prstGeom prst="round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sz="1200" dirty="0"/>
              <a:t>médicaments inutiles </a:t>
            </a:r>
            <a:r>
              <a:rPr lang="fr-FR" sz="1400" dirty="0"/>
              <a:t>?</a:t>
            </a:r>
            <a:endParaRPr lang="fr-FR" sz="1400" dirty="0">
              <a:solidFill>
                <a:srgbClr val="002395"/>
              </a:solidFill>
            </a:endParaRPr>
          </a:p>
        </p:txBody>
      </p:sp>
      <p:sp>
        <p:nvSpPr>
          <p:cNvPr id="37" name="Rectangle à coins arrondis 36"/>
          <p:cNvSpPr/>
          <p:nvPr/>
        </p:nvSpPr>
        <p:spPr bwMode="auto">
          <a:xfrm>
            <a:off x="8329819" y="5085185"/>
            <a:ext cx="1943100" cy="919401"/>
          </a:xfrm>
          <a:prstGeom prst="roundRect">
            <a:avLst/>
          </a:prstGeom>
          <a:solidFill>
            <a:srgbClr val="002395"/>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algn="ctr">
              <a:spcBef>
                <a:spcPct val="0"/>
              </a:spcBef>
            </a:pPr>
            <a:r>
              <a:rPr lang="fr-FR" sz="1600" b="1" dirty="0">
                <a:solidFill>
                  <a:schemeClr val="bg1"/>
                </a:solidFill>
                <a:latin typeface="Arial" charset="0"/>
              </a:rPr>
              <a:t>Prise en charge plus pertinente, plus efficiente</a:t>
            </a:r>
            <a:r>
              <a:rPr lang="fr-FR" sz="1600" b="1" i="1" baseline="30000" dirty="0">
                <a:solidFill>
                  <a:schemeClr val="bg1"/>
                </a:solidFill>
                <a:latin typeface="Arial" charset="0"/>
              </a:rPr>
              <a:t>2</a:t>
            </a:r>
          </a:p>
        </p:txBody>
      </p:sp>
      <p:cxnSp>
        <p:nvCxnSpPr>
          <p:cNvPr id="38" name="Connecteur droit avec flèche 37"/>
          <p:cNvCxnSpPr>
            <a:stCxn id="14" idx="2"/>
            <a:endCxn id="37" idx="0"/>
          </p:cNvCxnSpPr>
          <p:nvPr/>
        </p:nvCxnSpPr>
        <p:spPr bwMode="auto">
          <a:xfrm>
            <a:off x="7210453" y="4390768"/>
            <a:ext cx="2090917" cy="694416"/>
          </a:xfrm>
          <a:prstGeom prst="straightConnector1">
            <a:avLst/>
          </a:prstGeom>
          <a:ln w="28575">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16385" name="Ellipse 16384"/>
          <p:cNvSpPr/>
          <p:nvPr/>
        </p:nvSpPr>
        <p:spPr bwMode="auto">
          <a:xfrm>
            <a:off x="3179911" y="4869160"/>
            <a:ext cx="914400" cy="34623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endParaRPr lang="fr-FR" sz="1000">
              <a:solidFill>
                <a:srgbClr val="002395"/>
              </a:solidFill>
              <a:latin typeface="Arial" charset="0"/>
            </a:endParaRPr>
          </a:p>
        </p:txBody>
      </p:sp>
      <p:sp>
        <p:nvSpPr>
          <p:cNvPr id="16387" name="Ellipse 16386"/>
          <p:cNvSpPr/>
          <p:nvPr/>
        </p:nvSpPr>
        <p:spPr bwMode="auto">
          <a:xfrm>
            <a:off x="2135560" y="5085184"/>
            <a:ext cx="792088" cy="34623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endParaRPr lang="fr-FR" sz="1000">
              <a:solidFill>
                <a:srgbClr val="002395"/>
              </a:solidFill>
              <a:latin typeface="Arial" charset="0"/>
            </a:endParaRPr>
          </a:p>
        </p:txBody>
      </p:sp>
      <p:sp>
        <p:nvSpPr>
          <p:cNvPr id="16389" name="AutoShape 2" descr="Image associÃ©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90" name="AutoShape 4" descr="Image associÃ©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811" y="2806406"/>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space réservé de la date 5">
            <a:extLst>
              <a:ext uri="{FF2B5EF4-FFF2-40B4-BE49-F238E27FC236}">
                <a16:creationId xmlns:a16="http://schemas.microsoft.com/office/drawing/2014/main" id="{15DEEED7-6C6D-41D3-892E-9B4D3B93B7FC}"/>
              </a:ext>
            </a:extLst>
          </p:cNvPr>
          <p:cNvSpPr>
            <a:spLocks noGrp="1"/>
          </p:cNvSpPr>
          <p:nvPr>
            <p:ph type="dt" sz="half" idx="2"/>
          </p:nvPr>
        </p:nvSpPr>
        <p:spPr>
          <a:xfrm>
            <a:off x="6414650" y="6410328"/>
            <a:ext cx="2381291" cy="365125"/>
          </a:xfrm>
        </p:spPr>
        <p:txBody>
          <a:bodyPr/>
          <a:lstStyle/>
          <a:p>
            <a:r>
              <a:rPr lang="fr-FR"/>
              <a:t>Webinaire – 06/10/2020 – 17h30 à 19h00</a:t>
            </a:r>
            <a:endParaRPr lang="en-US" dirty="0"/>
          </a:p>
        </p:txBody>
      </p:sp>
    </p:spTree>
    <p:extLst>
      <p:ext uri="{BB962C8B-B14F-4D97-AF65-F5344CB8AC3E}">
        <p14:creationId xmlns:p14="http://schemas.microsoft.com/office/powerpoint/2010/main" val="1378447850"/>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dèlePrésentation_EGRhumato_2019" id="{2B39C09D-0B8F-4C22-8082-349799998875}" vid="{D2C7214D-D8D5-488D-A5F5-0F2FC272B86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472</TotalTime>
  <Words>1758</Words>
  <Application>Microsoft Office PowerPoint</Application>
  <PresentationFormat>Grand écran</PresentationFormat>
  <Paragraphs>244</Paragraphs>
  <Slides>15</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Symbol</vt:lpstr>
      <vt:lpstr>Times New Roman</vt:lpstr>
      <vt:lpstr>Trebuchet MS</vt:lpstr>
      <vt:lpstr>Wingdings 3</vt:lpstr>
      <vt:lpstr>Facette</vt:lpstr>
      <vt:lpstr>Anne de SAUNIERE</vt:lpstr>
      <vt:lpstr>La conciliation médicamenteuse Outil de sécurisation des  traitements</vt:lpstr>
      <vt:lpstr>Pourquoi s’intéresser à la conciliation médicamenteuse ? </vt:lpstr>
      <vt:lpstr>Polymédication : consommation dans les établissements d’hébergement pour personnes âgées dépendantes (EHPAD) en Ile de France </vt:lpstr>
      <vt:lpstr>Pourquoi s’intéresser à la conciliation médicamenteuse EN CHIRURGIE ? </vt:lpstr>
      <vt:lpstr>En chirurgie</vt:lpstr>
      <vt:lpstr>Présentation PowerPoint</vt:lpstr>
      <vt:lpstr>La conciliation médicamenteuse (CM)  </vt:lpstr>
      <vt:lpstr>Que permet la conciliation médicamenteuse ?</vt:lpstr>
      <vt:lpstr>Conciliation des traitements médicamenteux (CTM) au sein des établissements franciliens 3</vt:lpstr>
      <vt:lpstr>Actions régionales pour le déploiement de la CM en Ile-de-France : Enjeux</vt:lpstr>
      <vt:lpstr>Actions régionales pour le déploiement de la CM en Ile-de-France</vt:lpstr>
      <vt:lpstr>Fiche à destination des patients </vt:lpstr>
      <vt:lpstr>Vidéos pédagogiques</vt:lpstr>
      <vt:lpstr> Axe 2: une réponse aux besoins mieux ciblée, plus efficiente et équitable Projet 2.4 : améliorer la qualité des prises en charge, leur pertinence leur sécurité Logiques d’intervention appliquées à la conciliation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Devisme</dc:creator>
  <cp:lastModifiedBy>Fanny Devisme</cp:lastModifiedBy>
  <cp:revision>41</cp:revision>
  <dcterms:created xsi:type="dcterms:W3CDTF">2019-05-22T09:39:52Z</dcterms:created>
  <dcterms:modified xsi:type="dcterms:W3CDTF">2020-10-05T06:34:02Z</dcterms:modified>
</cp:coreProperties>
</file>